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93" r:id="rId3"/>
    <p:sldId id="294" r:id="rId5"/>
    <p:sldId id="263" r:id="rId6"/>
    <p:sldId id="344" r:id="rId7"/>
    <p:sldId id="345" r:id="rId8"/>
    <p:sldId id="346" r:id="rId9"/>
    <p:sldId id="300" r:id="rId10"/>
    <p:sldId id="347" r:id="rId11"/>
    <p:sldId id="348" r:id="rId12"/>
    <p:sldId id="349" r:id="rId13"/>
    <p:sldId id="358" r:id="rId14"/>
    <p:sldId id="359" r:id="rId15"/>
    <p:sldId id="307" r:id="rId16"/>
    <p:sldId id="353" r:id="rId17"/>
    <p:sldId id="354" r:id="rId18"/>
    <p:sldId id="381" r:id="rId19"/>
    <p:sldId id="313" r:id="rId20"/>
    <p:sldId id="339" r:id="rId21"/>
    <p:sldId id="318" r:id="rId22"/>
    <p:sldId id="342" r:id="rId23"/>
    <p:sldId id="361" r:id="rId24"/>
    <p:sldId id="352" r:id="rId25"/>
    <p:sldId id="364" r:id="rId26"/>
    <p:sldId id="363" r:id="rId27"/>
    <p:sldId id="367" r:id="rId28"/>
    <p:sldId id="368" r:id="rId29"/>
    <p:sldId id="366" r:id="rId30"/>
    <p:sldId id="398" r:id="rId31"/>
    <p:sldId id="356" r:id="rId32"/>
    <p:sldId id="357" r:id="rId33"/>
    <p:sldId id="322" r:id="rId34"/>
  </p:sldIdLst>
  <p:sldSz cx="12192000" cy="6858000"/>
  <p:notesSz cx="6858000" cy="9144000"/>
  <p:embeddedFontLst>
    <p:embeddedFont>
      <p:font typeface="方正兰亭特黑_GBK" panose="02000000000000000000" pitchFamily="2" charset="-122"/>
      <p:regular r:id="rId38"/>
    </p:embeddedFont>
    <p:embeddedFont>
      <p:font typeface="方正兰亭准黑_GBK" panose="02000000000000000000" pitchFamily="2" charset="-122"/>
      <p:regular r:id="rId39"/>
    </p:embeddedFont>
    <p:embeddedFont>
      <p:font typeface="Impact" panose="020B0806030902050204" pitchFamily="34" charset="0"/>
      <p:regular r:id="rId40"/>
    </p:embeddedFont>
    <p:embeddedFont>
      <p:font typeface="方正兰亭中粗黑_GBK" panose="02000000000000000000" pitchFamily="2" charset="-122"/>
      <p:regular r:id="rId41"/>
    </p:embeddedFont>
    <p:embeddedFont>
      <p:font typeface="Calibri" panose="020F0502020204030204" charset="0"/>
      <p:regular r:id="rId42"/>
      <p:bold r:id="rId43"/>
      <p:italic r:id="rId44"/>
      <p:boldItalic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15B0B"/>
    <a:srgbClr val="F8F8F8"/>
    <a:srgbClr val="009999"/>
    <a:srgbClr val="021929"/>
    <a:srgbClr val="FF5050"/>
    <a:srgbClr val="003366"/>
    <a:srgbClr val="B12D25"/>
    <a:srgbClr val="E5E5E5"/>
    <a:srgbClr val="DEDEDE"/>
    <a:srgbClr val="5B7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98" autoAdjust="0"/>
  </p:normalViewPr>
  <p:slideViewPr>
    <p:cSldViewPr snapToGrid="0">
      <p:cViewPr varScale="1">
        <p:scale>
          <a:sx n="42" d="100"/>
          <a:sy n="42" d="100"/>
        </p:scale>
        <p:origin x="30" y="660"/>
      </p:cViewPr>
      <p:guideLst>
        <p:guide orient="horz" pos="2144"/>
        <p:guide pos="3836"/>
        <p:guide orient="horz" pos="1253"/>
        <p:guide orient="horz" pos="3067"/>
        <p:guide pos="5201"/>
        <p:guide pos="2498"/>
        <p:guide orient="horz" pos="3725"/>
        <p:guide orient="horz" pos="411"/>
        <p:guide pos="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6" y="-90"/>
      </p:cViewPr>
      <p:guideLst>
        <p:guide orient="horz" pos="2858"/>
        <p:guide pos="215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3468-528F-419E-97D4-38981A6510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06B33-BD50-4973-A02E-54C7B31D9E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16985D-ACD7-4DAB-8EAC-926A93D37270}" type="slidenum">
              <a:rPr lang="zh-CN" altLang="en-US" smtClean="0"/>
            </a:fld>
            <a:endParaRPr lang="zh-CN" altLang="en-US"/>
          </a:p>
        </p:txBody>
      </p:sp>
    </p:spTree>
  </p:cSld>
  <p:clrMapOvr>
    <a:masterClrMapping/>
  </p:clrMapOvr>
  <p:transition spd="slow"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fld>
            <a:endParaRPr lang="zh-CN" altLang="en-US"/>
          </a:p>
        </p:txBody>
      </p:sp>
    </p:spTree>
  </p:cSld>
  <p:clrMapOvr>
    <a:masterClrMapping/>
  </p:clrMapOvr>
  <p:transition spd="slow" advClick="0" advTm="0">
    <p:push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6C49-B95F-4EF2-A28C-2B0EE7EF8415}"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7DC80-7304-42FF-B73E-E917F4A023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20846006">
            <a:off x="1586664" y="-725006"/>
            <a:ext cx="7888288" cy="5661007"/>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065129">
            <a:off x="1869839" y="-83844"/>
            <a:ext cx="8181428" cy="5871378"/>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1957747" y="3638820"/>
            <a:ext cx="8006080" cy="1445260"/>
          </a:xfrm>
          <a:prstGeom prst="rect">
            <a:avLst/>
          </a:prstGeom>
          <a:noFill/>
        </p:spPr>
        <p:txBody>
          <a:bodyPr wrap="none" rtlCol="0">
            <a:spAutoFit/>
          </a:bodyPr>
          <a:lstStyle/>
          <a:p>
            <a:pPr algn="ctr"/>
            <a:r>
              <a:rPr lang="zh-CN" altLang="en-US" sz="4400" dirty="0">
                <a:solidFill>
                  <a:schemeClr val="tx1">
                    <a:lumMod val="50000"/>
                    <a:lumOff val="50000"/>
                  </a:schemeClr>
                </a:solidFill>
                <a:latin typeface="方正兰亭特黑_GBK" panose="02000000000000000000" pitchFamily="2" charset="-122"/>
                <a:ea typeface="方正兰亭特黑_GBK" panose="02000000000000000000" pitchFamily="2" charset="-122"/>
              </a:rPr>
              <a:t>软件工程系列课程教学辅助网站</a:t>
            </a:r>
            <a:endParaRPr lang="zh-CN" altLang="en-US" sz="4400" dirty="0">
              <a:solidFill>
                <a:schemeClr val="tx1">
                  <a:lumMod val="50000"/>
                  <a:lumOff val="50000"/>
                </a:schemeClr>
              </a:solidFill>
              <a:latin typeface="方正兰亭特黑_GBK" panose="02000000000000000000" pitchFamily="2" charset="-122"/>
              <a:ea typeface="方正兰亭特黑_GBK" panose="02000000000000000000" pitchFamily="2" charset="-122"/>
            </a:endParaRPr>
          </a:p>
          <a:p>
            <a:pPr algn="ctr"/>
            <a:r>
              <a:rPr lang="zh-CN" altLang="en-US" sz="4400" dirty="0">
                <a:solidFill>
                  <a:schemeClr val="tx1">
                    <a:lumMod val="50000"/>
                    <a:lumOff val="50000"/>
                  </a:schemeClr>
                </a:solidFill>
                <a:latin typeface="方正兰亭特黑_GBK" panose="02000000000000000000" pitchFamily="2" charset="-122"/>
                <a:ea typeface="方正兰亭特黑_GBK" panose="02000000000000000000" pitchFamily="2" charset="-122"/>
              </a:rPr>
              <a:t>需求工程项目计划</a:t>
            </a:r>
            <a:endParaRPr lang="zh-CN" altLang="en-US" sz="4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51548" y="1772321"/>
            <a:ext cx="3004349" cy="2215991"/>
          </a:xfrm>
          <a:prstGeom prst="rect">
            <a:avLst/>
          </a:prstGeom>
          <a:noFill/>
        </p:spPr>
        <p:txBody>
          <a:bodyPr wrap="none" rtlCol="0">
            <a:spAutoFit/>
          </a:bodyPr>
          <a:lstStyle/>
          <a:p>
            <a:r>
              <a:rPr lang="en-US" altLang="zh-CN" sz="13800" dirty="0">
                <a:solidFill>
                  <a:schemeClr val="accent1"/>
                </a:solidFill>
                <a:latin typeface="Impact" panose="020B0806030902050204" pitchFamily="34" charset="0"/>
              </a:rPr>
              <a:t>PRD</a:t>
            </a:r>
            <a:endParaRPr lang="zh-CN" altLang="en-US" sz="13800" dirty="0">
              <a:solidFill>
                <a:schemeClr val="accent1"/>
              </a:solidFill>
              <a:latin typeface="Impact" panose="020B0806030902050204" pitchFamily="34" charset="0"/>
            </a:endParaRPr>
          </a:p>
        </p:txBody>
      </p:sp>
      <p:pic>
        <p:nvPicPr>
          <p:cNvPr id="34817" name="Picture 1" descr="C:\Users\lemon\Desktop\微信图片_20171022122841.jpg"/>
          <p:cNvPicPr>
            <a:picLocks noChangeAspect="1" noChangeArrowheads="1"/>
          </p:cNvPicPr>
          <p:nvPr/>
        </p:nvPicPr>
        <p:blipFill>
          <a:blip r:embed="rId1"/>
          <a:srcRect/>
          <a:stretch>
            <a:fillRect/>
          </a:stretch>
        </p:blipFill>
        <p:spPr bwMode="auto">
          <a:xfrm>
            <a:off x="9487583" y="0"/>
            <a:ext cx="2287144" cy="2168434"/>
          </a:xfrm>
          <a:prstGeom prst="rect">
            <a:avLst/>
          </a:prstGeom>
          <a:noFill/>
        </p:spPr>
      </p:pic>
      <p:sp>
        <p:nvSpPr>
          <p:cNvPr id="2" name="文本框 1"/>
          <p:cNvSpPr txBox="1"/>
          <p:nvPr/>
        </p:nvSpPr>
        <p:spPr>
          <a:xfrm>
            <a:off x="5528310" y="5358130"/>
            <a:ext cx="7476490" cy="368300"/>
          </a:xfrm>
          <a:prstGeom prst="rect">
            <a:avLst/>
          </a:prstGeom>
          <a:noFill/>
        </p:spPr>
        <p:txBody>
          <a:bodyPr wrap="square" rtlCol="0">
            <a:spAutoFit/>
          </a:bodyPr>
          <a:p>
            <a:r>
              <a:rPr lang="zh-CN" altLang="en-US"/>
              <a:t>曹依娜  梁晗昕  查振宇  陈杭俊  林伟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5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5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03.</a:t>
            </a:r>
            <a:r>
              <a:rPr lang="zh-CN" altLang="en-US" dirty="0">
                <a:solidFill>
                  <a:schemeClr val="accent2"/>
                </a:solidFill>
                <a:effectLst>
                  <a:outerShdw blurRad="38100" dist="38100" dir="2700000" algn="tl">
                    <a:srgbClr val="000000">
                      <a:alpha val="43137"/>
                    </a:srgbClr>
                  </a:outerShdw>
                </a:effectLst>
                <a:cs typeface="+mn-ea"/>
              </a:rPr>
              <a:t>产品</a:t>
            </a:r>
            <a:endParaRPr lang="zh-CN" altLang="en-US" dirty="0"/>
          </a:p>
        </p:txBody>
      </p:sp>
      <p:sp>
        <p:nvSpPr>
          <p:cNvPr id="3" name="内容占位符 2"/>
          <p:cNvSpPr>
            <a:spLocks noGrp="1"/>
          </p:cNvSpPr>
          <p:nvPr>
            <p:ph idx="1"/>
          </p:nvPr>
        </p:nvSpPr>
        <p:spPr/>
        <p:txBody>
          <a:bodyPr>
            <a:normAutofit/>
          </a:bodyPr>
          <a:lstStyle/>
          <a:p>
            <a:r>
              <a:rPr lang="en-US" altLang="zh-CN" sz="4800" dirty="0"/>
              <a:t>1. </a:t>
            </a:r>
            <a:r>
              <a:rPr lang="zh-CN" altLang="en-US" sz="4800" dirty="0"/>
              <a:t>须移交用户的文件</a:t>
            </a:r>
            <a:endParaRPr lang="en-US" altLang="zh-CN" sz="4800" dirty="0"/>
          </a:p>
          <a:p>
            <a:r>
              <a:rPr lang="en-US" altLang="zh-CN" sz="2400" dirty="0"/>
              <a:t>a.软件需求工程项目计划</a:t>
            </a:r>
            <a:endParaRPr lang="en-US" altLang="zh-CN" sz="2400" dirty="0"/>
          </a:p>
          <a:p>
            <a:r>
              <a:rPr lang="en-US" altLang="zh-CN" sz="2400" dirty="0"/>
              <a:t>b.项目视图与范围</a:t>
            </a:r>
            <a:endParaRPr lang="en-US" altLang="zh-CN" sz="2400" dirty="0"/>
          </a:p>
          <a:p>
            <a:r>
              <a:rPr lang="en-US" altLang="zh-CN" sz="2400" dirty="0"/>
              <a:t>c.软件需求说明SRS（Software Requirement Specification）</a:t>
            </a:r>
            <a:endParaRPr lang="en-US" altLang="zh-CN" sz="2400" dirty="0"/>
          </a:p>
          <a:p>
            <a:r>
              <a:rPr lang="en-US" altLang="zh-CN" sz="2400" dirty="0"/>
              <a:t>d.用户手册</a:t>
            </a:r>
            <a:endParaRPr lang="en-US" altLang="zh-CN" sz="2400" dirty="0"/>
          </a:p>
          <a:p>
            <a:r>
              <a:rPr lang="en-US" altLang="zh-CN" sz="2400" dirty="0"/>
              <a:t>e.软件需求变更文档</a:t>
            </a:r>
            <a:endParaRPr lang="en-US" altLang="zh-CN" sz="2400"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03.</a:t>
            </a:r>
            <a:r>
              <a:rPr lang="zh-CN" altLang="en-US" dirty="0">
                <a:solidFill>
                  <a:schemeClr val="accent2"/>
                </a:solidFill>
                <a:effectLst>
                  <a:outerShdw blurRad="38100" dist="38100" dir="2700000" algn="tl">
                    <a:srgbClr val="000000">
                      <a:alpha val="43137"/>
                    </a:srgbClr>
                  </a:outerShdw>
                </a:effectLst>
                <a:cs typeface="+mn-ea"/>
              </a:rPr>
              <a:t>产品</a:t>
            </a:r>
            <a:endParaRPr lang="zh-CN" altLang="en-US" dirty="0"/>
          </a:p>
        </p:txBody>
      </p:sp>
      <p:sp>
        <p:nvSpPr>
          <p:cNvPr id="3" name="内容占位符 2"/>
          <p:cNvSpPr>
            <a:spLocks noGrp="1"/>
          </p:cNvSpPr>
          <p:nvPr>
            <p:ph idx="1"/>
          </p:nvPr>
        </p:nvSpPr>
        <p:spPr>
          <a:xfrm>
            <a:off x="609600" y="1280796"/>
            <a:ext cx="10972800" cy="4525963"/>
          </a:xfrm>
        </p:spPr>
        <p:txBody>
          <a:bodyPr/>
          <a:lstStyle/>
          <a:p>
            <a:r>
              <a:rPr lang="en-US" altLang="zh-CN" dirty="0"/>
              <a:t>2.</a:t>
            </a:r>
            <a:r>
              <a:rPr lang="zh-CN" altLang="en-US" dirty="0"/>
              <a:t>服务</a:t>
            </a:r>
            <a:endParaRPr lang="en-US" altLang="zh-CN" dirty="0"/>
          </a:p>
          <a:p>
            <a:r>
              <a:rPr lang="en-US" altLang="zh-CN" dirty="0"/>
              <a:t>   </a:t>
            </a:r>
            <a:endParaRPr lang="zh-CN" altLang="en-US" dirty="0"/>
          </a:p>
        </p:txBody>
      </p:sp>
      <p:graphicFrame>
        <p:nvGraphicFramePr>
          <p:cNvPr id="7" name="表格 6"/>
          <p:cNvGraphicFramePr>
            <a:graphicFrameLocks noGrp="1"/>
          </p:cNvGraphicFramePr>
          <p:nvPr/>
        </p:nvGraphicFramePr>
        <p:xfrm>
          <a:off x="1341120" y="1922780"/>
          <a:ext cx="9509760" cy="3025775"/>
        </p:xfrm>
        <a:graphic>
          <a:graphicData uri="http://schemas.openxmlformats.org/drawingml/2006/table">
            <a:tbl>
              <a:tblPr firstRow="1" firstCol="1" bandRow="1">
                <a:tableStyleId>{5C22544A-7EE6-4342-B048-85BDC9FD1C3A}</a:tableStyleId>
              </a:tblPr>
              <a:tblGrid>
                <a:gridCol w="4666615"/>
                <a:gridCol w="4843145"/>
              </a:tblGrid>
              <a:tr h="605155">
                <a:tc>
                  <a:txBody>
                    <a:bodyPr/>
                    <a:lstStyle/>
                    <a:p>
                      <a:pPr algn="just">
                        <a:spcAft>
                          <a:spcPts val="0"/>
                        </a:spcAft>
                      </a:pPr>
                      <a:r>
                        <a:rPr lang="zh-CN" sz="2000" kern="100" dirty="0">
                          <a:effectLst/>
                        </a:rPr>
                        <a:t>培训日期</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开发工具培训</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605155">
                <a:tc>
                  <a:txBody>
                    <a:bodyPr/>
                    <a:lstStyle/>
                    <a:p>
                      <a:pPr algn="just">
                        <a:spcAft>
                          <a:spcPts val="0"/>
                        </a:spcAft>
                      </a:pPr>
                      <a:r>
                        <a:rPr lang="x-none" sz="2000" kern="100">
                          <a:effectLst/>
                        </a:rPr>
                        <a:t>10.9</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x-none" sz="2000" kern="100">
                          <a:effectLst/>
                        </a:rPr>
                        <a:t>Sourcetree </a:t>
                      </a:r>
                      <a:r>
                        <a:rPr lang="zh-CN" sz="2000" kern="100">
                          <a:effectLst/>
                        </a:rPr>
                        <a:t>的安装配置</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605155">
                <a:tc>
                  <a:txBody>
                    <a:bodyPr/>
                    <a:lstStyle/>
                    <a:p>
                      <a:pPr algn="just">
                        <a:spcAft>
                          <a:spcPts val="0"/>
                        </a:spcAft>
                      </a:pPr>
                      <a:r>
                        <a:rPr lang="x-none" sz="2000" kern="100">
                          <a:effectLst/>
                        </a:rPr>
                        <a:t>10.9</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x-none" sz="2000" kern="100" dirty="0">
                          <a:effectLst/>
                        </a:rPr>
                        <a:t>Project</a:t>
                      </a:r>
                      <a:r>
                        <a:rPr lang="zh-CN" sz="2000" kern="100" dirty="0">
                          <a:effectLst/>
                        </a:rPr>
                        <a:t>画图工具使用</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605155">
                <a:tc>
                  <a:txBody>
                    <a:bodyPr/>
                    <a:lstStyle/>
                    <a:p>
                      <a:pPr algn="just">
                        <a:spcAft>
                          <a:spcPts val="0"/>
                        </a:spcAft>
                      </a:pPr>
                      <a:r>
                        <a:rPr lang="x-none" sz="2000" kern="100">
                          <a:effectLst/>
                        </a:rPr>
                        <a:t>10.19</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0">
                          <a:effectLst/>
                        </a:rPr>
                        <a:t>uml</a:t>
                      </a:r>
                      <a:r>
                        <a:rPr lang="zh-CN" sz="2000" kern="0">
                          <a:effectLst/>
                        </a:rPr>
                        <a:t>建模语言的学习</a:t>
                      </a:r>
                      <a:endParaRPr lang="zh-CN" sz="2000" kern="0">
                        <a:effectLst/>
                      </a:endParaRPr>
                    </a:p>
                  </a:txBody>
                  <a:tcPr marL="68580" marR="68580" marT="0" marB="0"/>
                </a:tc>
              </a:tr>
              <a:tr h="605155">
                <a:tc>
                  <a:txBody>
                    <a:bodyPr/>
                    <a:lstStyle/>
                    <a:p>
                      <a:pPr algn="just">
                        <a:spcAft>
                          <a:spcPts val="0"/>
                        </a:spcAft>
                      </a:pPr>
                      <a:r>
                        <a:rPr lang="x-none" sz="2000" kern="100">
                          <a:effectLst/>
                        </a:rPr>
                        <a:t> </a:t>
                      </a:r>
                      <a:r>
                        <a:rPr lang="en-US" altLang="x-none" sz="2000" kern="100">
                          <a:effectLst/>
                        </a:rPr>
                        <a:t>11.2</a:t>
                      </a:r>
                      <a:endParaRPr lang="en-US" altLang="x-none" sz="2000" kern="100">
                        <a:effectLst/>
                      </a:endParaRPr>
                    </a:p>
                  </a:txBody>
                  <a:tcPr marL="68580" marR="68580" marT="0" marB="0"/>
                </a:tc>
                <a:tc>
                  <a:txBody>
                    <a:bodyPr/>
                    <a:lstStyle/>
                    <a:p>
                      <a:pPr algn="just">
                        <a:spcAft>
                          <a:spcPts val="0"/>
                        </a:spcAft>
                      </a:pPr>
                      <a:r>
                        <a:rPr lang="en-US" sz="2000" kern="0" dirty="0">
                          <a:effectLst/>
                        </a:rPr>
                        <a:t> Rational Rose 工具的安装使用</a:t>
                      </a:r>
                      <a:endParaRPr lang="en-US" sz="2000" kern="0" dirty="0">
                        <a:effectLst/>
                      </a:endParaRPr>
                    </a:p>
                  </a:txBody>
                  <a:tcPr marL="68580" marR="68580" marT="0" marB="0"/>
                </a:tc>
              </a:tr>
            </a:tbl>
          </a:graphicData>
        </a:graphic>
      </p:graphicFrame>
      <p:sp>
        <p:nvSpPr>
          <p:cNvPr id="8" name="Rectangle 2"/>
          <p:cNvSpPr>
            <a:spLocks noChangeArrowheads="1"/>
          </p:cNvSpPr>
          <p:nvPr/>
        </p:nvSpPr>
        <p:spPr bwMode="auto">
          <a:xfrm>
            <a:off x="3505200" y="3462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1165860" y="5486400"/>
            <a:ext cx="9898380" cy="1077218"/>
          </a:xfrm>
          <a:prstGeom prst="rect">
            <a:avLst/>
          </a:prstGeom>
          <a:noFill/>
        </p:spPr>
        <p:txBody>
          <a:bodyPr wrap="square" rtlCol="0">
            <a:spAutoFit/>
          </a:bodyPr>
          <a:lstStyle/>
          <a:p>
            <a:r>
              <a:rPr lang="en-US" altLang="zh-CN" sz="3200" dirty="0"/>
              <a:t>3.</a:t>
            </a:r>
            <a:r>
              <a:rPr lang="zh-CN" altLang="en-US" sz="3200" dirty="0"/>
              <a:t>完成项目的最迟期限</a:t>
            </a:r>
            <a:endParaRPr lang="en-US" altLang="zh-CN" sz="3200" dirty="0"/>
          </a:p>
          <a:p>
            <a:r>
              <a:rPr lang="en-US" altLang="zh-CN" sz="3200" dirty="0"/>
              <a:t>          2018</a:t>
            </a:r>
            <a:r>
              <a:rPr lang="zh-CN" altLang="en-US" sz="3200" dirty="0"/>
              <a:t>年</a:t>
            </a:r>
            <a:r>
              <a:rPr lang="en-US" altLang="zh-CN" sz="3200" dirty="0"/>
              <a:t>1</a:t>
            </a:r>
            <a:r>
              <a:rPr lang="zh-CN" altLang="en-US" sz="3200" dirty="0"/>
              <a:t>月</a:t>
            </a:r>
            <a:endParaRPr lang="zh-CN" altLang="en-US" sz="3200" dirty="0"/>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04.</a:t>
            </a:r>
            <a:r>
              <a:rPr lang="zh-CN" altLang="en-US" dirty="0">
                <a:solidFill>
                  <a:schemeClr val="accent2"/>
                </a:solidFill>
                <a:effectLst>
                  <a:outerShdw blurRad="38100" dist="38100" dir="2700000" algn="tl">
                    <a:srgbClr val="000000">
                      <a:alpha val="43137"/>
                    </a:srgbClr>
                  </a:outerShdw>
                </a:effectLst>
                <a:cs typeface="+mn-ea"/>
              </a:rPr>
              <a:t>本计划的批准者和批准日期</a:t>
            </a:r>
            <a:endParaRPr lang="zh-CN" altLang="en-US" dirty="0"/>
          </a:p>
        </p:txBody>
      </p:sp>
      <p:sp>
        <p:nvSpPr>
          <p:cNvPr id="3" name="内容占位符 2"/>
          <p:cNvSpPr>
            <a:spLocks noGrp="1"/>
          </p:cNvSpPr>
          <p:nvPr>
            <p:ph idx="1"/>
          </p:nvPr>
        </p:nvSpPr>
        <p:spPr/>
        <p:txBody>
          <a:bodyPr/>
          <a:lstStyle/>
          <a:p>
            <a:endParaRPr lang="en-US" altLang="zh-CN" dirty="0"/>
          </a:p>
          <a:p>
            <a:r>
              <a:rPr lang="zh-CN" altLang="zh-CN" dirty="0"/>
              <a:t>批准者：软件需求分析与设计授课老师——杨枨</a:t>
            </a:r>
            <a:endParaRPr lang="zh-CN" altLang="zh-CN" dirty="0"/>
          </a:p>
          <a:p>
            <a:r>
              <a:rPr lang="en-US" altLang="zh-CN" dirty="0"/>
              <a:t>                 </a:t>
            </a:r>
            <a:r>
              <a:rPr lang="zh-CN" altLang="zh-CN" dirty="0"/>
              <a:t>软件项目管理授课老师——侯宏仑</a:t>
            </a:r>
            <a:endParaRPr lang="zh-CN" altLang="zh-CN" dirty="0"/>
          </a:p>
          <a:p>
            <a:r>
              <a:rPr lang="zh-CN" altLang="zh-CN" dirty="0"/>
              <a:t>批准日期：</a:t>
            </a:r>
            <a:r>
              <a:rPr lang="en-US" altLang="zh-CN" dirty="0"/>
              <a:t>2017-09-28</a:t>
            </a:r>
            <a:endParaRPr lang="zh-CN" altLang="zh-CN" dirty="0"/>
          </a:p>
          <a:p>
            <a:endParaRPr lang="zh-CN" altLang="en-US" dirty="0"/>
          </a:p>
          <a:p>
            <a:r>
              <a:rPr lang="zh-CN" altLang="en-US" dirty="0"/>
              <a:t> 完成项目的最迟期限</a:t>
            </a:r>
            <a:endParaRPr lang="zh-CN" altLang="en-US" dirty="0"/>
          </a:p>
          <a:p>
            <a:r>
              <a:rPr lang="zh-CN" altLang="en-US" dirty="0"/>
              <a:t>          </a:t>
            </a:r>
            <a:r>
              <a:rPr lang="en-US" altLang="zh-CN" dirty="0"/>
              <a:t>2018</a:t>
            </a:r>
            <a:r>
              <a:rPr lang="zh-CN" altLang="en-US" dirty="0"/>
              <a:t>年</a:t>
            </a:r>
            <a:r>
              <a:rPr lang="en-US" altLang="zh-CN" dirty="0"/>
              <a:t>1</a:t>
            </a:r>
            <a:r>
              <a:rPr lang="zh-CN" altLang="en-US" dirty="0"/>
              <a:t>月</a:t>
            </a:r>
            <a:endParaRPr lang="zh-CN" altLang="en-US" dirty="0"/>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2"/>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00B0F0"/>
          </a:solidFill>
        </p:grpSpPr>
        <p:sp>
          <p:nvSpPr>
            <p:cNvPr id="10" name="六边形 9"/>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6115" y="2941832"/>
              <a:ext cx="1093569" cy="923330"/>
            </a:xfrm>
            <a:prstGeom prst="rect">
              <a:avLst/>
            </a:prstGeom>
            <a:noFill/>
            <a:ln>
              <a:noFill/>
            </a:ln>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3262432"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时间管理计划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4" name="矩形 13"/>
          <p:cNvSpPr/>
          <p:nvPr/>
        </p:nvSpPr>
        <p:spPr>
          <a:xfrm>
            <a:off x="8091118" y="3289284"/>
            <a:ext cx="3730508"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工作任务的分解与人员与人员的分工</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80079" y="3242245"/>
            <a:ext cx="242374"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2"/>
                </a:solidFill>
                <a:effectLst>
                  <a:outerShdw blurRad="38100" dist="38100" dir="2700000" algn="tl">
                    <a:srgbClr val="000000">
                      <a:alpha val="43137"/>
                    </a:srgbClr>
                  </a:outerShdw>
                </a:effectLst>
                <a:cs typeface="+mn-ea"/>
              </a:rPr>
              <a:t> 01.</a:t>
            </a:r>
            <a:r>
              <a:rPr lang="zh-CN" altLang="en-US" dirty="0">
                <a:solidFill>
                  <a:schemeClr val="accent2"/>
                </a:solidFill>
                <a:effectLst>
                  <a:outerShdw blurRad="38100" dist="38100" dir="2700000" algn="tl">
                    <a:srgbClr val="000000">
                      <a:alpha val="43137"/>
                    </a:srgbClr>
                  </a:outerShdw>
                </a:effectLst>
                <a:cs typeface="+mn-ea"/>
              </a:rPr>
              <a:t>工作任务分解人员分工</a:t>
            </a:r>
            <a:endParaRPr lang="zh-CN" altLang="en-US" dirty="0"/>
          </a:p>
        </p:txBody>
      </p:sp>
      <p:pic>
        <p:nvPicPr>
          <p:cNvPr id="5"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pic>
        <p:nvPicPr>
          <p:cNvPr id="3" name="图片 7" descr="1509870638(1)"/>
          <p:cNvPicPr>
            <a:picLocks noChangeAspect="1"/>
          </p:cNvPicPr>
          <p:nvPr/>
        </p:nvPicPr>
        <p:blipFill>
          <a:blip r:embed="rId2"/>
          <a:stretch>
            <a:fillRect/>
          </a:stretch>
        </p:blipFill>
        <p:spPr>
          <a:xfrm>
            <a:off x="765810" y="2104390"/>
            <a:ext cx="10968990" cy="4159885"/>
          </a:xfrm>
          <a:prstGeom prst="rect">
            <a:avLst/>
          </a:prstGeom>
        </p:spPr>
      </p:pic>
    </p:spTree>
  </p:cSld>
  <p:clrMapOvr>
    <a:masterClrMapping/>
  </p:clrMapOvr>
  <p:transition spd="slow" advClick="0" advTm="0">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663" y="287701"/>
            <a:ext cx="10972800" cy="1143000"/>
          </a:xfrm>
        </p:spPr>
        <p:txBody>
          <a:bodyPr/>
          <a:lstStyle/>
          <a:p>
            <a:endParaRPr lang="zh-CN" altLang="en-US" dirty="0"/>
          </a:p>
        </p:txBody>
      </p:sp>
      <p:pic>
        <p:nvPicPr>
          <p:cNvPr id="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pic>
        <p:nvPicPr>
          <p:cNvPr id="9" name="图片 9" descr="1509870692(1)"/>
          <p:cNvPicPr>
            <a:picLocks noChangeAspect="1"/>
          </p:cNvPicPr>
          <p:nvPr/>
        </p:nvPicPr>
        <p:blipFill>
          <a:blip r:embed="rId2"/>
          <a:stretch>
            <a:fillRect/>
          </a:stretch>
        </p:blipFill>
        <p:spPr>
          <a:xfrm>
            <a:off x="557530" y="1280795"/>
            <a:ext cx="11670665" cy="4648835"/>
          </a:xfrm>
          <a:prstGeom prst="rect">
            <a:avLst/>
          </a:prstGeom>
        </p:spPr>
      </p:pic>
    </p:spTree>
  </p:cSld>
  <p:clrMapOvr>
    <a:masterClrMapping/>
  </p:clrMapOvr>
  <p:transition spd="slow" advClick="0" advTm="0">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descr="ZL{IOGP2(F@W$JQ`$N`Z{8X"/>
          <p:cNvPicPr>
            <a:picLocks noChangeAspect="1"/>
          </p:cNvPicPr>
          <p:nvPr/>
        </p:nvPicPr>
        <p:blipFill>
          <a:blip r:embed="rId1"/>
          <a:stretch>
            <a:fillRect/>
          </a:stretch>
        </p:blipFill>
        <p:spPr>
          <a:xfrm>
            <a:off x="2841625" y="1439545"/>
            <a:ext cx="7095490" cy="3978275"/>
          </a:xfrm>
          <a:prstGeom prst="rect">
            <a:avLst/>
          </a:prstGeom>
        </p:spPr>
      </p:pic>
    </p:spTree>
  </p:cSld>
  <p:clrMapOvr>
    <a:masterClrMapping/>
  </p:clrMapOvr>
  <p:transition spd="slow" advClick="0"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4724400" cy="6858000"/>
            <a:chOff x="0" y="0"/>
            <a:chExt cx="4724400" cy="6858000"/>
          </a:xfrm>
          <a:solidFill>
            <a:schemeClr val="accent4"/>
          </a:solidFill>
        </p:grpSpPr>
        <p:sp>
          <p:nvSpPr>
            <p:cNvPr id="32" name="矩形 31"/>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44455" y="2591337"/>
            <a:ext cx="8247545" cy="160275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2513239" y="2626344"/>
            <a:ext cx="1748518" cy="1507343"/>
            <a:chOff x="2513239" y="2626344"/>
            <a:chExt cx="1748518" cy="1507343"/>
          </a:xfrm>
          <a:solidFill>
            <a:srgbClr val="00B050"/>
          </a:solidFill>
        </p:grpSpPr>
        <p:sp>
          <p:nvSpPr>
            <p:cNvPr id="62" name="六边形 61"/>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862107" y="2941832"/>
              <a:ext cx="1101584"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64" name="矩形 63"/>
          <p:cNvSpPr/>
          <p:nvPr/>
        </p:nvSpPr>
        <p:spPr>
          <a:xfrm>
            <a:off x="4458313" y="3246260"/>
            <a:ext cx="3262432"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成本管理计划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66" name="矩形 65"/>
          <p:cNvSpPr/>
          <p:nvPr/>
        </p:nvSpPr>
        <p:spPr>
          <a:xfrm>
            <a:off x="8644080" y="3430926"/>
            <a:ext cx="2089033"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需求工程经费预算</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P spid="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596537" y="287701"/>
            <a:ext cx="10972800" cy="1143000"/>
          </a:xfrm>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需求工程经费预算</a:t>
            </a:r>
            <a:endParaRPr lang="zh-CN" altLang="en-US" dirty="0"/>
          </a:p>
        </p:txBody>
      </p:sp>
      <p:sp>
        <p:nvSpPr>
          <p:cNvPr id="45" name="TextBox 44"/>
          <p:cNvSpPr txBox="1"/>
          <p:nvPr/>
        </p:nvSpPr>
        <p:spPr>
          <a:xfrm>
            <a:off x="1149530" y="1632857"/>
            <a:ext cx="8886009" cy="5078313"/>
          </a:xfrm>
          <a:prstGeom prst="rect">
            <a:avLst/>
          </a:prstGeom>
          <a:noFill/>
        </p:spPr>
        <p:txBody>
          <a:bodyPr wrap="square" rtlCol="0">
            <a:spAutoFit/>
          </a:bodyPr>
          <a:lstStyle/>
          <a:p>
            <a:endParaRPr lang="en-US" altLang="zh-CN" dirty="0"/>
          </a:p>
          <a:p>
            <a:r>
              <a:rPr lang="zh-CN" altLang="zh-CN" dirty="0"/>
              <a:t>项目所需人员：</a:t>
            </a:r>
            <a:r>
              <a:rPr lang="en-US" altLang="zh-CN" dirty="0"/>
              <a:t>5</a:t>
            </a:r>
            <a:r>
              <a:rPr lang="zh-CN" altLang="zh-CN" dirty="0"/>
              <a:t>人</a:t>
            </a:r>
            <a:endParaRPr lang="zh-CN" altLang="zh-CN" dirty="0"/>
          </a:p>
          <a:p>
            <a:r>
              <a:rPr lang="en-US" altLang="zh-CN" dirty="0"/>
              <a:t> </a:t>
            </a:r>
            <a:r>
              <a:rPr lang="zh-CN" altLang="zh-CN" dirty="0"/>
              <a:t>项目所需时间：一个学期（</a:t>
            </a:r>
            <a:r>
              <a:rPr lang="en-US" altLang="zh-CN" dirty="0"/>
              <a:t>4</a:t>
            </a:r>
            <a:r>
              <a:rPr lang="zh-CN" altLang="zh-CN" dirty="0"/>
              <a:t>个月）</a:t>
            </a:r>
            <a:endParaRPr lang="zh-CN" altLang="zh-CN" dirty="0"/>
          </a:p>
          <a:p>
            <a:endParaRPr lang="en-US" altLang="zh-CN" dirty="0"/>
          </a:p>
          <a:p>
            <a:endParaRPr lang="en-US" altLang="zh-CN" dirty="0"/>
          </a:p>
          <a:p>
            <a:r>
              <a:rPr lang="zh-CN" altLang="zh-CN" dirty="0"/>
              <a:t>组长曹依娜以时薪</a:t>
            </a:r>
            <a:r>
              <a:rPr lang="en-US" altLang="zh-CN" dirty="0"/>
              <a:t>30.97</a:t>
            </a:r>
            <a:r>
              <a:rPr lang="zh-CN" altLang="zh-CN" dirty="0"/>
              <a:t>元人民币，每天工作</a:t>
            </a:r>
            <a:r>
              <a:rPr lang="en-US" altLang="zh-CN" dirty="0"/>
              <a:t>2</a:t>
            </a:r>
            <a:r>
              <a:rPr lang="zh-CN" altLang="zh-CN" dirty="0"/>
              <a:t>小时，总工作天数</a:t>
            </a:r>
            <a:r>
              <a:rPr lang="en-US" altLang="zh-CN" dirty="0"/>
              <a:t>114</a:t>
            </a:r>
            <a:r>
              <a:rPr lang="zh-CN" altLang="zh-CN" dirty="0"/>
              <a:t>天，总工资</a:t>
            </a:r>
            <a:r>
              <a:rPr lang="en-US" altLang="zh-CN" dirty="0"/>
              <a:t>7061.16</a:t>
            </a:r>
            <a:r>
              <a:rPr lang="zh-CN" altLang="zh-CN" dirty="0"/>
              <a:t>人民币</a:t>
            </a:r>
            <a:endParaRPr lang="zh-CN" altLang="zh-CN" dirty="0"/>
          </a:p>
          <a:p>
            <a:r>
              <a:rPr lang="zh-CN" altLang="zh-CN" dirty="0"/>
              <a:t>组员梁晗昕以时薪</a:t>
            </a:r>
            <a:r>
              <a:rPr lang="en-US" altLang="zh-CN" dirty="0"/>
              <a:t>30.97</a:t>
            </a:r>
            <a:r>
              <a:rPr lang="zh-CN" altLang="zh-CN" dirty="0"/>
              <a:t>元人民币，每天工作</a:t>
            </a:r>
            <a:r>
              <a:rPr lang="en-US" altLang="zh-CN" dirty="0"/>
              <a:t>2</a:t>
            </a:r>
            <a:r>
              <a:rPr lang="zh-CN" altLang="zh-CN" dirty="0"/>
              <a:t>小时，总工作天数</a:t>
            </a:r>
            <a:r>
              <a:rPr lang="en-US" altLang="zh-CN" dirty="0"/>
              <a:t>114</a:t>
            </a:r>
            <a:r>
              <a:rPr lang="zh-CN" altLang="zh-CN" dirty="0"/>
              <a:t>天，总工资</a:t>
            </a:r>
            <a:r>
              <a:rPr lang="en-US" altLang="zh-CN" dirty="0"/>
              <a:t>7061.16</a:t>
            </a:r>
            <a:r>
              <a:rPr lang="zh-CN" altLang="zh-CN" dirty="0"/>
              <a:t>人民币</a:t>
            </a:r>
            <a:endParaRPr lang="zh-CN" altLang="zh-CN" dirty="0"/>
          </a:p>
          <a:p>
            <a:r>
              <a:rPr lang="zh-CN" altLang="zh-CN" dirty="0"/>
              <a:t>组员查振宇以时薪</a:t>
            </a:r>
            <a:r>
              <a:rPr lang="en-US" altLang="zh-CN" dirty="0"/>
              <a:t>30.97</a:t>
            </a:r>
            <a:r>
              <a:rPr lang="zh-CN" altLang="zh-CN" dirty="0"/>
              <a:t>元人民币，每天工作</a:t>
            </a:r>
            <a:r>
              <a:rPr lang="en-US" altLang="zh-CN" dirty="0"/>
              <a:t>2</a:t>
            </a:r>
            <a:r>
              <a:rPr lang="zh-CN" altLang="zh-CN" dirty="0"/>
              <a:t>小时，总工作天数</a:t>
            </a:r>
            <a:r>
              <a:rPr lang="en-US" altLang="zh-CN" dirty="0"/>
              <a:t>114</a:t>
            </a:r>
            <a:r>
              <a:rPr lang="zh-CN" altLang="zh-CN" dirty="0"/>
              <a:t>天，总工资</a:t>
            </a:r>
            <a:r>
              <a:rPr lang="en-US" altLang="zh-CN" dirty="0"/>
              <a:t>7061.16</a:t>
            </a:r>
            <a:r>
              <a:rPr lang="zh-CN" altLang="zh-CN" dirty="0"/>
              <a:t>人民币</a:t>
            </a:r>
            <a:endParaRPr lang="zh-CN" altLang="zh-CN" dirty="0"/>
          </a:p>
          <a:p>
            <a:r>
              <a:rPr lang="zh-CN" altLang="zh-CN" dirty="0"/>
              <a:t>组员林伟以时薪</a:t>
            </a:r>
            <a:r>
              <a:rPr lang="en-US" altLang="zh-CN" dirty="0"/>
              <a:t>30.97</a:t>
            </a:r>
            <a:r>
              <a:rPr lang="zh-CN" altLang="zh-CN" dirty="0"/>
              <a:t>元人民币，每天工作</a:t>
            </a:r>
            <a:r>
              <a:rPr lang="en-US" altLang="zh-CN" dirty="0"/>
              <a:t>2</a:t>
            </a:r>
            <a:r>
              <a:rPr lang="zh-CN" altLang="zh-CN" dirty="0"/>
              <a:t>小时，总工作天数</a:t>
            </a:r>
            <a:r>
              <a:rPr lang="en-US" altLang="zh-CN" dirty="0"/>
              <a:t>114</a:t>
            </a:r>
            <a:r>
              <a:rPr lang="zh-CN" altLang="zh-CN" dirty="0"/>
              <a:t>天，总工资</a:t>
            </a:r>
            <a:r>
              <a:rPr lang="en-US" altLang="zh-CN" dirty="0"/>
              <a:t>7061.16</a:t>
            </a:r>
            <a:r>
              <a:rPr lang="zh-CN" altLang="zh-CN" dirty="0"/>
              <a:t>人民币</a:t>
            </a:r>
            <a:endParaRPr lang="zh-CN" altLang="zh-CN" dirty="0"/>
          </a:p>
          <a:p>
            <a:r>
              <a:rPr lang="zh-CN" altLang="zh-CN" dirty="0"/>
              <a:t>组员陈杭俊以时薪</a:t>
            </a:r>
            <a:r>
              <a:rPr lang="en-US" altLang="zh-CN" dirty="0"/>
              <a:t>30.97</a:t>
            </a:r>
            <a:r>
              <a:rPr lang="zh-CN" altLang="zh-CN" dirty="0"/>
              <a:t>元人民币，每天工作</a:t>
            </a:r>
            <a:r>
              <a:rPr lang="en-US" altLang="zh-CN" dirty="0"/>
              <a:t>2</a:t>
            </a:r>
            <a:r>
              <a:rPr lang="zh-CN" altLang="zh-CN" dirty="0"/>
              <a:t>小时，总工作天数</a:t>
            </a:r>
            <a:r>
              <a:rPr lang="en-US" altLang="zh-CN" dirty="0"/>
              <a:t>114</a:t>
            </a:r>
            <a:r>
              <a:rPr lang="zh-CN" altLang="zh-CN" dirty="0"/>
              <a:t>天，总工资</a:t>
            </a:r>
            <a:r>
              <a:rPr lang="en-US" altLang="zh-CN" dirty="0"/>
              <a:t>7061.16</a:t>
            </a:r>
            <a:r>
              <a:rPr lang="zh-CN" altLang="zh-CN" dirty="0"/>
              <a:t>人民币</a:t>
            </a:r>
            <a:endParaRPr lang="zh-CN" altLang="zh-CN" dirty="0"/>
          </a:p>
          <a:p>
            <a:endParaRPr lang="en-US" altLang="zh-CN" dirty="0"/>
          </a:p>
          <a:p>
            <a:r>
              <a:rPr lang="en-US" altLang="zh-CN" dirty="0"/>
              <a:t>        </a:t>
            </a:r>
            <a:endParaRPr lang="zh-CN" altLang="en-US" dirty="0"/>
          </a:p>
          <a:p>
            <a:endParaRPr lang="zh-CN" altLang="en-US" dirty="0"/>
          </a:p>
        </p:txBody>
      </p:sp>
      <p:pic>
        <p:nvPicPr>
          <p:cNvPr id="46"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5"/>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FFC000"/>
          </a:solidFill>
        </p:grpSpPr>
        <p:sp>
          <p:nvSpPr>
            <p:cNvPr id="10" name="六边形 9"/>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3710" y="2941832"/>
              <a:ext cx="1098378"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3262432"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质量管理计划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4" name="矩形 13"/>
          <p:cNvSpPr/>
          <p:nvPr/>
        </p:nvSpPr>
        <p:spPr>
          <a:xfrm>
            <a:off x="8541271" y="2754888"/>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业务需求</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619648" y="3699444"/>
            <a:ext cx="1661795" cy="337185"/>
          </a:xfrm>
          <a:prstGeom prst="rect">
            <a:avLst/>
          </a:prstGeom>
        </p:spPr>
        <p:txBody>
          <a:bodyPr wrap="none">
            <a:spAutoFit/>
          </a:bodyPr>
          <a:lstStyle/>
          <a:p>
            <a:pPr algn="l"/>
            <a:r>
              <a:rPr lang="zh-CN" altLang="en-US" sz="1600" dirty="0">
                <a:solidFill>
                  <a:schemeClr val="bg1"/>
                </a:solidFill>
                <a:latin typeface="方正兰亭准黑_GBK" panose="02000000000000000000" pitchFamily="2" charset="-122"/>
                <a:ea typeface="方正兰亭准黑_GBK" panose="02000000000000000000" pitchFamily="2" charset="-122"/>
                <a:sym typeface="+mn-ea"/>
              </a:rPr>
              <a:t>√ </a:t>
            </a:r>
            <a:r>
              <a:rPr lang="zh-CN" altLang="en-US" sz="1600" dirty="0">
                <a:solidFill>
                  <a:schemeClr val="bg1"/>
                </a:solidFill>
                <a:latin typeface="方正兰亭准黑_GBK" panose="02000000000000000000" pitchFamily="2" charset="-122"/>
                <a:ea typeface="方正兰亭准黑_GBK" panose="02000000000000000000" pitchFamily="2" charset="-122"/>
              </a:rPr>
              <a:t>系统运行环境</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8"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37444" y="4174947"/>
            <a:ext cx="838691" cy="400110"/>
          </a:xfrm>
          <a:prstGeom prst="rect">
            <a:avLst/>
          </a:prstGeom>
        </p:spPr>
        <p:txBody>
          <a:bodyPr wrap="none" anchor="t">
            <a:spAutoFit/>
          </a:bodyPr>
          <a:lstStyle/>
          <a:p>
            <a:pPr algn="dist"/>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  引言</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19" name="矩形 18"/>
          <p:cNvSpPr/>
          <p:nvPr/>
        </p:nvSpPr>
        <p:spPr>
          <a:xfrm>
            <a:off x="1911609" y="2185790"/>
            <a:ext cx="1210588" cy="400110"/>
          </a:xfrm>
          <a:prstGeom prst="rect">
            <a:avLst/>
          </a:prstGeom>
        </p:spPr>
        <p:txBody>
          <a:bodyPr wrap="none">
            <a:spAutoFit/>
          </a:bodyPr>
          <a:lstStyle/>
          <a:p>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项目概述</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3" name="矩形 22"/>
          <p:cNvSpPr/>
          <p:nvPr/>
        </p:nvSpPr>
        <p:spPr>
          <a:xfrm>
            <a:off x="3066953" y="4221656"/>
            <a:ext cx="1723549" cy="400110"/>
          </a:xfrm>
          <a:prstGeom prst="rect">
            <a:avLst/>
          </a:prstGeom>
        </p:spPr>
        <p:txBody>
          <a:bodyPr wrap="none" anchor="t">
            <a:spAutoFit/>
          </a:bodyPr>
          <a:lstStyle/>
          <a:p>
            <a:pPr algn="dist"/>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时间管理计划</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5" name="矩形 24"/>
          <p:cNvSpPr/>
          <p:nvPr/>
        </p:nvSpPr>
        <p:spPr>
          <a:xfrm>
            <a:off x="4591106" y="2156120"/>
            <a:ext cx="1723549" cy="400110"/>
          </a:xfrm>
          <a:prstGeom prst="rect">
            <a:avLst/>
          </a:prstGeom>
        </p:spPr>
        <p:txBody>
          <a:bodyPr wrap="none">
            <a:spAutoFit/>
          </a:bodyPr>
          <a:lstStyle/>
          <a:p>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成本管理计划</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7" name="矩形 26"/>
          <p:cNvSpPr/>
          <p:nvPr/>
        </p:nvSpPr>
        <p:spPr>
          <a:xfrm>
            <a:off x="6035907" y="4174917"/>
            <a:ext cx="1723549" cy="400110"/>
          </a:xfrm>
          <a:prstGeom prst="rect">
            <a:avLst/>
          </a:prstGeom>
        </p:spPr>
        <p:txBody>
          <a:bodyPr wrap="none" anchor="t">
            <a:spAutoFit/>
          </a:bodyPr>
          <a:lstStyle/>
          <a:p>
            <a:pPr algn="dist"/>
            <a:r>
              <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rPr>
              <a:t>质量管理计划</a:t>
            </a:r>
            <a:endParaRPr lang="zh-CN" altLang="en-US" sz="20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30" name="矩形 29"/>
          <p:cNvSpPr/>
          <p:nvPr/>
        </p:nvSpPr>
        <p:spPr>
          <a:xfrm>
            <a:off x="288720" y="270144"/>
            <a:ext cx="1107996" cy="461665"/>
          </a:xfrm>
          <a:prstGeom prst="rect">
            <a:avLst/>
          </a:prstGeom>
        </p:spPr>
        <p:txBody>
          <a:bodyPr wrap="none">
            <a:spAutoFit/>
          </a:bodyPr>
          <a:lstStyle/>
          <a:p>
            <a:r>
              <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rPr>
              <a:t>主目录</a:t>
            </a:r>
            <a:endPar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grpSp>
        <p:nvGrpSpPr>
          <p:cNvPr id="4" name="组合 3"/>
          <p:cNvGrpSpPr/>
          <p:nvPr/>
        </p:nvGrpSpPr>
        <p:grpSpPr>
          <a:xfrm>
            <a:off x="82832" y="2183607"/>
            <a:ext cx="1748518" cy="1507343"/>
            <a:chOff x="1992539" y="2268638"/>
            <a:chExt cx="1748518" cy="1507343"/>
          </a:xfrm>
          <a:solidFill>
            <a:schemeClr val="accent2"/>
          </a:solidFill>
        </p:grpSpPr>
        <p:sp>
          <p:nvSpPr>
            <p:cNvPr id="6" name="六边形 5"/>
            <p:cNvSpPr/>
            <p:nvPr/>
          </p:nvSpPr>
          <p:spPr>
            <a:xfrm>
              <a:off x="19925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60643" y="2584126"/>
              <a:ext cx="1063112"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5" name="组合 4"/>
          <p:cNvGrpSpPr/>
          <p:nvPr/>
        </p:nvGrpSpPr>
        <p:grpSpPr>
          <a:xfrm>
            <a:off x="1580001" y="3000005"/>
            <a:ext cx="1748518" cy="1507343"/>
            <a:chOff x="3567339" y="3187700"/>
            <a:chExt cx="1748518" cy="1507343"/>
          </a:xfrm>
          <a:solidFill>
            <a:schemeClr val="accent2"/>
          </a:solidFill>
        </p:grpSpPr>
        <p:sp>
          <p:nvSpPr>
            <p:cNvPr id="8" name="六边形 7"/>
            <p:cNvSpPr/>
            <p:nvPr/>
          </p:nvSpPr>
          <p:spPr>
            <a:xfrm>
              <a:off x="35673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898645" y="3479377"/>
              <a:ext cx="1090363"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7" name="组合 6"/>
          <p:cNvGrpSpPr/>
          <p:nvPr/>
        </p:nvGrpSpPr>
        <p:grpSpPr>
          <a:xfrm>
            <a:off x="3066795" y="2156075"/>
            <a:ext cx="1748518" cy="1507343"/>
            <a:chOff x="5142139" y="2268638"/>
            <a:chExt cx="1748518" cy="1507343"/>
          </a:xfrm>
          <a:solidFill>
            <a:schemeClr val="accent2"/>
          </a:solidFill>
        </p:grpSpPr>
        <p:sp>
          <p:nvSpPr>
            <p:cNvPr id="9" name="六边形 8"/>
            <p:cNvSpPr/>
            <p:nvPr/>
          </p:nvSpPr>
          <p:spPr>
            <a:xfrm>
              <a:off x="51421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489101" y="2584126"/>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9" name="组合 38"/>
          <p:cNvGrpSpPr/>
          <p:nvPr/>
        </p:nvGrpSpPr>
        <p:grpSpPr>
          <a:xfrm>
            <a:off x="4565923" y="2953774"/>
            <a:ext cx="1748518" cy="1507343"/>
            <a:chOff x="6716939" y="3187700"/>
            <a:chExt cx="1748518" cy="1507343"/>
          </a:xfrm>
          <a:solidFill>
            <a:schemeClr val="accent2"/>
          </a:solidFill>
        </p:grpSpPr>
        <p:sp>
          <p:nvSpPr>
            <p:cNvPr id="12" name="六边形 11"/>
            <p:cNvSpPr/>
            <p:nvPr/>
          </p:nvSpPr>
          <p:spPr>
            <a:xfrm>
              <a:off x="67169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044413" y="3485727"/>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40" name="组合 39"/>
          <p:cNvGrpSpPr/>
          <p:nvPr/>
        </p:nvGrpSpPr>
        <p:grpSpPr>
          <a:xfrm>
            <a:off x="6035362" y="2148869"/>
            <a:ext cx="1748518" cy="1507343"/>
            <a:chOff x="8291739" y="2268638"/>
            <a:chExt cx="1748518" cy="1507343"/>
          </a:xfrm>
          <a:solidFill>
            <a:schemeClr val="accent2"/>
          </a:solidFill>
        </p:grpSpPr>
        <p:sp>
          <p:nvSpPr>
            <p:cNvPr id="13" name="六边形 12"/>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619677" y="2595556"/>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cxnSp>
        <p:nvCxnSpPr>
          <p:cNvPr id="10" name="直接连接符 9"/>
          <p:cNvCxnSpPr/>
          <p:nvPr/>
        </p:nvCxnSpPr>
        <p:spPr>
          <a:xfrm>
            <a:off x="387350" y="731809"/>
            <a:ext cx="11804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56669" y="347637"/>
            <a:ext cx="420013" cy="306676"/>
          </a:xfrm>
          <a:prstGeom prs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Picture 1" descr="C:\Users\lemon\Desktop\微信图片_20171022122841.jpg"/>
          <p:cNvPicPr>
            <a:picLocks noChangeAspect="1" noChangeArrowheads="1"/>
          </p:cNvPicPr>
          <p:nvPr/>
        </p:nvPicPr>
        <p:blipFill>
          <a:blip r:embed="rId1"/>
          <a:srcRect/>
          <a:stretch>
            <a:fillRect/>
          </a:stretch>
        </p:blipFill>
        <p:spPr bwMode="auto">
          <a:xfrm>
            <a:off x="10191762" y="182881"/>
            <a:ext cx="1837914" cy="1742520"/>
          </a:xfrm>
          <a:prstGeom prst="rect">
            <a:avLst/>
          </a:prstGeom>
          <a:noFill/>
        </p:spPr>
      </p:pic>
      <p:grpSp>
        <p:nvGrpSpPr>
          <p:cNvPr id="28" name="组合 27"/>
          <p:cNvGrpSpPr/>
          <p:nvPr/>
        </p:nvGrpSpPr>
        <p:grpSpPr>
          <a:xfrm>
            <a:off x="7530361" y="2932183"/>
            <a:ext cx="1748518" cy="1507343"/>
            <a:chOff x="8291739" y="2268638"/>
            <a:chExt cx="1748518" cy="1507343"/>
          </a:xfrm>
          <a:solidFill>
            <a:schemeClr val="accent2"/>
          </a:solidFill>
        </p:grpSpPr>
        <p:sp>
          <p:nvSpPr>
            <p:cNvPr id="29" name="六边形 28"/>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601397" y="2588571"/>
              <a:ext cx="1098378"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06</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4" name="组合 33"/>
          <p:cNvGrpSpPr/>
          <p:nvPr/>
        </p:nvGrpSpPr>
        <p:grpSpPr>
          <a:xfrm>
            <a:off x="8938280" y="2098287"/>
            <a:ext cx="1748518" cy="1507343"/>
            <a:chOff x="8291739" y="2268638"/>
            <a:chExt cx="1748518" cy="1507343"/>
          </a:xfrm>
          <a:solidFill>
            <a:schemeClr val="accent2"/>
          </a:solidFill>
        </p:grpSpPr>
        <p:sp>
          <p:nvSpPr>
            <p:cNvPr id="35" name="六边形 34"/>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610152" y="2579046"/>
              <a:ext cx="1093569"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07</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42" name="组合 41"/>
          <p:cNvGrpSpPr/>
          <p:nvPr/>
        </p:nvGrpSpPr>
        <p:grpSpPr>
          <a:xfrm>
            <a:off x="10349928" y="2831703"/>
            <a:ext cx="1748518" cy="1507343"/>
            <a:chOff x="8291739" y="2268638"/>
            <a:chExt cx="1748518" cy="1507343"/>
          </a:xfrm>
          <a:solidFill>
            <a:schemeClr val="accent2"/>
          </a:solidFill>
        </p:grpSpPr>
        <p:sp>
          <p:nvSpPr>
            <p:cNvPr id="43" name="六边形 42"/>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628671" y="2560631"/>
              <a:ext cx="1104790" cy="923330"/>
            </a:xfrm>
            <a:prstGeom prst="rect">
              <a:avLst/>
            </a:prstGeom>
            <a:grp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08</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2" name="文本框 1"/>
          <p:cNvSpPr txBox="1"/>
          <p:nvPr/>
        </p:nvSpPr>
        <p:spPr>
          <a:xfrm>
            <a:off x="7783879" y="1925401"/>
            <a:ext cx="1253117" cy="707886"/>
          </a:xfrm>
          <a:prstGeom prst="rect">
            <a:avLst/>
          </a:prstGeom>
          <a:noFill/>
        </p:spPr>
        <p:txBody>
          <a:bodyPr wrap="square" rtlCol="0">
            <a:spAutoFit/>
          </a:bodyPr>
          <a:lstStyle/>
          <a:p>
            <a:r>
              <a:rPr lang="zh-CN" altLang="en-US" sz="2000" dirty="0">
                <a:solidFill>
                  <a:schemeClr val="tx2">
                    <a:lumMod val="60000"/>
                    <a:lumOff val="40000"/>
                  </a:schemeClr>
                </a:solidFill>
              </a:rPr>
              <a:t>人力资源管理计划</a:t>
            </a:r>
            <a:endParaRPr lang="zh-CN" altLang="en-US" sz="2000" dirty="0">
              <a:solidFill>
                <a:schemeClr val="tx2">
                  <a:lumMod val="60000"/>
                  <a:lumOff val="40000"/>
                </a:schemeClr>
              </a:solidFill>
            </a:endParaRPr>
          </a:p>
        </p:txBody>
      </p:sp>
      <p:sp>
        <p:nvSpPr>
          <p:cNvPr id="3" name="文本框 2"/>
          <p:cNvSpPr txBox="1"/>
          <p:nvPr/>
        </p:nvSpPr>
        <p:spPr>
          <a:xfrm>
            <a:off x="9036570" y="4175007"/>
            <a:ext cx="1905362" cy="400110"/>
          </a:xfrm>
          <a:prstGeom prst="rect">
            <a:avLst/>
          </a:prstGeom>
          <a:noFill/>
        </p:spPr>
        <p:txBody>
          <a:bodyPr wrap="square" rtlCol="0">
            <a:spAutoFit/>
          </a:bodyPr>
          <a:lstStyle/>
          <a:p>
            <a:r>
              <a:rPr lang="zh-CN" altLang="en-US" sz="2000" dirty="0">
                <a:solidFill>
                  <a:schemeClr val="tx2">
                    <a:lumMod val="60000"/>
                    <a:lumOff val="40000"/>
                  </a:schemeClr>
                </a:solidFill>
              </a:rPr>
              <a:t>沟通管理计划</a:t>
            </a:r>
            <a:endParaRPr lang="zh-CN" altLang="en-US" sz="2000" dirty="0">
              <a:solidFill>
                <a:schemeClr val="tx2">
                  <a:lumMod val="60000"/>
                  <a:lumOff val="40000"/>
                </a:schemeClr>
              </a:solidFill>
            </a:endParaRPr>
          </a:p>
        </p:txBody>
      </p:sp>
      <p:sp>
        <p:nvSpPr>
          <p:cNvPr id="14" name="文本框 13"/>
          <p:cNvSpPr txBox="1"/>
          <p:nvPr/>
        </p:nvSpPr>
        <p:spPr>
          <a:xfrm>
            <a:off x="10444916" y="2008474"/>
            <a:ext cx="1842072" cy="400110"/>
          </a:xfrm>
          <a:prstGeom prst="rect">
            <a:avLst/>
          </a:prstGeom>
          <a:noFill/>
        </p:spPr>
        <p:txBody>
          <a:bodyPr wrap="square" rtlCol="0">
            <a:spAutoFit/>
          </a:bodyPr>
          <a:lstStyle/>
          <a:p>
            <a:r>
              <a:rPr lang="zh-CN" altLang="en-US" sz="2000" dirty="0">
                <a:solidFill>
                  <a:schemeClr val="tx2">
                    <a:lumMod val="60000"/>
                    <a:lumOff val="40000"/>
                  </a:schemeClr>
                </a:solidFill>
              </a:rPr>
              <a:t>风险管理计划</a:t>
            </a:r>
            <a:endParaRPr lang="zh-CN" altLang="en-US" sz="2000" dirty="0">
              <a:solidFill>
                <a:schemeClr val="tx2">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push dir="r"/>
      </p:transition>
    </mc:Choice>
    <mc:Fallback>
      <p:transition spd="slow" advClick="0" advTm="0">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9" grpId="0"/>
      <p:bldP spid="23" grpId="0"/>
      <p:bldP spid="25"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标题 269"/>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业务需求</a:t>
            </a:r>
            <a:endParaRPr lang="zh-CN" altLang="en-US" dirty="0">
              <a:solidFill>
                <a:schemeClr val="accent2"/>
              </a:solidFill>
              <a:effectLst>
                <a:outerShdw blurRad="38100" dist="38100" dir="2700000" algn="tl">
                  <a:srgbClr val="000000">
                    <a:alpha val="43137"/>
                  </a:srgbClr>
                </a:outerShdw>
              </a:effectLst>
              <a:cs typeface="+mn-ea"/>
            </a:endParaRPr>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272" name="文本框 271"/>
          <p:cNvSpPr txBox="1"/>
          <p:nvPr/>
        </p:nvSpPr>
        <p:spPr>
          <a:xfrm>
            <a:off x="1112520" y="2253696"/>
            <a:ext cx="10469880" cy="2245360"/>
          </a:xfrm>
          <a:prstGeom prst="rect">
            <a:avLst/>
          </a:prstGeom>
          <a:noFill/>
        </p:spPr>
        <p:txBody>
          <a:bodyPr wrap="square" rtlCol="0">
            <a:spAutoFit/>
          </a:bodyPr>
          <a:lstStyle/>
          <a:p>
            <a:r>
              <a:rPr altLang="zh-CN" sz="2000" dirty="0"/>
              <a:t>项目启动是为了能创建一个软件系列课程教学辅助网站。该网站能为学生，老师提供更好地交流平台。学生可以通过该网站更好地去了解知识。</a:t>
            </a:r>
            <a:endParaRPr altLang="zh-CN" sz="2000" dirty="0"/>
          </a:p>
          <a:p>
            <a:r>
              <a:rPr altLang="zh-CN" sz="2000" dirty="0"/>
              <a:t>背景：从我们现在所用的bb平台而言，其不稳定性以及所存在的师生交互不够良好的方面，我们希望所创建的网站在此基础上不断改善。</a:t>
            </a:r>
            <a:endParaRPr altLang="zh-CN" sz="2000" dirty="0"/>
          </a:p>
          <a:p>
            <a:r>
              <a:rPr altLang="zh-CN" sz="2000" dirty="0"/>
              <a:t>业务机遇：就解决现存的网站不稳定，交互不够良好，以及界面设计不够美观</a:t>
            </a:r>
            <a:endParaRPr altLang="zh-CN" sz="2000" dirty="0"/>
          </a:p>
          <a:p>
            <a:r>
              <a:rPr altLang="zh-CN" sz="2000" dirty="0"/>
              <a:t>业务目标：为学生和教师提供随时都能便捷登陆的网站，也希望能帮助学生能和老师沟通更好地了解知识点，在此基础上增加网站美观</a:t>
            </a:r>
            <a:endParaRPr altLang="zh-CN" sz="2000" dirty="0"/>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02.</a:t>
            </a:r>
            <a:r>
              <a:rPr lang="zh-CN" altLang="en-US" dirty="0">
                <a:solidFill>
                  <a:schemeClr val="accent2"/>
                </a:solidFill>
                <a:effectLst>
                  <a:outerShdw blurRad="38100" dist="38100" dir="2700000" algn="tl">
                    <a:srgbClr val="000000">
                      <a:alpha val="43137"/>
                    </a:srgbClr>
                  </a:outerShdw>
                </a:effectLst>
                <a:cs typeface="+mn-ea"/>
              </a:rPr>
              <a:t>系统运行环境</a:t>
            </a:r>
            <a:endParaRPr lang="zh-CN" altLang="en-US" dirty="0"/>
          </a:p>
        </p:txBody>
      </p:sp>
      <p:sp>
        <p:nvSpPr>
          <p:cNvPr id="3" name="文本框 2"/>
          <p:cNvSpPr txBox="1"/>
          <p:nvPr/>
        </p:nvSpPr>
        <p:spPr>
          <a:xfrm>
            <a:off x="1158240" y="2491740"/>
            <a:ext cx="9875520" cy="1322070"/>
          </a:xfrm>
          <a:prstGeom prst="rect">
            <a:avLst/>
          </a:prstGeom>
          <a:noFill/>
        </p:spPr>
        <p:txBody>
          <a:bodyPr wrap="square" rtlCol="0">
            <a:spAutoFit/>
          </a:bodyPr>
          <a:lstStyle/>
          <a:p>
            <a:r>
              <a:rPr lang="en-US" altLang="zh-CN" sz="2000" dirty="0"/>
              <a:t>        </a:t>
            </a:r>
            <a:r>
              <a:rPr lang="zh-CN" altLang="zh-CN" sz="2000" dirty="0"/>
              <a:t>网站希望能保证至少</a:t>
            </a:r>
            <a:r>
              <a:rPr lang="en-US" altLang="zh-CN" sz="2000" dirty="0"/>
              <a:t>600</a:t>
            </a:r>
            <a:r>
              <a:rPr lang="zh-CN" altLang="zh-CN" sz="2000" dirty="0"/>
              <a:t>名同学上课辅助服务的要求，包括数据存储能力，网络服务吞吐能力，数据安全特性等。</a:t>
            </a:r>
            <a:endParaRPr lang="zh-CN" altLang="zh-CN" sz="2000" dirty="0"/>
          </a:p>
          <a:p>
            <a:r>
              <a:rPr lang="en-US" altLang="zh-CN" sz="2000" dirty="0"/>
              <a:t>       </a:t>
            </a:r>
            <a:r>
              <a:rPr lang="zh-CN" altLang="zh-CN" sz="2000" dirty="0"/>
              <a:t>服务器建议选用</a:t>
            </a:r>
            <a:r>
              <a:rPr lang="en-US" altLang="zh-CN" sz="2000" dirty="0"/>
              <a:t>Intel,</a:t>
            </a:r>
            <a:r>
              <a:rPr lang="zh-CN" altLang="zh-CN" sz="2000" dirty="0"/>
              <a:t>可以选用</a:t>
            </a:r>
            <a:r>
              <a:rPr lang="en-US" altLang="zh-CN" sz="2000" dirty="0"/>
              <a:t>Windows</a:t>
            </a:r>
            <a:r>
              <a:rPr lang="zh-CN" altLang="zh-CN" sz="2000" dirty="0"/>
              <a:t>系统</a:t>
            </a:r>
            <a:endParaRPr lang="zh-CN" altLang="zh-CN" sz="2000" dirty="0"/>
          </a:p>
          <a:p>
            <a:r>
              <a:rPr lang="en-US" altLang="zh-CN" sz="2000" dirty="0"/>
              <a:t>       </a:t>
            </a:r>
            <a:r>
              <a:rPr lang="zh-CN" altLang="zh-CN" sz="2000" dirty="0"/>
              <a:t>        </a:t>
            </a:r>
            <a:endParaRPr lang="zh-CN" altLang="zh-CN" sz="2000" dirty="0"/>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2663" y="300764"/>
            <a:ext cx="10972800" cy="1143000"/>
          </a:xfrm>
        </p:spPr>
        <p:txBody>
          <a:bodyPr/>
          <a:lstStyle/>
          <a:p>
            <a:endParaRPr lang="zh-CN" altLang="en-US" dirty="0"/>
          </a:p>
        </p:txBody>
      </p:sp>
      <p:grpSp>
        <p:nvGrpSpPr>
          <p:cNvPr id="4" name="组合 3"/>
          <p:cNvGrpSpPr/>
          <p:nvPr/>
        </p:nvGrpSpPr>
        <p:grpSpPr>
          <a:xfrm>
            <a:off x="0" y="0"/>
            <a:ext cx="4724400" cy="6858000"/>
            <a:chOff x="0" y="0"/>
            <a:chExt cx="4724400" cy="6858000"/>
          </a:xfrm>
          <a:solidFill>
            <a:schemeClr val="accent5"/>
          </a:solidFill>
        </p:grpSpPr>
        <p:sp>
          <p:nvSpPr>
            <p:cNvPr id="5" name="矩形 4"/>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513239" y="2626344"/>
            <a:ext cx="1748518" cy="1507343"/>
            <a:chOff x="2513239" y="2626344"/>
            <a:chExt cx="1748518" cy="1507343"/>
          </a:xfrm>
          <a:solidFill>
            <a:srgbClr val="FFC000"/>
          </a:solidFill>
        </p:grpSpPr>
        <p:sp>
          <p:nvSpPr>
            <p:cNvPr id="8" name="六边形 7"/>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863710" y="2941832"/>
              <a:ext cx="184731" cy="923330"/>
            </a:xfrm>
            <a:prstGeom prst="rect">
              <a:avLst/>
            </a:prstGeom>
            <a:noFill/>
          </p:spPr>
          <p:txBody>
            <a:bodyPr wrap="none" anchor="t">
              <a:spAutoFit/>
            </a:bodyPr>
            <a:lstStyle/>
            <a:p>
              <a:pPr algn="dist"/>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0" name="矩形 9"/>
          <p:cNvSpPr/>
          <p:nvPr/>
        </p:nvSpPr>
        <p:spPr>
          <a:xfrm>
            <a:off x="4458313" y="3246260"/>
            <a:ext cx="4288353"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人力资源管理计划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2" name="Picture 1" descr="C:\Users\lemon\Desktop\微信图片_20171022122841.jpg"/>
          <p:cNvPicPr>
            <a:picLocks noChangeAspect="1" noChangeArrowheads="1"/>
          </p:cNvPicPr>
          <p:nvPr/>
        </p:nvPicPr>
        <p:blipFill>
          <a:blip r:embed="rId1"/>
          <a:srcRect/>
          <a:stretch>
            <a:fillRect/>
          </a:stretch>
        </p:blipFill>
        <p:spPr bwMode="auto">
          <a:xfrm>
            <a:off x="9758276" y="300991"/>
            <a:ext cx="1837914" cy="1742520"/>
          </a:xfrm>
          <a:prstGeom prst="rect">
            <a:avLst/>
          </a:prstGeom>
          <a:noFill/>
        </p:spPr>
      </p:pic>
      <p:sp>
        <p:nvSpPr>
          <p:cNvPr id="13" name="矩形 12"/>
          <p:cNvSpPr/>
          <p:nvPr/>
        </p:nvSpPr>
        <p:spPr>
          <a:xfrm>
            <a:off x="2863710" y="2941832"/>
            <a:ext cx="1098378"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06</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8220" y="526098"/>
            <a:ext cx="10972800" cy="1143000"/>
          </a:xfrm>
        </p:spPr>
        <p:txBody>
          <a:bodyPr/>
          <a:lstStyle/>
          <a:p>
            <a:endParaRPr lang="zh-CN" altLang="en-US" dirty="0"/>
          </a:p>
        </p:txBody>
      </p:sp>
      <p:pic>
        <p:nvPicPr>
          <p:cNvPr id="12" name="Picture 1" descr="C:\Users\lemon\Desktop\微信图片_20171022122841.jpg"/>
          <p:cNvPicPr>
            <a:picLocks noChangeAspect="1" noChangeArrowheads="1"/>
          </p:cNvPicPr>
          <p:nvPr/>
        </p:nvPicPr>
        <p:blipFill>
          <a:blip r:embed="rId1"/>
          <a:srcRect/>
          <a:stretch>
            <a:fillRect/>
          </a:stretch>
        </p:blipFill>
        <p:spPr bwMode="auto">
          <a:xfrm>
            <a:off x="9758276" y="300991"/>
            <a:ext cx="1837914" cy="1742520"/>
          </a:xfrm>
          <a:prstGeom prst="rect">
            <a:avLst/>
          </a:prstGeom>
          <a:noFill/>
        </p:spPr>
      </p:pic>
      <p:graphicFrame>
        <p:nvGraphicFramePr>
          <p:cNvPr id="0" name="表格 -1"/>
          <p:cNvGraphicFramePr/>
          <p:nvPr/>
        </p:nvGraphicFramePr>
        <p:xfrm>
          <a:off x="2196465" y="399415"/>
          <a:ext cx="7828280" cy="6360160"/>
        </p:xfrm>
        <a:graphic>
          <a:graphicData uri="http://schemas.openxmlformats.org/drawingml/2006/table">
            <a:tbl>
              <a:tblPr firstRow="1" bandRow="1">
                <a:tableStyleId>{5940675A-B579-460E-94D1-54222C63F5DA}</a:tableStyleId>
              </a:tblPr>
              <a:tblGrid>
                <a:gridCol w="2607945"/>
                <a:gridCol w="2609215"/>
                <a:gridCol w="2611120"/>
              </a:tblGrid>
              <a:tr h="68453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干系人</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主要价值</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联系方式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343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杨枨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提供教师需求提供客户需求负责项目评审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yangc@zucc.edu.cn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71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侯宏仑</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提供教师需求 </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houhl@zucc.edu.cn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343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曹依娜</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项目负责人确保小组成员完成预期任务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31501355@stu.zucc.edu.cn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梁晗昕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努力完成分配任务 </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31501358@stu.zucc.edu.cn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陈杭俊</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努力完成分配任务 </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31501361@stu.zucc.edu.cn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查振宇</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努力完成分配任务 </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31501360@stu.zucc.edu.cn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林伟</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努力完成分配任务 </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31501406@stu.zucc.edu.cn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470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学生代表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提供学生需求</a:t>
                      </a:r>
                      <a:r>
                        <a:rPr lang="en-US" altLang="zh-CN" sz="1800" b="0">
                          <a:latin typeface="宋体" panose="02010600030101010101" pitchFamily="2" charset="-122"/>
                          <a:ea typeface="宋体" panose="02010600030101010101" pitchFamily="2" charset="-122"/>
                          <a:cs typeface="宋体" panose="02010600030101010101" pitchFamily="2" charset="-122"/>
                        </a:rPr>
                        <a:t>2.</a:t>
                      </a:r>
                      <a:r>
                        <a:rPr lang="zh-CN" altLang="en-US" sz="1800" b="0">
                          <a:latin typeface="宋体" panose="02010600030101010101" pitchFamily="2" charset="-122"/>
                          <a:ea typeface="宋体" panose="02010600030101010101" pitchFamily="2" charset="-122"/>
                          <a:cs typeface="宋体" panose="02010600030101010101" pitchFamily="2" charset="-122"/>
                        </a:rPr>
                        <a:t>确保产品质量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Calibri" panose="020F0502020204030204" charset="0"/>
                          <a:cs typeface="Calibri" panose="020F0502020204030204" charset="0"/>
                        </a:rPr>
                        <a:t> </a:t>
                      </a:r>
                      <a:endParaRPr lang="en-US" altLang="zh-CN" sz="1800" b="0">
                        <a:latin typeface="Calibri" panose="020F0502020204030204" charset="0"/>
                        <a:ea typeface="Calibri" panose="020F0502020204030204" charset="0"/>
                        <a:cs typeface="Calibri" panose="020F05020202040302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279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游客代表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提供游客需求</a:t>
                      </a:r>
                      <a:r>
                        <a:rPr lang="en-US" altLang="zh-CN" sz="1800" b="0">
                          <a:latin typeface="宋体" panose="02010600030101010101" pitchFamily="2" charset="-122"/>
                          <a:ea typeface="宋体" panose="02010600030101010101" pitchFamily="2" charset="-122"/>
                          <a:cs typeface="宋体" panose="02010600030101010101" pitchFamily="2" charset="-122"/>
                        </a:rPr>
                        <a:t>2.</a:t>
                      </a:r>
                      <a:r>
                        <a:rPr lang="zh-CN" altLang="en-US" sz="1800" b="0">
                          <a:latin typeface="宋体" panose="02010600030101010101" pitchFamily="2" charset="-122"/>
                          <a:ea typeface="宋体" panose="02010600030101010101" pitchFamily="2" charset="-122"/>
                          <a:cs typeface="宋体" panose="02010600030101010101" pitchFamily="2" charset="-122"/>
                        </a:rPr>
                        <a:t>确保产品质量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Calibri" panose="020F0502020204030204" charset="0"/>
                          <a:cs typeface="Calibri" panose="020F0502020204030204" charset="0"/>
                        </a:rPr>
                        <a:t> </a:t>
                      </a:r>
                      <a:endParaRPr lang="en-US" altLang="zh-CN" sz="1800" b="0">
                        <a:latin typeface="Calibri" panose="020F0502020204030204" charset="0"/>
                        <a:ea typeface="Calibri" panose="020F0502020204030204" charset="0"/>
                        <a:cs typeface="Calibri" panose="020F05020202040302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298190" y="4961255"/>
            <a:ext cx="5467350" cy="275590"/>
          </a:xfrm>
          <a:prstGeom prst="rect">
            <a:avLst/>
          </a:prstGeom>
          <a:noFill/>
          <a:ln w="9525">
            <a:noFill/>
          </a:ln>
        </p:spPr>
        <p:txBody>
          <a:bodyPr wrap="square">
            <a:spAutoFit/>
          </a:bodyPr>
          <a:p>
            <a:pPr indent="0"/>
            <a:r>
              <a:rPr lang="en-US" altLang="zh-CN" sz="1200" b="0">
                <a:latin typeface="Calibri" panose="020F0502020204030204" charset="0"/>
                <a:cs typeface="Calibri" panose="020F0502020204030204" charset="0"/>
              </a:rPr>
              <a:t> </a:t>
            </a:r>
            <a:endParaRPr lang="zh-CN" altLang="en-US"/>
          </a:p>
        </p:txBody>
      </p:sp>
    </p:spTree>
  </p:cSld>
  <p:clrMapOvr>
    <a:masterClrMapping/>
  </p:clrMapOvr>
  <p:transition spd="slow" advClick="0" advTm="0">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2663" y="300764"/>
            <a:ext cx="10972800" cy="1143000"/>
          </a:xfrm>
        </p:spPr>
        <p:txBody>
          <a:bodyPr/>
          <a:lstStyle/>
          <a:p>
            <a:endParaRPr lang="zh-CN" altLang="en-US" dirty="0"/>
          </a:p>
        </p:txBody>
      </p:sp>
      <p:grpSp>
        <p:nvGrpSpPr>
          <p:cNvPr id="4" name="组合 3"/>
          <p:cNvGrpSpPr/>
          <p:nvPr/>
        </p:nvGrpSpPr>
        <p:grpSpPr>
          <a:xfrm>
            <a:off x="0" y="0"/>
            <a:ext cx="4724400" cy="6858000"/>
            <a:chOff x="0" y="0"/>
            <a:chExt cx="4724400" cy="6858000"/>
          </a:xfrm>
          <a:solidFill>
            <a:schemeClr val="accent5"/>
          </a:solidFill>
        </p:grpSpPr>
        <p:sp>
          <p:nvSpPr>
            <p:cNvPr id="5" name="矩形 4"/>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513239" y="2626344"/>
            <a:ext cx="1748518" cy="1507343"/>
            <a:chOff x="2513239" y="2626344"/>
            <a:chExt cx="1748518" cy="1507343"/>
          </a:xfrm>
          <a:solidFill>
            <a:srgbClr val="FFC000"/>
          </a:solidFill>
        </p:grpSpPr>
        <p:sp>
          <p:nvSpPr>
            <p:cNvPr id="8" name="六边形 7"/>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863710" y="2941832"/>
              <a:ext cx="184731" cy="923330"/>
            </a:xfrm>
            <a:prstGeom prst="rect">
              <a:avLst/>
            </a:prstGeom>
            <a:noFill/>
          </p:spPr>
          <p:txBody>
            <a:bodyPr wrap="none" anchor="t">
              <a:spAutoFit/>
            </a:bodyPr>
            <a:lstStyle/>
            <a:p>
              <a:pPr algn="dist"/>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0" name="矩形 9"/>
          <p:cNvSpPr/>
          <p:nvPr/>
        </p:nvSpPr>
        <p:spPr>
          <a:xfrm>
            <a:off x="4458313" y="3246260"/>
            <a:ext cx="3262432"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沟通管理计划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2"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13" name="矩形 12"/>
          <p:cNvSpPr/>
          <p:nvPr/>
        </p:nvSpPr>
        <p:spPr>
          <a:xfrm>
            <a:off x="2864512" y="2941832"/>
            <a:ext cx="1096775"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07</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开发团队内部沟通计划</a:t>
            </a:r>
            <a:endParaRPr lang="zh-CN" altLang="en-US" dirty="0"/>
          </a:p>
        </p:txBody>
      </p:sp>
      <p:sp>
        <p:nvSpPr>
          <p:cNvPr id="3" name="文本框 2"/>
          <p:cNvSpPr txBox="1"/>
          <p:nvPr/>
        </p:nvSpPr>
        <p:spPr>
          <a:xfrm>
            <a:off x="1135380" y="2459355"/>
            <a:ext cx="9921240" cy="1938992"/>
          </a:xfrm>
          <a:prstGeom prst="rect">
            <a:avLst/>
          </a:prstGeom>
          <a:noFill/>
        </p:spPr>
        <p:txBody>
          <a:bodyPr wrap="square" rtlCol="0">
            <a:spAutoFit/>
          </a:bodyPr>
          <a:lstStyle/>
          <a:p>
            <a:r>
              <a:rPr lang="zh-CN" altLang="zh-CN" sz="2000" dirty="0"/>
              <a:t>沟通出现问题，先检查沟通管理计划。</a:t>
            </a:r>
            <a:endParaRPr lang="zh-CN" altLang="zh-CN" sz="2000" dirty="0"/>
          </a:p>
          <a:p>
            <a:r>
              <a:rPr lang="en-US" altLang="zh-CN" sz="2000" dirty="0"/>
              <a:t>     </a:t>
            </a:r>
            <a:r>
              <a:rPr lang="zh-CN" altLang="zh-CN" sz="2000" dirty="0"/>
              <a:t>包括：</a:t>
            </a:r>
            <a:endParaRPr lang="zh-CN" altLang="zh-CN" sz="2000" dirty="0"/>
          </a:p>
          <a:p>
            <a:r>
              <a:rPr lang="en-US" altLang="zh-CN" sz="2000" dirty="0"/>
              <a:t>     1.</a:t>
            </a:r>
            <a:r>
              <a:rPr lang="zh-CN" altLang="zh-CN" sz="2000" dirty="0"/>
              <a:t>小组每周会议</a:t>
            </a:r>
            <a:endParaRPr lang="zh-CN" altLang="zh-CN" sz="2000" dirty="0"/>
          </a:p>
          <a:p>
            <a:r>
              <a:rPr lang="en-US" altLang="zh-CN" sz="2000" dirty="0"/>
              <a:t>      2.</a:t>
            </a:r>
            <a:r>
              <a:rPr lang="zh-CN" altLang="zh-CN" sz="2000" dirty="0"/>
              <a:t>微信</a:t>
            </a:r>
            <a:endParaRPr lang="zh-CN" altLang="zh-CN" sz="2000" dirty="0"/>
          </a:p>
          <a:p>
            <a:r>
              <a:rPr lang="en-US" altLang="zh-CN" sz="2000" dirty="0"/>
              <a:t>      3.QQ</a:t>
            </a:r>
            <a:endParaRPr lang="zh-CN" altLang="zh-CN" sz="2000" dirty="0"/>
          </a:p>
          <a:p>
            <a:r>
              <a:rPr lang="en-US" altLang="zh-CN" sz="2000" dirty="0"/>
              <a:t>      4.</a:t>
            </a:r>
            <a:r>
              <a:rPr lang="zh-CN" altLang="zh-CN" sz="2000" dirty="0"/>
              <a:t>邮件</a:t>
            </a:r>
            <a:endParaRPr lang="zh-CN" altLang="zh-CN" sz="2000" dirty="0"/>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客户沟通计划</a:t>
            </a:r>
            <a:endParaRPr lang="zh-CN" altLang="en-US" dirty="0"/>
          </a:p>
        </p:txBody>
      </p:sp>
      <p:sp>
        <p:nvSpPr>
          <p:cNvPr id="3" name="文本框 2"/>
          <p:cNvSpPr txBox="1"/>
          <p:nvPr/>
        </p:nvSpPr>
        <p:spPr>
          <a:xfrm>
            <a:off x="1036320" y="2606040"/>
            <a:ext cx="10774680" cy="1322070"/>
          </a:xfrm>
          <a:prstGeom prst="rect">
            <a:avLst/>
          </a:prstGeom>
          <a:noFill/>
        </p:spPr>
        <p:txBody>
          <a:bodyPr wrap="square" rtlCol="0">
            <a:spAutoFit/>
          </a:bodyPr>
          <a:lstStyle/>
          <a:p>
            <a:r>
              <a:rPr lang="zh-CN" altLang="zh-CN" sz="2000" dirty="0"/>
              <a:t>主要是与老师和潜在客户的沟通。</a:t>
            </a:r>
            <a:endParaRPr lang="zh-CN" altLang="zh-CN" sz="2000" dirty="0"/>
          </a:p>
          <a:p>
            <a:endParaRPr lang="zh-CN" altLang="zh-CN" sz="2000" dirty="0"/>
          </a:p>
          <a:p>
            <a:r>
              <a:rPr lang="zh-CN" altLang="zh-CN" sz="2000" dirty="0"/>
              <a:t>主要形式：小组需求获取会议，向主要客户代表杨老师获取需求，通过见面约谈，以及电子邮    件联系；通过问卷调查对用户进行需求获取；通过访谈对客户代表进行进一步需求访问。</a:t>
            </a:r>
            <a:endParaRPr lang="zh-CN" altLang="zh-CN" sz="2000" dirty="0"/>
          </a:p>
        </p:txBody>
      </p:sp>
      <p:pic>
        <p:nvPicPr>
          <p:cNvPr id="27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2663" y="300764"/>
            <a:ext cx="10972800" cy="1143000"/>
          </a:xfrm>
        </p:spPr>
        <p:txBody>
          <a:bodyPr/>
          <a:lstStyle/>
          <a:p>
            <a:endParaRPr lang="zh-CN" altLang="en-US" dirty="0"/>
          </a:p>
        </p:txBody>
      </p:sp>
      <p:grpSp>
        <p:nvGrpSpPr>
          <p:cNvPr id="4" name="组合 3"/>
          <p:cNvGrpSpPr/>
          <p:nvPr/>
        </p:nvGrpSpPr>
        <p:grpSpPr>
          <a:xfrm>
            <a:off x="0" y="0"/>
            <a:ext cx="4724400" cy="6858000"/>
            <a:chOff x="0" y="0"/>
            <a:chExt cx="4724400" cy="6858000"/>
          </a:xfrm>
          <a:solidFill>
            <a:schemeClr val="accent5"/>
          </a:solidFill>
        </p:grpSpPr>
        <p:sp>
          <p:nvSpPr>
            <p:cNvPr id="5" name="矩形 4"/>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513239" y="2626344"/>
            <a:ext cx="1748518" cy="1507343"/>
            <a:chOff x="2513239" y="2626344"/>
            <a:chExt cx="1748518" cy="1507343"/>
          </a:xfrm>
          <a:solidFill>
            <a:srgbClr val="FFC000"/>
          </a:solidFill>
        </p:grpSpPr>
        <p:sp>
          <p:nvSpPr>
            <p:cNvPr id="8" name="六边形 7"/>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863710" y="2941832"/>
              <a:ext cx="184731" cy="923330"/>
            </a:xfrm>
            <a:prstGeom prst="rect">
              <a:avLst/>
            </a:prstGeom>
            <a:noFill/>
          </p:spPr>
          <p:txBody>
            <a:bodyPr wrap="none" anchor="t">
              <a:spAutoFit/>
            </a:bodyPr>
            <a:lstStyle/>
            <a:p>
              <a:pPr algn="dist"/>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0" name="矩形 9"/>
          <p:cNvSpPr/>
          <p:nvPr/>
        </p:nvSpPr>
        <p:spPr>
          <a:xfrm>
            <a:off x="4458313" y="3246260"/>
            <a:ext cx="3262432"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风险管理计划</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pic>
        <p:nvPicPr>
          <p:cNvPr id="12"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13" name="矩形 12"/>
          <p:cNvSpPr/>
          <p:nvPr/>
        </p:nvSpPr>
        <p:spPr>
          <a:xfrm>
            <a:off x="2860504" y="2941832"/>
            <a:ext cx="1104790" cy="923330"/>
          </a:xfrm>
          <a:prstGeom prst="rect">
            <a:avLst/>
          </a:prstGeom>
          <a:noFill/>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08</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
        <p:nvSpPr>
          <p:cNvPr id="100" name="文本框 99"/>
          <p:cNvSpPr txBox="1"/>
          <p:nvPr/>
        </p:nvSpPr>
        <p:spPr>
          <a:xfrm>
            <a:off x="1934210" y="2750185"/>
            <a:ext cx="8986520" cy="252730"/>
          </a:xfrm>
          <a:prstGeom prst="rect">
            <a:avLst/>
          </a:prstGeom>
          <a:noFill/>
          <a:ln w="9525">
            <a:noFill/>
          </a:ln>
        </p:spPr>
        <p:txBody>
          <a:bodyPr wrap="square">
            <a:spAutoFit/>
          </a:bodyPr>
          <a:p>
            <a:pPr indent="0"/>
            <a:r>
              <a:rPr lang="en-US" altLang="zh-CN" sz="1050" b="0">
                <a:latin typeface="Calibri" panose="020F0502020204030204" charset="0"/>
                <a:cs typeface="Calibri" panose="020F0502020204030204" charset="0"/>
              </a:rPr>
              <a:t> </a:t>
            </a:r>
            <a:endParaRPr lang="zh-CN" altLang="en-US"/>
          </a:p>
        </p:txBody>
      </p:sp>
      <p:graphicFrame>
        <p:nvGraphicFramePr>
          <p:cNvPr id="3" name="表格 2"/>
          <p:cNvGraphicFramePr/>
          <p:nvPr/>
        </p:nvGraphicFramePr>
        <p:xfrm>
          <a:off x="1934210" y="1917065"/>
          <a:ext cx="8445500" cy="4118610"/>
        </p:xfrm>
        <a:graphic>
          <a:graphicData uri="http://schemas.openxmlformats.org/drawingml/2006/table">
            <a:tbl>
              <a:tblPr firstRow="1" bandRow="1">
                <a:tableStyleId>{5940675A-B579-460E-94D1-54222C63F5DA}</a:tableStyleId>
              </a:tblPr>
              <a:tblGrid>
                <a:gridCol w="3469005"/>
                <a:gridCol w="4976495"/>
              </a:tblGrid>
              <a:tr h="81153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风险评估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采取措施</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03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开发人员有事回家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提前通知，然后按照实际情况再次分配任务。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230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组员没有按时完成任务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及时调整，和老师反应，具体措施和老师商议</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035">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项目经理更换</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提交项目经理变更计划，等待老师回复</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670">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需求变更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提交需求变更文档，等待老师回复</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103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 </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TextBox 2"/>
          <p:cNvSpPr txBox="1"/>
          <p:nvPr/>
        </p:nvSpPr>
        <p:spPr>
          <a:xfrm>
            <a:off x="1149531" y="2129245"/>
            <a:ext cx="9744892" cy="3416320"/>
          </a:xfrm>
          <a:prstGeom prst="rect">
            <a:avLst/>
          </a:prstGeom>
          <a:noFill/>
        </p:spPr>
        <p:txBody>
          <a:bodyPr wrap="square" rtlCol="0">
            <a:spAutoFit/>
          </a:bodyPr>
          <a:lstStyle/>
          <a:p>
            <a:r>
              <a:rPr lang="zh-CN" altLang="en-US" sz="2400" dirty="0"/>
              <a:t>         项目的实施需要各组员各尽所能，通过初步的项目规划，逐步进行项目的实现。每一次的</a:t>
            </a:r>
            <a:r>
              <a:rPr lang="en-US" sz="2400" dirty="0"/>
              <a:t>team building</a:t>
            </a:r>
            <a:r>
              <a:rPr lang="zh-CN" altLang="en-US" sz="2400" dirty="0"/>
              <a:t>更好得让组员了解了每个阶段的项目计划，有了更明确的目标，使计划更丰满。</a:t>
            </a:r>
            <a:endParaRPr lang="zh-CN" altLang="en-US" sz="2400" dirty="0"/>
          </a:p>
          <a:p>
            <a:r>
              <a:rPr lang="en-US" sz="2400" dirty="0"/>
              <a:t>          </a:t>
            </a:r>
            <a:r>
              <a:rPr lang="zh-CN" altLang="en-US" sz="2400" dirty="0"/>
              <a:t>对于我们组员来说，真正重要的不是最后做出的项目效果，而是每一次</a:t>
            </a:r>
            <a:r>
              <a:rPr lang="en-US" sz="2400" dirty="0"/>
              <a:t>building</a:t>
            </a:r>
            <a:r>
              <a:rPr lang="zh-CN" altLang="en-US" sz="2400" dirty="0"/>
              <a:t>带来的收获，通过各阶段的正确认识，我们更好地认识了什么是软件工程。</a:t>
            </a:r>
            <a:endParaRPr lang="zh-CN" altLang="en-US" sz="2400" dirty="0"/>
          </a:p>
          <a:p>
            <a:r>
              <a:rPr lang="en-US" sz="2400" dirty="0"/>
              <a:t> </a:t>
            </a:r>
            <a:endParaRPr lang="zh-CN" altLang="en-US" sz="2400" dirty="0"/>
          </a:p>
          <a:p>
            <a:r>
              <a:rPr lang="en-US" sz="2400" dirty="0"/>
              <a:t> </a:t>
            </a:r>
            <a:endParaRPr lang="zh-CN" altLang="en-US" sz="2400" dirty="0"/>
          </a:p>
          <a:p>
            <a:endParaRPr lang="zh-CN" altLang="en-US" sz="2400"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2"/>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81343" y="2941832"/>
              <a:ext cx="1063112" cy="923330"/>
            </a:xfrm>
            <a:prstGeom prst="rect">
              <a:avLst/>
            </a:prstGeom>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1210588"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引言</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393143" y="2741825"/>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编写目的</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93143" y="3233697"/>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项目背景</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8393143" y="3725569"/>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参考资料</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3"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小组分工</a:t>
            </a:r>
            <a:endParaRPr lang="zh-CN" altLang="en-US" dirty="0"/>
          </a:p>
        </p:txBody>
      </p:sp>
      <p:sp>
        <p:nvSpPr>
          <p:cNvPr id="5" name="TextBox 4"/>
          <p:cNvSpPr txBox="1"/>
          <p:nvPr/>
        </p:nvSpPr>
        <p:spPr>
          <a:xfrm>
            <a:off x="1018087" y="1860006"/>
            <a:ext cx="9993085" cy="3138170"/>
          </a:xfrm>
          <a:prstGeom prst="rect">
            <a:avLst/>
          </a:prstGeom>
          <a:noFill/>
        </p:spPr>
        <p:txBody>
          <a:bodyPr wrap="square" rtlCol="0">
            <a:spAutoFit/>
          </a:bodyPr>
          <a:lstStyle/>
          <a:p>
            <a:endParaRPr lang="en-US" altLang="zh-CN" dirty="0"/>
          </a:p>
          <a:p>
            <a:endParaRPr lang="en-US" altLang="zh-CN" dirty="0"/>
          </a:p>
          <a:p>
            <a:r>
              <a:rPr lang="zh-CN" altLang="en-US" dirty="0"/>
              <a:t>曹依娜：负责文档编写，文档的整合修改，会议内容的记录以及</a:t>
            </a:r>
            <a:r>
              <a:rPr lang="en-US" altLang="zh-CN" dirty="0" err="1"/>
              <a:t>ppt</a:t>
            </a:r>
            <a:r>
              <a:rPr lang="zh-CN" altLang="en-US" dirty="0"/>
              <a:t>的制作             </a:t>
            </a:r>
            <a:r>
              <a:rPr lang="en-US" altLang="zh-CN" dirty="0"/>
              <a:t>8.3</a:t>
            </a:r>
            <a:endParaRPr lang="en-US" altLang="zh-CN" dirty="0"/>
          </a:p>
          <a:p>
            <a:endParaRPr lang="en-US" altLang="zh-CN" dirty="0"/>
          </a:p>
          <a:p>
            <a:r>
              <a:rPr lang="zh-CN" altLang="en-US" dirty="0"/>
              <a:t>梁晗昕：负责文档的质量管理，人力资源管理部分                                                           </a:t>
            </a:r>
            <a:r>
              <a:rPr lang="en-US" altLang="zh-CN" dirty="0"/>
              <a:t>8.2</a:t>
            </a:r>
            <a:endParaRPr lang="en-US" altLang="zh-CN" dirty="0"/>
          </a:p>
          <a:p>
            <a:endParaRPr lang="en-US" altLang="zh-CN" dirty="0"/>
          </a:p>
          <a:p>
            <a:r>
              <a:rPr lang="zh-CN" altLang="en-US" dirty="0"/>
              <a:t>林伟：    负责甘特图，</a:t>
            </a:r>
            <a:r>
              <a:rPr lang="en-US" altLang="zh-CN" dirty="0"/>
              <a:t>WBS</a:t>
            </a:r>
            <a:r>
              <a:rPr lang="zh-CN" altLang="en-US" dirty="0"/>
              <a:t>，</a:t>
            </a:r>
            <a:r>
              <a:rPr lang="en-US" altLang="zh-CN" dirty="0"/>
              <a:t>OBS </a:t>
            </a:r>
            <a:r>
              <a:rPr lang="zh-CN" altLang="en-US" dirty="0"/>
              <a:t>的完成                                                                              </a:t>
            </a:r>
            <a:r>
              <a:rPr lang="en-US" altLang="zh-CN" dirty="0"/>
              <a:t>8.5</a:t>
            </a:r>
            <a:endParaRPr lang="en-US" altLang="zh-CN" dirty="0"/>
          </a:p>
          <a:p>
            <a:endParaRPr lang="en-US" altLang="zh-CN" dirty="0"/>
          </a:p>
          <a:p>
            <a:r>
              <a:rPr lang="zh-CN" altLang="en-US" dirty="0"/>
              <a:t>查振宇：负责文档的修改 </a:t>
            </a:r>
            <a:r>
              <a:rPr lang="en-US" altLang="zh-CN" dirty="0"/>
              <a:t>,</a:t>
            </a:r>
            <a:r>
              <a:rPr lang="zh-CN" altLang="en-US" dirty="0"/>
              <a:t>项目章程的编写                                                                           </a:t>
            </a:r>
            <a:r>
              <a:rPr lang="en-US" altLang="zh-CN" dirty="0"/>
              <a:t>8</a:t>
            </a:r>
            <a:endParaRPr lang="en-US" altLang="zh-CN" dirty="0"/>
          </a:p>
          <a:p>
            <a:endParaRPr lang="en-US" altLang="zh-CN" dirty="0"/>
          </a:p>
          <a:p>
            <a:r>
              <a:rPr lang="zh-CN" altLang="en-US" dirty="0"/>
              <a:t>陈杭俊：负责文档的风险管理，沟通管理部分                                                                    </a:t>
            </a:r>
            <a:r>
              <a:rPr lang="en-US" altLang="zh-CN" dirty="0"/>
              <a:t>9</a:t>
            </a:r>
            <a:endParaRPr lang="en-US" altLang="zh-CN"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19649784">
            <a:off x="1503310" y="-467107"/>
            <a:ext cx="7888288" cy="5661007"/>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19380">
            <a:off x="1869839" y="-83844"/>
            <a:ext cx="8181428" cy="5871378"/>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4134412" y="3383523"/>
            <a:ext cx="1826141" cy="584775"/>
          </a:xfrm>
          <a:prstGeom prst="rect">
            <a:avLst/>
          </a:prstGeom>
          <a:noFill/>
        </p:spPr>
        <p:txBody>
          <a:bodyPr wrap="none" rtlCol="0">
            <a:spAutoFit/>
          </a:bodyPr>
          <a:lstStyle/>
          <a:p>
            <a:r>
              <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rPr>
              <a:t>感谢观赏</a:t>
            </a:r>
            <a:endPar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33626" y="2218209"/>
            <a:ext cx="3689408" cy="1446550"/>
          </a:xfrm>
          <a:prstGeom prst="rect">
            <a:avLst/>
          </a:prstGeom>
          <a:noFill/>
        </p:spPr>
        <p:txBody>
          <a:bodyPr wrap="none" rtlCol="0">
            <a:spAutoFit/>
          </a:bodyPr>
          <a:lstStyle/>
          <a:p>
            <a:r>
              <a:rPr lang="en-US" altLang="zh-CN" sz="8800" dirty="0">
                <a:solidFill>
                  <a:schemeClr val="accent1"/>
                </a:solidFill>
                <a:latin typeface="Impact" panose="020B0806030902050204" pitchFamily="34" charset="0"/>
              </a:rPr>
              <a:t>THANKS</a:t>
            </a:r>
            <a:endParaRPr lang="zh-CN" altLang="en-US" sz="8800" dirty="0">
              <a:solidFill>
                <a:schemeClr val="accent1"/>
              </a:solidFill>
              <a:latin typeface="Impact" panose="020B0806030902050204" pitchFamily="34" charset="0"/>
            </a:endParaRPr>
          </a:p>
        </p:txBody>
      </p:sp>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11"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0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0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75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编写目的</a:t>
            </a:r>
            <a:endParaRPr lang="zh-CN" altLang="en-US" dirty="0"/>
          </a:p>
        </p:txBody>
      </p:sp>
      <p:sp>
        <p:nvSpPr>
          <p:cNvPr id="3" name="内容占位符 2"/>
          <p:cNvSpPr>
            <a:spLocks noGrp="1"/>
          </p:cNvSpPr>
          <p:nvPr>
            <p:ph idx="1"/>
          </p:nvPr>
        </p:nvSpPr>
        <p:spPr/>
        <p:txBody>
          <a:bodyPr>
            <a:normAutofit fontScale="90000" lnSpcReduction="10000"/>
          </a:bodyPr>
          <a:lstStyle/>
          <a:p>
            <a:pPr lvl="0"/>
            <a:endParaRPr lang="en-US" altLang="zh-CN" sz="2400" dirty="0"/>
          </a:p>
          <a:p>
            <a:pPr lvl="0"/>
            <a:endParaRPr lang="en-US" altLang="zh-CN" sz="2400" dirty="0"/>
          </a:p>
          <a:p>
            <a:pPr lvl="0">
              <a:buNone/>
            </a:pPr>
            <a:r>
              <a:rPr lang="zh-CN" altLang="en-US" sz="2400" dirty="0"/>
              <a:t>由于软件工程这门学科需要学生自己了解的课外知识较多，然而学生自身并没有足够多的条件能够有能力有条件了解全部知识，软件工程系列课程的专业知识点并不是特别的有意思 甚至对大部分同学来说特别的枯燥，由此需要提高学生的上课参与度，所以我们小组决定以软件工程系列课程教学辅助网站为选题对其进行项目管理以及各个需求分析。</a:t>
            </a:r>
            <a:endParaRPr lang="zh-CN" altLang="en-US" sz="2400" dirty="0"/>
          </a:p>
          <a:p>
            <a:pPr lvl="0">
              <a:buNone/>
            </a:pPr>
            <a:endParaRPr lang="zh-CN" altLang="en-US" sz="2400" dirty="0"/>
          </a:p>
          <a:p>
            <a:pPr lvl="0">
              <a:buNone/>
            </a:pPr>
            <a:r>
              <a:rPr lang="zh-CN" altLang="en-US" sz="2400" dirty="0"/>
              <a:t>本项目开发计划的目的是：</a:t>
            </a:r>
            <a:endParaRPr lang="zh-CN" altLang="en-US" sz="2400" dirty="0"/>
          </a:p>
          <a:p>
            <a:pPr lvl="0">
              <a:buNone/>
            </a:pPr>
            <a:r>
              <a:rPr lang="zh-CN" altLang="en-US" sz="2400" dirty="0"/>
              <a:t>a.把在开发过程中对各项工作的人员、分工、系统设备支持、技术支持等问题的安排以文档的形式记载下来，以便根据本计划开展和检查本项目工作，保证项目开发成功；</a:t>
            </a:r>
            <a:endParaRPr lang="zh-CN" altLang="en-US" sz="2400" dirty="0"/>
          </a:p>
          <a:p>
            <a:pPr lvl="0">
              <a:buNone/>
            </a:pPr>
            <a:r>
              <a:rPr lang="zh-CN" altLang="en-US" sz="2400" dirty="0"/>
              <a:t>b.制定小组开发过程中的开发计划，规定软件配置管理的活动内容和要求，明确相应的工程项目配置管理人员。</a:t>
            </a:r>
            <a:endParaRPr lang="zh-CN" altLang="en-US" sz="2400" dirty="0"/>
          </a:p>
        </p:txBody>
      </p:sp>
      <p:sp>
        <p:nvSpPr>
          <p:cNvPr id="4" name="矩形 3"/>
          <p:cNvSpPr/>
          <p:nvPr/>
        </p:nvSpPr>
        <p:spPr>
          <a:xfrm>
            <a:off x="9908615" y="3725569"/>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去年相比</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5"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02.</a:t>
            </a:r>
            <a:r>
              <a:rPr lang="zh-CN" altLang="en-US" dirty="0">
                <a:solidFill>
                  <a:schemeClr val="accent2"/>
                </a:solidFill>
                <a:effectLst>
                  <a:outerShdw blurRad="38100" dist="38100" dir="2700000" algn="tl">
                    <a:srgbClr val="000000">
                      <a:alpha val="43137"/>
                    </a:srgbClr>
                  </a:outerShdw>
                </a:effectLst>
                <a:cs typeface="+mn-ea"/>
              </a:rPr>
              <a:t>项目背景</a:t>
            </a:r>
            <a:endParaRPr lang="zh-CN" altLang="en-US" dirty="0"/>
          </a:p>
        </p:txBody>
      </p:sp>
      <p:sp>
        <p:nvSpPr>
          <p:cNvPr id="3" name="内容占位符 2"/>
          <p:cNvSpPr>
            <a:spLocks noGrp="1"/>
          </p:cNvSpPr>
          <p:nvPr>
            <p:ph idx="1"/>
          </p:nvPr>
        </p:nvSpPr>
        <p:spPr/>
        <p:txBody>
          <a:bodyPr>
            <a:normAutofit/>
          </a:bodyPr>
          <a:lstStyle/>
          <a:p>
            <a:endParaRPr lang="en-US" altLang="zh-CN" sz="2400" dirty="0"/>
          </a:p>
          <a:p>
            <a:endParaRPr lang="en-US" altLang="zh-CN" sz="2400" dirty="0"/>
          </a:p>
          <a:p>
            <a:r>
              <a:rPr lang="zh-CN" altLang="en-US" sz="2400" dirty="0"/>
              <a:t>项目名称：软件工程系列课程教学辅助网站</a:t>
            </a:r>
            <a:endParaRPr lang="zh-CN" altLang="en-US" sz="2400" dirty="0"/>
          </a:p>
          <a:p>
            <a:r>
              <a:rPr lang="zh-CN" altLang="en-US" sz="2400" dirty="0"/>
              <a:t>任务来源：杨枨老师和侯宏仑老师</a:t>
            </a:r>
            <a:endParaRPr lang="zh-CN" altLang="en-US" sz="2400" dirty="0"/>
          </a:p>
          <a:p>
            <a:r>
              <a:rPr lang="zh-CN" altLang="en-US" sz="2400" dirty="0"/>
              <a:t>项目开发者：曹依娜 梁晗昕 林伟 查振宇 陈杭俊</a:t>
            </a:r>
            <a:endParaRPr lang="zh-CN" altLang="en-US" sz="2400" dirty="0"/>
          </a:p>
          <a:p>
            <a:r>
              <a:rPr lang="zh-CN" altLang="en-US" sz="2400" dirty="0"/>
              <a:t>用户：软件工程专业学生和老师以及对软件工程专业知识感兴趣的人</a:t>
            </a:r>
            <a:endParaRPr lang="zh-CN" altLang="en-US" sz="2400" dirty="0"/>
          </a:p>
          <a:p>
            <a:r>
              <a:rPr lang="zh-CN" altLang="en-US" sz="2400" dirty="0"/>
              <a:t>课程名称：</a:t>
            </a:r>
            <a:r>
              <a:rPr lang="en-US" altLang="zh-CN" sz="2400" dirty="0"/>
              <a:t>《</a:t>
            </a:r>
            <a:r>
              <a:rPr lang="zh-CN" altLang="en-US" sz="2400" dirty="0"/>
              <a:t>软件需求分析与设计</a:t>
            </a:r>
            <a:r>
              <a:rPr lang="en-US" altLang="zh-CN" sz="2400" dirty="0"/>
              <a:t>》</a:t>
            </a:r>
            <a:r>
              <a:rPr lang="zh-CN" altLang="en-US" sz="2400" dirty="0"/>
              <a:t>和</a:t>
            </a:r>
            <a:r>
              <a:rPr lang="en-US" altLang="zh-CN" sz="2400" dirty="0"/>
              <a:t>《</a:t>
            </a:r>
            <a:r>
              <a:rPr lang="zh-CN" altLang="en-US" sz="2400" dirty="0"/>
              <a:t>软件项目管理</a:t>
            </a:r>
            <a:r>
              <a:rPr lang="en-US" altLang="zh-CN" sz="2400" dirty="0"/>
              <a:t>》</a:t>
            </a:r>
            <a:endParaRPr lang="en-US" altLang="zh-CN" sz="2400" dirty="0"/>
          </a:p>
          <a:p>
            <a:r>
              <a:rPr lang="zh-CN" altLang="en-US" sz="2400" dirty="0"/>
              <a:t>任务来源：杨枨老师和侯宏仑老师</a:t>
            </a:r>
            <a:endParaRPr lang="zh-CN" altLang="en-US" sz="2400" dirty="0"/>
          </a:p>
          <a:p>
            <a:r>
              <a:rPr lang="zh-CN" altLang="en-US" sz="2400" dirty="0"/>
              <a:t>承办小组：</a:t>
            </a:r>
            <a:r>
              <a:rPr lang="en-US" sz="2400" dirty="0"/>
              <a:t>PRD-G13</a:t>
            </a:r>
            <a:r>
              <a:rPr lang="zh-CN" altLang="en-US" sz="2400" dirty="0"/>
              <a:t>小组</a:t>
            </a:r>
            <a:endParaRPr lang="zh-CN" altLang="en-US" sz="2400" dirty="0"/>
          </a:p>
          <a:p>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03.</a:t>
            </a:r>
            <a:r>
              <a:rPr lang="zh-CN" altLang="en-US" dirty="0">
                <a:solidFill>
                  <a:schemeClr val="accent2"/>
                </a:solidFill>
                <a:effectLst>
                  <a:outerShdw blurRad="38100" dist="38100" dir="2700000" algn="tl">
                    <a:srgbClr val="000000">
                      <a:alpha val="43137"/>
                    </a:srgbClr>
                  </a:outerShdw>
                </a:effectLst>
                <a:cs typeface="+mn-ea"/>
              </a:rPr>
              <a:t>参考资料</a:t>
            </a:r>
            <a:endParaRPr lang="zh-CN" altLang="en-US" dirty="0"/>
          </a:p>
        </p:txBody>
      </p:sp>
      <p:sp>
        <p:nvSpPr>
          <p:cNvPr id="3" name="内容占位符 2"/>
          <p:cNvSpPr>
            <a:spLocks noGrp="1"/>
          </p:cNvSpPr>
          <p:nvPr>
            <p:ph idx="1"/>
          </p:nvPr>
        </p:nvSpPr>
        <p:spPr/>
        <p:txBody>
          <a:bodyPr/>
          <a:lstStyle/>
          <a:p>
            <a:endParaRPr lang="en-US" altLang="zh-CN" sz="2400" dirty="0"/>
          </a:p>
          <a:p>
            <a:endParaRPr lang="en-US" altLang="zh-CN" sz="2400" dirty="0"/>
          </a:p>
          <a:p>
            <a:r>
              <a:rPr lang="zh-CN" altLang="en-US" sz="2400" dirty="0"/>
              <a:t>软件工程基础课程的课本 </a:t>
            </a:r>
            <a:r>
              <a:rPr lang="en-US" altLang="zh-CN" sz="2400" dirty="0"/>
              <a:t>《</a:t>
            </a:r>
            <a:r>
              <a:rPr lang="zh-CN" altLang="en-US" sz="2400" dirty="0"/>
              <a:t>软件工程导论</a:t>
            </a:r>
            <a:r>
              <a:rPr lang="en-US" altLang="zh-CN" sz="2400" dirty="0"/>
              <a:t>》</a:t>
            </a:r>
            <a:r>
              <a:rPr lang="en-US" sz="2400" dirty="0"/>
              <a:t>------</a:t>
            </a:r>
            <a:r>
              <a:rPr lang="zh-CN" altLang="en-US" sz="2400" dirty="0"/>
              <a:t>清华大学出版社</a:t>
            </a:r>
            <a:endParaRPr lang="zh-CN" altLang="en-US" sz="2400" dirty="0"/>
          </a:p>
          <a:p>
            <a:r>
              <a:rPr lang="en-US" sz="2400" dirty="0"/>
              <a:t>       </a:t>
            </a:r>
            <a:r>
              <a:rPr lang="en-US" altLang="zh-CN" sz="2400" dirty="0"/>
              <a:t>《</a:t>
            </a:r>
            <a:r>
              <a:rPr lang="en-US" sz="2400" dirty="0"/>
              <a:t>Java</a:t>
            </a:r>
            <a:r>
              <a:rPr lang="zh-CN" altLang="en-US" sz="2400" dirty="0"/>
              <a:t>面向对象设计</a:t>
            </a:r>
            <a:r>
              <a:rPr lang="en-US" altLang="zh-CN" sz="2400" dirty="0"/>
              <a:t>》</a:t>
            </a:r>
            <a:r>
              <a:rPr lang="en-US" sz="2400" dirty="0"/>
              <a:t>------</a:t>
            </a:r>
            <a:r>
              <a:rPr lang="zh-CN" altLang="en-US" sz="2400" dirty="0"/>
              <a:t>高等教育出版社</a:t>
            </a:r>
            <a:endParaRPr lang="zh-CN" altLang="en-US" sz="2400" dirty="0"/>
          </a:p>
          <a:p>
            <a:r>
              <a:rPr lang="en-US" sz="2400" dirty="0"/>
              <a:t>       </a:t>
            </a:r>
            <a:r>
              <a:rPr lang="en-US" altLang="zh-CN" sz="2400" dirty="0"/>
              <a:t>《</a:t>
            </a:r>
            <a:r>
              <a:rPr lang="zh-CN" altLang="en-US" sz="2400" dirty="0"/>
              <a:t>数据库系统概论</a:t>
            </a:r>
            <a:r>
              <a:rPr lang="en-US" altLang="zh-CN" sz="2400" dirty="0"/>
              <a:t>》</a:t>
            </a:r>
            <a:r>
              <a:rPr lang="en-US" sz="2400" dirty="0"/>
              <a:t>------</a:t>
            </a:r>
            <a:r>
              <a:rPr lang="zh-CN" altLang="en-US" sz="2400" dirty="0"/>
              <a:t>高等教育出版社</a:t>
            </a:r>
            <a:endParaRPr lang="zh-CN" altLang="en-US" sz="2400" dirty="0"/>
          </a:p>
          <a:p>
            <a:r>
              <a:rPr lang="en-US" altLang="zh-CN" sz="2400" dirty="0"/>
              <a:t>       《</a:t>
            </a:r>
            <a:r>
              <a:rPr lang="zh-CN" altLang="en-US" sz="2400" dirty="0"/>
              <a:t>软件需求（第</a:t>
            </a:r>
            <a:r>
              <a:rPr lang="en-US" sz="2400" dirty="0"/>
              <a:t>3</a:t>
            </a:r>
            <a:r>
              <a:rPr lang="zh-CN" altLang="en-US" sz="2400" dirty="0"/>
              <a:t>版）</a:t>
            </a:r>
            <a:r>
              <a:rPr lang="en-US" altLang="zh-CN" sz="2400" dirty="0"/>
              <a:t>》</a:t>
            </a:r>
            <a:endParaRPr lang="en-US" altLang="zh-CN" sz="2400" dirty="0"/>
          </a:p>
          <a:p>
            <a:r>
              <a:rPr lang="en-US" altLang="zh-CN" sz="2400" dirty="0"/>
              <a:t>       《</a:t>
            </a:r>
            <a:r>
              <a:rPr lang="zh-CN" altLang="en-US" sz="2400" dirty="0"/>
              <a:t>软件项目管理</a:t>
            </a:r>
            <a:r>
              <a:rPr lang="en-US" altLang="zh-CN" sz="2400" dirty="0"/>
              <a:t>》</a:t>
            </a:r>
            <a:endParaRPr lang="en-US" altLang="zh-CN" sz="2400" dirty="0"/>
          </a:p>
          <a:p>
            <a:r>
              <a:rPr lang="zh-CN" altLang="en-US" sz="2400" dirty="0"/>
              <a:t>需求工程项目计划</a:t>
            </a:r>
            <a:r>
              <a:rPr lang="en-US" altLang="zh-CN" sz="2400" dirty="0"/>
              <a:t>iso</a:t>
            </a:r>
            <a:r>
              <a:rPr lang="zh-CN" altLang="en-US" sz="2400" dirty="0"/>
              <a:t>模板</a:t>
            </a:r>
            <a:endParaRPr lang="zh-CN" altLang="en-US" sz="2400" dirty="0"/>
          </a:p>
          <a:p>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1"/>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1"/>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67718" y="2941832"/>
              <a:ext cx="1090363" cy="923330"/>
            </a:xfrm>
            <a:prstGeom prst="rect">
              <a:avLst/>
            </a:prstGeom>
          </p:spPr>
          <p:txBody>
            <a:bodyPr wrap="none" anchor="t">
              <a:spAutoFit/>
            </a:bodyPr>
            <a:lstStyle/>
            <a:p>
              <a:pPr algn="dist"/>
              <a:r>
                <a:rPr lang="en-US" altLang="zh-CN" sz="5400" dirty="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36510" cy="707886"/>
          </a:xfrm>
          <a:prstGeom prst="rect">
            <a:avLst/>
          </a:prstGeom>
        </p:spPr>
        <p:txBody>
          <a:bodyPr wrap="none">
            <a:spAutoFit/>
          </a:bodyPr>
          <a:lstStyle/>
          <a:p>
            <a:r>
              <a:rPr lang="zh-CN" altLang="en-US" sz="4000" dirty="0">
                <a:solidFill>
                  <a:schemeClr val="bg1"/>
                </a:solidFill>
                <a:latin typeface="方正兰亭准黑_GBK" panose="02000000000000000000" pitchFamily="2" charset="-122"/>
                <a:ea typeface="方正兰亭准黑_GBK" panose="02000000000000000000" pitchFamily="2" charset="-122"/>
              </a:rPr>
              <a:t>项目概述</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393143" y="2741825"/>
            <a:ext cx="1268296"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工作内容</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93143" y="3233697"/>
            <a:ext cx="1678665"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主要参加人员</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8393143" y="3725569"/>
            <a:ext cx="857927" cy="338554"/>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产品</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20" name="矩形 19"/>
          <p:cNvSpPr/>
          <p:nvPr/>
        </p:nvSpPr>
        <p:spPr>
          <a:xfrm>
            <a:off x="9908615" y="3246397"/>
            <a:ext cx="1883849" cy="584775"/>
          </a:xfrm>
          <a:prstGeom prst="rect">
            <a:avLst/>
          </a:prstGeom>
        </p:spPr>
        <p:txBody>
          <a:bodyPr wrap="none">
            <a:spAutoFit/>
          </a:bodyPr>
          <a:lstStyle/>
          <a:p>
            <a:r>
              <a:rPr lang="zh-CN" altLang="en-US" sz="1600" dirty="0">
                <a:solidFill>
                  <a:schemeClr val="bg1"/>
                </a:solidFill>
                <a:latin typeface="方正兰亭准黑_GBK" panose="02000000000000000000" pitchFamily="2" charset="-122"/>
                <a:ea typeface="方正兰亭准黑_GBK" panose="02000000000000000000" pitchFamily="2" charset="-122"/>
              </a:rPr>
              <a:t>√ 本计划的批准者</a:t>
            </a:r>
            <a:endParaRPr lang="en-US" altLang="zh-CN" sz="1600" dirty="0">
              <a:solidFill>
                <a:schemeClr val="bg1"/>
              </a:solidFill>
              <a:latin typeface="方正兰亭准黑_GBK" panose="02000000000000000000" pitchFamily="2" charset="-122"/>
              <a:ea typeface="方正兰亭准黑_GBK" panose="02000000000000000000" pitchFamily="2" charset="-122"/>
            </a:endParaRPr>
          </a:p>
          <a:p>
            <a:r>
              <a:rPr lang="en-US" altLang="zh-CN" sz="1600" dirty="0">
                <a:solidFill>
                  <a:schemeClr val="bg1"/>
                </a:solidFill>
                <a:latin typeface="方正兰亭准黑_GBK" panose="02000000000000000000" pitchFamily="2" charset="-122"/>
                <a:ea typeface="方正兰亭准黑_GBK" panose="02000000000000000000" pitchFamily="2" charset="-122"/>
              </a:rPr>
              <a:t>     </a:t>
            </a:r>
            <a:r>
              <a:rPr lang="zh-CN" altLang="en-US" sz="1600" dirty="0">
                <a:solidFill>
                  <a:schemeClr val="bg1"/>
                </a:solidFill>
                <a:latin typeface="方正兰亭准黑_GBK" panose="02000000000000000000" pitchFamily="2" charset="-122"/>
                <a:ea typeface="方正兰亭准黑_GBK" panose="02000000000000000000" pitchFamily="2" charset="-122"/>
              </a:rPr>
              <a:t>和批准日期</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pic>
        <p:nvPicPr>
          <p:cNvPr id="1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5" grpId="0"/>
      <p:bldP spid="16" grpId="0"/>
      <p:bldP spid="17"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01.</a:t>
            </a:r>
            <a:r>
              <a:rPr lang="zh-CN" altLang="en-US" dirty="0">
                <a:solidFill>
                  <a:schemeClr val="accent2"/>
                </a:solidFill>
                <a:effectLst>
                  <a:outerShdw blurRad="38100" dist="38100" dir="2700000" algn="tl">
                    <a:srgbClr val="000000">
                      <a:alpha val="43137"/>
                    </a:srgbClr>
                  </a:outerShdw>
                </a:effectLst>
                <a:cs typeface="+mn-ea"/>
              </a:rPr>
              <a:t>工作内容</a:t>
            </a:r>
            <a:endParaRPr lang="zh-CN" altLang="en-US" dirty="0"/>
          </a:p>
        </p:txBody>
      </p:sp>
      <p:sp>
        <p:nvSpPr>
          <p:cNvPr id="3" name="内容占位符 2"/>
          <p:cNvSpPr>
            <a:spLocks noGrp="1"/>
          </p:cNvSpPr>
          <p:nvPr>
            <p:ph idx="1"/>
          </p:nvPr>
        </p:nvSpPr>
        <p:spPr/>
        <p:txBody>
          <a:bodyPr>
            <a:normAutofit/>
          </a:bodyPr>
          <a:lstStyle/>
          <a:p>
            <a:endParaRPr lang="en-US" altLang="zh-CN" dirty="0"/>
          </a:p>
          <a:p>
            <a:pPr marL="0" indent="0">
              <a:buNone/>
            </a:pPr>
            <a:r>
              <a:rPr lang="en-US" altLang="zh-CN" dirty="0"/>
              <a:t>         </a:t>
            </a:r>
            <a:r>
              <a:rPr lang="zh-CN" altLang="zh-CN" dirty="0"/>
              <a:t>项目开发内容主要包括：可行性分析报告，项目开发计划，需求分析，概要设计，详细设计，测试与维护。软件开发的整个过程都贯穿着文档的编写。</a:t>
            </a:r>
            <a:endParaRPr lang="zh-CN" altLang="zh-CN" dirty="0"/>
          </a:p>
          <a:p>
            <a:pPr marL="0" indent="0">
              <a:buNone/>
            </a:pPr>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2"/>
                </a:solidFill>
                <a:effectLst>
                  <a:outerShdw blurRad="38100" dist="38100" dir="2700000" algn="tl">
                    <a:srgbClr val="000000">
                      <a:alpha val="43137"/>
                    </a:srgbClr>
                  </a:outerShdw>
                </a:effectLst>
                <a:cs typeface="+mn-ea"/>
              </a:rPr>
              <a:t>02.</a:t>
            </a:r>
            <a:r>
              <a:rPr lang="zh-CN" altLang="en-US" dirty="0">
                <a:solidFill>
                  <a:schemeClr val="accent2"/>
                </a:solidFill>
                <a:effectLst>
                  <a:outerShdw blurRad="38100" dist="38100" dir="2700000" algn="tl">
                    <a:srgbClr val="000000">
                      <a:alpha val="43137"/>
                    </a:srgbClr>
                  </a:outerShdw>
                </a:effectLst>
                <a:cs typeface="+mn-ea"/>
              </a:rPr>
              <a:t>主要参加人员</a:t>
            </a:r>
            <a:endParaRPr lang="zh-CN" altLang="en-US" dirty="0"/>
          </a:p>
        </p:txBody>
      </p:sp>
      <p:sp>
        <p:nvSpPr>
          <p:cNvPr id="3" name="内容占位符 2"/>
          <p:cNvSpPr>
            <a:spLocks noGrp="1"/>
          </p:cNvSpPr>
          <p:nvPr>
            <p:ph idx="1"/>
          </p:nvPr>
        </p:nvSpPr>
        <p:spPr/>
        <p:txBody>
          <a:bodyPr>
            <a:normAutofit lnSpcReduction="10000"/>
          </a:bodyPr>
          <a:lstStyle/>
          <a:p>
            <a:endParaRPr lang="en-US" altLang="zh-CN" sz="2400" dirty="0"/>
          </a:p>
          <a:p>
            <a:endParaRPr lang="en-US" altLang="zh-CN" sz="2400" dirty="0"/>
          </a:p>
          <a:p>
            <a:r>
              <a:rPr lang="zh-CN" altLang="en-US" sz="2400" dirty="0"/>
              <a:t>姓名</a:t>
            </a:r>
            <a:r>
              <a:rPr lang="en-US" sz="2400" dirty="0"/>
              <a:t>	 </a:t>
            </a:r>
            <a:r>
              <a:rPr lang="zh-CN" altLang="en-US" sz="2400" dirty="0"/>
              <a:t>职责</a:t>
            </a:r>
            <a:r>
              <a:rPr lang="en-US" sz="2400" dirty="0"/>
              <a:t>			            </a:t>
            </a:r>
            <a:r>
              <a:rPr lang="zh-CN" altLang="en-US" sz="2400" dirty="0"/>
              <a:t>参与时间            联系方式（邮箱）</a:t>
            </a:r>
            <a:endParaRPr lang="zh-CN" altLang="en-US" sz="2400" dirty="0"/>
          </a:p>
          <a:p>
            <a:r>
              <a:rPr lang="zh-CN" altLang="en-US" sz="2400" dirty="0"/>
              <a:t>杨枨              需求分析授课老师             全部                   </a:t>
            </a:r>
            <a:r>
              <a:rPr lang="en-US" altLang="zh-CN" sz="2400" dirty="0"/>
              <a:t>yangc@zucc.edu.cn</a:t>
            </a:r>
            <a:endParaRPr lang="en-US" altLang="zh-CN" sz="2400" dirty="0"/>
          </a:p>
          <a:p>
            <a:r>
              <a:rPr lang="zh-CN" altLang="en-US" sz="2400" dirty="0"/>
              <a:t>侯宏仑         项目管理授课老师                全部                   </a:t>
            </a:r>
            <a:r>
              <a:rPr lang="en-US" altLang="zh-CN" sz="2400" dirty="0"/>
              <a:t>houhl@zucc.edu.cn</a:t>
            </a:r>
            <a:endParaRPr lang="en-US" altLang="zh-CN" sz="2400" dirty="0"/>
          </a:p>
          <a:p>
            <a:r>
              <a:rPr lang="zh-CN" altLang="en-US" sz="2400" dirty="0"/>
              <a:t>曹依娜</a:t>
            </a:r>
            <a:r>
              <a:rPr lang="en-US" sz="2400" dirty="0"/>
              <a:t>	 </a:t>
            </a:r>
            <a:r>
              <a:rPr lang="zh-CN" altLang="en-US" sz="2400" dirty="0"/>
              <a:t>负责软件总体</a:t>
            </a:r>
            <a:r>
              <a:rPr lang="en-US" sz="2400" dirty="0"/>
              <a:t>	             </a:t>
            </a:r>
            <a:r>
              <a:rPr lang="zh-CN" altLang="en-US" sz="2400" dirty="0"/>
              <a:t>全部                 </a:t>
            </a:r>
            <a:r>
              <a:rPr lang="en-US" altLang="zh-CN" sz="2400" dirty="0"/>
              <a:t>31501355@stu.zucc.edu.cn</a:t>
            </a:r>
            <a:endParaRPr lang="en-US" altLang="zh-CN" sz="2400" dirty="0"/>
          </a:p>
          <a:p>
            <a:r>
              <a:rPr lang="zh-CN" altLang="en-US" sz="2400" dirty="0"/>
              <a:t>梁晗昕         负参与软件总体</a:t>
            </a:r>
            <a:r>
              <a:rPr lang="en-US" sz="2400" dirty="0"/>
              <a:t>		</a:t>
            </a:r>
            <a:r>
              <a:rPr lang="zh-CN" altLang="en-US" sz="2400" dirty="0"/>
              <a:t>全部                 </a:t>
            </a:r>
            <a:r>
              <a:rPr lang="en-US" altLang="zh-CN" sz="2400" dirty="0"/>
              <a:t>31501358@stu.zucc.edu.cn</a:t>
            </a:r>
            <a:endParaRPr lang="en-US" altLang="zh-CN" sz="2400" dirty="0"/>
          </a:p>
          <a:p>
            <a:r>
              <a:rPr lang="zh-CN" altLang="en-US" sz="2400" dirty="0"/>
              <a:t>查振宇         参与软件总体</a:t>
            </a:r>
            <a:r>
              <a:rPr lang="en-US" sz="2400" dirty="0"/>
              <a:t>		</a:t>
            </a:r>
            <a:r>
              <a:rPr lang="zh-CN" altLang="en-US" sz="2400" dirty="0"/>
              <a:t>全部                 </a:t>
            </a:r>
            <a:r>
              <a:rPr lang="en-US" altLang="zh-CN" sz="2400" dirty="0"/>
              <a:t>31501360@stu.zucc.edu.cn</a:t>
            </a:r>
            <a:endParaRPr lang="en-US" altLang="zh-CN" sz="2400" dirty="0"/>
          </a:p>
          <a:p>
            <a:r>
              <a:rPr lang="zh-CN" altLang="en-US" sz="2400" dirty="0"/>
              <a:t>陈杭俊</a:t>
            </a:r>
            <a:r>
              <a:rPr lang="en-US" sz="2400" dirty="0"/>
              <a:t>	 </a:t>
            </a:r>
            <a:r>
              <a:rPr lang="zh-CN" altLang="en-US" sz="2400" dirty="0"/>
              <a:t>参与软件总体</a:t>
            </a:r>
            <a:r>
              <a:rPr lang="en-US" sz="2400" dirty="0"/>
              <a:t>		</a:t>
            </a:r>
            <a:r>
              <a:rPr lang="zh-CN" altLang="en-US" sz="2400" dirty="0"/>
              <a:t>全部                 </a:t>
            </a:r>
            <a:r>
              <a:rPr lang="en-US" altLang="zh-CN" sz="2400" dirty="0"/>
              <a:t>31501361@stu.zucc.edu.cn</a:t>
            </a:r>
            <a:endParaRPr lang="en-US" altLang="zh-CN" sz="2400" dirty="0"/>
          </a:p>
          <a:p>
            <a:r>
              <a:rPr lang="zh-CN" altLang="en-US" sz="2400" dirty="0"/>
              <a:t>林伟</a:t>
            </a:r>
            <a:r>
              <a:rPr lang="en-US" sz="2400" dirty="0"/>
              <a:t>	 </a:t>
            </a:r>
            <a:r>
              <a:rPr lang="zh-CN" altLang="en-US" sz="2400" dirty="0"/>
              <a:t>参与软件总体</a:t>
            </a:r>
            <a:r>
              <a:rPr lang="en-US" sz="2400" dirty="0"/>
              <a:t>		</a:t>
            </a:r>
            <a:r>
              <a:rPr lang="zh-CN" altLang="en-US" sz="2400" dirty="0"/>
              <a:t>全部                 </a:t>
            </a:r>
            <a:r>
              <a:rPr lang="en-US" altLang="zh-CN" sz="2400" dirty="0"/>
              <a:t>31501406@stu.zucc.edu.cn</a:t>
            </a:r>
            <a:endParaRPr lang="en-US" altLang="zh-CN" sz="2400" dirty="0"/>
          </a:p>
          <a:p>
            <a:endParaRPr lang="zh-CN" altLang="en-US" dirty="0"/>
          </a:p>
        </p:txBody>
      </p:sp>
      <p:pic>
        <p:nvPicPr>
          <p:cNvPr id="4" name="Picture 1" descr="C:\Users\lemon\Desktop\微信图片_20171022122841.jpg"/>
          <p:cNvPicPr>
            <a:picLocks noChangeAspect="1" noChangeArrowheads="1"/>
          </p:cNvPicPr>
          <p:nvPr/>
        </p:nvPicPr>
        <p:blipFill>
          <a:blip r:embed="rId1"/>
          <a:srcRect/>
          <a:stretch>
            <a:fillRect/>
          </a:stretch>
        </p:blipFill>
        <p:spPr bwMode="auto">
          <a:xfrm>
            <a:off x="9814156" y="182881"/>
            <a:ext cx="1837914" cy="1742520"/>
          </a:xfrm>
          <a:prstGeom prst="rect">
            <a:avLst/>
          </a:prstGeom>
          <a:noFill/>
        </p:spPr>
      </p:pic>
    </p:spTree>
  </p:cSld>
  <p:clrMapOvr>
    <a:masterClrMapping/>
  </p:clrMapOvr>
  <p:transition spd="slow" advClick="0" advTm="0">
    <p:push dir="r"/>
  </p:transition>
</p:sld>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WPS 演示</Application>
  <PresentationFormat>宽屏</PresentationFormat>
  <Paragraphs>360</Paragraphs>
  <Slides>31</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方正兰亭特黑_GBK</vt:lpstr>
      <vt:lpstr>方正兰亭准黑_GBK</vt:lpstr>
      <vt:lpstr>Impact</vt:lpstr>
      <vt:lpstr>方正兰亭中粗黑_GBK</vt:lpstr>
      <vt:lpstr>Calibri</vt:lpstr>
      <vt:lpstr>微软雅黑</vt:lpstr>
      <vt:lpstr>Arial Unicode MS</vt:lpstr>
      <vt:lpstr>Times New Roman</vt:lpstr>
      <vt:lpstr>第一PPT，www.1ppt.com</vt:lpstr>
      <vt:lpstr>PowerPoint 演示文稿</vt:lpstr>
      <vt:lpstr>PowerPoint 演示文稿</vt:lpstr>
      <vt:lpstr>PowerPoint 演示文稿</vt:lpstr>
      <vt:lpstr>01.编写目的</vt:lpstr>
      <vt:lpstr>02.项目背景</vt:lpstr>
      <vt:lpstr>03.参考资料</vt:lpstr>
      <vt:lpstr>PowerPoint 演示文稿</vt:lpstr>
      <vt:lpstr>01.工作内容</vt:lpstr>
      <vt:lpstr>02.主要参加人员</vt:lpstr>
      <vt:lpstr>03.产品</vt:lpstr>
      <vt:lpstr>03.产品</vt:lpstr>
      <vt:lpstr>04.本计划的批准者和批准日期</vt:lpstr>
      <vt:lpstr>PowerPoint 演示文稿</vt:lpstr>
      <vt:lpstr> 01.工作任务分解人员分工</vt:lpstr>
      <vt:lpstr>PowerPoint 演示文稿</vt:lpstr>
      <vt:lpstr>PowerPoint 演示文稿</vt:lpstr>
      <vt:lpstr>PowerPoint 演示文稿</vt:lpstr>
      <vt:lpstr>01.需求工程经费预算</vt:lpstr>
      <vt:lpstr>PowerPoint 演示文稿</vt:lpstr>
      <vt:lpstr>01.业务需求</vt:lpstr>
      <vt:lpstr>02.系统运行环境</vt:lpstr>
      <vt:lpstr>PowerPoint 演示文稿</vt:lpstr>
      <vt:lpstr>PowerPoint 演示文稿</vt:lpstr>
      <vt:lpstr>PowerPoint 演示文稿</vt:lpstr>
      <vt:lpstr>01.开发团队内部沟通计划</vt:lpstr>
      <vt:lpstr>01.客户沟通计划</vt:lpstr>
      <vt:lpstr>PowerPoint 演示文稿</vt:lpstr>
      <vt:lpstr>PowerPoint 演示文稿</vt:lpstr>
      <vt:lpstr>PowerPoint 演示文稿</vt:lpstr>
      <vt:lpstr>小组分工</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大气简洁</dc:title>
  <dc:creator>第一PPT模板网：www.1ppt.com</dc:creator>
  <cp:keywords>第一PPT模板网：www.1ppt.com</cp:keywords>
  <cp:lastModifiedBy>lemon</cp:lastModifiedBy>
  <cp:revision>578</cp:revision>
  <dcterms:created xsi:type="dcterms:W3CDTF">2015-09-30T13:08:00Z</dcterms:created>
  <dcterms:modified xsi:type="dcterms:W3CDTF">2017-11-06T14:37:30Z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2052-10.1.0.6930</vt:lpwstr>
  </property>
</Properties>
</file>