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259" r:id="rId5"/>
    <p:sldId id="261" r:id="rId6"/>
    <p:sldId id="262" r:id="rId7"/>
    <p:sldId id="286" r:id="rId8"/>
    <p:sldId id="306" r:id="rId9"/>
    <p:sldId id="307" r:id="rId10"/>
    <p:sldId id="264" r:id="rId11"/>
    <p:sldId id="267" r:id="rId12"/>
    <p:sldId id="268" r:id="rId13"/>
    <p:sldId id="265" r:id="rId14"/>
    <p:sldId id="269" r:id="rId15"/>
    <p:sldId id="270" r:id="rId16"/>
    <p:sldId id="266" r:id="rId17"/>
    <p:sldId id="271" r:id="rId18"/>
    <p:sldId id="272" r:id="rId19"/>
    <p:sldId id="285" r:id="rId20"/>
    <p:sldId id="276" r:id="rId21"/>
    <p:sldId id="277" r:id="rId22"/>
    <p:sldId id="278" r:id="rId23"/>
    <p:sldId id="282" r:id="rId24"/>
    <p:sldId id="309" r:id="rId25"/>
    <p:sldId id="283" r:id="rId26"/>
    <p:sldId id="305" r:id="rId27"/>
    <p:sldId id="308" r:id="rId28"/>
    <p:sldId id="279" r:id="rId29"/>
    <p:sldId id="280" r:id="rId30"/>
    <p:sldId id="281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3028"/>
    <a:srgbClr val="FFCC00"/>
    <a:srgbClr val="351C05"/>
    <a:srgbClr val="391E05"/>
    <a:srgbClr val="221203"/>
    <a:srgbClr val="333300"/>
    <a:srgbClr val="292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9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A4E3889-9816-45CF-B30F-AEE98DA40A7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975731F-D385-48F0-BDB8-AD564282C5DD}" type="slidenum">
              <a:rPr lang="en-US" altLang="zh-CN"/>
            </a:fld>
            <a:endParaRPr lang="en-US" altLang="zh-CN"/>
          </a:p>
        </p:txBody>
      </p:sp>
      <p:sp>
        <p:nvSpPr>
          <p:cNvPr id="12290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Background provided by m62 Visualcommunications, visit www.m62.net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C5DE88D-529E-4D6A-8B83-D8891F120884}" type="slidenum">
              <a:rPr lang="en-US" altLang="zh-CN"/>
            </a:fld>
            <a:endParaRPr lang="en-US" altLang="zh-CN"/>
          </a:p>
        </p:txBody>
      </p:sp>
      <p:sp>
        <p:nvSpPr>
          <p:cNvPr id="11266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Background provided by m62 Visualcommunications, visit www.m62.net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C5DE88D-529E-4D6A-8B83-D8891F120884}" type="slidenum">
              <a:rPr lang="en-US" altLang="zh-CN"/>
            </a:fld>
            <a:endParaRPr lang="en-US" altLang="zh-CN"/>
          </a:p>
        </p:txBody>
      </p:sp>
      <p:sp>
        <p:nvSpPr>
          <p:cNvPr id="11266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Background provided by m62 Visualcommunications, visit www.m62.net</a:t>
            </a: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C5DE88D-529E-4D6A-8B83-D8891F120884}" type="slidenum">
              <a:rPr lang="en-US" altLang="zh-CN"/>
            </a:fld>
            <a:endParaRPr lang="en-US" altLang="zh-CN"/>
          </a:p>
        </p:txBody>
      </p:sp>
      <p:sp>
        <p:nvSpPr>
          <p:cNvPr id="11266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Background provided by m62 Visualcommunications, visit www.m62.net</a:t>
            </a:r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C5DE88D-529E-4D6A-8B83-D8891F120884}" type="slidenum">
              <a:rPr lang="en-US" altLang="zh-CN"/>
            </a:fld>
            <a:endParaRPr lang="en-US" altLang="zh-CN"/>
          </a:p>
        </p:txBody>
      </p:sp>
      <p:sp>
        <p:nvSpPr>
          <p:cNvPr id="11266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Background provided by m62 Visualcommunications, visit www.m62.net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C5DE88D-529E-4D6A-8B83-D8891F120884}" type="slidenum">
              <a:rPr lang="en-US" altLang="zh-CN"/>
            </a:fld>
            <a:endParaRPr lang="en-US" altLang="zh-CN"/>
          </a:p>
        </p:txBody>
      </p:sp>
      <p:sp>
        <p:nvSpPr>
          <p:cNvPr id="11266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Background provided by m62 Visualcommunications, visit www.m62.net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C5DE88D-529E-4D6A-8B83-D8891F120884}" type="slidenum">
              <a:rPr lang="en-US" altLang="zh-CN"/>
            </a:fld>
            <a:endParaRPr lang="en-US" altLang="zh-CN"/>
          </a:p>
        </p:txBody>
      </p:sp>
      <p:sp>
        <p:nvSpPr>
          <p:cNvPr id="11266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Background provided by m62 Visualcommunications, visit www.m62.net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C5DE88D-529E-4D6A-8B83-D8891F120884}" type="slidenum">
              <a:rPr lang="en-US" altLang="zh-CN"/>
            </a:fld>
            <a:endParaRPr lang="en-US" altLang="zh-CN"/>
          </a:p>
        </p:txBody>
      </p:sp>
      <p:sp>
        <p:nvSpPr>
          <p:cNvPr id="11266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Background provided by m62 Visualcommunications, visit www.m62.net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C5DE88D-529E-4D6A-8B83-D8891F120884}" type="slidenum">
              <a:rPr lang="en-US" altLang="zh-CN"/>
            </a:fld>
            <a:endParaRPr lang="en-US" altLang="zh-CN"/>
          </a:p>
        </p:txBody>
      </p:sp>
      <p:sp>
        <p:nvSpPr>
          <p:cNvPr id="11266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Background provided by m62 Visualcommunications, visit www.m62.net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C5DE88D-529E-4D6A-8B83-D8891F120884}" type="slidenum">
              <a:rPr lang="en-US" altLang="zh-CN"/>
            </a:fld>
            <a:endParaRPr lang="en-US" altLang="zh-CN"/>
          </a:p>
        </p:txBody>
      </p:sp>
      <p:sp>
        <p:nvSpPr>
          <p:cNvPr id="11266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Background provided by m62 Visualcommunications, visit www.m62.net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C5DE88D-529E-4D6A-8B83-D8891F120884}" type="slidenum">
              <a:rPr lang="en-US" altLang="zh-CN"/>
            </a:fld>
            <a:endParaRPr lang="en-US" altLang="zh-CN"/>
          </a:p>
        </p:txBody>
      </p:sp>
      <p:sp>
        <p:nvSpPr>
          <p:cNvPr id="11266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Background provided by m62 Visualcommunications, visit www.m62.net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C5DE88D-529E-4D6A-8B83-D8891F120884}" type="slidenum">
              <a:rPr lang="en-US" altLang="zh-CN"/>
            </a:fld>
            <a:endParaRPr lang="en-US" altLang="zh-CN"/>
          </a:p>
        </p:txBody>
      </p:sp>
      <p:sp>
        <p:nvSpPr>
          <p:cNvPr id="11266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Background provided by m62 Visualcommunications, visit www.m62.net</a:t>
            </a: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C5DE88D-529E-4D6A-8B83-D8891F120884}" type="slidenum">
              <a:rPr lang="en-US" altLang="zh-CN"/>
            </a:fld>
            <a:endParaRPr lang="en-US" altLang="zh-CN"/>
          </a:p>
        </p:txBody>
      </p:sp>
      <p:sp>
        <p:nvSpPr>
          <p:cNvPr id="11266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Background provided by m62 Visualcommunications, visit www.m62.net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11" name="Group 43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212" name="Picture 44" descr="vineyard darker"/>
            <p:cNvPicPr>
              <a:picLocks noChangeAspect="1" noChangeArrowheads="1"/>
            </p:cNvPicPr>
            <p:nvPr userDrawn="1"/>
          </p:nvPicPr>
          <p:blipFill>
            <a:blip r:embed="rId2">
              <a:lum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371"/>
            <a:stretch>
              <a:fillRect/>
            </a:stretch>
          </p:blipFill>
          <p:spPr bwMode="auto">
            <a:xfrm>
              <a:off x="0" y="0"/>
              <a:ext cx="5760" cy="4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13" name="AutoShape 45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12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214" name="Group 46"/>
            <p:cNvGrpSpPr/>
            <p:nvPr userDrawn="1"/>
          </p:nvGrpSpPr>
          <p:grpSpPr bwMode="auto">
            <a:xfrm>
              <a:off x="5438" y="72"/>
              <a:ext cx="235" cy="373"/>
              <a:chOff x="1809" y="285"/>
              <a:chExt cx="2369" cy="3750"/>
            </a:xfrm>
          </p:grpSpPr>
          <p:sp>
            <p:nvSpPr>
              <p:cNvPr id="7215" name="Freeform 47"/>
              <p:cNvSpPr/>
              <p:nvPr userDrawn="1"/>
            </p:nvSpPr>
            <p:spPr bwMode="auto">
              <a:xfrm>
                <a:off x="2738" y="1926"/>
                <a:ext cx="1440" cy="2109"/>
              </a:xfrm>
              <a:custGeom>
                <a:avLst/>
                <a:gdLst>
                  <a:gd name="T0" fmla="*/ 464 w 718"/>
                  <a:gd name="T1" fmla="*/ 1007 h 1053"/>
                  <a:gd name="T2" fmla="*/ 381 w 718"/>
                  <a:gd name="T3" fmla="*/ 952 h 1053"/>
                  <a:gd name="T4" fmla="*/ 381 w 718"/>
                  <a:gd name="T5" fmla="*/ 711 h 1053"/>
                  <a:gd name="T6" fmla="*/ 456 w 718"/>
                  <a:gd name="T7" fmla="*/ 561 h 1053"/>
                  <a:gd name="T8" fmla="*/ 548 w 718"/>
                  <a:gd name="T9" fmla="*/ 0 h 1053"/>
                  <a:gd name="T10" fmla="*/ 368 w 718"/>
                  <a:gd name="T11" fmla="*/ 0 h 1053"/>
                  <a:gd name="T12" fmla="*/ 349 w 718"/>
                  <a:gd name="T13" fmla="*/ 0 h 1053"/>
                  <a:gd name="T14" fmla="*/ 170 w 718"/>
                  <a:gd name="T15" fmla="*/ 0 h 1053"/>
                  <a:gd name="T16" fmla="*/ 262 w 718"/>
                  <a:gd name="T17" fmla="*/ 561 h 1053"/>
                  <a:gd name="T18" fmla="*/ 337 w 718"/>
                  <a:gd name="T19" fmla="*/ 711 h 1053"/>
                  <a:gd name="T20" fmla="*/ 337 w 718"/>
                  <a:gd name="T21" fmla="*/ 952 h 1053"/>
                  <a:gd name="T22" fmla="*/ 253 w 718"/>
                  <a:gd name="T23" fmla="*/ 1007 h 1053"/>
                  <a:gd name="T24" fmla="*/ 164 w 718"/>
                  <a:gd name="T25" fmla="*/ 1053 h 1053"/>
                  <a:gd name="T26" fmla="*/ 359 w 718"/>
                  <a:gd name="T27" fmla="*/ 1052 h 1053"/>
                  <a:gd name="T28" fmla="*/ 554 w 718"/>
                  <a:gd name="T29" fmla="*/ 1053 h 1053"/>
                  <a:gd name="T30" fmla="*/ 464 w 718"/>
                  <a:gd name="T31" fmla="*/ 1007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8" h="1053">
                    <a:moveTo>
                      <a:pt x="464" y="1007"/>
                    </a:moveTo>
                    <a:cubicBezTo>
                      <a:pt x="373" y="998"/>
                      <a:pt x="381" y="952"/>
                      <a:pt x="381" y="952"/>
                    </a:cubicBezTo>
                    <a:cubicBezTo>
                      <a:pt x="381" y="711"/>
                      <a:pt x="381" y="711"/>
                      <a:pt x="381" y="711"/>
                    </a:cubicBezTo>
                    <a:cubicBezTo>
                      <a:pt x="367" y="558"/>
                      <a:pt x="456" y="561"/>
                      <a:pt x="456" y="561"/>
                    </a:cubicBezTo>
                    <a:cubicBezTo>
                      <a:pt x="718" y="437"/>
                      <a:pt x="548" y="0"/>
                      <a:pt x="548" y="0"/>
                    </a:cubicBezTo>
                    <a:cubicBezTo>
                      <a:pt x="368" y="0"/>
                      <a:pt x="368" y="0"/>
                      <a:pt x="368" y="0"/>
                    </a:cubicBezTo>
                    <a:cubicBezTo>
                      <a:pt x="349" y="0"/>
                      <a:pt x="349" y="0"/>
                      <a:pt x="349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170" y="0"/>
                      <a:pt x="0" y="437"/>
                      <a:pt x="262" y="561"/>
                    </a:cubicBezTo>
                    <a:cubicBezTo>
                      <a:pt x="262" y="561"/>
                      <a:pt x="351" y="558"/>
                      <a:pt x="337" y="711"/>
                    </a:cubicBezTo>
                    <a:cubicBezTo>
                      <a:pt x="337" y="952"/>
                      <a:pt x="337" y="952"/>
                      <a:pt x="337" y="952"/>
                    </a:cubicBezTo>
                    <a:cubicBezTo>
                      <a:pt x="337" y="952"/>
                      <a:pt x="345" y="998"/>
                      <a:pt x="253" y="1007"/>
                    </a:cubicBezTo>
                    <a:cubicBezTo>
                      <a:pt x="253" y="1007"/>
                      <a:pt x="170" y="1021"/>
                      <a:pt x="164" y="1053"/>
                    </a:cubicBezTo>
                    <a:cubicBezTo>
                      <a:pt x="359" y="1052"/>
                      <a:pt x="359" y="1052"/>
                      <a:pt x="359" y="1052"/>
                    </a:cubicBezTo>
                    <a:cubicBezTo>
                      <a:pt x="554" y="1053"/>
                      <a:pt x="554" y="1053"/>
                      <a:pt x="554" y="1053"/>
                    </a:cubicBezTo>
                    <a:cubicBezTo>
                      <a:pt x="548" y="1021"/>
                      <a:pt x="464" y="1007"/>
                      <a:pt x="464" y="100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351C05"/>
                  </a:gs>
                  <a:gs pos="100000">
                    <a:srgbClr val="351C05">
                      <a:gamma/>
                      <a:tint val="93333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6" name="Freeform 48"/>
              <p:cNvSpPr/>
              <p:nvPr userDrawn="1"/>
            </p:nvSpPr>
            <p:spPr bwMode="auto">
              <a:xfrm>
                <a:off x="1809" y="285"/>
                <a:ext cx="929" cy="3750"/>
              </a:xfrm>
              <a:custGeom>
                <a:avLst/>
                <a:gdLst>
                  <a:gd name="T0" fmla="*/ 459 w 463"/>
                  <a:gd name="T1" fmla="*/ 812 h 1872"/>
                  <a:gd name="T2" fmla="*/ 417 w 463"/>
                  <a:gd name="T3" fmla="*/ 628 h 1872"/>
                  <a:gd name="T4" fmla="*/ 300 w 463"/>
                  <a:gd name="T5" fmla="*/ 419 h 1872"/>
                  <a:gd name="T6" fmla="*/ 300 w 463"/>
                  <a:gd name="T7" fmla="*/ 129 h 1872"/>
                  <a:gd name="T8" fmla="*/ 314 w 463"/>
                  <a:gd name="T9" fmla="*/ 99 h 1872"/>
                  <a:gd name="T10" fmla="*/ 314 w 463"/>
                  <a:gd name="T11" fmla="*/ 40 h 1872"/>
                  <a:gd name="T12" fmla="*/ 274 w 463"/>
                  <a:gd name="T13" fmla="*/ 0 h 1872"/>
                  <a:gd name="T14" fmla="*/ 274 w 463"/>
                  <a:gd name="T15" fmla="*/ 0 h 1872"/>
                  <a:gd name="T16" fmla="*/ 236 w 463"/>
                  <a:gd name="T17" fmla="*/ 0 h 1872"/>
                  <a:gd name="T18" fmla="*/ 228 w 463"/>
                  <a:gd name="T19" fmla="*/ 0 h 1872"/>
                  <a:gd name="T20" fmla="*/ 190 w 463"/>
                  <a:gd name="T21" fmla="*/ 0 h 1872"/>
                  <a:gd name="T22" fmla="*/ 190 w 463"/>
                  <a:gd name="T23" fmla="*/ 0 h 1872"/>
                  <a:gd name="T24" fmla="*/ 150 w 463"/>
                  <a:gd name="T25" fmla="*/ 40 h 1872"/>
                  <a:gd name="T26" fmla="*/ 150 w 463"/>
                  <a:gd name="T27" fmla="*/ 99 h 1872"/>
                  <a:gd name="T28" fmla="*/ 164 w 463"/>
                  <a:gd name="T29" fmla="*/ 129 h 1872"/>
                  <a:gd name="T30" fmla="*/ 164 w 463"/>
                  <a:gd name="T31" fmla="*/ 419 h 1872"/>
                  <a:gd name="T32" fmla="*/ 47 w 463"/>
                  <a:gd name="T33" fmla="*/ 628 h 1872"/>
                  <a:gd name="T34" fmla="*/ 5 w 463"/>
                  <a:gd name="T35" fmla="*/ 812 h 1872"/>
                  <a:gd name="T36" fmla="*/ 4 w 463"/>
                  <a:gd name="T37" fmla="*/ 820 h 1872"/>
                  <a:gd name="T38" fmla="*/ 4 w 463"/>
                  <a:gd name="T39" fmla="*/ 1832 h 1872"/>
                  <a:gd name="T40" fmla="*/ 44 w 463"/>
                  <a:gd name="T41" fmla="*/ 1872 h 1872"/>
                  <a:gd name="T42" fmla="*/ 228 w 463"/>
                  <a:gd name="T43" fmla="*/ 1872 h 1872"/>
                  <a:gd name="T44" fmla="*/ 236 w 463"/>
                  <a:gd name="T45" fmla="*/ 1872 h 1872"/>
                  <a:gd name="T46" fmla="*/ 420 w 463"/>
                  <a:gd name="T47" fmla="*/ 1872 h 1872"/>
                  <a:gd name="T48" fmla="*/ 460 w 463"/>
                  <a:gd name="T49" fmla="*/ 1832 h 1872"/>
                  <a:gd name="T50" fmla="*/ 460 w 463"/>
                  <a:gd name="T51" fmla="*/ 820 h 1872"/>
                  <a:gd name="T52" fmla="*/ 459 w 463"/>
                  <a:gd name="T53" fmla="*/ 812 h 1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63" h="1872">
                    <a:moveTo>
                      <a:pt x="459" y="812"/>
                    </a:moveTo>
                    <a:cubicBezTo>
                      <a:pt x="463" y="668"/>
                      <a:pt x="417" y="628"/>
                      <a:pt x="417" y="628"/>
                    </a:cubicBezTo>
                    <a:cubicBezTo>
                      <a:pt x="297" y="494"/>
                      <a:pt x="300" y="419"/>
                      <a:pt x="300" y="419"/>
                    </a:cubicBezTo>
                    <a:cubicBezTo>
                      <a:pt x="300" y="129"/>
                      <a:pt x="300" y="129"/>
                      <a:pt x="300" y="129"/>
                    </a:cubicBezTo>
                    <a:cubicBezTo>
                      <a:pt x="308" y="122"/>
                      <a:pt x="314" y="111"/>
                      <a:pt x="314" y="99"/>
                    </a:cubicBezTo>
                    <a:cubicBezTo>
                      <a:pt x="314" y="40"/>
                      <a:pt x="314" y="40"/>
                      <a:pt x="314" y="40"/>
                    </a:cubicBezTo>
                    <a:cubicBezTo>
                      <a:pt x="314" y="18"/>
                      <a:pt x="296" y="0"/>
                      <a:pt x="274" y="0"/>
                    </a:cubicBezTo>
                    <a:cubicBezTo>
                      <a:pt x="274" y="0"/>
                      <a:pt x="274" y="0"/>
                      <a:pt x="274" y="0"/>
                    </a:cubicBezTo>
                    <a:cubicBezTo>
                      <a:pt x="236" y="0"/>
                      <a:pt x="236" y="0"/>
                      <a:pt x="236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190" y="0"/>
                      <a:pt x="190" y="0"/>
                      <a:pt x="190" y="0"/>
                    </a:cubicBezTo>
                    <a:cubicBezTo>
                      <a:pt x="190" y="0"/>
                      <a:pt x="190" y="0"/>
                      <a:pt x="190" y="0"/>
                    </a:cubicBezTo>
                    <a:cubicBezTo>
                      <a:pt x="168" y="0"/>
                      <a:pt x="150" y="18"/>
                      <a:pt x="150" y="40"/>
                    </a:cubicBezTo>
                    <a:cubicBezTo>
                      <a:pt x="150" y="99"/>
                      <a:pt x="150" y="99"/>
                      <a:pt x="150" y="99"/>
                    </a:cubicBezTo>
                    <a:cubicBezTo>
                      <a:pt x="150" y="111"/>
                      <a:pt x="155" y="122"/>
                      <a:pt x="164" y="129"/>
                    </a:cubicBezTo>
                    <a:cubicBezTo>
                      <a:pt x="164" y="419"/>
                      <a:pt x="164" y="419"/>
                      <a:pt x="164" y="419"/>
                    </a:cubicBezTo>
                    <a:cubicBezTo>
                      <a:pt x="164" y="419"/>
                      <a:pt x="166" y="494"/>
                      <a:pt x="47" y="628"/>
                    </a:cubicBezTo>
                    <a:cubicBezTo>
                      <a:pt x="47" y="628"/>
                      <a:pt x="0" y="668"/>
                      <a:pt x="5" y="812"/>
                    </a:cubicBezTo>
                    <a:cubicBezTo>
                      <a:pt x="4" y="815"/>
                      <a:pt x="4" y="818"/>
                      <a:pt x="4" y="820"/>
                    </a:cubicBezTo>
                    <a:cubicBezTo>
                      <a:pt x="4" y="1832"/>
                      <a:pt x="4" y="1832"/>
                      <a:pt x="4" y="1832"/>
                    </a:cubicBezTo>
                    <a:cubicBezTo>
                      <a:pt x="4" y="1854"/>
                      <a:pt x="22" y="1872"/>
                      <a:pt x="44" y="1872"/>
                    </a:cubicBezTo>
                    <a:cubicBezTo>
                      <a:pt x="228" y="1872"/>
                      <a:pt x="228" y="1872"/>
                      <a:pt x="228" y="1872"/>
                    </a:cubicBezTo>
                    <a:cubicBezTo>
                      <a:pt x="236" y="1872"/>
                      <a:pt x="236" y="1872"/>
                      <a:pt x="236" y="1872"/>
                    </a:cubicBezTo>
                    <a:cubicBezTo>
                      <a:pt x="420" y="1872"/>
                      <a:pt x="420" y="1872"/>
                      <a:pt x="420" y="1872"/>
                    </a:cubicBezTo>
                    <a:cubicBezTo>
                      <a:pt x="442" y="1872"/>
                      <a:pt x="460" y="1854"/>
                      <a:pt x="460" y="1832"/>
                    </a:cubicBezTo>
                    <a:cubicBezTo>
                      <a:pt x="460" y="820"/>
                      <a:pt x="460" y="820"/>
                      <a:pt x="460" y="820"/>
                    </a:cubicBezTo>
                    <a:cubicBezTo>
                      <a:pt x="460" y="818"/>
                      <a:pt x="459" y="815"/>
                      <a:pt x="459" y="81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351C05"/>
                  </a:gs>
                  <a:gs pos="100000">
                    <a:srgbClr val="351C05">
                      <a:gamma/>
                      <a:tint val="93333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85800" y="1628775"/>
            <a:ext cx="7772400" cy="1011238"/>
          </a:xfrm>
        </p:spPr>
        <p:txBody>
          <a:bodyPr anchor="b"/>
          <a:lstStyle>
            <a:lvl1pPr algn="ctr">
              <a:spcBef>
                <a:spcPct val="20000"/>
              </a:spcBef>
              <a:defRPr sz="3200">
                <a:solidFill>
                  <a:srgbClr val="351C05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27350"/>
            <a:ext cx="6400800" cy="2209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/>
      <p:bldP spid="7177" grpId="0" build="p">
        <p:tmplLst>
          <p:tmpl lvl="1">
            <p:tnLst>
              <p:par>
                <p:cTn presetID="47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7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8150" y="112713"/>
            <a:ext cx="2233613" cy="6199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7313" y="112713"/>
            <a:ext cx="6548437" cy="61991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2238" y="836613"/>
            <a:ext cx="4373562" cy="547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373563" cy="547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6" name="Group 3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57" name="Group 33"/>
            <p:cNvGrpSpPr/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pic>
            <p:nvPicPr>
              <p:cNvPr id="1058" name="Picture 34" descr="vineyard"/>
              <p:cNvPicPr>
                <a:picLocks noChangeAspect="1" noChangeArrowheads="1"/>
              </p:cNvPicPr>
              <p:nvPr userDrawn="1"/>
            </p:nvPicPr>
            <p:blipFill>
              <a:blip r:embed="rId12">
                <a:lum contrast="-12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0355"/>
              <a:stretch>
                <a:fillRect/>
              </a:stretch>
            </p:blipFill>
            <p:spPr bwMode="auto">
              <a:xfrm>
                <a:off x="0" y="0"/>
                <a:ext cx="5760" cy="43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59" name="AutoShape 35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5760" cy="432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alpha val="12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0" name="Rectangle 36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5760" cy="2478"/>
              </a:xfrm>
              <a:prstGeom prst="rect">
                <a:avLst/>
              </a:prstGeom>
              <a:gradFill rotWithShape="1">
                <a:gsLst>
                  <a:gs pos="0">
                    <a:schemeClr val="bg1">
                      <a:alpha val="42999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61" name="Group 37"/>
            <p:cNvGrpSpPr/>
            <p:nvPr userDrawn="1"/>
          </p:nvGrpSpPr>
          <p:grpSpPr bwMode="auto">
            <a:xfrm>
              <a:off x="5438" y="72"/>
              <a:ext cx="235" cy="373"/>
              <a:chOff x="1809" y="285"/>
              <a:chExt cx="2369" cy="3750"/>
            </a:xfrm>
          </p:grpSpPr>
          <p:sp>
            <p:nvSpPr>
              <p:cNvPr id="1062" name="Freeform 38"/>
              <p:cNvSpPr/>
              <p:nvPr userDrawn="1"/>
            </p:nvSpPr>
            <p:spPr bwMode="auto">
              <a:xfrm>
                <a:off x="2738" y="1926"/>
                <a:ext cx="1440" cy="2109"/>
              </a:xfrm>
              <a:custGeom>
                <a:avLst/>
                <a:gdLst>
                  <a:gd name="T0" fmla="*/ 464 w 718"/>
                  <a:gd name="T1" fmla="*/ 1007 h 1053"/>
                  <a:gd name="T2" fmla="*/ 381 w 718"/>
                  <a:gd name="T3" fmla="*/ 952 h 1053"/>
                  <a:gd name="T4" fmla="*/ 381 w 718"/>
                  <a:gd name="T5" fmla="*/ 711 h 1053"/>
                  <a:gd name="T6" fmla="*/ 456 w 718"/>
                  <a:gd name="T7" fmla="*/ 561 h 1053"/>
                  <a:gd name="T8" fmla="*/ 548 w 718"/>
                  <a:gd name="T9" fmla="*/ 0 h 1053"/>
                  <a:gd name="T10" fmla="*/ 368 w 718"/>
                  <a:gd name="T11" fmla="*/ 0 h 1053"/>
                  <a:gd name="T12" fmla="*/ 349 w 718"/>
                  <a:gd name="T13" fmla="*/ 0 h 1053"/>
                  <a:gd name="T14" fmla="*/ 170 w 718"/>
                  <a:gd name="T15" fmla="*/ 0 h 1053"/>
                  <a:gd name="T16" fmla="*/ 262 w 718"/>
                  <a:gd name="T17" fmla="*/ 561 h 1053"/>
                  <a:gd name="T18" fmla="*/ 337 w 718"/>
                  <a:gd name="T19" fmla="*/ 711 h 1053"/>
                  <a:gd name="T20" fmla="*/ 337 w 718"/>
                  <a:gd name="T21" fmla="*/ 952 h 1053"/>
                  <a:gd name="T22" fmla="*/ 253 w 718"/>
                  <a:gd name="T23" fmla="*/ 1007 h 1053"/>
                  <a:gd name="T24" fmla="*/ 164 w 718"/>
                  <a:gd name="T25" fmla="*/ 1053 h 1053"/>
                  <a:gd name="T26" fmla="*/ 359 w 718"/>
                  <a:gd name="T27" fmla="*/ 1052 h 1053"/>
                  <a:gd name="T28" fmla="*/ 554 w 718"/>
                  <a:gd name="T29" fmla="*/ 1053 h 1053"/>
                  <a:gd name="T30" fmla="*/ 464 w 718"/>
                  <a:gd name="T31" fmla="*/ 1007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8" h="1053">
                    <a:moveTo>
                      <a:pt x="464" y="1007"/>
                    </a:moveTo>
                    <a:cubicBezTo>
                      <a:pt x="373" y="998"/>
                      <a:pt x="381" y="952"/>
                      <a:pt x="381" y="952"/>
                    </a:cubicBezTo>
                    <a:cubicBezTo>
                      <a:pt x="381" y="711"/>
                      <a:pt x="381" y="711"/>
                      <a:pt x="381" y="711"/>
                    </a:cubicBezTo>
                    <a:cubicBezTo>
                      <a:pt x="367" y="558"/>
                      <a:pt x="456" y="561"/>
                      <a:pt x="456" y="561"/>
                    </a:cubicBezTo>
                    <a:cubicBezTo>
                      <a:pt x="718" y="437"/>
                      <a:pt x="548" y="0"/>
                      <a:pt x="548" y="0"/>
                    </a:cubicBezTo>
                    <a:cubicBezTo>
                      <a:pt x="368" y="0"/>
                      <a:pt x="368" y="0"/>
                      <a:pt x="368" y="0"/>
                    </a:cubicBezTo>
                    <a:cubicBezTo>
                      <a:pt x="349" y="0"/>
                      <a:pt x="349" y="0"/>
                      <a:pt x="349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170" y="0"/>
                      <a:pt x="0" y="437"/>
                      <a:pt x="262" y="561"/>
                    </a:cubicBezTo>
                    <a:cubicBezTo>
                      <a:pt x="262" y="561"/>
                      <a:pt x="351" y="558"/>
                      <a:pt x="337" y="711"/>
                    </a:cubicBezTo>
                    <a:cubicBezTo>
                      <a:pt x="337" y="952"/>
                      <a:pt x="337" y="952"/>
                      <a:pt x="337" y="952"/>
                    </a:cubicBezTo>
                    <a:cubicBezTo>
                      <a:pt x="337" y="952"/>
                      <a:pt x="345" y="998"/>
                      <a:pt x="253" y="1007"/>
                    </a:cubicBezTo>
                    <a:cubicBezTo>
                      <a:pt x="253" y="1007"/>
                      <a:pt x="170" y="1021"/>
                      <a:pt x="164" y="1053"/>
                    </a:cubicBezTo>
                    <a:cubicBezTo>
                      <a:pt x="359" y="1052"/>
                      <a:pt x="359" y="1052"/>
                      <a:pt x="359" y="1052"/>
                    </a:cubicBezTo>
                    <a:cubicBezTo>
                      <a:pt x="554" y="1053"/>
                      <a:pt x="554" y="1053"/>
                      <a:pt x="554" y="1053"/>
                    </a:cubicBezTo>
                    <a:cubicBezTo>
                      <a:pt x="548" y="1021"/>
                      <a:pt x="464" y="1007"/>
                      <a:pt x="464" y="100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351C05"/>
                  </a:gs>
                  <a:gs pos="100000">
                    <a:srgbClr val="351C05">
                      <a:gamma/>
                      <a:tint val="93333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3" name="Freeform 39"/>
              <p:cNvSpPr/>
              <p:nvPr userDrawn="1"/>
            </p:nvSpPr>
            <p:spPr bwMode="auto">
              <a:xfrm>
                <a:off x="1809" y="285"/>
                <a:ext cx="929" cy="3750"/>
              </a:xfrm>
              <a:custGeom>
                <a:avLst/>
                <a:gdLst>
                  <a:gd name="T0" fmla="*/ 459 w 463"/>
                  <a:gd name="T1" fmla="*/ 812 h 1872"/>
                  <a:gd name="T2" fmla="*/ 417 w 463"/>
                  <a:gd name="T3" fmla="*/ 628 h 1872"/>
                  <a:gd name="T4" fmla="*/ 300 w 463"/>
                  <a:gd name="T5" fmla="*/ 419 h 1872"/>
                  <a:gd name="T6" fmla="*/ 300 w 463"/>
                  <a:gd name="T7" fmla="*/ 129 h 1872"/>
                  <a:gd name="T8" fmla="*/ 314 w 463"/>
                  <a:gd name="T9" fmla="*/ 99 h 1872"/>
                  <a:gd name="T10" fmla="*/ 314 w 463"/>
                  <a:gd name="T11" fmla="*/ 40 h 1872"/>
                  <a:gd name="T12" fmla="*/ 274 w 463"/>
                  <a:gd name="T13" fmla="*/ 0 h 1872"/>
                  <a:gd name="T14" fmla="*/ 274 w 463"/>
                  <a:gd name="T15" fmla="*/ 0 h 1872"/>
                  <a:gd name="T16" fmla="*/ 236 w 463"/>
                  <a:gd name="T17" fmla="*/ 0 h 1872"/>
                  <a:gd name="T18" fmla="*/ 228 w 463"/>
                  <a:gd name="T19" fmla="*/ 0 h 1872"/>
                  <a:gd name="T20" fmla="*/ 190 w 463"/>
                  <a:gd name="T21" fmla="*/ 0 h 1872"/>
                  <a:gd name="T22" fmla="*/ 190 w 463"/>
                  <a:gd name="T23" fmla="*/ 0 h 1872"/>
                  <a:gd name="T24" fmla="*/ 150 w 463"/>
                  <a:gd name="T25" fmla="*/ 40 h 1872"/>
                  <a:gd name="T26" fmla="*/ 150 w 463"/>
                  <a:gd name="T27" fmla="*/ 99 h 1872"/>
                  <a:gd name="T28" fmla="*/ 164 w 463"/>
                  <a:gd name="T29" fmla="*/ 129 h 1872"/>
                  <a:gd name="T30" fmla="*/ 164 w 463"/>
                  <a:gd name="T31" fmla="*/ 419 h 1872"/>
                  <a:gd name="T32" fmla="*/ 47 w 463"/>
                  <a:gd name="T33" fmla="*/ 628 h 1872"/>
                  <a:gd name="T34" fmla="*/ 5 w 463"/>
                  <a:gd name="T35" fmla="*/ 812 h 1872"/>
                  <a:gd name="T36" fmla="*/ 4 w 463"/>
                  <a:gd name="T37" fmla="*/ 820 h 1872"/>
                  <a:gd name="T38" fmla="*/ 4 w 463"/>
                  <a:gd name="T39" fmla="*/ 1832 h 1872"/>
                  <a:gd name="T40" fmla="*/ 44 w 463"/>
                  <a:gd name="T41" fmla="*/ 1872 h 1872"/>
                  <a:gd name="T42" fmla="*/ 228 w 463"/>
                  <a:gd name="T43" fmla="*/ 1872 h 1872"/>
                  <a:gd name="T44" fmla="*/ 236 w 463"/>
                  <a:gd name="T45" fmla="*/ 1872 h 1872"/>
                  <a:gd name="T46" fmla="*/ 420 w 463"/>
                  <a:gd name="T47" fmla="*/ 1872 h 1872"/>
                  <a:gd name="T48" fmla="*/ 460 w 463"/>
                  <a:gd name="T49" fmla="*/ 1832 h 1872"/>
                  <a:gd name="T50" fmla="*/ 460 w 463"/>
                  <a:gd name="T51" fmla="*/ 820 h 1872"/>
                  <a:gd name="T52" fmla="*/ 459 w 463"/>
                  <a:gd name="T53" fmla="*/ 812 h 1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63" h="1872">
                    <a:moveTo>
                      <a:pt x="459" y="812"/>
                    </a:moveTo>
                    <a:cubicBezTo>
                      <a:pt x="463" y="668"/>
                      <a:pt x="417" y="628"/>
                      <a:pt x="417" y="628"/>
                    </a:cubicBezTo>
                    <a:cubicBezTo>
                      <a:pt x="297" y="494"/>
                      <a:pt x="300" y="419"/>
                      <a:pt x="300" y="419"/>
                    </a:cubicBezTo>
                    <a:cubicBezTo>
                      <a:pt x="300" y="129"/>
                      <a:pt x="300" y="129"/>
                      <a:pt x="300" y="129"/>
                    </a:cubicBezTo>
                    <a:cubicBezTo>
                      <a:pt x="308" y="122"/>
                      <a:pt x="314" y="111"/>
                      <a:pt x="314" y="99"/>
                    </a:cubicBezTo>
                    <a:cubicBezTo>
                      <a:pt x="314" y="40"/>
                      <a:pt x="314" y="40"/>
                      <a:pt x="314" y="40"/>
                    </a:cubicBezTo>
                    <a:cubicBezTo>
                      <a:pt x="314" y="18"/>
                      <a:pt x="296" y="0"/>
                      <a:pt x="274" y="0"/>
                    </a:cubicBezTo>
                    <a:cubicBezTo>
                      <a:pt x="274" y="0"/>
                      <a:pt x="274" y="0"/>
                      <a:pt x="274" y="0"/>
                    </a:cubicBezTo>
                    <a:cubicBezTo>
                      <a:pt x="236" y="0"/>
                      <a:pt x="236" y="0"/>
                      <a:pt x="236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190" y="0"/>
                      <a:pt x="190" y="0"/>
                      <a:pt x="190" y="0"/>
                    </a:cubicBezTo>
                    <a:cubicBezTo>
                      <a:pt x="190" y="0"/>
                      <a:pt x="190" y="0"/>
                      <a:pt x="190" y="0"/>
                    </a:cubicBezTo>
                    <a:cubicBezTo>
                      <a:pt x="168" y="0"/>
                      <a:pt x="150" y="18"/>
                      <a:pt x="150" y="40"/>
                    </a:cubicBezTo>
                    <a:cubicBezTo>
                      <a:pt x="150" y="99"/>
                      <a:pt x="150" y="99"/>
                      <a:pt x="150" y="99"/>
                    </a:cubicBezTo>
                    <a:cubicBezTo>
                      <a:pt x="150" y="111"/>
                      <a:pt x="155" y="122"/>
                      <a:pt x="164" y="129"/>
                    </a:cubicBezTo>
                    <a:cubicBezTo>
                      <a:pt x="164" y="419"/>
                      <a:pt x="164" y="419"/>
                      <a:pt x="164" y="419"/>
                    </a:cubicBezTo>
                    <a:cubicBezTo>
                      <a:pt x="164" y="419"/>
                      <a:pt x="166" y="494"/>
                      <a:pt x="47" y="628"/>
                    </a:cubicBezTo>
                    <a:cubicBezTo>
                      <a:pt x="47" y="628"/>
                      <a:pt x="0" y="668"/>
                      <a:pt x="5" y="812"/>
                    </a:cubicBezTo>
                    <a:cubicBezTo>
                      <a:pt x="4" y="815"/>
                      <a:pt x="4" y="818"/>
                      <a:pt x="4" y="820"/>
                    </a:cubicBezTo>
                    <a:cubicBezTo>
                      <a:pt x="4" y="1832"/>
                      <a:pt x="4" y="1832"/>
                      <a:pt x="4" y="1832"/>
                    </a:cubicBezTo>
                    <a:cubicBezTo>
                      <a:pt x="4" y="1854"/>
                      <a:pt x="22" y="1872"/>
                      <a:pt x="44" y="1872"/>
                    </a:cubicBezTo>
                    <a:cubicBezTo>
                      <a:pt x="228" y="1872"/>
                      <a:pt x="228" y="1872"/>
                      <a:pt x="228" y="1872"/>
                    </a:cubicBezTo>
                    <a:cubicBezTo>
                      <a:pt x="236" y="1872"/>
                      <a:pt x="236" y="1872"/>
                      <a:pt x="236" y="1872"/>
                    </a:cubicBezTo>
                    <a:cubicBezTo>
                      <a:pt x="420" y="1872"/>
                      <a:pt x="420" y="1872"/>
                      <a:pt x="420" y="1872"/>
                    </a:cubicBezTo>
                    <a:cubicBezTo>
                      <a:pt x="442" y="1872"/>
                      <a:pt x="460" y="1854"/>
                      <a:pt x="460" y="1832"/>
                    </a:cubicBezTo>
                    <a:cubicBezTo>
                      <a:pt x="460" y="820"/>
                      <a:pt x="460" y="820"/>
                      <a:pt x="460" y="820"/>
                    </a:cubicBezTo>
                    <a:cubicBezTo>
                      <a:pt x="460" y="818"/>
                      <a:pt x="459" y="815"/>
                      <a:pt x="459" y="81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351C05"/>
                  </a:gs>
                  <a:gs pos="100000">
                    <a:srgbClr val="351C05">
                      <a:gamma/>
                      <a:tint val="93333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2238" y="6418263"/>
            <a:ext cx="2133600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54275" y="6418263"/>
            <a:ext cx="4235450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8163" y="6418263"/>
            <a:ext cx="2133600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7313" y="112713"/>
            <a:ext cx="830103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2238" y="836613"/>
            <a:ext cx="8899525" cy="547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anose="020B0606020202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anose="020B0606020202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anose="020B0606020202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anose="020B0606020202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anose="020B060602020203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anose="020B060602020203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anose="020B060602020203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351C05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351C05"/>
          </a:solidFill>
          <a:latin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351C05"/>
          </a:solidFill>
          <a:latin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351C05"/>
          </a:solidFill>
          <a:latin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351C05"/>
          </a:solidFill>
          <a:latin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351C05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351C05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351C05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351C05"/>
          </a:solidFill>
          <a:latin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556792"/>
            <a:ext cx="7772400" cy="4824536"/>
          </a:xfrm>
        </p:spPr>
        <p:txBody>
          <a:bodyPr anchor="t"/>
          <a:lstStyle/>
          <a:p>
            <a:br>
              <a:rPr lang="zh-CN" altLang="en-US" sz="4800" dirty="0" smtClean="0">
                <a:ea typeface="宋体" panose="02010600030101010101" pitchFamily="2" charset="-122"/>
              </a:rPr>
            </a:br>
            <a:r>
              <a:rPr lang="zh-CN" altLang="en-US" sz="4800" b="1" dirty="0" smtClean="0">
                <a:ea typeface="宋体" panose="02010600030101010101" pitchFamily="2" charset="-122"/>
              </a:rPr>
              <a:t>懒人游网页</a:t>
            </a:r>
            <a:br>
              <a:rPr lang="zh-CN" altLang="en-US" sz="4800" b="1" dirty="0" smtClean="0">
                <a:ea typeface="宋体" panose="02010600030101010101" pitchFamily="2" charset="-122"/>
              </a:rPr>
            </a:br>
            <a:r>
              <a:rPr lang="zh-CN" altLang="en-US" sz="4800" b="1" dirty="0" smtClean="0">
                <a:ea typeface="宋体" panose="02010600030101010101" pitchFamily="2" charset="-122"/>
              </a:rPr>
              <a:t>总结 </a:t>
            </a:r>
            <a:r>
              <a:rPr lang="en-US" altLang="zh-CN" sz="4800" b="1" dirty="0" smtClean="0">
                <a:ea typeface="宋体" panose="02010600030101010101" pitchFamily="2" charset="-122"/>
              </a:rPr>
              <a:t>PPT</a:t>
            </a:r>
            <a:br>
              <a:rPr lang="en-US" altLang="zh-CN" sz="4800" b="1" dirty="0" smtClean="0">
                <a:ea typeface="宋体" panose="02010600030101010101" pitchFamily="2" charset="-122"/>
              </a:rPr>
            </a:br>
            <a:br>
              <a:rPr lang="en-US" altLang="zh-CN" sz="48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G07</a:t>
            </a:r>
            <a:r>
              <a:rPr lang="zh-CN" altLang="en-US" sz="2400" dirty="0" smtClean="0">
                <a:ea typeface="宋体" panose="02010600030101010101" pitchFamily="2" charset="-122"/>
              </a:rPr>
              <a:t>小组成员  ：</a:t>
            </a:r>
            <a:r>
              <a:rPr lang="zh-CN" altLang="en-US" dirty="0" smtClean="0"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ea typeface="宋体" panose="02010600030101010101" pitchFamily="2" charset="-122"/>
              </a:rPr>
              <a:t>曹依娜    梁晗昕    </a:t>
            </a:r>
            <a:r>
              <a:rPr lang="zh-CN" altLang="en-US" sz="2400" dirty="0">
                <a:ea typeface="宋体" panose="02010600030101010101" pitchFamily="2" charset="-122"/>
              </a:rPr>
              <a:t>陈启强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7470" y="2163445"/>
            <a:ext cx="1073785" cy="108204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9" name="Group 25"/>
          <p:cNvGrpSpPr/>
          <p:nvPr/>
        </p:nvGrpSpPr>
        <p:grpSpPr bwMode="auto">
          <a:xfrm>
            <a:off x="-88900" y="103188"/>
            <a:ext cx="8610600" cy="676275"/>
            <a:chOff x="-56" y="65"/>
            <a:chExt cx="5424" cy="426"/>
          </a:xfrm>
        </p:grpSpPr>
        <p:pic>
          <p:nvPicPr>
            <p:cNvPr id="6161" name="Picture 17" descr="bar shadow"/>
            <p:cNvPicPr>
              <a:picLocks noChangeAspect="1" noChangeArrowheads="1"/>
            </p:cNvPicPr>
            <p:nvPr/>
          </p:nvPicPr>
          <p:blipFill>
            <a:blip r:embed="rId1">
              <a:lum brigh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6"/>
            <a:stretch>
              <a:fillRect/>
            </a:stretch>
          </p:blipFill>
          <p:spPr bwMode="auto">
            <a:xfrm>
              <a:off x="0" y="65"/>
              <a:ext cx="5368" cy="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53" name="AutoShape 9"/>
            <p:cNvSpPr>
              <a:spLocks noChangeArrowheads="1"/>
            </p:cNvSpPr>
            <p:nvPr/>
          </p:nvSpPr>
          <p:spPr bwMode="auto">
            <a:xfrm>
              <a:off x="-56" y="71"/>
              <a:ext cx="5377" cy="363"/>
            </a:xfrm>
            <a:prstGeom prst="roundRect">
              <a:avLst>
                <a:gd name="adj" fmla="val 12120"/>
              </a:avLst>
            </a:prstGeom>
            <a:gradFill rotWithShape="1">
              <a:gsLst>
                <a:gs pos="0">
                  <a:srgbClr val="351C05"/>
                </a:gs>
                <a:gs pos="100000">
                  <a:srgbClr val="351C0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" name="AutoShape 10"/>
            <p:cNvSpPr>
              <a:spLocks noChangeArrowheads="1"/>
            </p:cNvSpPr>
            <p:nvPr/>
          </p:nvSpPr>
          <p:spPr bwMode="auto">
            <a:xfrm>
              <a:off x="-42" y="80"/>
              <a:ext cx="5353" cy="1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22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5" name="AutoShape 11"/>
            <p:cNvSpPr>
              <a:spLocks noChangeArrowheads="1"/>
            </p:cNvSpPr>
            <p:nvPr/>
          </p:nvSpPr>
          <p:spPr bwMode="auto">
            <a:xfrm rot="5400000">
              <a:off x="5050" y="161"/>
              <a:ext cx="344" cy="181"/>
            </a:xfrm>
            <a:prstGeom prst="roundRect">
              <a:avLst>
                <a:gd name="adj" fmla="val 16829"/>
              </a:avLst>
            </a:prstGeom>
            <a:gradFill rotWithShape="1">
              <a:gsLst>
                <a:gs pos="0">
                  <a:schemeClr val="bg1">
                    <a:alpha val="16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需求说明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19150"/>
            <a:ext cx="9144000" cy="603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9" name="Group 25"/>
          <p:cNvGrpSpPr/>
          <p:nvPr/>
        </p:nvGrpSpPr>
        <p:grpSpPr bwMode="auto">
          <a:xfrm>
            <a:off x="-88900" y="103188"/>
            <a:ext cx="8610600" cy="676275"/>
            <a:chOff x="-56" y="65"/>
            <a:chExt cx="5424" cy="426"/>
          </a:xfrm>
        </p:grpSpPr>
        <p:pic>
          <p:nvPicPr>
            <p:cNvPr id="6161" name="Picture 17" descr="bar shadow"/>
            <p:cNvPicPr>
              <a:picLocks noChangeAspect="1" noChangeArrowheads="1"/>
            </p:cNvPicPr>
            <p:nvPr/>
          </p:nvPicPr>
          <p:blipFill>
            <a:blip r:embed="rId1">
              <a:lum brigh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6"/>
            <a:stretch>
              <a:fillRect/>
            </a:stretch>
          </p:blipFill>
          <p:spPr bwMode="auto">
            <a:xfrm>
              <a:off x="0" y="65"/>
              <a:ext cx="5368" cy="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53" name="AutoShape 9"/>
            <p:cNvSpPr>
              <a:spLocks noChangeArrowheads="1"/>
            </p:cNvSpPr>
            <p:nvPr/>
          </p:nvSpPr>
          <p:spPr bwMode="auto">
            <a:xfrm>
              <a:off x="-56" y="71"/>
              <a:ext cx="5377" cy="363"/>
            </a:xfrm>
            <a:prstGeom prst="roundRect">
              <a:avLst>
                <a:gd name="adj" fmla="val 12120"/>
              </a:avLst>
            </a:prstGeom>
            <a:gradFill rotWithShape="1">
              <a:gsLst>
                <a:gs pos="0">
                  <a:srgbClr val="351C05"/>
                </a:gs>
                <a:gs pos="100000">
                  <a:srgbClr val="351C0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" name="AutoShape 10"/>
            <p:cNvSpPr>
              <a:spLocks noChangeArrowheads="1"/>
            </p:cNvSpPr>
            <p:nvPr/>
          </p:nvSpPr>
          <p:spPr bwMode="auto">
            <a:xfrm>
              <a:off x="-42" y="80"/>
              <a:ext cx="5353" cy="1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22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5" name="AutoShape 11"/>
            <p:cNvSpPr>
              <a:spLocks noChangeArrowheads="1"/>
            </p:cNvSpPr>
            <p:nvPr/>
          </p:nvSpPr>
          <p:spPr bwMode="auto">
            <a:xfrm rot="5400000">
              <a:off x="5050" y="161"/>
              <a:ext cx="344" cy="181"/>
            </a:xfrm>
            <a:prstGeom prst="roundRect">
              <a:avLst>
                <a:gd name="adj" fmla="val 16829"/>
              </a:avLst>
            </a:prstGeom>
            <a:gradFill rotWithShape="1">
              <a:gsLst>
                <a:gs pos="0">
                  <a:schemeClr val="bg1">
                    <a:alpha val="16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ea typeface="宋体" panose="02010600030101010101" pitchFamily="2" charset="-122"/>
              </a:rPr>
              <a:t>总体设计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  <p:pic>
        <p:nvPicPr>
          <p:cNvPr id="9" name="图片 5" descr="1942071096928401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8519311" cy="5452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07504" y="81212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层次方框图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9" name="Group 25"/>
          <p:cNvGrpSpPr/>
          <p:nvPr/>
        </p:nvGrpSpPr>
        <p:grpSpPr bwMode="auto">
          <a:xfrm>
            <a:off x="-88900" y="103188"/>
            <a:ext cx="8610600" cy="676275"/>
            <a:chOff x="-56" y="65"/>
            <a:chExt cx="5424" cy="426"/>
          </a:xfrm>
        </p:grpSpPr>
        <p:pic>
          <p:nvPicPr>
            <p:cNvPr id="6161" name="Picture 17" descr="bar shadow"/>
            <p:cNvPicPr>
              <a:picLocks noChangeAspect="1" noChangeArrowheads="1"/>
            </p:cNvPicPr>
            <p:nvPr/>
          </p:nvPicPr>
          <p:blipFill>
            <a:blip r:embed="rId1">
              <a:lum brigh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6"/>
            <a:stretch>
              <a:fillRect/>
            </a:stretch>
          </p:blipFill>
          <p:spPr bwMode="auto">
            <a:xfrm>
              <a:off x="0" y="65"/>
              <a:ext cx="5368" cy="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53" name="AutoShape 9"/>
            <p:cNvSpPr>
              <a:spLocks noChangeArrowheads="1"/>
            </p:cNvSpPr>
            <p:nvPr/>
          </p:nvSpPr>
          <p:spPr bwMode="auto">
            <a:xfrm>
              <a:off x="-56" y="71"/>
              <a:ext cx="5377" cy="363"/>
            </a:xfrm>
            <a:prstGeom prst="roundRect">
              <a:avLst>
                <a:gd name="adj" fmla="val 12120"/>
              </a:avLst>
            </a:prstGeom>
            <a:gradFill rotWithShape="1">
              <a:gsLst>
                <a:gs pos="0">
                  <a:srgbClr val="351C05"/>
                </a:gs>
                <a:gs pos="100000">
                  <a:srgbClr val="351C0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" name="AutoShape 10"/>
            <p:cNvSpPr>
              <a:spLocks noChangeArrowheads="1"/>
            </p:cNvSpPr>
            <p:nvPr/>
          </p:nvSpPr>
          <p:spPr bwMode="auto">
            <a:xfrm>
              <a:off x="-42" y="80"/>
              <a:ext cx="5353" cy="1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22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5" name="AutoShape 11"/>
            <p:cNvSpPr>
              <a:spLocks noChangeArrowheads="1"/>
            </p:cNvSpPr>
            <p:nvPr/>
          </p:nvSpPr>
          <p:spPr bwMode="auto">
            <a:xfrm rot="5400000">
              <a:off x="5050" y="161"/>
              <a:ext cx="344" cy="181"/>
            </a:xfrm>
            <a:prstGeom prst="roundRect">
              <a:avLst>
                <a:gd name="adj" fmla="val 16829"/>
              </a:avLst>
            </a:prstGeom>
            <a:gradFill rotWithShape="1">
              <a:gsLst>
                <a:gs pos="0">
                  <a:schemeClr val="bg1">
                    <a:alpha val="16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总体设计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0" name="图片 3" descr="3210219613513641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16088"/>
            <a:ext cx="8415017" cy="473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512" y="90872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Warnier</a:t>
            </a:r>
            <a:r>
              <a:rPr lang="zh-CN" altLang="zh-CN" dirty="0" smtClean="0"/>
              <a:t>图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9" name="Group 25"/>
          <p:cNvGrpSpPr/>
          <p:nvPr/>
        </p:nvGrpSpPr>
        <p:grpSpPr bwMode="auto">
          <a:xfrm>
            <a:off x="-88900" y="103188"/>
            <a:ext cx="8610600" cy="676275"/>
            <a:chOff x="-56" y="65"/>
            <a:chExt cx="5424" cy="426"/>
          </a:xfrm>
        </p:grpSpPr>
        <p:pic>
          <p:nvPicPr>
            <p:cNvPr id="6161" name="Picture 17" descr="bar shadow"/>
            <p:cNvPicPr>
              <a:picLocks noChangeAspect="1" noChangeArrowheads="1"/>
            </p:cNvPicPr>
            <p:nvPr/>
          </p:nvPicPr>
          <p:blipFill>
            <a:blip r:embed="rId1">
              <a:lum brigh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6"/>
            <a:stretch>
              <a:fillRect/>
            </a:stretch>
          </p:blipFill>
          <p:spPr bwMode="auto">
            <a:xfrm>
              <a:off x="0" y="65"/>
              <a:ext cx="5368" cy="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53" name="AutoShape 9"/>
            <p:cNvSpPr>
              <a:spLocks noChangeArrowheads="1"/>
            </p:cNvSpPr>
            <p:nvPr/>
          </p:nvSpPr>
          <p:spPr bwMode="auto">
            <a:xfrm>
              <a:off x="-56" y="71"/>
              <a:ext cx="5377" cy="363"/>
            </a:xfrm>
            <a:prstGeom prst="roundRect">
              <a:avLst>
                <a:gd name="adj" fmla="val 12120"/>
              </a:avLst>
            </a:prstGeom>
            <a:gradFill rotWithShape="1">
              <a:gsLst>
                <a:gs pos="0">
                  <a:srgbClr val="351C05"/>
                </a:gs>
                <a:gs pos="100000">
                  <a:srgbClr val="351C0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" name="AutoShape 10"/>
            <p:cNvSpPr>
              <a:spLocks noChangeArrowheads="1"/>
            </p:cNvSpPr>
            <p:nvPr/>
          </p:nvSpPr>
          <p:spPr bwMode="auto">
            <a:xfrm>
              <a:off x="-42" y="80"/>
              <a:ext cx="5353" cy="1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22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5" name="AutoShape 11"/>
            <p:cNvSpPr>
              <a:spLocks noChangeArrowheads="1"/>
            </p:cNvSpPr>
            <p:nvPr/>
          </p:nvSpPr>
          <p:spPr bwMode="auto">
            <a:xfrm rot="5400000">
              <a:off x="5050" y="161"/>
              <a:ext cx="344" cy="181"/>
            </a:xfrm>
            <a:prstGeom prst="roundRect">
              <a:avLst>
                <a:gd name="adj" fmla="val 16829"/>
              </a:avLst>
            </a:prstGeom>
            <a:gradFill rotWithShape="1">
              <a:gsLst>
                <a:gs pos="0">
                  <a:schemeClr val="bg1">
                    <a:alpha val="16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总体设计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5334" y="980728"/>
            <a:ext cx="10985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HIPO</a:t>
            </a:r>
            <a:r>
              <a:rPr lang="zh-CN" altLang="zh-CN" dirty="0" smtClean="0"/>
              <a:t>图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2" name="图片 4" descr="14959697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75" y="1783715"/>
            <a:ext cx="7695565" cy="34423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9" name="Group 25"/>
          <p:cNvGrpSpPr/>
          <p:nvPr/>
        </p:nvGrpSpPr>
        <p:grpSpPr bwMode="auto">
          <a:xfrm>
            <a:off x="-88900" y="103188"/>
            <a:ext cx="8610600" cy="676275"/>
            <a:chOff x="-56" y="65"/>
            <a:chExt cx="5424" cy="426"/>
          </a:xfrm>
        </p:grpSpPr>
        <p:pic>
          <p:nvPicPr>
            <p:cNvPr id="6161" name="Picture 17" descr="bar shadow"/>
            <p:cNvPicPr>
              <a:picLocks noChangeAspect="1" noChangeArrowheads="1"/>
            </p:cNvPicPr>
            <p:nvPr/>
          </p:nvPicPr>
          <p:blipFill>
            <a:blip r:embed="rId1">
              <a:lum brigh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6"/>
            <a:stretch>
              <a:fillRect/>
            </a:stretch>
          </p:blipFill>
          <p:spPr bwMode="auto">
            <a:xfrm>
              <a:off x="0" y="65"/>
              <a:ext cx="5368" cy="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53" name="AutoShape 9"/>
            <p:cNvSpPr>
              <a:spLocks noChangeArrowheads="1"/>
            </p:cNvSpPr>
            <p:nvPr/>
          </p:nvSpPr>
          <p:spPr bwMode="auto">
            <a:xfrm>
              <a:off x="-56" y="71"/>
              <a:ext cx="5377" cy="363"/>
            </a:xfrm>
            <a:prstGeom prst="roundRect">
              <a:avLst>
                <a:gd name="adj" fmla="val 12120"/>
              </a:avLst>
            </a:prstGeom>
            <a:gradFill rotWithShape="1">
              <a:gsLst>
                <a:gs pos="0">
                  <a:srgbClr val="351C05"/>
                </a:gs>
                <a:gs pos="100000">
                  <a:srgbClr val="351C0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" name="AutoShape 10"/>
            <p:cNvSpPr>
              <a:spLocks noChangeArrowheads="1"/>
            </p:cNvSpPr>
            <p:nvPr/>
          </p:nvSpPr>
          <p:spPr bwMode="auto">
            <a:xfrm>
              <a:off x="-42" y="80"/>
              <a:ext cx="5353" cy="1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22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5" name="AutoShape 11"/>
            <p:cNvSpPr>
              <a:spLocks noChangeArrowheads="1"/>
            </p:cNvSpPr>
            <p:nvPr/>
          </p:nvSpPr>
          <p:spPr bwMode="auto">
            <a:xfrm rot="5400000">
              <a:off x="5050" y="161"/>
              <a:ext cx="344" cy="181"/>
            </a:xfrm>
            <a:prstGeom prst="roundRect">
              <a:avLst>
                <a:gd name="adj" fmla="val 16829"/>
              </a:avLst>
            </a:prstGeom>
            <a:gradFill rotWithShape="1">
              <a:gsLst>
                <a:gs pos="0">
                  <a:schemeClr val="bg1">
                    <a:alpha val="16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ea typeface="宋体" panose="02010600030101010101" pitchFamily="2" charset="-122"/>
              </a:rPr>
              <a:t>详细设计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980728"/>
            <a:ext cx="147129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登录 注册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275" y="2106930"/>
            <a:ext cx="6419850" cy="28759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9" name="Group 25"/>
          <p:cNvGrpSpPr/>
          <p:nvPr/>
        </p:nvGrpSpPr>
        <p:grpSpPr bwMode="auto">
          <a:xfrm>
            <a:off x="-88900" y="103188"/>
            <a:ext cx="8610600" cy="676275"/>
            <a:chOff x="-56" y="65"/>
            <a:chExt cx="5424" cy="426"/>
          </a:xfrm>
        </p:grpSpPr>
        <p:pic>
          <p:nvPicPr>
            <p:cNvPr id="6161" name="Picture 17" descr="bar shadow"/>
            <p:cNvPicPr>
              <a:picLocks noChangeAspect="1" noChangeArrowheads="1"/>
            </p:cNvPicPr>
            <p:nvPr/>
          </p:nvPicPr>
          <p:blipFill>
            <a:blip r:embed="rId1">
              <a:lum brigh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6"/>
            <a:stretch>
              <a:fillRect/>
            </a:stretch>
          </p:blipFill>
          <p:spPr bwMode="auto">
            <a:xfrm>
              <a:off x="0" y="65"/>
              <a:ext cx="5368" cy="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53" name="AutoShape 9"/>
            <p:cNvSpPr>
              <a:spLocks noChangeArrowheads="1"/>
            </p:cNvSpPr>
            <p:nvPr/>
          </p:nvSpPr>
          <p:spPr bwMode="auto">
            <a:xfrm>
              <a:off x="-56" y="71"/>
              <a:ext cx="5377" cy="363"/>
            </a:xfrm>
            <a:prstGeom prst="roundRect">
              <a:avLst>
                <a:gd name="adj" fmla="val 12120"/>
              </a:avLst>
            </a:prstGeom>
            <a:gradFill rotWithShape="1">
              <a:gsLst>
                <a:gs pos="0">
                  <a:srgbClr val="351C05"/>
                </a:gs>
                <a:gs pos="100000">
                  <a:srgbClr val="351C0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" name="AutoShape 10"/>
            <p:cNvSpPr>
              <a:spLocks noChangeArrowheads="1"/>
            </p:cNvSpPr>
            <p:nvPr/>
          </p:nvSpPr>
          <p:spPr bwMode="auto">
            <a:xfrm>
              <a:off x="-42" y="80"/>
              <a:ext cx="5353" cy="1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22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5" name="AutoShape 11"/>
            <p:cNvSpPr>
              <a:spLocks noChangeArrowheads="1"/>
            </p:cNvSpPr>
            <p:nvPr/>
          </p:nvSpPr>
          <p:spPr bwMode="auto">
            <a:xfrm rot="5400000">
              <a:off x="5050" y="161"/>
              <a:ext cx="344" cy="181"/>
            </a:xfrm>
            <a:prstGeom prst="roundRect">
              <a:avLst>
                <a:gd name="adj" fmla="val 16829"/>
              </a:avLst>
            </a:prstGeom>
            <a:gradFill rotWithShape="1">
              <a:gsLst>
                <a:gs pos="0">
                  <a:schemeClr val="bg1">
                    <a:alpha val="16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ea typeface="宋体" panose="02010600030101010101" pitchFamily="2" charset="-122"/>
              </a:rPr>
              <a:t>详细设计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122682" y="858659"/>
            <a:ext cx="1869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输入输出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855" y="1510030"/>
            <a:ext cx="3056890" cy="38379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70" y="1892300"/>
            <a:ext cx="4704715" cy="277114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9" name="Group 25"/>
          <p:cNvGrpSpPr/>
          <p:nvPr/>
        </p:nvGrpSpPr>
        <p:grpSpPr bwMode="auto">
          <a:xfrm>
            <a:off x="-88900" y="103188"/>
            <a:ext cx="8610600" cy="676275"/>
            <a:chOff x="-56" y="65"/>
            <a:chExt cx="5424" cy="426"/>
          </a:xfrm>
        </p:grpSpPr>
        <p:pic>
          <p:nvPicPr>
            <p:cNvPr id="6161" name="Picture 17" descr="bar shadow"/>
            <p:cNvPicPr>
              <a:picLocks noChangeAspect="1" noChangeArrowheads="1"/>
            </p:cNvPicPr>
            <p:nvPr/>
          </p:nvPicPr>
          <p:blipFill>
            <a:blip r:embed="rId1">
              <a:lum brigh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6"/>
            <a:stretch>
              <a:fillRect/>
            </a:stretch>
          </p:blipFill>
          <p:spPr bwMode="auto">
            <a:xfrm>
              <a:off x="0" y="65"/>
              <a:ext cx="5368" cy="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53" name="AutoShape 9"/>
            <p:cNvSpPr>
              <a:spLocks noChangeArrowheads="1"/>
            </p:cNvSpPr>
            <p:nvPr/>
          </p:nvSpPr>
          <p:spPr bwMode="auto">
            <a:xfrm>
              <a:off x="-56" y="71"/>
              <a:ext cx="5377" cy="363"/>
            </a:xfrm>
            <a:prstGeom prst="roundRect">
              <a:avLst>
                <a:gd name="adj" fmla="val 12120"/>
              </a:avLst>
            </a:prstGeom>
            <a:gradFill rotWithShape="1">
              <a:gsLst>
                <a:gs pos="0">
                  <a:srgbClr val="351C05"/>
                </a:gs>
                <a:gs pos="100000">
                  <a:srgbClr val="351C0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" name="AutoShape 10"/>
            <p:cNvSpPr>
              <a:spLocks noChangeArrowheads="1"/>
            </p:cNvSpPr>
            <p:nvPr/>
          </p:nvSpPr>
          <p:spPr bwMode="auto">
            <a:xfrm>
              <a:off x="-42" y="80"/>
              <a:ext cx="5353" cy="1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22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5" name="AutoShape 11"/>
            <p:cNvSpPr>
              <a:spLocks noChangeArrowheads="1"/>
            </p:cNvSpPr>
            <p:nvPr/>
          </p:nvSpPr>
          <p:spPr bwMode="auto">
            <a:xfrm rot="5400000">
              <a:off x="5050" y="161"/>
              <a:ext cx="344" cy="181"/>
            </a:xfrm>
            <a:prstGeom prst="roundRect">
              <a:avLst>
                <a:gd name="adj" fmla="val 16829"/>
              </a:avLst>
            </a:prstGeom>
            <a:gradFill rotWithShape="1">
              <a:gsLst>
                <a:gs pos="0">
                  <a:schemeClr val="bg1">
                    <a:alpha val="16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ea typeface="宋体" panose="02010600030101010101" pitchFamily="2" charset="-122"/>
              </a:rPr>
              <a:t>详细设计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  <p:sp>
        <p:nvSpPr>
          <p:cNvPr id="11" name="文本框 1"/>
          <p:cNvSpPr txBox="1"/>
          <p:nvPr/>
        </p:nvSpPr>
        <p:spPr>
          <a:xfrm>
            <a:off x="179512" y="941864"/>
            <a:ext cx="15398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维护测试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30" y="1484630"/>
            <a:ext cx="3510280" cy="415099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400"/>
              <a:t>代码规范</a:t>
            </a:r>
            <a:endParaRPr lang="zh-CN" altLang="en-US" sz="1400"/>
          </a:p>
          <a:p>
            <a:r>
              <a:rPr lang="zh-CN" altLang="en-US" sz="1400"/>
              <a:t>&lt;!–页面注释解–&gt; </a:t>
            </a:r>
            <a:endParaRPr lang="zh-CN" altLang="en-US" sz="1400"/>
          </a:p>
          <a:p>
            <a:r>
              <a:rPr lang="zh-CN" altLang="en-US" sz="1400"/>
              <a:t>&lt;html&gt; </a:t>
            </a:r>
            <a:endParaRPr lang="zh-CN" altLang="en-US" sz="1400"/>
          </a:p>
          <a:p>
            <a:r>
              <a:rPr lang="zh-CN" altLang="en-US" sz="1400"/>
              <a:t>&lt;head&gt;  </a:t>
            </a:r>
            <a:endParaRPr lang="zh-CN" altLang="en-US" sz="1400"/>
          </a:p>
          <a:p>
            <a:r>
              <a:rPr lang="zh-CN" altLang="en-US" sz="1400"/>
              <a:t>&lt;title&gt;网页标题&lt;/title&gt; </a:t>
            </a:r>
            <a:endParaRPr lang="zh-CN" altLang="en-US" sz="1400"/>
          </a:p>
          <a:p>
            <a:r>
              <a:rPr lang="zh-CN" altLang="en-US" sz="1400"/>
              <a:t>&lt;meta http-equiv="Content-Type" content="text/html"; charset="GB2312"&gt;  &lt;meta http-equiv="Content-type" content="text/html"; charset="utf-8"&gt; (英文版,一定要用这个国际码)    </a:t>
            </a:r>
            <a:endParaRPr lang="zh-CN" altLang="en-US" sz="1400"/>
          </a:p>
          <a:p>
            <a:r>
              <a:rPr lang="zh-CN" altLang="en-US" sz="1400"/>
              <a:t>&lt;meta name="keywords" content="关键词"&gt;</a:t>
            </a:r>
            <a:endParaRPr lang="zh-CN" altLang="en-US" sz="1400"/>
          </a:p>
          <a:p>
            <a:r>
              <a:rPr lang="zh-CN" altLang="en-US" sz="1400"/>
              <a:t>&lt;meta name="description" content="网站描述"&gt;   </a:t>
            </a:r>
            <a:endParaRPr lang="zh-CN" altLang="en-US" sz="1400"/>
          </a:p>
          <a:p>
            <a:r>
              <a:rPr lang="zh-CN" altLang="en-US" sz="1400"/>
              <a:t>&lt;link href="style/css.css" type="text/css" rel="stylesheet"&gt;  </a:t>
            </a:r>
            <a:endParaRPr lang="zh-CN" altLang="en-US" sz="1400"/>
          </a:p>
          <a:p>
            <a:r>
              <a:rPr lang="zh-CN" altLang="en-US" sz="1400"/>
              <a:t>&lt;script type="text/javascript" src="../javascript.js"&gt;&lt;/script&gt;  </a:t>
            </a:r>
            <a:endParaRPr lang="zh-CN" altLang="en-US" sz="1400"/>
          </a:p>
          <a:p>
            <a:r>
              <a:rPr lang="zh-CN" altLang="en-US" sz="1400"/>
              <a:t>&lt;/head&gt;   </a:t>
            </a:r>
            <a:endParaRPr lang="zh-CN" altLang="en-US" sz="1400"/>
          </a:p>
          <a:p>
            <a:r>
              <a:rPr lang="zh-CN" altLang="en-US" sz="1400"/>
              <a:t>&lt;body&gt; </a:t>
            </a:r>
            <a:endParaRPr lang="zh-CN" altLang="en-US" sz="1400"/>
          </a:p>
          <a:p>
            <a:r>
              <a:rPr lang="zh-CN" altLang="en-US" sz="1400"/>
              <a:t>&lt;table&gt;   </a:t>
            </a:r>
            <a:endParaRPr lang="zh-CN" altLang="en-US" sz="1400"/>
          </a:p>
          <a:p>
            <a:r>
              <a:rPr lang="zh-CN" altLang="en-US" sz="1400"/>
              <a:t>&lt;div&gt;    </a:t>
            </a:r>
            <a:endParaRPr lang="zh-CN" altLang="en-US" sz="1400"/>
          </a:p>
          <a:p>
            <a:r>
              <a:rPr lang="zh-CN" altLang="en-US" sz="1400"/>
              <a:t>&lt;h1&gt;页面内容标题&lt;/h1&gt;   </a:t>
            </a:r>
            <a:endParaRPr lang="zh-CN" altLang="en-US" sz="1400"/>
          </a:p>
          <a:p>
            <a:r>
              <a:rPr lang="zh-CN" altLang="en-US" sz="1400"/>
              <a:t>&lt;h2&gt;页面相关性标题&lt;/h2&gt;   </a:t>
            </a:r>
            <a:endParaRPr lang="zh-CN" altLang="en-US" sz="1400"/>
          </a:p>
          <a:p>
            <a:r>
              <a:rPr lang="zh-CN" altLang="en-US" sz="1400"/>
              <a:t>&lt;h3&gt;标题系列&lt;/h3&gt;</a:t>
            </a:r>
            <a:endParaRPr lang="zh-CN" altLang="en-US" sz="1400"/>
          </a:p>
          <a:p>
            <a:r>
              <a:rPr lang="zh-CN" altLang="en-US" sz="1400"/>
              <a:t>&lt;h4&gt;标题系列&lt;/h4&gt; </a:t>
            </a:r>
            <a:endParaRPr lang="zh-CN" altLang="en-US" sz="1400"/>
          </a:p>
          <a:p>
            <a:r>
              <a:rPr lang="zh-CN" altLang="en-US" sz="1400"/>
              <a:t>&lt;h5&gt;标题系列&lt;/h5&gt;   </a:t>
            </a:r>
            <a:endParaRPr lang="zh-CN" altLang="en-US" sz="1400"/>
          </a:p>
          <a:p>
            <a:r>
              <a:rPr lang="zh-CN" altLang="en-US" sz="1400"/>
              <a:t>&lt;h6&gt;标题系列&lt;/h6&gt;    </a:t>
            </a:r>
            <a:endParaRPr lang="zh-CN" altLang="en-US" sz="1400"/>
          </a:p>
        </p:txBody>
      </p:sp>
      <p:grpSp>
        <p:nvGrpSpPr>
          <p:cNvPr id="6169" name="Group 25"/>
          <p:cNvGrpSpPr/>
          <p:nvPr/>
        </p:nvGrpSpPr>
        <p:grpSpPr bwMode="auto">
          <a:xfrm>
            <a:off x="-205740" y="103188"/>
            <a:ext cx="8763000" cy="733425"/>
            <a:chOff x="-152" y="65"/>
            <a:chExt cx="5520" cy="462"/>
          </a:xfrm>
        </p:grpSpPr>
        <p:pic>
          <p:nvPicPr>
            <p:cNvPr id="6161" name="Picture 17" descr="bar shadow"/>
            <p:cNvPicPr>
              <a:picLocks noChangeAspect="1" noChangeArrowheads="1"/>
            </p:cNvPicPr>
            <p:nvPr/>
          </p:nvPicPr>
          <p:blipFill>
            <a:blip r:embed="rId1">
              <a:lum brigh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6"/>
            <a:stretch>
              <a:fillRect/>
            </a:stretch>
          </p:blipFill>
          <p:spPr bwMode="auto">
            <a:xfrm>
              <a:off x="0" y="65"/>
              <a:ext cx="5368" cy="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53" name="AutoShape 9"/>
            <p:cNvSpPr>
              <a:spLocks noChangeArrowheads="1"/>
            </p:cNvSpPr>
            <p:nvPr/>
          </p:nvSpPr>
          <p:spPr bwMode="auto">
            <a:xfrm>
              <a:off x="-56" y="71"/>
              <a:ext cx="5377" cy="363"/>
            </a:xfrm>
            <a:prstGeom prst="roundRect">
              <a:avLst>
                <a:gd name="adj" fmla="val 12120"/>
              </a:avLst>
            </a:prstGeom>
            <a:gradFill rotWithShape="1">
              <a:gsLst>
                <a:gs pos="0">
                  <a:srgbClr val="351C05"/>
                </a:gs>
                <a:gs pos="100000">
                  <a:srgbClr val="351C0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6154" name="AutoShape 10"/>
            <p:cNvSpPr>
              <a:spLocks noChangeArrowheads="1"/>
            </p:cNvSpPr>
            <p:nvPr/>
          </p:nvSpPr>
          <p:spPr bwMode="auto">
            <a:xfrm>
              <a:off x="-152" y="80"/>
              <a:ext cx="5353" cy="44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22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r>
                <a:rPr lang="zh-CN" altLang="en-US" sz="4000">
                  <a:solidFill>
                    <a:schemeClr val="tx2"/>
                  </a:solidFill>
                </a:rPr>
                <a:t>实现</a:t>
              </a:r>
              <a:endParaRPr lang="zh-CN" altLang="en-US" sz="4000">
                <a:solidFill>
                  <a:schemeClr val="tx2"/>
                </a:solidFill>
              </a:endParaRPr>
            </a:p>
          </p:txBody>
        </p:sp>
        <p:sp>
          <p:nvSpPr>
            <p:cNvPr id="6155" name="AutoShape 11"/>
            <p:cNvSpPr>
              <a:spLocks noChangeArrowheads="1"/>
            </p:cNvSpPr>
            <p:nvPr/>
          </p:nvSpPr>
          <p:spPr bwMode="auto">
            <a:xfrm rot="5400000">
              <a:off x="5050" y="161"/>
              <a:ext cx="344" cy="181"/>
            </a:xfrm>
            <a:prstGeom prst="roundRect">
              <a:avLst>
                <a:gd name="adj" fmla="val 16829"/>
              </a:avLst>
            </a:prstGeom>
            <a:gradFill rotWithShape="1">
              <a:gsLst>
                <a:gs pos="0">
                  <a:schemeClr val="bg1">
                    <a:alpha val="16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738370" y="3151505"/>
            <a:ext cx="38658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&lt;img src="xxx.jpg" alt="图片说明"&gt;  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&lt;a href="/" title=“链接说明”&gt;链接词&lt;/a&gt;  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&lt;strong&gt;重点关键词强调&lt;/strong&gt; 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&lt;b&gt;关键词强调&lt;/b&gt;&lt;u&gt;关键词强调&lt;/u&gt;&lt;i&gt;关键词强调&lt;/i&gt;   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&lt;/div&gt;   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&lt;div&gt;    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版权部分关键词强调   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&lt;/div&gt; 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&lt;/table&gt;   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&lt;/body&gt;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&lt;/html&gt;</a:t>
            </a:r>
            <a:endParaRPr lang="zh-CN" altLang="en-US" sz="1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6169" name="Group 25"/>
          <p:cNvGrpSpPr/>
          <p:nvPr/>
        </p:nvGrpSpPr>
        <p:grpSpPr bwMode="auto">
          <a:xfrm>
            <a:off x="-205740" y="103188"/>
            <a:ext cx="8763000" cy="733425"/>
            <a:chOff x="-152" y="65"/>
            <a:chExt cx="5520" cy="462"/>
          </a:xfrm>
        </p:grpSpPr>
        <p:pic>
          <p:nvPicPr>
            <p:cNvPr id="6161" name="Picture 17" descr="bar shadow"/>
            <p:cNvPicPr>
              <a:picLocks noChangeAspect="1" noChangeArrowheads="1"/>
            </p:cNvPicPr>
            <p:nvPr/>
          </p:nvPicPr>
          <p:blipFill>
            <a:blip r:embed="rId1">
              <a:lum brigh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6"/>
            <a:stretch>
              <a:fillRect/>
            </a:stretch>
          </p:blipFill>
          <p:spPr bwMode="auto">
            <a:xfrm>
              <a:off x="0" y="65"/>
              <a:ext cx="5368" cy="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53" name="AutoShape 9"/>
            <p:cNvSpPr>
              <a:spLocks noChangeArrowheads="1"/>
            </p:cNvSpPr>
            <p:nvPr/>
          </p:nvSpPr>
          <p:spPr bwMode="auto">
            <a:xfrm>
              <a:off x="-56" y="71"/>
              <a:ext cx="5377" cy="363"/>
            </a:xfrm>
            <a:prstGeom prst="roundRect">
              <a:avLst>
                <a:gd name="adj" fmla="val 12120"/>
              </a:avLst>
            </a:prstGeom>
            <a:gradFill rotWithShape="1">
              <a:gsLst>
                <a:gs pos="0">
                  <a:srgbClr val="351C05"/>
                </a:gs>
                <a:gs pos="100000">
                  <a:srgbClr val="351C0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6154" name="AutoShape 10"/>
            <p:cNvSpPr>
              <a:spLocks noChangeArrowheads="1"/>
            </p:cNvSpPr>
            <p:nvPr/>
          </p:nvSpPr>
          <p:spPr bwMode="auto">
            <a:xfrm>
              <a:off x="-152" y="80"/>
              <a:ext cx="5353" cy="44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22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r>
                <a:rPr lang="zh-CN" altLang="en-US" sz="4000">
                  <a:solidFill>
                    <a:schemeClr val="tx2"/>
                  </a:solidFill>
                </a:rPr>
                <a:t>实现</a:t>
              </a:r>
              <a:endParaRPr lang="zh-CN" altLang="en-US" sz="4000">
                <a:solidFill>
                  <a:schemeClr val="tx2"/>
                </a:solidFill>
              </a:endParaRPr>
            </a:p>
          </p:txBody>
        </p:sp>
        <p:sp>
          <p:nvSpPr>
            <p:cNvPr id="6155" name="AutoShape 11"/>
            <p:cNvSpPr>
              <a:spLocks noChangeArrowheads="1"/>
            </p:cNvSpPr>
            <p:nvPr/>
          </p:nvSpPr>
          <p:spPr bwMode="auto">
            <a:xfrm rot="5400000">
              <a:off x="5050" y="161"/>
              <a:ext cx="344" cy="181"/>
            </a:xfrm>
            <a:prstGeom prst="roundRect">
              <a:avLst>
                <a:gd name="adj" fmla="val 16829"/>
              </a:avLst>
            </a:prstGeom>
            <a:gradFill rotWithShape="1">
              <a:gsLst>
                <a:gs pos="0">
                  <a:schemeClr val="bg1">
                    <a:alpha val="16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</p:grp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0" y="973455"/>
            <a:ext cx="4178935" cy="55606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605" y="929640"/>
            <a:ext cx="2894965" cy="52762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130" y="973455"/>
            <a:ext cx="3761740" cy="50095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705" y="1616075"/>
            <a:ext cx="6684645" cy="466534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6169" name="Group 25"/>
          <p:cNvGrpSpPr/>
          <p:nvPr/>
        </p:nvGrpSpPr>
        <p:grpSpPr bwMode="auto">
          <a:xfrm>
            <a:off x="-205740" y="103188"/>
            <a:ext cx="8763000" cy="733425"/>
            <a:chOff x="-152" y="65"/>
            <a:chExt cx="5520" cy="462"/>
          </a:xfrm>
        </p:grpSpPr>
        <p:pic>
          <p:nvPicPr>
            <p:cNvPr id="6161" name="Picture 17" descr="bar shadow"/>
            <p:cNvPicPr>
              <a:picLocks noChangeAspect="1" noChangeArrowheads="1"/>
            </p:cNvPicPr>
            <p:nvPr/>
          </p:nvPicPr>
          <p:blipFill>
            <a:blip r:embed="rId1">
              <a:lum brigh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6"/>
            <a:stretch>
              <a:fillRect/>
            </a:stretch>
          </p:blipFill>
          <p:spPr bwMode="auto">
            <a:xfrm>
              <a:off x="0" y="65"/>
              <a:ext cx="5368" cy="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53" name="AutoShape 9"/>
            <p:cNvSpPr>
              <a:spLocks noChangeArrowheads="1"/>
            </p:cNvSpPr>
            <p:nvPr/>
          </p:nvSpPr>
          <p:spPr bwMode="auto">
            <a:xfrm>
              <a:off x="-56" y="71"/>
              <a:ext cx="5377" cy="363"/>
            </a:xfrm>
            <a:prstGeom prst="roundRect">
              <a:avLst>
                <a:gd name="adj" fmla="val 12120"/>
              </a:avLst>
            </a:prstGeom>
            <a:gradFill rotWithShape="1">
              <a:gsLst>
                <a:gs pos="0">
                  <a:srgbClr val="351C05"/>
                </a:gs>
                <a:gs pos="100000">
                  <a:srgbClr val="351C0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6154" name="AutoShape 10"/>
            <p:cNvSpPr>
              <a:spLocks noChangeArrowheads="1"/>
            </p:cNvSpPr>
            <p:nvPr/>
          </p:nvSpPr>
          <p:spPr bwMode="auto">
            <a:xfrm>
              <a:off x="-152" y="80"/>
              <a:ext cx="5353" cy="44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22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r>
                <a:rPr lang="zh-CN" altLang="en-US" sz="4000">
                  <a:solidFill>
                    <a:schemeClr val="tx2"/>
                  </a:solidFill>
                </a:rPr>
                <a:t>实现</a:t>
              </a:r>
              <a:endParaRPr lang="zh-CN" altLang="en-US" sz="4000">
                <a:solidFill>
                  <a:schemeClr val="tx2"/>
                </a:solidFill>
              </a:endParaRPr>
            </a:p>
          </p:txBody>
        </p:sp>
        <p:sp>
          <p:nvSpPr>
            <p:cNvPr id="6155" name="AutoShape 11"/>
            <p:cNvSpPr>
              <a:spLocks noChangeArrowheads="1"/>
            </p:cNvSpPr>
            <p:nvPr/>
          </p:nvSpPr>
          <p:spPr bwMode="auto">
            <a:xfrm rot="5400000">
              <a:off x="5050" y="161"/>
              <a:ext cx="344" cy="181"/>
            </a:xfrm>
            <a:prstGeom prst="roundRect">
              <a:avLst>
                <a:gd name="adj" fmla="val 16829"/>
              </a:avLst>
            </a:prstGeom>
            <a:gradFill rotWithShape="1">
              <a:gsLst>
                <a:gs pos="0">
                  <a:schemeClr val="bg1">
                    <a:alpha val="16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</p:grp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10" y="957580"/>
            <a:ext cx="2973070" cy="54749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355" y="957580"/>
            <a:ext cx="2784475" cy="54749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rcRect b="14611"/>
          <a:stretch>
            <a:fillRect/>
          </a:stretch>
        </p:blipFill>
        <p:spPr>
          <a:xfrm>
            <a:off x="5689600" y="1360805"/>
            <a:ext cx="3357245" cy="46685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 marL="3657600" lvl="8" indent="0" algn="l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1.</a:t>
            </a:r>
            <a:r>
              <a:rPr lang="zh-CN" altLang="en-US" dirty="0" smtClean="0">
                <a:ea typeface="宋体" panose="02010600030101010101" pitchFamily="2" charset="-122"/>
              </a:rPr>
              <a:t>小组项目介绍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3657600" lvl="8" indent="0" algn="l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2.</a:t>
            </a:r>
            <a:r>
              <a:rPr lang="zh-CN" altLang="en-US" dirty="0" smtClean="0">
                <a:ea typeface="宋体" panose="02010600030101010101" pitchFamily="2" charset="-122"/>
              </a:rPr>
              <a:t>可行性分析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marL="3657600" lvl="8" indent="0" algn="l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3.</a:t>
            </a:r>
            <a:r>
              <a:rPr lang="zh-CN" altLang="en-US" dirty="0" smtClean="0">
                <a:ea typeface="宋体" panose="02010600030101010101" pitchFamily="2" charset="-122"/>
              </a:rPr>
              <a:t>项目管理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marL="3657600" lvl="8" indent="0" algn="l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4.</a:t>
            </a:r>
            <a:r>
              <a:rPr lang="zh-CN" altLang="en-US" dirty="0" smtClean="0">
                <a:ea typeface="宋体" panose="02010600030101010101" pitchFamily="2" charset="-122"/>
              </a:rPr>
              <a:t>需求分析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marL="3657600" lvl="8" indent="0" algn="l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5.</a:t>
            </a:r>
            <a:r>
              <a:rPr lang="zh-CN" altLang="en-US" dirty="0" smtClean="0">
                <a:ea typeface="宋体" panose="02010600030101010101" pitchFamily="2" charset="-122"/>
              </a:rPr>
              <a:t>总体设计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marL="3657600" lvl="8" indent="0" algn="l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6.</a:t>
            </a:r>
            <a:r>
              <a:rPr lang="zh-CN" altLang="en-US" dirty="0" smtClean="0">
                <a:ea typeface="宋体" panose="02010600030101010101" pitchFamily="2" charset="-122"/>
              </a:rPr>
              <a:t>详细设计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marL="3657600" lvl="8" indent="0" algn="l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7.</a:t>
            </a:r>
            <a:r>
              <a:rPr lang="zh-CN" altLang="en-US" dirty="0" smtClean="0">
                <a:ea typeface="宋体" panose="02010600030101010101" pitchFamily="2" charset="-122"/>
              </a:rPr>
              <a:t>实现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marL="3657600" lvl="8" indent="0" algn="l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8.</a:t>
            </a:r>
            <a:r>
              <a:rPr lang="zh-CN" altLang="en-US" dirty="0" smtClean="0">
                <a:ea typeface="宋体" panose="02010600030101010101" pitchFamily="2" charset="-122"/>
              </a:rPr>
              <a:t>测试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marL="3657600" lvl="8" indent="0" algn="l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9.</a:t>
            </a:r>
            <a:r>
              <a:rPr lang="zh-CN" altLang="en-US" dirty="0" smtClean="0">
                <a:ea typeface="宋体" panose="02010600030101010101" pitchFamily="2" charset="-122"/>
              </a:rPr>
              <a:t>总结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marL="3657600" lvl="8" indent="0" algn="l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zh-CN" altLang="en-US" dirty="0" smtClean="0">
                <a:ea typeface="宋体" panose="02010600030101010101" pitchFamily="2" charset="-122"/>
              </a:rPr>
              <a:t>参考资料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grpSp>
        <p:nvGrpSpPr>
          <p:cNvPr id="6169" name="Group 25"/>
          <p:cNvGrpSpPr/>
          <p:nvPr/>
        </p:nvGrpSpPr>
        <p:grpSpPr bwMode="auto">
          <a:xfrm>
            <a:off x="-88900" y="103188"/>
            <a:ext cx="8610600" cy="676275"/>
            <a:chOff x="-56" y="65"/>
            <a:chExt cx="5424" cy="426"/>
          </a:xfrm>
        </p:grpSpPr>
        <p:pic>
          <p:nvPicPr>
            <p:cNvPr id="6161" name="Picture 17" descr="bar shadow"/>
            <p:cNvPicPr>
              <a:picLocks noChangeAspect="1" noChangeArrowheads="1"/>
            </p:cNvPicPr>
            <p:nvPr/>
          </p:nvPicPr>
          <p:blipFill>
            <a:blip r:embed="rId1">
              <a:lum brigh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6"/>
            <a:stretch>
              <a:fillRect/>
            </a:stretch>
          </p:blipFill>
          <p:spPr bwMode="auto">
            <a:xfrm>
              <a:off x="0" y="65"/>
              <a:ext cx="5368" cy="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53" name="AutoShape 9"/>
            <p:cNvSpPr>
              <a:spLocks noChangeArrowheads="1"/>
            </p:cNvSpPr>
            <p:nvPr/>
          </p:nvSpPr>
          <p:spPr bwMode="auto">
            <a:xfrm>
              <a:off x="-56" y="71"/>
              <a:ext cx="5377" cy="363"/>
            </a:xfrm>
            <a:prstGeom prst="roundRect">
              <a:avLst>
                <a:gd name="adj" fmla="val 12120"/>
              </a:avLst>
            </a:prstGeom>
            <a:gradFill rotWithShape="1">
              <a:gsLst>
                <a:gs pos="0">
                  <a:srgbClr val="351C05"/>
                </a:gs>
                <a:gs pos="100000">
                  <a:srgbClr val="351C0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" name="AutoShape 10"/>
            <p:cNvSpPr>
              <a:spLocks noChangeArrowheads="1"/>
            </p:cNvSpPr>
            <p:nvPr/>
          </p:nvSpPr>
          <p:spPr bwMode="auto">
            <a:xfrm>
              <a:off x="-42" y="80"/>
              <a:ext cx="5353" cy="1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22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5" name="AutoShape 11"/>
            <p:cNvSpPr>
              <a:spLocks noChangeArrowheads="1"/>
            </p:cNvSpPr>
            <p:nvPr/>
          </p:nvSpPr>
          <p:spPr bwMode="auto">
            <a:xfrm rot="5400000">
              <a:off x="5050" y="161"/>
              <a:ext cx="344" cy="181"/>
            </a:xfrm>
            <a:prstGeom prst="roundRect">
              <a:avLst>
                <a:gd name="adj" fmla="val 16829"/>
              </a:avLst>
            </a:prstGeom>
            <a:gradFill rotWithShape="1">
              <a:gsLst>
                <a:gs pos="0">
                  <a:schemeClr val="bg1">
                    <a:alpha val="16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ea typeface="宋体" panose="02010600030101010101" pitchFamily="2" charset="-122"/>
              </a:rPr>
              <a:t>目录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745" y="-14605"/>
            <a:ext cx="1073785" cy="108204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软件说明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pSp>
        <p:nvGrpSpPr>
          <p:cNvPr id="6169" name="Group 25"/>
          <p:cNvGrpSpPr/>
          <p:nvPr/>
        </p:nvGrpSpPr>
        <p:grpSpPr bwMode="auto">
          <a:xfrm>
            <a:off x="-205740" y="103188"/>
            <a:ext cx="8763000" cy="733425"/>
            <a:chOff x="-152" y="65"/>
            <a:chExt cx="5520" cy="462"/>
          </a:xfrm>
        </p:grpSpPr>
        <p:pic>
          <p:nvPicPr>
            <p:cNvPr id="6161" name="Picture 17" descr="bar shadow"/>
            <p:cNvPicPr>
              <a:picLocks noChangeAspect="1" noChangeArrowheads="1"/>
            </p:cNvPicPr>
            <p:nvPr/>
          </p:nvPicPr>
          <p:blipFill>
            <a:blip r:embed="rId1">
              <a:lum brigh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6"/>
            <a:stretch>
              <a:fillRect/>
            </a:stretch>
          </p:blipFill>
          <p:spPr bwMode="auto">
            <a:xfrm>
              <a:off x="0" y="65"/>
              <a:ext cx="5368" cy="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53" name="AutoShape 9"/>
            <p:cNvSpPr>
              <a:spLocks noChangeArrowheads="1"/>
            </p:cNvSpPr>
            <p:nvPr/>
          </p:nvSpPr>
          <p:spPr bwMode="auto">
            <a:xfrm>
              <a:off x="-56" y="71"/>
              <a:ext cx="5377" cy="363"/>
            </a:xfrm>
            <a:prstGeom prst="roundRect">
              <a:avLst>
                <a:gd name="adj" fmla="val 12120"/>
              </a:avLst>
            </a:prstGeom>
            <a:gradFill rotWithShape="1">
              <a:gsLst>
                <a:gs pos="0">
                  <a:srgbClr val="351C05"/>
                </a:gs>
                <a:gs pos="100000">
                  <a:srgbClr val="351C0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6154" name="AutoShape 10"/>
            <p:cNvSpPr>
              <a:spLocks noChangeArrowheads="1"/>
            </p:cNvSpPr>
            <p:nvPr/>
          </p:nvSpPr>
          <p:spPr bwMode="auto">
            <a:xfrm>
              <a:off x="-152" y="80"/>
              <a:ext cx="5353" cy="44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22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r>
                <a:rPr lang="zh-CN" altLang="en-US" sz="4000">
                  <a:solidFill>
                    <a:schemeClr val="tx2"/>
                  </a:solidFill>
                  <a:ea typeface="宋体" panose="02010600030101010101" pitchFamily="2" charset="-122"/>
                </a:rPr>
                <a:t>测试</a:t>
              </a:r>
              <a:endParaRPr lang="zh-CN" altLang="en-US" sz="40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55" name="AutoShape 11"/>
            <p:cNvSpPr>
              <a:spLocks noChangeArrowheads="1"/>
            </p:cNvSpPr>
            <p:nvPr/>
          </p:nvSpPr>
          <p:spPr bwMode="auto">
            <a:xfrm rot="5400000">
              <a:off x="5050" y="161"/>
              <a:ext cx="344" cy="181"/>
            </a:xfrm>
            <a:prstGeom prst="roundRect">
              <a:avLst>
                <a:gd name="adj" fmla="val 16829"/>
              </a:avLst>
            </a:prstGeom>
            <a:gradFill rotWithShape="1">
              <a:gsLst>
                <a:gs pos="0">
                  <a:schemeClr val="bg1">
                    <a:alpha val="16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</p:grpSp>
      <p:graphicFrame>
        <p:nvGraphicFramePr>
          <p:cNvPr id="0" name="表格 -1"/>
          <p:cNvGraphicFramePr/>
          <p:nvPr/>
        </p:nvGraphicFramePr>
        <p:xfrm>
          <a:off x="1445260" y="1732280"/>
          <a:ext cx="6278880" cy="3404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39440"/>
                <a:gridCol w="3139440"/>
              </a:tblGrid>
              <a:tr h="9004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软件的功能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质量指标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8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网页的用户注册功能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用户可以通过输入账号名和密码完成网页的注册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8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用户的登录功能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用户可以通过上述注册的账号完成登录功能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73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用户的搜索功能用户名（用学号登陆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位数字） 密码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用户输入自己预期的输入获得自己所想要得到的数据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8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用户的搜索选择功能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用户在网页的链接中，能获取其他可以得到的数据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测试内容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6169" name="Group 25"/>
          <p:cNvGrpSpPr/>
          <p:nvPr/>
        </p:nvGrpSpPr>
        <p:grpSpPr bwMode="auto">
          <a:xfrm>
            <a:off x="-205740" y="103188"/>
            <a:ext cx="8763000" cy="733425"/>
            <a:chOff x="-152" y="65"/>
            <a:chExt cx="5520" cy="462"/>
          </a:xfrm>
        </p:grpSpPr>
        <p:pic>
          <p:nvPicPr>
            <p:cNvPr id="6161" name="Picture 17" descr="bar shadow"/>
            <p:cNvPicPr>
              <a:picLocks noChangeAspect="1" noChangeArrowheads="1"/>
            </p:cNvPicPr>
            <p:nvPr/>
          </p:nvPicPr>
          <p:blipFill>
            <a:blip r:embed="rId1">
              <a:lum brigh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6"/>
            <a:stretch>
              <a:fillRect/>
            </a:stretch>
          </p:blipFill>
          <p:spPr bwMode="auto">
            <a:xfrm>
              <a:off x="0" y="65"/>
              <a:ext cx="5368" cy="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53" name="AutoShape 9"/>
            <p:cNvSpPr>
              <a:spLocks noChangeArrowheads="1"/>
            </p:cNvSpPr>
            <p:nvPr/>
          </p:nvSpPr>
          <p:spPr bwMode="auto">
            <a:xfrm>
              <a:off x="-56" y="71"/>
              <a:ext cx="5377" cy="363"/>
            </a:xfrm>
            <a:prstGeom prst="roundRect">
              <a:avLst>
                <a:gd name="adj" fmla="val 12120"/>
              </a:avLst>
            </a:prstGeom>
            <a:gradFill rotWithShape="1">
              <a:gsLst>
                <a:gs pos="0">
                  <a:srgbClr val="351C05"/>
                </a:gs>
                <a:gs pos="100000">
                  <a:srgbClr val="351C0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6154" name="AutoShape 10"/>
            <p:cNvSpPr>
              <a:spLocks noChangeArrowheads="1"/>
            </p:cNvSpPr>
            <p:nvPr/>
          </p:nvSpPr>
          <p:spPr bwMode="auto">
            <a:xfrm>
              <a:off x="-152" y="80"/>
              <a:ext cx="5353" cy="44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22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r>
                <a:rPr lang="zh-CN" altLang="en-US" sz="4000">
                  <a:solidFill>
                    <a:schemeClr val="tx2"/>
                  </a:solidFill>
                  <a:ea typeface="宋体" panose="02010600030101010101" pitchFamily="2" charset="-122"/>
                </a:rPr>
                <a:t>测试</a:t>
              </a:r>
              <a:endParaRPr lang="zh-CN" altLang="en-US" sz="40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55" name="AutoShape 11"/>
            <p:cNvSpPr>
              <a:spLocks noChangeArrowheads="1"/>
            </p:cNvSpPr>
            <p:nvPr/>
          </p:nvSpPr>
          <p:spPr bwMode="auto">
            <a:xfrm rot="5400000">
              <a:off x="5050" y="161"/>
              <a:ext cx="344" cy="181"/>
            </a:xfrm>
            <a:prstGeom prst="roundRect">
              <a:avLst>
                <a:gd name="adj" fmla="val 16829"/>
              </a:avLst>
            </a:prstGeom>
            <a:gradFill rotWithShape="1">
              <a:gsLst>
                <a:gs pos="0">
                  <a:schemeClr val="bg1">
                    <a:alpha val="16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</p:grpSp>
      <p:graphicFrame>
        <p:nvGraphicFramePr>
          <p:cNvPr id="0" name="表格 -1"/>
          <p:cNvGraphicFramePr/>
          <p:nvPr/>
        </p:nvGraphicFramePr>
        <p:xfrm>
          <a:off x="1120140" y="1403985"/>
          <a:ext cx="7349490" cy="3736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100"/>
                <a:gridCol w="2103755"/>
                <a:gridCol w="3302635"/>
              </a:tblGrid>
              <a:tr h="287655">
                <a:tc rowSpan="3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测试一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名称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网页的用户注册功能的测试</a:t>
                      </a:r>
                      <a:endParaRPr lang="zh-CN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02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目的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检查注册功能能否成功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55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内容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输入注册名和密码，看是否能注册成功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55">
                <a:tc rowSpan="3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测试二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名称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网页的用户登录功能的测试</a:t>
                      </a:r>
                      <a:endParaRPr lang="zh-CN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02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目的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检查用户登录功能能否成功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55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cap="flat">
                      <a:noFill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内容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输入注册名和密码，看是否能注册成功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55">
                <a:tc rowSpan="3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测试三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名称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网页的用户搜索功能</a:t>
                      </a:r>
                      <a:endParaRPr lang="zh-CN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55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目的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检查搜素功能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cap="flat">
                      <a:noFill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内容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输入用户的目的地和预期出发时间，看能否查询成功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55">
                <a:tc rowSpan="3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测试四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名称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用户的搜索选择功能</a:t>
                      </a:r>
                      <a:endParaRPr lang="zh-CN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02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目的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检查用户网页功能搜索扩展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55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内容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点击查询链接，看是否跳转至网页查询界面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测试环境 ：</a:t>
            </a:r>
            <a:r>
              <a:rPr lang="en-US" altLang="zh-CN"/>
              <a:t>Windows 8 </a:t>
            </a:r>
            <a:r>
              <a:rPr lang="zh-CN" altLang="en-US">
                <a:ea typeface="宋体" panose="02010600030101010101" pitchFamily="2" charset="-122"/>
              </a:rPr>
              <a:t>及以上的  </a:t>
            </a:r>
            <a:r>
              <a:rPr lang="en-US" altLang="zh-CN">
                <a:ea typeface="宋体" panose="02010600030101010101" pitchFamily="2" charset="-122"/>
              </a:rPr>
              <a:t>PC</a:t>
            </a:r>
            <a:r>
              <a:rPr lang="zh-CN" altLang="en-US">
                <a:ea typeface="宋体" panose="02010600030101010101" pitchFamily="2" charset="-122"/>
              </a:rPr>
              <a:t>机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6169" name="Group 25"/>
          <p:cNvGrpSpPr/>
          <p:nvPr/>
        </p:nvGrpSpPr>
        <p:grpSpPr bwMode="auto">
          <a:xfrm>
            <a:off x="-205740" y="103188"/>
            <a:ext cx="8763000" cy="733425"/>
            <a:chOff x="-152" y="65"/>
            <a:chExt cx="5520" cy="462"/>
          </a:xfrm>
        </p:grpSpPr>
        <p:pic>
          <p:nvPicPr>
            <p:cNvPr id="6161" name="Picture 17" descr="bar shadow"/>
            <p:cNvPicPr>
              <a:picLocks noChangeAspect="1" noChangeArrowheads="1"/>
            </p:cNvPicPr>
            <p:nvPr/>
          </p:nvPicPr>
          <p:blipFill>
            <a:blip r:embed="rId1">
              <a:lum brigh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6"/>
            <a:stretch>
              <a:fillRect/>
            </a:stretch>
          </p:blipFill>
          <p:spPr bwMode="auto">
            <a:xfrm>
              <a:off x="0" y="65"/>
              <a:ext cx="5368" cy="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53" name="AutoShape 9"/>
            <p:cNvSpPr>
              <a:spLocks noChangeArrowheads="1"/>
            </p:cNvSpPr>
            <p:nvPr/>
          </p:nvSpPr>
          <p:spPr bwMode="auto">
            <a:xfrm>
              <a:off x="-56" y="71"/>
              <a:ext cx="5377" cy="363"/>
            </a:xfrm>
            <a:prstGeom prst="roundRect">
              <a:avLst>
                <a:gd name="adj" fmla="val 12120"/>
              </a:avLst>
            </a:prstGeom>
            <a:gradFill rotWithShape="1">
              <a:gsLst>
                <a:gs pos="0">
                  <a:srgbClr val="351C05"/>
                </a:gs>
                <a:gs pos="100000">
                  <a:srgbClr val="351C0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6154" name="AutoShape 10"/>
            <p:cNvSpPr>
              <a:spLocks noChangeArrowheads="1"/>
            </p:cNvSpPr>
            <p:nvPr/>
          </p:nvSpPr>
          <p:spPr bwMode="auto">
            <a:xfrm>
              <a:off x="-152" y="80"/>
              <a:ext cx="5353" cy="44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22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r>
                <a:rPr lang="zh-CN" altLang="en-US" sz="4000">
                  <a:solidFill>
                    <a:schemeClr val="tx2"/>
                  </a:solidFill>
                  <a:ea typeface="宋体" panose="02010600030101010101" pitchFamily="2" charset="-122"/>
                </a:rPr>
                <a:t>测试</a:t>
              </a:r>
              <a:endParaRPr lang="zh-CN" altLang="en-US" sz="40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55" name="AutoShape 11"/>
            <p:cNvSpPr>
              <a:spLocks noChangeArrowheads="1"/>
            </p:cNvSpPr>
            <p:nvPr/>
          </p:nvSpPr>
          <p:spPr bwMode="auto">
            <a:xfrm rot="5400000">
              <a:off x="5050" y="161"/>
              <a:ext cx="344" cy="181"/>
            </a:xfrm>
            <a:prstGeom prst="roundRect">
              <a:avLst>
                <a:gd name="adj" fmla="val 16829"/>
              </a:avLst>
            </a:prstGeom>
            <a:gradFill rotWithShape="1">
              <a:gsLst>
                <a:gs pos="0">
                  <a:schemeClr val="bg1">
                    <a:alpha val="16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白盒测试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pSp>
        <p:nvGrpSpPr>
          <p:cNvPr id="6169" name="Group 25"/>
          <p:cNvGrpSpPr/>
          <p:nvPr/>
        </p:nvGrpSpPr>
        <p:grpSpPr bwMode="auto">
          <a:xfrm>
            <a:off x="-205740" y="103188"/>
            <a:ext cx="8763000" cy="733425"/>
            <a:chOff x="-152" y="65"/>
            <a:chExt cx="5520" cy="462"/>
          </a:xfrm>
        </p:grpSpPr>
        <p:pic>
          <p:nvPicPr>
            <p:cNvPr id="6161" name="Picture 17" descr="bar shadow"/>
            <p:cNvPicPr>
              <a:picLocks noChangeAspect="1" noChangeArrowheads="1"/>
            </p:cNvPicPr>
            <p:nvPr/>
          </p:nvPicPr>
          <p:blipFill>
            <a:blip r:embed="rId1">
              <a:lum brigh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6"/>
            <a:stretch>
              <a:fillRect/>
            </a:stretch>
          </p:blipFill>
          <p:spPr bwMode="auto">
            <a:xfrm>
              <a:off x="0" y="65"/>
              <a:ext cx="5368" cy="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53" name="AutoShape 9"/>
            <p:cNvSpPr>
              <a:spLocks noChangeArrowheads="1"/>
            </p:cNvSpPr>
            <p:nvPr/>
          </p:nvSpPr>
          <p:spPr bwMode="auto">
            <a:xfrm>
              <a:off x="-56" y="71"/>
              <a:ext cx="5377" cy="363"/>
            </a:xfrm>
            <a:prstGeom prst="roundRect">
              <a:avLst>
                <a:gd name="adj" fmla="val 12120"/>
              </a:avLst>
            </a:prstGeom>
            <a:gradFill rotWithShape="1">
              <a:gsLst>
                <a:gs pos="0">
                  <a:srgbClr val="351C05"/>
                </a:gs>
                <a:gs pos="100000">
                  <a:srgbClr val="351C0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6154" name="AutoShape 10"/>
            <p:cNvSpPr>
              <a:spLocks noChangeArrowheads="1"/>
            </p:cNvSpPr>
            <p:nvPr/>
          </p:nvSpPr>
          <p:spPr bwMode="auto">
            <a:xfrm>
              <a:off x="-152" y="80"/>
              <a:ext cx="5353" cy="44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22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r>
                <a:rPr lang="zh-CN" altLang="en-US" sz="4000">
                  <a:solidFill>
                    <a:schemeClr val="tx2"/>
                  </a:solidFill>
                  <a:ea typeface="宋体" panose="02010600030101010101" pitchFamily="2" charset="-122"/>
                </a:rPr>
                <a:t>测试</a:t>
              </a:r>
              <a:endParaRPr lang="zh-CN" altLang="en-US" sz="40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55" name="AutoShape 11"/>
            <p:cNvSpPr>
              <a:spLocks noChangeArrowheads="1"/>
            </p:cNvSpPr>
            <p:nvPr/>
          </p:nvSpPr>
          <p:spPr bwMode="auto">
            <a:xfrm rot="5400000">
              <a:off x="5050" y="161"/>
              <a:ext cx="344" cy="181"/>
            </a:xfrm>
            <a:prstGeom prst="roundRect">
              <a:avLst>
                <a:gd name="adj" fmla="val 16829"/>
              </a:avLst>
            </a:prstGeom>
            <a:gradFill rotWithShape="1">
              <a:gsLst>
                <a:gs pos="0">
                  <a:schemeClr val="bg1">
                    <a:alpha val="16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t="6980"/>
          <a:stretch>
            <a:fillRect/>
          </a:stretch>
        </p:blipFill>
        <p:spPr>
          <a:xfrm>
            <a:off x="1267460" y="1309370"/>
            <a:ext cx="6914515" cy="472186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3455" y="836930"/>
            <a:ext cx="7196455" cy="5474970"/>
          </a:xfrm>
          <a:prstGeom prst="rect">
            <a:avLst/>
          </a:prstGeom>
        </p:spPr>
      </p:pic>
      <p:grpSp>
        <p:nvGrpSpPr>
          <p:cNvPr id="6169" name="Group 25"/>
          <p:cNvGrpSpPr/>
          <p:nvPr/>
        </p:nvGrpSpPr>
        <p:grpSpPr bwMode="auto">
          <a:xfrm>
            <a:off x="-183515" y="89218"/>
            <a:ext cx="8763000" cy="733425"/>
            <a:chOff x="-152" y="65"/>
            <a:chExt cx="5520" cy="462"/>
          </a:xfrm>
        </p:grpSpPr>
        <p:pic>
          <p:nvPicPr>
            <p:cNvPr id="6161" name="Picture 17" descr="bar shadow"/>
            <p:cNvPicPr>
              <a:picLocks noChangeAspect="1" noChangeArrowheads="1"/>
            </p:cNvPicPr>
            <p:nvPr/>
          </p:nvPicPr>
          <p:blipFill>
            <a:blip r:embed="rId2">
              <a:lum brigh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6"/>
            <a:stretch>
              <a:fillRect/>
            </a:stretch>
          </p:blipFill>
          <p:spPr bwMode="auto">
            <a:xfrm>
              <a:off x="0" y="65"/>
              <a:ext cx="5368" cy="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53" name="AutoShape 9"/>
            <p:cNvSpPr>
              <a:spLocks noChangeArrowheads="1"/>
            </p:cNvSpPr>
            <p:nvPr/>
          </p:nvSpPr>
          <p:spPr bwMode="auto">
            <a:xfrm>
              <a:off x="-56" y="71"/>
              <a:ext cx="5377" cy="363"/>
            </a:xfrm>
            <a:prstGeom prst="roundRect">
              <a:avLst>
                <a:gd name="adj" fmla="val 12120"/>
              </a:avLst>
            </a:prstGeom>
            <a:gradFill rotWithShape="1">
              <a:gsLst>
                <a:gs pos="0">
                  <a:srgbClr val="351C05"/>
                </a:gs>
                <a:gs pos="100000">
                  <a:srgbClr val="351C0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6154" name="AutoShape 10"/>
            <p:cNvSpPr>
              <a:spLocks noChangeArrowheads="1"/>
            </p:cNvSpPr>
            <p:nvPr/>
          </p:nvSpPr>
          <p:spPr bwMode="auto">
            <a:xfrm>
              <a:off x="-152" y="80"/>
              <a:ext cx="5353" cy="44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22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r>
                <a:rPr lang="zh-CN" altLang="en-US" sz="4000">
                  <a:solidFill>
                    <a:schemeClr val="tx2"/>
                  </a:solidFill>
                  <a:ea typeface="宋体" panose="02010600030101010101" pitchFamily="2" charset="-122"/>
                </a:rPr>
                <a:t>测试</a:t>
              </a:r>
              <a:endParaRPr lang="zh-CN" altLang="en-US" sz="40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55" name="AutoShape 11"/>
            <p:cNvSpPr>
              <a:spLocks noChangeArrowheads="1"/>
            </p:cNvSpPr>
            <p:nvPr/>
          </p:nvSpPr>
          <p:spPr bwMode="auto">
            <a:xfrm rot="5400000">
              <a:off x="5050" y="161"/>
              <a:ext cx="344" cy="181"/>
            </a:xfrm>
            <a:prstGeom prst="roundRect">
              <a:avLst>
                <a:gd name="adj" fmla="val 16829"/>
              </a:avLst>
            </a:prstGeom>
            <a:gradFill rotWithShape="1">
              <a:gsLst>
                <a:gs pos="0">
                  <a:schemeClr val="bg1">
                    <a:alpha val="16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605155"/>
            <a:ext cx="7486015" cy="56476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" y="605155"/>
            <a:ext cx="7486015" cy="56476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75" y="605155"/>
            <a:ext cx="7486015" cy="564769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用户测试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测试用户：陈雅菁（爱好出游的懒室友，懒于做攻略）</a:t>
            </a:r>
            <a:endParaRPr lang="zh-CN" altLang="en-US"/>
          </a:p>
          <a:p>
            <a:r>
              <a:rPr lang="zh-CN" altLang="en-US">
                <a:sym typeface="+mn-ea"/>
              </a:rPr>
              <a:t>用户评价：</a:t>
            </a:r>
            <a:endParaRPr lang="zh-CN" altLang="en-US"/>
          </a:p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对于第一个版本，界面太丑，功能也不详细</a:t>
            </a:r>
            <a:endParaRPr lang="zh-CN" altLang="en-US"/>
          </a:p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第二个版本，对于出游的攻略挺详细的，但是界面白底稍单调，总体挺实用的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pPr marL="0" indent="0" algn="ctr">
              <a:buNone/>
            </a:pPr>
            <a:r>
              <a:rPr lang="zh-CN" altLang="en-US">
                <a:sym typeface="+mn-ea"/>
              </a:rPr>
              <a:t>对于用户评价，我们会不断完善项目，争取更好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pSp>
        <p:nvGrpSpPr>
          <p:cNvPr id="6169" name="Group 25"/>
          <p:cNvGrpSpPr/>
          <p:nvPr/>
        </p:nvGrpSpPr>
        <p:grpSpPr bwMode="auto">
          <a:xfrm>
            <a:off x="-183515" y="89218"/>
            <a:ext cx="8763000" cy="733425"/>
            <a:chOff x="-152" y="65"/>
            <a:chExt cx="5520" cy="462"/>
          </a:xfrm>
        </p:grpSpPr>
        <p:pic>
          <p:nvPicPr>
            <p:cNvPr id="6161" name="Picture 17" descr="bar shadow"/>
            <p:cNvPicPr>
              <a:picLocks noChangeAspect="1" noChangeArrowheads="1"/>
            </p:cNvPicPr>
            <p:nvPr/>
          </p:nvPicPr>
          <p:blipFill>
            <a:blip r:embed="rId1">
              <a:lum brigh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6"/>
            <a:stretch>
              <a:fillRect/>
            </a:stretch>
          </p:blipFill>
          <p:spPr bwMode="auto">
            <a:xfrm>
              <a:off x="0" y="65"/>
              <a:ext cx="5368" cy="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53" name="AutoShape 9"/>
            <p:cNvSpPr>
              <a:spLocks noChangeArrowheads="1"/>
            </p:cNvSpPr>
            <p:nvPr/>
          </p:nvSpPr>
          <p:spPr bwMode="auto">
            <a:xfrm>
              <a:off x="-56" y="71"/>
              <a:ext cx="5377" cy="363"/>
            </a:xfrm>
            <a:prstGeom prst="roundRect">
              <a:avLst>
                <a:gd name="adj" fmla="val 12120"/>
              </a:avLst>
            </a:prstGeom>
            <a:gradFill rotWithShape="1">
              <a:gsLst>
                <a:gs pos="0">
                  <a:srgbClr val="351C05"/>
                </a:gs>
                <a:gs pos="100000">
                  <a:srgbClr val="351C0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6154" name="AutoShape 10"/>
            <p:cNvSpPr>
              <a:spLocks noChangeArrowheads="1"/>
            </p:cNvSpPr>
            <p:nvPr/>
          </p:nvSpPr>
          <p:spPr bwMode="auto">
            <a:xfrm>
              <a:off x="-152" y="80"/>
              <a:ext cx="5353" cy="44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22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r>
                <a:rPr lang="zh-CN" altLang="en-US" sz="4000">
                  <a:solidFill>
                    <a:schemeClr val="tx2"/>
                  </a:solidFill>
                  <a:ea typeface="宋体" panose="02010600030101010101" pitchFamily="2" charset="-122"/>
                </a:rPr>
                <a:t>测试</a:t>
              </a:r>
              <a:endParaRPr lang="zh-CN" altLang="en-US" sz="40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55" name="AutoShape 11"/>
            <p:cNvSpPr>
              <a:spLocks noChangeArrowheads="1"/>
            </p:cNvSpPr>
            <p:nvPr/>
          </p:nvSpPr>
          <p:spPr bwMode="auto">
            <a:xfrm rot="5400000">
              <a:off x="5050" y="161"/>
              <a:ext cx="344" cy="181"/>
            </a:xfrm>
            <a:prstGeom prst="roundRect">
              <a:avLst>
                <a:gd name="adj" fmla="val 16829"/>
              </a:avLst>
            </a:prstGeom>
            <a:gradFill rotWithShape="1">
              <a:gsLst>
                <a:gs pos="0">
                  <a:schemeClr val="bg1">
                    <a:alpha val="16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35243" y="836613"/>
            <a:ext cx="8899525" cy="5475287"/>
          </a:xfrm>
        </p:spPr>
        <p:txBody>
          <a:bodyPr/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小组的分工：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曹依娜</a:t>
            </a:r>
            <a:r>
              <a:rPr lang="en-US" altLang="zh-CN"/>
              <a:t>: </a:t>
            </a:r>
            <a:r>
              <a:rPr lang="zh-CN" altLang="en-US">
                <a:ea typeface="宋体" panose="02010600030101010101" pitchFamily="2" charset="-122"/>
              </a:rPr>
              <a:t>负责网页的制作，代码编写，</a:t>
            </a:r>
            <a:r>
              <a:rPr lang="en-US" altLang="zh-CN">
                <a:ea typeface="宋体" panose="02010600030101010101" pitchFamily="2" charset="-122"/>
              </a:rPr>
              <a:t>UI</a:t>
            </a:r>
            <a:r>
              <a:rPr lang="zh-CN" altLang="en-US">
                <a:ea typeface="宋体" panose="02010600030101010101" pitchFamily="2" charset="-122"/>
              </a:rPr>
              <a:t>界面的设计以及</a:t>
            </a:r>
            <a:r>
              <a:rPr lang="en-US" altLang="zh-CN">
                <a:ea typeface="宋体" panose="02010600030101010101" pitchFamily="2" charset="-122"/>
              </a:rPr>
              <a:t>PPT</a:t>
            </a:r>
            <a:r>
              <a:rPr lang="zh-CN" altLang="en-US">
                <a:ea typeface="宋体" panose="02010600030101010101" pitchFamily="2" charset="-122"/>
              </a:rPr>
              <a:t>的   修改     </a:t>
            </a:r>
            <a:r>
              <a:rPr lang="en-US" altLang="zh-CN">
                <a:ea typeface="宋体" panose="02010600030101010101" pitchFamily="2" charset="-122"/>
              </a:rPr>
              <a:t>35%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梁晗昕：负责大部分文档的书写以及测试   </a:t>
            </a:r>
            <a:r>
              <a:rPr lang="en-US" altLang="zh-CN">
                <a:ea typeface="宋体" panose="02010600030101010101" pitchFamily="2" charset="-122"/>
              </a:rPr>
              <a:t>33%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陈启强：负责制作大部分的</a:t>
            </a:r>
            <a:r>
              <a:rPr lang="en-US" altLang="zh-CN">
                <a:ea typeface="宋体" panose="02010600030101010101" pitchFamily="2" charset="-122"/>
              </a:rPr>
              <a:t>ppt    32%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6169" name="Group 25"/>
          <p:cNvGrpSpPr/>
          <p:nvPr/>
        </p:nvGrpSpPr>
        <p:grpSpPr bwMode="auto">
          <a:xfrm>
            <a:off x="-205740" y="103188"/>
            <a:ext cx="8763000" cy="733425"/>
            <a:chOff x="-152" y="65"/>
            <a:chExt cx="5520" cy="462"/>
          </a:xfrm>
        </p:grpSpPr>
        <p:pic>
          <p:nvPicPr>
            <p:cNvPr id="6161" name="Picture 17" descr="bar shadow"/>
            <p:cNvPicPr>
              <a:picLocks noChangeAspect="1" noChangeArrowheads="1"/>
            </p:cNvPicPr>
            <p:nvPr/>
          </p:nvPicPr>
          <p:blipFill>
            <a:blip r:embed="rId1">
              <a:lum brigh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6"/>
            <a:stretch>
              <a:fillRect/>
            </a:stretch>
          </p:blipFill>
          <p:spPr bwMode="auto">
            <a:xfrm>
              <a:off x="0" y="65"/>
              <a:ext cx="5368" cy="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53" name="AutoShape 9"/>
            <p:cNvSpPr>
              <a:spLocks noChangeArrowheads="1"/>
            </p:cNvSpPr>
            <p:nvPr/>
          </p:nvSpPr>
          <p:spPr bwMode="auto">
            <a:xfrm>
              <a:off x="-56" y="71"/>
              <a:ext cx="5377" cy="363"/>
            </a:xfrm>
            <a:prstGeom prst="roundRect">
              <a:avLst>
                <a:gd name="adj" fmla="val 12120"/>
              </a:avLst>
            </a:prstGeom>
            <a:gradFill rotWithShape="1">
              <a:gsLst>
                <a:gs pos="0">
                  <a:srgbClr val="351C05"/>
                </a:gs>
                <a:gs pos="100000">
                  <a:srgbClr val="351C0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6154" name="AutoShape 10"/>
            <p:cNvSpPr>
              <a:spLocks noChangeArrowheads="1"/>
            </p:cNvSpPr>
            <p:nvPr/>
          </p:nvSpPr>
          <p:spPr bwMode="auto">
            <a:xfrm>
              <a:off x="-152" y="80"/>
              <a:ext cx="5353" cy="44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22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r>
                <a:rPr lang="zh-CN" altLang="en-US" sz="4000">
                  <a:solidFill>
                    <a:schemeClr val="tx2"/>
                  </a:solidFill>
                  <a:ea typeface="宋体" panose="02010600030101010101" pitchFamily="2" charset="-122"/>
                </a:rPr>
                <a:t>项目总结</a:t>
              </a:r>
              <a:endParaRPr lang="zh-CN" altLang="en-US" sz="40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55" name="AutoShape 11"/>
            <p:cNvSpPr>
              <a:spLocks noChangeArrowheads="1"/>
            </p:cNvSpPr>
            <p:nvPr/>
          </p:nvSpPr>
          <p:spPr bwMode="auto">
            <a:xfrm rot="5400000">
              <a:off x="5050" y="161"/>
              <a:ext cx="344" cy="181"/>
            </a:xfrm>
            <a:prstGeom prst="roundRect">
              <a:avLst>
                <a:gd name="adj" fmla="val 16829"/>
              </a:avLst>
            </a:prstGeom>
            <a:gradFill rotWithShape="1">
              <a:gsLst>
                <a:gs pos="0">
                  <a:schemeClr val="bg1">
                    <a:alpha val="16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1.需求说明书</a:t>
            </a:r>
            <a:endParaRPr lang="zh-CN" altLang="en-US"/>
          </a:p>
          <a:p>
            <a:r>
              <a:rPr lang="zh-CN" altLang="en-US"/>
              <a:t>2.概要设计说明书</a:t>
            </a:r>
            <a:endParaRPr lang="zh-CN" altLang="en-US"/>
          </a:p>
          <a:p>
            <a:r>
              <a:rPr lang="zh-CN" altLang="en-US"/>
              <a:t>3.懒人游网页源代码</a:t>
            </a:r>
            <a:endParaRPr lang="zh-CN" altLang="en-US"/>
          </a:p>
          <a:p>
            <a:r>
              <a:rPr lang="zh-CN" altLang="en-US"/>
              <a:t>4.用户手册</a:t>
            </a:r>
            <a:endParaRPr lang="zh-CN" altLang="en-US"/>
          </a:p>
          <a:p>
            <a:r>
              <a:rPr lang="zh-CN" altLang="en-US"/>
              <a:t>5.测试文档</a:t>
            </a:r>
            <a:endParaRPr lang="zh-CN" altLang="en-US"/>
          </a:p>
          <a:p>
            <a:r>
              <a:rPr lang="en-US" altLang="zh-CN"/>
              <a:t>6.</a:t>
            </a:r>
            <a:r>
              <a:rPr lang="zh-CN" altLang="en-US"/>
              <a:t>可行性分析报告</a:t>
            </a:r>
            <a:endParaRPr lang="zh-CN" altLang="en-US"/>
          </a:p>
          <a:p>
            <a:r>
              <a:rPr lang="zh-CN" altLang="en-US"/>
              <a:t>7.《软件工程导论》------清华大学出版社</a:t>
            </a:r>
            <a:endParaRPr lang="zh-CN" altLang="en-US"/>
          </a:p>
          <a:p>
            <a:r>
              <a:rPr lang="zh-CN" altLang="en-US"/>
              <a:t>8. 《Java面向对象设计》------高等教育出版社</a:t>
            </a:r>
            <a:endParaRPr lang="zh-CN" altLang="en-US"/>
          </a:p>
          <a:p>
            <a:r>
              <a:rPr lang="zh-CN" altLang="en-US"/>
              <a:t>9.《数据库系统概论》------高等教育出版社</a:t>
            </a:r>
            <a:endParaRPr lang="zh-CN" altLang="en-US"/>
          </a:p>
        </p:txBody>
      </p:sp>
      <p:grpSp>
        <p:nvGrpSpPr>
          <p:cNvPr id="6169" name="Group 25"/>
          <p:cNvGrpSpPr/>
          <p:nvPr/>
        </p:nvGrpSpPr>
        <p:grpSpPr bwMode="auto">
          <a:xfrm>
            <a:off x="-205740" y="103188"/>
            <a:ext cx="8763000" cy="733425"/>
            <a:chOff x="-152" y="65"/>
            <a:chExt cx="5520" cy="462"/>
          </a:xfrm>
        </p:grpSpPr>
        <p:pic>
          <p:nvPicPr>
            <p:cNvPr id="6161" name="Picture 17" descr="bar shadow"/>
            <p:cNvPicPr>
              <a:picLocks noChangeAspect="1" noChangeArrowheads="1"/>
            </p:cNvPicPr>
            <p:nvPr/>
          </p:nvPicPr>
          <p:blipFill>
            <a:blip r:embed="rId1">
              <a:lum brigh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6"/>
            <a:stretch>
              <a:fillRect/>
            </a:stretch>
          </p:blipFill>
          <p:spPr bwMode="auto">
            <a:xfrm>
              <a:off x="0" y="65"/>
              <a:ext cx="5368" cy="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53" name="AutoShape 9"/>
            <p:cNvSpPr>
              <a:spLocks noChangeArrowheads="1"/>
            </p:cNvSpPr>
            <p:nvPr/>
          </p:nvSpPr>
          <p:spPr bwMode="auto">
            <a:xfrm>
              <a:off x="-56" y="71"/>
              <a:ext cx="5377" cy="363"/>
            </a:xfrm>
            <a:prstGeom prst="roundRect">
              <a:avLst>
                <a:gd name="adj" fmla="val 12120"/>
              </a:avLst>
            </a:prstGeom>
            <a:gradFill rotWithShape="1">
              <a:gsLst>
                <a:gs pos="0">
                  <a:srgbClr val="351C05"/>
                </a:gs>
                <a:gs pos="100000">
                  <a:srgbClr val="351C0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6154" name="AutoShape 10"/>
            <p:cNvSpPr>
              <a:spLocks noChangeArrowheads="1"/>
            </p:cNvSpPr>
            <p:nvPr/>
          </p:nvSpPr>
          <p:spPr bwMode="auto">
            <a:xfrm>
              <a:off x="-152" y="80"/>
              <a:ext cx="5353" cy="44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22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r>
                <a:rPr lang="zh-CN" altLang="en-US" sz="4000">
                  <a:solidFill>
                    <a:schemeClr val="tx2"/>
                  </a:solidFill>
                  <a:ea typeface="宋体" panose="02010600030101010101" pitchFamily="2" charset="-122"/>
                </a:rPr>
                <a:t>参考资料</a:t>
              </a:r>
              <a:endParaRPr lang="zh-CN" altLang="en-US" sz="40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55" name="AutoShape 11"/>
            <p:cNvSpPr>
              <a:spLocks noChangeArrowheads="1"/>
            </p:cNvSpPr>
            <p:nvPr/>
          </p:nvSpPr>
          <p:spPr bwMode="auto">
            <a:xfrm rot="5400000">
              <a:off x="5050" y="161"/>
              <a:ext cx="344" cy="181"/>
            </a:xfrm>
            <a:prstGeom prst="roundRect">
              <a:avLst>
                <a:gd name="adj" fmla="val 16829"/>
              </a:avLst>
            </a:prstGeom>
            <a:gradFill rotWithShape="1">
              <a:gsLst>
                <a:gs pos="0">
                  <a:schemeClr val="bg1">
                    <a:alpha val="16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en-US" altLang="zh-CN" sz="4000" b="1"/>
          </a:p>
          <a:p>
            <a:pPr marL="0" indent="0" algn="ctr">
              <a:buNone/>
            </a:pPr>
            <a:endParaRPr lang="en-US" altLang="zh-CN" sz="4000" b="1"/>
          </a:p>
          <a:p>
            <a:pPr marL="0" indent="0" algn="ctr">
              <a:buNone/>
            </a:pPr>
            <a:endParaRPr lang="en-US" altLang="zh-CN" sz="4000" b="1"/>
          </a:p>
          <a:p>
            <a:pPr marL="0" indent="0" algn="ctr">
              <a:buNone/>
            </a:pPr>
            <a:r>
              <a:rPr lang="en-US" altLang="zh-CN" sz="4000" b="1"/>
              <a:t>THANKS</a:t>
            </a:r>
            <a:endParaRPr lang="en-US" altLang="zh-CN" sz="4000" b="1"/>
          </a:p>
        </p:txBody>
      </p:sp>
      <p:grpSp>
        <p:nvGrpSpPr>
          <p:cNvPr id="6169" name="Group 25"/>
          <p:cNvGrpSpPr/>
          <p:nvPr/>
        </p:nvGrpSpPr>
        <p:grpSpPr bwMode="auto">
          <a:xfrm>
            <a:off x="-205740" y="103188"/>
            <a:ext cx="8763000" cy="733425"/>
            <a:chOff x="-152" y="65"/>
            <a:chExt cx="5520" cy="462"/>
          </a:xfrm>
        </p:grpSpPr>
        <p:pic>
          <p:nvPicPr>
            <p:cNvPr id="6161" name="Picture 17" descr="bar shadow"/>
            <p:cNvPicPr>
              <a:picLocks noChangeAspect="1" noChangeArrowheads="1"/>
            </p:cNvPicPr>
            <p:nvPr/>
          </p:nvPicPr>
          <p:blipFill>
            <a:blip r:embed="rId1">
              <a:lum brigh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6"/>
            <a:stretch>
              <a:fillRect/>
            </a:stretch>
          </p:blipFill>
          <p:spPr bwMode="auto">
            <a:xfrm>
              <a:off x="0" y="65"/>
              <a:ext cx="5368" cy="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53" name="AutoShape 9"/>
            <p:cNvSpPr>
              <a:spLocks noChangeArrowheads="1"/>
            </p:cNvSpPr>
            <p:nvPr/>
          </p:nvSpPr>
          <p:spPr bwMode="auto">
            <a:xfrm>
              <a:off x="-56" y="71"/>
              <a:ext cx="5377" cy="363"/>
            </a:xfrm>
            <a:prstGeom prst="roundRect">
              <a:avLst>
                <a:gd name="adj" fmla="val 12120"/>
              </a:avLst>
            </a:prstGeom>
            <a:gradFill rotWithShape="1">
              <a:gsLst>
                <a:gs pos="0">
                  <a:srgbClr val="351C05"/>
                </a:gs>
                <a:gs pos="100000">
                  <a:srgbClr val="351C0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6154" name="AutoShape 10"/>
            <p:cNvSpPr>
              <a:spLocks noChangeArrowheads="1"/>
            </p:cNvSpPr>
            <p:nvPr/>
          </p:nvSpPr>
          <p:spPr bwMode="auto">
            <a:xfrm>
              <a:off x="-152" y="80"/>
              <a:ext cx="5353" cy="44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22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sz="40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55" name="AutoShape 11"/>
            <p:cNvSpPr>
              <a:spLocks noChangeArrowheads="1"/>
            </p:cNvSpPr>
            <p:nvPr/>
          </p:nvSpPr>
          <p:spPr bwMode="auto">
            <a:xfrm rot="5400000">
              <a:off x="5050" y="161"/>
              <a:ext cx="344" cy="181"/>
            </a:xfrm>
            <a:prstGeom prst="roundRect">
              <a:avLst>
                <a:gd name="adj" fmla="val 16829"/>
              </a:avLst>
            </a:prstGeom>
            <a:gradFill rotWithShape="1">
              <a:gsLst>
                <a:gs pos="0">
                  <a:schemeClr val="bg1">
                    <a:alpha val="16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9" name="Group 25"/>
          <p:cNvGrpSpPr/>
          <p:nvPr/>
        </p:nvGrpSpPr>
        <p:grpSpPr bwMode="auto">
          <a:xfrm>
            <a:off x="-88900" y="103188"/>
            <a:ext cx="8610600" cy="676275"/>
            <a:chOff x="-56" y="65"/>
            <a:chExt cx="5424" cy="426"/>
          </a:xfrm>
        </p:grpSpPr>
        <p:pic>
          <p:nvPicPr>
            <p:cNvPr id="6161" name="Picture 17" descr="bar shadow"/>
            <p:cNvPicPr>
              <a:picLocks noChangeAspect="1" noChangeArrowheads="1"/>
            </p:cNvPicPr>
            <p:nvPr/>
          </p:nvPicPr>
          <p:blipFill>
            <a:blip r:embed="rId1">
              <a:lum brigh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6"/>
            <a:stretch>
              <a:fillRect/>
            </a:stretch>
          </p:blipFill>
          <p:spPr bwMode="auto">
            <a:xfrm>
              <a:off x="0" y="65"/>
              <a:ext cx="5368" cy="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53" name="AutoShape 9"/>
            <p:cNvSpPr>
              <a:spLocks noChangeArrowheads="1"/>
            </p:cNvSpPr>
            <p:nvPr/>
          </p:nvSpPr>
          <p:spPr bwMode="auto">
            <a:xfrm>
              <a:off x="-56" y="71"/>
              <a:ext cx="5377" cy="363"/>
            </a:xfrm>
            <a:prstGeom prst="roundRect">
              <a:avLst>
                <a:gd name="adj" fmla="val 12120"/>
              </a:avLst>
            </a:prstGeom>
            <a:gradFill rotWithShape="1">
              <a:gsLst>
                <a:gs pos="0">
                  <a:srgbClr val="351C05"/>
                </a:gs>
                <a:gs pos="100000">
                  <a:srgbClr val="351C0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" name="AutoShape 10"/>
            <p:cNvSpPr>
              <a:spLocks noChangeArrowheads="1"/>
            </p:cNvSpPr>
            <p:nvPr/>
          </p:nvSpPr>
          <p:spPr bwMode="auto">
            <a:xfrm>
              <a:off x="-42" y="80"/>
              <a:ext cx="5353" cy="1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22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5" name="AutoShape 11"/>
            <p:cNvSpPr>
              <a:spLocks noChangeArrowheads="1"/>
            </p:cNvSpPr>
            <p:nvPr/>
          </p:nvSpPr>
          <p:spPr bwMode="auto">
            <a:xfrm rot="5400000">
              <a:off x="5050" y="161"/>
              <a:ext cx="344" cy="181"/>
            </a:xfrm>
            <a:prstGeom prst="roundRect">
              <a:avLst>
                <a:gd name="adj" fmla="val 16829"/>
              </a:avLst>
            </a:prstGeom>
            <a:gradFill rotWithShape="1">
              <a:gsLst>
                <a:gs pos="0">
                  <a:schemeClr val="bg1">
                    <a:alpha val="16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ea typeface="宋体" panose="02010600030101010101" pitchFamily="2" charset="-122"/>
              </a:rPr>
              <a:t>小组项目介绍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1556792"/>
            <a:ext cx="8640960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dirty="0">
                <a:latin typeface="+mn-ea"/>
              </a:rPr>
              <a:t>       </a:t>
            </a:r>
            <a:r>
              <a:rPr lang="zh-CN" altLang="zh-CN" dirty="0">
                <a:latin typeface="+mn-ea"/>
              </a:rPr>
              <a:t>懒人游网页的出发点是为了方便他人。现如今的大学生普遍喜欢旅行，却同时对于即将前往的旅行地不熟悉，没有很好的攻略也没有兴趣去寻找攻略的困扰。我们小组所要做的这个懒人游网页也许可以轻松解决你的烦恼，让用户轻松出门旅游，无需面对攻略少攻略精的问题。</a:t>
            </a:r>
            <a:endParaRPr lang="zh-CN" altLang="zh-CN" dirty="0">
              <a:latin typeface="+mn-ea"/>
            </a:endParaRPr>
          </a:p>
          <a:p>
            <a:pPr>
              <a:buFontTx/>
              <a:buNone/>
              <a:defRPr/>
            </a:pPr>
            <a:r>
              <a:rPr lang="en-US" altLang="zh-CN" dirty="0">
                <a:latin typeface="+mn-ea"/>
              </a:rPr>
              <a:t>   </a:t>
            </a:r>
            <a:endParaRPr lang="zh-CN" altLang="zh-CN" dirty="0">
              <a:latin typeface="+mn-ea"/>
            </a:endParaRPr>
          </a:p>
          <a:p>
            <a:pPr>
              <a:buFontTx/>
              <a:buNone/>
              <a:defRPr/>
            </a:pPr>
            <a:r>
              <a:rPr lang="en-US" altLang="zh-CN" dirty="0">
                <a:latin typeface="+mn-ea"/>
              </a:rPr>
              <a:t>   </a:t>
            </a:r>
            <a:r>
              <a:rPr lang="zh-CN" altLang="zh-CN" dirty="0">
                <a:latin typeface="+mn-ea"/>
              </a:rPr>
              <a:t>针对人群：喜欢旅游却不擅长做攻略的旅行爱好者（面向当代大学生）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9" name="Group 25"/>
          <p:cNvGrpSpPr/>
          <p:nvPr/>
        </p:nvGrpSpPr>
        <p:grpSpPr bwMode="auto">
          <a:xfrm>
            <a:off x="-88900" y="103188"/>
            <a:ext cx="8610600" cy="676275"/>
            <a:chOff x="-56" y="65"/>
            <a:chExt cx="5424" cy="426"/>
          </a:xfrm>
        </p:grpSpPr>
        <p:pic>
          <p:nvPicPr>
            <p:cNvPr id="6161" name="Picture 17" descr="bar shadow"/>
            <p:cNvPicPr>
              <a:picLocks noChangeAspect="1" noChangeArrowheads="1"/>
            </p:cNvPicPr>
            <p:nvPr/>
          </p:nvPicPr>
          <p:blipFill>
            <a:blip r:embed="rId1">
              <a:lum brigh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6"/>
            <a:stretch>
              <a:fillRect/>
            </a:stretch>
          </p:blipFill>
          <p:spPr bwMode="auto">
            <a:xfrm>
              <a:off x="0" y="65"/>
              <a:ext cx="5368" cy="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53" name="AutoShape 9"/>
            <p:cNvSpPr>
              <a:spLocks noChangeArrowheads="1"/>
            </p:cNvSpPr>
            <p:nvPr/>
          </p:nvSpPr>
          <p:spPr bwMode="auto">
            <a:xfrm>
              <a:off x="-56" y="71"/>
              <a:ext cx="5377" cy="363"/>
            </a:xfrm>
            <a:prstGeom prst="roundRect">
              <a:avLst>
                <a:gd name="adj" fmla="val 12120"/>
              </a:avLst>
            </a:prstGeom>
            <a:gradFill rotWithShape="1">
              <a:gsLst>
                <a:gs pos="0">
                  <a:srgbClr val="351C05"/>
                </a:gs>
                <a:gs pos="100000">
                  <a:srgbClr val="351C0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" name="AutoShape 10"/>
            <p:cNvSpPr>
              <a:spLocks noChangeArrowheads="1"/>
            </p:cNvSpPr>
            <p:nvPr/>
          </p:nvSpPr>
          <p:spPr bwMode="auto">
            <a:xfrm>
              <a:off x="-42" y="80"/>
              <a:ext cx="5353" cy="1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22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5" name="AutoShape 11"/>
            <p:cNvSpPr>
              <a:spLocks noChangeArrowheads="1"/>
            </p:cNvSpPr>
            <p:nvPr/>
          </p:nvSpPr>
          <p:spPr bwMode="auto">
            <a:xfrm rot="5400000">
              <a:off x="5050" y="161"/>
              <a:ext cx="344" cy="181"/>
            </a:xfrm>
            <a:prstGeom prst="roundRect">
              <a:avLst>
                <a:gd name="adj" fmla="val 16829"/>
              </a:avLst>
            </a:prstGeom>
            <a:gradFill rotWithShape="1">
              <a:gsLst>
                <a:gs pos="0">
                  <a:schemeClr val="bg1">
                    <a:alpha val="16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可行性分析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7776" y="980728"/>
            <a:ext cx="8368679" cy="4461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zh-CN" altLang="zh-CN" b="1" dirty="0" smtClean="0"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zh-CN" b="1" dirty="0" smtClean="0">
                <a:ea typeface="宋体" panose="02010600030101010101" pitchFamily="2" charset="-122"/>
              </a:rPr>
              <a:t>技术可行性分析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r>
              <a:rPr lang="zh-CN" altLang="zh-CN" sz="2000" dirty="0" smtClean="0">
                <a:ea typeface="宋体" panose="02010600030101010101" pitchFamily="2" charset="-122"/>
              </a:rPr>
              <a:t>在大一下学期选修学习了动态网站建设这门课程，初步了解</a:t>
            </a:r>
            <a:r>
              <a:rPr lang="en-US" altLang="zh-CN" sz="2000" dirty="0" smtClean="0">
                <a:ea typeface="宋体" panose="02010600030101010101" pitchFamily="2" charset="-122"/>
              </a:rPr>
              <a:t>ASP</a:t>
            </a:r>
            <a:r>
              <a:rPr lang="zh-CN" altLang="zh-CN" sz="2000" dirty="0" smtClean="0">
                <a:ea typeface="宋体" panose="02010600030101010101" pitchFamily="2" charset="-122"/>
              </a:rPr>
              <a:t>和</a:t>
            </a:r>
            <a:r>
              <a:rPr lang="en-US" altLang="zh-CN" sz="2000" dirty="0" smtClean="0">
                <a:ea typeface="宋体" panose="02010600030101010101" pitchFamily="2" charset="-122"/>
              </a:rPr>
              <a:t>HTML</a:t>
            </a:r>
            <a:r>
              <a:rPr lang="zh-CN" altLang="zh-CN" sz="2000" dirty="0" smtClean="0">
                <a:ea typeface="宋体" panose="02010600030101010101" pitchFamily="2" charset="-122"/>
              </a:rPr>
              <a:t>语言，简单学习了各类关于网站建设的知识点，在大二上学期学习了</a:t>
            </a:r>
            <a:r>
              <a:rPr lang="en-US" altLang="zh-CN" sz="2000" dirty="0" smtClean="0">
                <a:ea typeface="宋体" panose="02010600030101010101" pitchFamily="2" charset="-122"/>
              </a:rPr>
              <a:t>Java</a:t>
            </a:r>
            <a:r>
              <a:rPr lang="zh-CN" altLang="zh-CN" sz="2000" dirty="0" smtClean="0">
                <a:ea typeface="宋体" panose="02010600030101010101" pitchFamily="2" charset="-122"/>
              </a:rPr>
              <a:t>语言和数据库原理的知识。这学期正在学习数据库系统设计与开发</a:t>
            </a:r>
            <a:r>
              <a:rPr lang="zh-CN" altLang="en-US" sz="2000" dirty="0" smtClean="0"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zh-CN" b="1" dirty="0" smtClean="0">
                <a:ea typeface="宋体" panose="02010600030101010101" pitchFamily="2" charset="-122"/>
              </a:rPr>
              <a:t>经济可行性分析</a:t>
            </a:r>
            <a:endParaRPr lang="zh-CN" altLang="zh-CN" b="1" dirty="0" smtClean="0"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      </a:t>
            </a:r>
            <a:r>
              <a:rPr lang="zh-CN" altLang="zh-CN" sz="2000" dirty="0" smtClean="0">
                <a:ea typeface="宋体" panose="02010600030101010101" pitchFamily="2" charset="-122"/>
              </a:rPr>
              <a:t>此项软件工程项目开发为课程小组作业，作为内部开发，预计没有各项支出以及没有项目收益</a:t>
            </a:r>
            <a:r>
              <a:rPr lang="zh-CN" altLang="en-US" sz="2000" dirty="0" smtClean="0">
                <a:ea typeface="宋体" panose="02010600030101010101" pitchFamily="2" charset="-122"/>
              </a:rPr>
              <a:t>。</a:t>
            </a:r>
            <a:endParaRPr lang="zh-CN" altLang="zh-CN" sz="2000" dirty="0" smtClean="0"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2000" dirty="0" smtClean="0">
                <a:ea typeface="宋体" panose="02010600030101010101" pitchFamily="2" charset="-122"/>
              </a:rPr>
              <a:t>操作可行性分析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zh-CN" altLang="zh-CN" b="1" dirty="0" smtClean="0">
                <a:ea typeface="宋体" panose="02010600030101010101" pitchFamily="2" charset="-122"/>
              </a:rPr>
              <a:t>操作可行性分析</a:t>
            </a:r>
            <a:endParaRPr lang="zh-CN" altLang="zh-CN" b="1" dirty="0" smtClean="0"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zh-CN" altLang="zh-CN" dirty="0" smtClean="0">
                <a:ea typeface="宋体" panose="02010600030101010101" pitchFamily="2" charset="-122"/>
              </a:rPr>
              <a:t>  </a:t>
            </a:r>
            <a:r>
              <a:rPr lang="zh-CN" altLang="zh-CN" sz="2000" dirty="0" smtClean="0">
                <a:ea typeface="宋体" panose="02010600030101010101" pitchFamily="2" charset="-122"/>
              </a:rPr>
              <a:t>网页界面各项显示清晰易懂，操作简单快捷，输出数据多样化，给予网页用户多项选择，此项目开发适用于当代大学生，适用于当代社会发展的步伐，解决旅游攻略不完全带来各项问题。</a:t>
            </a:r>
            <a:endParaRPr lang="zh-CN" altLang="zh-CN" sz="20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程序清单</a:t>
            </a:r>
            <a:endParaRPr lang="zh-CN" altLang="en-US"/>
          </a:p>
          <a:p>
            <a:r>
              <a:rPr lang="zh-CN" altLang="en-US"/>
              <a:t>模块一：（登录）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 sz="1400"/>
              <a:t>If Not MM_rsUser.EOF Or Not MM_rsUser.BOF Then </a:t>
            </a:r>
            <a:endParaRPr lang="zh-CN" altLang="en-US" sz="1400"/>
          </a:p>
          <a:p>
            <a:r>
              <a:rPr lang="zh-CN" altLang="en-US" sz="1400"/>
              <a:t>    ' username and password match - this is a valid user</a:t>
            </a:r>
            <a:endParaRPr lang="zh-CN" altLang="en-US" sz="1400"/>
          </a:p>
          <a:p>
            <a:r>
              <a:rPr lang="zh-CN" altLang="en-US" sz="1400"/>
              <a:t>    Session("MM_Username") = MM_valUsername</a:t>
            </a:r>
            <a:endParaRPr lang="zh-CN" altLang="en-US" sz="1400"/>
          </a:p>
          <a:p>
            <a:r>
              <a:rPr lang="zh-CN" altLang="en-US" sz="1400"/>
              <a:t>    If (MM_fldUserAuthorization &lt;&gt; "") Then</a:t>
            </a:r>
            <a:endParaRPr lang="zh-CN" altLang="en-US" sz="1400"/>
          </a:p>
          <a:p>
            <a:r>
              <a:rPr lang="zh-CN" altLang="en-US" sz="1400"/>
              <a:t>      Session("MM_UserAuthorization") = CStr(MM_rsUser.Fields.Item(MM_fldUserAuthorization).Value)</a:t>
            </a:r>
            <a:endParaRPr lang="zh-CN" altLang="en-US" sz="1400"/>
          </a:p>
          <a:p>
            <a:r>
              <a:rPr lang="zh-CN" altLang="en-US" sz="1400"/>
              <a:t>    Else</a:t>
            </a:r>
            <a:endParaRPr lang="zh-CN" altLang="en-US" sz="1400"/>
          </a:p>
          <a:p>
            <a:r>
              <a:rPr lang="zh-CN" altLang="en-US" sz="1400"/>
              <a:t>      Session("MM_UserAuthorization") = ""</a:t>
            </a:r>
            <a:endParaRPr lang="zh-CN" altLang="en-US" sz="1400"/>
          </a:p>
          <a:p>
            <a:r>
              <a:rPr lang="zh-CN" altLang="en-US" sz="1400"/>
              <a:t>    End If</a:t>
            </a:r>
            <a:endParaRPr lang="zh-CN" altLang="en-US" sz="1400"/>
          </a:p>
          <a:p>
            <a:r>
              <a:rPr lang="zh-CN" altLang="en-US" sz="1400"/>
              <a:t>    if CStr(Request.QueryString("accessdenied")) &lt;&gt; "" And false Then</a:t>
            </a:r>
            <a:endParaRPr lang="zh-CN" altLang="en-US" sz="1400"/>
          </a:p>
          <a:p>
            <a:r>
              <a:rPr lang="zh-CN" altLang="en-US" sz="1400"/>
              <a:t>      MM_redirectLoginSuccess = Request.QueryString("accessdenied")</a:t>
            </a:r>
            <a:endParaRPr lang="zh-CN" altLang="en-US" sz="1400"/>
          </a:p>
          <a:p>
            <a:r>
              <a:rPr lang="zh-CN" altLang="en-US" sz="1400"/>
              <a:t>    End If</a:t>
            </a:r>
            <a:endParaRPr lang="zh-CN" altLang="en-US" sz="1400"/>
          </a:p>
          <a:p>
            <a:r>
              <a:rPr lang="zh-CN" altLang="en-US" sz="1400"/>
              <a:t>    MM_rsUser.Close</a:t>
            </a:r>
            <a:endParaRPr lang="zh-CN" altLang="en-US" sz="1400"/>
          </a:p>
          <a:p>
            <a:r>
              <a:rPr lang="zh-CN" altLang="en-US" sz="1400"/>
              <a:t>    Response.Redirect(MM_redirectLoginSuccess)</a:t>
            </a:r>
            <a:endParaRPr lang="zh-CN" altLang="en-US" sz="1400"/>
          </a:p>
          <a:p>
            <a:r>
              <a:rPr lang="zh-CN" altLang="en-US" sz="1400"/>
              <a:t>  End If</a:t>
            </a:r>
            <a:endParaRPr lang="zh-CN" altLang="en-US" sz="1400"/>
          </a:p>
          <a:p>
            <a:r>
              <a:rPr lang="zh-CN" altLang="en-US" sz="1400"/>
              <a:t>  MM_rsUser.Close</a:t>
            </a:r>
            <a:endParaRPr lang="zh-CN" altLang="en-US" sz="1400"/>
          </a:p>
          <a:p>
            <a:r>
              <a:rPr lang="zh-CN" altLang="en-US" sz="1400"/>
              <a:t>  Response.Redirect(MM_redirectLoginFailed)</a:t>
            </a:r>
            <a:endParaRPr lang="zh-CN" altLang="en-US" sz="1400"/>
          </a:p>
          <a:p>
            <a:r>
              <a:rPr lang="zh-CN" altLang="en-US" sz="1400"/>
              <a:t>End If       </a:t>
            </a:r>
            <a:endParaRPr lang="zh-CN" altLang="en-US" sz="1400"/>
          </a:p>
        </p:txBody>
      </p:sp>
      <p:sp>
        <p:nvSpPr>
          <p:cNvPr id="6146" name="Rectangle 2"/>
          <p:cNvSpPr>
            <a:spLocks noGrp="1" noChangeArrowheads="1"/>
          </p:cNvSpPr>
          <p:nvPr/>
        </p:nvSpPr>
        <p:spPr>
          <a:xfrm>
            <a:off x="214313" y="239713"/>
            <a:ext cx="8301037" cy="5762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Narrow" panose="020B060602020203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Narrow" panose="020B060602020203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Narrow" panose="020B060602020203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Narrow" panose="020B060602020203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zh-CN" altLang="en-US" sz="4000" dirty="0" smtClean="0">
                <a:ea typeface="宋体" panose="02010600030101010101" pitchFamily="2" charset="-122"/>
              </a:rPr>
              <a:t>需求说明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  <p:grpSp>
        <p:nvGrpSpPr>
          <p:cNvPr id="6169" name="Group 25"/>
          <p:cNvGrpSpPr/>
          <p:nvPr/>
        </p:nvGrpSpPr>
        <p:grpSpPr bwMode="auto">
          <a:xfrm>
            <a:off x="-88900" y="103188"/>
            <a:ext cx="8610600" cy="676275"/>
            <a:chOff x="-56" y="65"/>
            <a:chExt cx="5424" cy="426"/>
          </a:xfrm>
        </p:grpSpPr>
        <p:pic>
          <p:nvPicPr>
            <p:cNvPr id="6161" name="Picture 17" descr="bar shadow"/>
            <p:cNvPicPr>
              <a:picLocks noChangeAspect="1" noChangeArrowheads="1"/>
            </p:cNvPicPr>
            <p:nvPr/>
          </p:nvPicPr>
          <p:blipFill>
            <a:blip r:embed="rId1">
              <a:lum brigh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6"/>
            <a:stretch>
              <a:fillRect/>
            </a:stretch>
          </p:blipFill>
          <p:spPr bwMode="auto">
            <a:xfrm>
              <a:off x="0" y="65"/>
              <a:ext cx="5368" cy="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53" name="AutoShape 9"/>
            <p:cNvSpPr>
              <a:spLocks noChangeArrowheads="1"/>
            </p:cNvSpPr>
            <p:nvPr/>
          </p:nvSpPr>
          <p:spPr bwMode="auto">
            <a:xfrm>
              <a:off x="-56" y="71"/>
              <a:ext cx="5377" cy="363"/>
            </a:xfrm>
            <a:prstGeom prst="roundRect">
              <a:avLst>
                <a:gd name="adj" fmla="val 12120"/>
              </a:avLst>
            </a:prstGeom>
            <a:gradFill rotWithShape="1">
              <a:gsLst>
                <a:gs pos="0">
                  <a:srgbClr val="351C05"/>
                </a:gs>
                <a:gs pos="100000">
                  <a:srgbClr val="351C0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6154" name="AutoShape 10"/>
            <p:cNvSpPr>
              <a:spLocks noChangeArrowheads="1"/>
            </p:cNvSpPr>
            <p:nvPr/>
          </p:nvSpPr>
          <p:spPr bwMode="auto">
            <a:xfrm>
              <a:off x="-42" y="80"/>
              <a:ext cx="5353" cy="1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22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r>
                <a:rPr lang="zh-CN" altLang="en-US" sz="4000">
                  <a:solidFill>
                    <a:schemeClr val="tx2"/>
                  </a:solidFill>
                </a:rPr>
                <a:t>项目管理</a:t>
              </a:r>
              <a:endParaRPr lang="zh-CN" altLang="en-US" sz="4000">
                <a:solidFill>
                  <a:schemeClr val="tx2"/>
                </a:solidFill>
              </a:endParaRPr>
            </a:p>
          </p:txBody>
        </p:sp>
        <p:sp>
          <p:nvSpPr>
            <p:cNvPr id="6155" name="AutoShape 11"/>
            <p:cNvSpPr>
              <a:spLocks noChangeArrowheads="1"/>
            </p:cNvSpPr>
            <p:nvPr/>
          </p:nvSpPr>
          <p:spPr bwMode="auto">
            <a:xfrm rot="5400000">
              <a:off x="5050" y="161"/>
              <a:ext cx="344" cy="181"/>
            </a:xfrm>
            <a:prstGeom prst="roundRect">
              <a:avLst>
                <a:gd name="adj" fmla="val 16829"/>
              </a:avLst>
            </a:prstGeom>
            <a:gradFill rotWithShape="1">
              <a:gsLst>
                <a:gs pos="0">
                  <a:schemeClr val="bg1">
                    <a:alpha val="16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模块二（注册）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 sz="1400"/>
              <a:t> 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Set MM_editCmd = Server.CreateObject ("ADODB.Command")</a:t>
            </a:r>
            <a:endParaRPr lang="zh-CN" altLang="en-US" sz="1400"/>
          </a:p>
          <a:p>
            <a:r>
              <a:rPr lang="zh-CN" altLang="en-US" sz="1400"/>
              <a:t>    MM_editCmd.ActiveConnection = MM_tab_user_STRING</a:t>
            </a:r>
            <a:endParaRPr lang="zh-CN" altLang="en-US" sz="1400"/>
          </a:p>
          <a:p>
            <a:r>
              <a:rPr lang="zh-CN" altLang="en-US" sz="1400"/>
              <a:t>    MM_editCmd.CommandText = "INSERT INTO tab_user (username, userpwd) VALUES (?, ?)" </a:t>
            </a:r>
            <a:endParaRPr lang="zh-CN" altLang="en-US" sz="1400"/>
          </a:p>
          <a:p>
            <a:r>
              <a:rPr lang="zh-CN" altLang="en-US" sz="1400"/>
              <a:t>    MM_editCmd.Prepared = true</a:t>
            </a:r>
            <a:endParaRPr lang="zh-CN" altLang="en-US" sz="1400"/>
          </a:p>
          <a:p>
            <a:r>
              <a:rPr lang="zh-CN" altLang="en-US" sz="1400"/>
              <a:t>    MM_editCmd.Parameters.Append MM_editCmd.CreateParameter("param1", 5, 1, -1, MM_IIF(Request.Form("username"), Request.Form("username"), null)) ' adDouble</a:t>
            </a:r>
            <a:endParaRPr lang="zh-CN" altLang="en-US" sz="1400"/>
          </a:p>
          <a:p>
            <a:r>
              <a:rPr lang="zh-CN" altLang="en-US" sz="1400"/>
              <a:t>    MM_editCmd.Parameters.Append MM_editCmd.CreateParameter("param2", 5, 1, -1, MM_IIF(Request.Form("userpwd"), Request.Form("userpwd"), null)) ' adDouble</a:t>
            </a:r>
            <a:endParaRPr lang="zh-CN" altLang="en-US" sz="1400"/>
          </a:p>
          <a:p>
            <a:r>
              <a:rPr lang="zh-CN" altLang="en-US" sz="1400"/>
              <a:t>    MM_editCmd.Execute</a:t>
            </a:r>
            <a:endParaRPr lang="zh-CN" altLang="en-US" sz="1400"/>
          </a:p>
          <a:p>
            <a:r>
              <a:rPr lang="zh-CN" altLang="en-US" sz="1400"/>
              <a:t>    MM_editCmd.ActiveConnection.Close</a:t>
            </a:r>
            <a:endParaRPr lang="zh-CN" altLang="en-US" sz="1400"/>
          </a:p>
          <a:p>
            <a:r>
              <a:rPr lang="zh-CN" altLang="en-US" sz="1400"/>
              <a:t>  End If</a:t>
            </a:r>
            <a:endParaRPr lang="zh-CN" altLang="en-US" sz="1400"/>
          </a:p>
          <a:p>
            <a:r>
              <a:rPr lang="zh-CN" altLang="en-US" sz="1400"/>
              <a:t>End If</a:t>
            </a:r>
            <a:endParaRPr lang="zh-CN" altLang="en-US" sz="1400"/>
          </a:p>
        </p:txBody>
      </p:sp>
      <p:grpSp>
        <p:nvGrpSpPr>
          <p:cNvPr id="6169" name="Group 25"/>
          <p:cNvGrpSpPr/>
          <p:nvPr/>
        </p:nvGrpSpPr>
        <p:grpSpPr bwMode="auto">
          <a:xfrm>
            <a:off x="-88900" y="103188"/>
            <a:ext cx="8610600" cy="676275"/>
            <a:chOff x="-56" y="65"/>
            <a:chExt cx="5424" cy="426"/>
          </a:xfrm>
        </p:grpSpPr>
        <p:pic>
          <p:nvPicPr>
            <p:cNvPr id="6161" name="Picture 17" descr="bar shadow"/>
            <p:cNvPicPr>
              <a:picLocks noChangeAspect="1" noChangeArrowheads="1"/>
            </p:cNvPicPr>
            <p:nvPr/>
          </p:nvPicPr>
          <p:blipFill>
            <a:blip r:embed="rId1">
              <a:lum brigh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6"/>
            <a:stretch>
              <a:fillRect/>
            </a:stretch>
          </p:blipFill>
          <p:spPr bwMode="auto">
            <a:xfrm>
              <a:off x="0" y="65"/>
              <a:ext cx="5368" cy="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53" name="AutoShape 9"/>
            <p:cNvSpPr>
              <a:spLocks noChangeArrowheads="1"/>
            </p:cNvSpPr>
            <p:nvPr/>
          </p:nvSpPr>
          <p:spPr bwMode="auto">
            <a:xfrm>
              <a:off x="-56" y="71"/>
              <a:ext cx="5377" cy="363"/>
            </a:xfrm>
            <a:prstGeom prst="roundRect">
              <a:avLst>
                <a:gd name="adj" fmla="val 12120"/>
              </a:avLst>
            </a:prstGeom>
            <a:gradFill rotWithShape="1">
              <a:gsLst>
                <a:gs pos="0">
                  <a:srgbClr val="351C05"/>
                </a:gs>
                <a:gs pos="100000">
                  <a:srgbClr val="351C0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6154" name="AutoShape 10"/>
            <p:cNvSpPr>
              <a:spLocks noChangeArrowheads="1"/>
            </p:cNvSpPr>
            <p:nvPr/>
          </p:nvSpPr>
          <p:spPr bwMode="auto">
            <a:xfrm>
              <a:off x="-42" y="80"/>
              <a:ext cx="5353" cy="1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22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r>
                <a:rPr lang="zh-CN" altLang="en-US" sz="4000">
                  <a:solidFill>
                    <a:schemeClr val="tx2"/>
                  </a:solidFill>
                </a:rPr>
                <a:t>项目管理</a:t>
              </a:r>
              <a:endParaRPr lang="zh-CN" altLang="en-US" sz="4000">
                <a:solidFill>
                  <a:schemeClr val="tx2"/>
                </a:solidFill>
              </a:endParaRPr>
            </a:p>
          </p:txBody>
        </p:sp>
        <p:sp>
          <p:nvSpPr>
            <p:cNvPr id="6155" name="AutoShape 11"/>
            <p:cNvSpPr>
              <a:spLocks noChangeArrowheads="1"/>
            </p:cNvSpPr>
            <p:nvPr/>
          </p:nvSpPr>
          <p:spPr bwMode="auto">
            <a:xfrm rot="5400000">
              <a:off x="5050" y="161"/>
              <a:ext cx="344" cy="181"/>
            </a:xfrm>
            <a:prstGeom prst="roundRect">
              <a:avLst>
                <a:gd name="adj" fmla="val 16829"/>
              </a:avLst>
            </a:prstGeom>
            <a:gradFill rotWithShape="1">
              <a:gsLst>
                <a:gs pos="0">
                  <a:schemeClr val="bg1">
                    <a:alpha val="16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模块三（搜索）</a:t>
            </a:r>
            <a:endParaRPr lang="zh-CN" altLang="en-US"/>
          </a:p>
          <a:p>
            <a:r>
              <a:rPr lang="zh-CN" altLang="en-US" sz="1400"/>
              <a:t>Set Recordset1_cmd = Server.CreateObject ("ADODB.Command")</a:t>
            </a:r>
            <a:endParaRPr lang="zh-CN" altLang="en-US" sz="1400"/>
          </a:p>
          <a:p>
            <a:r>
              <a:rPr lang="zh-CN" altLang="en-US" sz="1400"/>
              <a:t>Recordset1_cmd.ActiveConnection = MM_sosuo_STRING</a:t>
            </a:r>
            <a:endParaRPr lang="zh-CN" altLang="en-US" sz="1400"/>
          </a:p>
          <a:p>
            <a:r>
              <a:rPr lang="zh-CN" altLang="en-US" sz="1400"/>
              <a:t>Recordset1_cmd.CommandText = "SELECT * FROM sosuo WHERE address = ?" </a:t>
            </a:r>
            <a:endParaRPr lang="zh-CN" altLang="en-US" sz="1400"/>
          </a:p>
          <a:p>
            <a:r>
              <a:rPr lang="zh-CN" altLang="en-US" sz="1400"/>
              <a:t>Recordset1_cmd.Prepared = true</a:t>
            </a:r>
            <a:endParaRPr lang="zh-CN" altLang="en-US" sz="1400"/>
          </a:p>
          <a:p>
            <a:r>
              <a:rPr lang="zh-CN" altLang="en-US" sz="1400"/>
              <a:t>Recordset1_cmd.Parameters.Append Recordset1_cmd.CreateParameter("param1", 200, 1, 255, Recordset1__MMColParam) ' adVarChar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Set Recordset1 = Recordset1_cmd.Execute</a:t>
            </a:r>
            <a:endParaRPr lang="zh-CN" altLang="en-US" sz="1400"/>
          </a:p>
          <a:p>
            <a:r>
              <a:rPr lang="zh-CN" altLang="en-US" sz="1400"/>
              <a:t>Recordset1_numRows = 0</a:t>
            </a:r>
            <a:endParaRPr lang="zh-CN" altLang="en-US" sz="1400"/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>
            <a:off x="-88900" y="112713"/>
            <a:ext cx="8535988" cy="576263"/>
          </a:xfrm>
          <a:prstGeom prst="roundRect">
            <a:avLst>
              <a:gd name="adj" fmla="val 12120"/>
            </a:avLst>
          </a:prstGeom>
          <a:gradFill rotWithShape="1">
            <a:gsLst>
              <a:gs pos="0">
                <a:srgbClr val="351C05"/>
              </a:gs>
              <a:gs pos="100000">
                <a:srgbClr val="351C05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6154" name="AutoShape 10"/>
          <p:cNvSpPr>
            <a:spLocks noChangeArrowheads="1"/>
          </p:cNvSpPr>
          <p:nvPr/>
        </p:nvSpPr>
        <p:spPr bwMode="auto">
          <a:xfrm>
            <a:off x="-66675" y="127001"/>
            <a:ext cx="8497888" cy="2873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r>
              <a:rPr lang="zh-CN" altLang="en-US" sz="4000">
                <a:solidFill>
                  <a:schemeClr val="tx2"/>
                </a:solidFill>
              </a:rPr>
              <a:t>项目管理</a:t>
            </a:r>
            <a:endParaRPr lang="zh-CN" altLang="en-US" sz="40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9" name="Group 25"/>
          <p:cNvGrpSpPr/>
          <p:nvPr/>
        </p:nvGrpSpPr>
        <p:grpSpPr bwMode="auto">
          <a:xfrm>
            <a:off x="-88900" y="103188"/>
            <a:ext cx="8610600" cy="676275"/>
            <a:chOff x="-56" y="65"/>
            <a:chExt cx="5424" cy="426"/>
          </a:xfrm>
        </p:grpSpPr>
        <p:pic>
          <p:nvPicPr>
            <p:cNvPr id="6161" name="Picture 17" descr="bar shadow"/>
            <p:cNvPicPr>
              <a:picLocks noChangeAspect="1" noChangeArrowheads="1"/>
            </p:cNvPicPr>
            <p:nvPr/>
          </p:nvPicPr>
          <p:blipFill>
            <a:blip r:embed="rId1">
              <a:lum brigh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6"/>
            <a:stretch>
              <a:fillRect/>
            </a:stretch>
          </p:blipFill>
          <p:spPr bwMode="auto">
            <a:xfrm>
              <a:off x="0" y="65"/>
              <a:ext cx="5368" cy="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53" name="AutoShape 9"/>
            <p:cNvSpPr>
              <a:spLocks noChangeArrowheads="1"/>
            </p:cNvSpPr>
            <p:nvPr/>
          </p:nvSpPr>
          <p:spPr bwMode="auto">
            <a:xfrm>
              <a:off x="-56" y="71"/>
              <a:ext cx="5377" cy="363"/>
            </a:xfrm>
            <a:prstGeom prst="roundRect">
              <a:avLst>
                <a:gd name="adj" fmla="val 12120"/>
              </a:avLst>
            </a:prstGeom>
            <a:gradFill rotWithShape="1">
              <a:gsLst>
                <a:gs pos="0">
                  <a:srgbClr val="351C05"/>
                </a:gs>
                <a:gs pos="100000">
                  <a:srgbClr val="351C0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" name="AutoShape 10"/>
            <p:cNvSpPr>
              <a:spLocks noChangeArrowheads="1"/>
            </p:cNvSpPr>
            <p:nvPr/>
          </p:nvSpPr>
          <p:spPr bwMode="auto">
            <a:xfrm>
              <a:off x="-42" y="80"/>
              <a:ext cx="5353" cy="1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22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5" name="AutoShape 11"/>
            <p:cNvSpPr>
              <a:spLocks noChangeArrowheads="1"/>
            </p:cNvSpPr>
            <p:nvPr/>
          </p:nvSpPr>
          <p:spPr bwMode="auto">
            <a:xfrm rot="5400000">
              <a:off x="5050" y="161"/>
              <a:ext cx="344" cy="181"/>
            </a:xfrm>
            <a:prstGeom prst="roundRect">
              <a:avLst>
                <a:gd name="adj" fmla="val 16829"/>
              </a:avLst>
            </a:prstGeom>
            <a:gradFill rotWithShape="1">
              <a:gsLst>
                <a:gs pos="0">
                  <a:schemeClr val="bg1">
                    <a:alpha val="16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ea typeface="宋体" panose="02010600030101010101" pitchFamily="2" charset="-122"/>
              </a:rPr>
              <a:t>需求说明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3438"/>
            <a:ext cx="9144000" cy="602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9" name="Group 25"/>
          <p:cNvGrpSpPr/>
          <p:nvPr/>
        </p:nvGrpSpPr>
        <p:grpSpPr bwMode="auto">
          <a:xfrm>
            <a:off x="-88900" y="103188"/>
            <a:ext cx="8610600" cy="676275"/>
            <a:chOff x="-56" y="65"/>
            <a:chExt cx="5424" cy="426"/>
          </a:xfrm>
        </p:grpSpPr>
        <p:pic>
          <p:nvPicPr>
            <p:cNvPr id="6161" name="Picture 17" descr="bar shadow"/>
            <p:cNvPicPr>
              <a:picLocks noChangeAspect="1" noChangeArrowheads="1"/>
            </p:cNvPicPr>
            <p:nvPr/>
          </p:nvPicPr>
          <p:blipFill>
            <a:blip r:embed="rId1">
              <a:lum brigh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6"/>
            <a:stretch>
              <a:fillRect/>
            </a:stretch>
          </p:blipFill>
          <p:spPr bwMode="auto">
            <a:xfrm>
              <a:off x="0" y="65"/>
              <a:ext cx="5368" cy="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53" name="AutoShape 9"/>
            <p:cNvSpPr>
              <a:spLocks noChangeArrowheads="1"/>
            </p:cNvSpPr>
            <p:nvPr/>
          </p:nvSpPr>
          <p:spPr bwMode="auto">
            <a:xfrm>
              <a:off x="-56" y="71"/>
              <a:ext cx="5377" cy="363"/>
            </a:xfrm>
            <a:prstGeom prst="roundRect">
              <a:avLst>
                <a:gd name="adj" fmla="val 12120"/>
              </a:avLst>
            </a:prstGeom>
            <a:gradFill rotWithShape="1">
              <a:gsLst>
                <a:gs pos="0">
                  <a:srgbClr val="351C05"/>
                </a:gs>
                <a:gs pos="100000">
                  <a:srgbClr val="351C0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" name="AutoShape 10"/>
            <p:cNvSpPr>
              <a:spLocks noChangeArrowheads="1"/>
            </p:cNvSpPr>
            <p:nvPr/>
          </p:nvSpPr>
          <p:spPr bwMode="auto">
            <a:xfrm>
              <a:off x="-42" y="80"/>
              <a:ext cx="5353" cy="1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22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5" name="AutoShape 11"/>
            <p:cNvSpPr>
              <a:spLocks noChangeArrowheads="1"/>
            </p:cNvSpPr>
            <p:nvPr/>
          </p:nvSpPr>
          <p:spPr bwMode="auto">
            <a:xfrm rot="5400000">
              <a:off x="5050" y="161"/>
              <a:ext cx="344" cy="181"/>
            </a:xfrm>
            <a:prstGeom prst="roundRect">
              <a:avLst>
                <a:gd name="adj" fmla="val 16829"/>
              </a:avLst>
            </a:prstGeom>
            <a:gradFill rotWithShape="1">
              <a:gsLst>
                <a:gs pos="0">
                  <a:schemeClr val="bg1">
                    <a:alpha val="16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ea typeface="宋体" panose="02010600030101010101" pitchFamily="2" charset="-122"/>
              </a:rPr>
              <a:t>需求说明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19150"/>
            <a:ext cx="9144000" cy="603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theme/theme1.xml><?xml version="1.0" encoding="utf-8"?>
<a:theme xmlns:a="http://schemas.openxmlformats.org/drawingml/2006/main" name="Vineyard-PowerPoint-template">
  <a:themeElements>
    <a:clrScheme name="Vineyard POT 14">
      <a:dk1>
        <a:srgbClr val="000000"/>
      </a:dk1>
      <a:lt1>
        <a:srgbClr val="F5F5F3"/>
      </a:lt1>
      <a:dk2>
        <a:srgbClr val="FFFFFF"/>
      </a:dk2>
      <a:lt2>
        <a:srgbClr val="808080"/>
      </a:lt2>
      <a:accent1>
        <a:srgbClr val="351C05"/>
      </a:accent1>
      <a:accent2>
        <a:srgbClr val="EAAD5E"/>
      </a:accent2>
      <a:accent3>
        <a:srgbClr val="F9F9F8"/>
      </a:accent3>
      <a:accent4>
        <a:srgbClr val="000000"/>
      </a:accent4>
      <a:accent5>
        <a:srgbClr val="AEABAA"/>
      </a:accent5>
      <a:accent6>
        <a:srgbClr val="D49C54"/>
      </a:accent6>
      <a:hlink>
        <a:srgbClr val="B4B534"/>
      </a:hlink>
      <a:folHlink>
        <a:srgbClr val="6B3028"/>
      </a:folHlink>
    </a:clrScheme>
    <a:fontScheme name="Vineyard POT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Vineyard 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neyard P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neyard P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neyard P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neyard P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neyard P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neyard P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neyard P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neyard P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neyard P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neyard P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neyard P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neyard POT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351C05"/>
        </a:accent1>
        <a:accent2>
          <a:srgbClr val="EAAD5E"/>
        </a:accent2>
        <a:accent3>
          <a:srgbClr val="FFFFFF"/>
        </a:accent3>
        <a:accent4>
          <a:srgbClr val="000000"/>
        </a:accent4>
        <a:accent5>
          <a:srgbClr val="AEABAA"/>
        </a:accent5>
        <a:accent6>
          <a:srgbClr val="D49C54"/>
        </a:accent6>
        <a:hlink>
          <a:srgbClr val="B4B534"/>
        </a:hlink>
        <a:folHlink>
          <a:srgbClr val="6B302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neyard POT 14">
        <a:dk1>
          <a:srgbClr val="000000"/>
        </a:dk1>
        <a:lt1>
          <a:srgbClr val="F5F5F3"/>
        </a:lt1>
        <a:dk2>
          <a:srgbClr val="FFFFFF"/>
        </a:dk2>
        <a:lt2>
          <a:srgbClr val="808080"/>
        </a:lt2>
        <a:accent1>
          <a:srgbClr val="351C05"/>
        </a:accent1>
        <a:accent2>
          <a:srgbClr val="EAAD5E"/>
        </a:accent2>
        <a:accent3>
          <a:srgbClr val="F9F9F8"/>
        </a:accent3>
        <a:accent4>
          <a:srgbClr val="000000"/>
        </a:accent4>
        <a:accent5>
          <a:srgbClr val="AEABAA"/>
        </a:accent5>
        <a:accent6>
          <a:srgbClr val="D49C54"/>
        </a:accent6>
        <a:hlink>
          <a:srgbClr val="B4B534"/>
        </a:hlink>
        <a:folHlink>
          <a:srgbClr val="6B30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Vineyard-PowerPoint-template</Template>
  <TotalTime>0</TotalTime>
  <Words>3794</Words>
  <Application>WPS 演示</Application>
  <PresentationFormat>全屏显示(4:3)</PresentationFormat>
  <Paragraphs>306</Paragraphs>
  <Slides>28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Arial</vt:lpstr>
      <vt:lpstr>宋体</vt:lpstr>
      <vt:lpstr>Wingdings</vt:lpstr>
      <vt:lpstr>Arial Narrow</vt:lpstr>
      <vt:lpstr>微软雅黑</vt:lpstr>
      <vt:lpstr>Arial Unicode MS</vt:lpstr>
      <vt:lpstr>Vineyard-PowerPoint-template</vt:lpstr>
      <vt:lpstr> 懒人游网页 总结 PPT  G07小组成员  ： 曹依娜    梁晗昕    陈启强</vt:lpstr>
      <vt:lpstr>目录</vt:lpstr>
      <vt:lpstr>小组项目介绍</vt:lpstr>
      <vt:lpstr>可行性分析</vt:lpstr>
      <vt:lpstr>PowerPoint 演示文稿</vt:lpstr>
      <vt:lpstr>PowerPoint 演示文稿</vt:lpstr>
      <vt:lpstr>PowerPoint 演示文稿</vt:lpstr>
      <vt:lpstr>需求说明</vt:lpstr>
      <vt:lpstr>需求说明</vt:lpstr>
      <vt:lpstr>需求说明</vt:lpstr>
      <vt:lpstr>总体设计</vt:lpstr>
      <vt:lpstr>总体设计</vt:lpstr>
      <vt:lpstr>总体设计</vt:lpstr>
      <vt:lpstr>详细设计</vt:lpstr>
      <vt:lpstr>详细设计</vt:lpstr>
      <vt:lpstr>详细设计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总结PPT G07       小组成员  ：  曹依娜 梁晗昕 陈启强</dc:title>
  <dc:creator>admin</dc:creator>
  <dc:description>For more Powerpoint backgrounds visit www.m62.net</dc:description>
  <cp:category>Powerpoint Background</cp:category>
  <cp:lastModifiedBy>asus</cp:lastModifiedBy>
  <cp:revision>19</cp:revision>
  <dcterms:created xsi:type="dcterms:W3CDTF">2017-06-17T05:54:00Z</dcterms:created>
  <dcterms:modified xsi:type="dcterms:W3CDTF">2017-06-17T11:06:24Z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