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82" r:id="rId7"/>
    <p:sldId id="283" r:id="rId8"/>
    <p:sldId id="284" r:id="rId9"/>
    <p:sldId id="263" r:id="rId10"/>
    <p:sldId id="264" r:id="rId11"/>
    <p:sldId id="306" r:id="rId12"/>
    <p:sldId id="307" r:id="rId13"/>
    <p:sldId id="308" r:id="rId14"/>
    <p:sldId id="268" r:id="rId15"/>
    <p:sldId id="269" r:id="rId16"/>
    <p:sldId id="319" r:id="rId17"/>
    <p:sldId id="320" r:id="rId18"/>
    <p:sldId id="321" r:id="rId19"/>
    <p:sldId id="326" r:id="rId20"/>
    <p:sldId id="325" r:id="rId21"/>
    <p:sldId id="273" r:id="rId22"/>
    <p:sldId id="318" r:id="rId23"/>
    <p:sldId id="278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487"/>
    <a:srgbClr val="67D993"/>
    <a:srgbClr val="F46970"/>
    <a:srgbClr val="53C780"/>
    <a:srgbClr val="F2A849"/>
    <a:srgbClr val="F8F8F8"/>
    <a:srgbClr val="1173B0"/>
    <a:srgbClr val="080808"/>
    <a:srgbClr val="333333"/>
    <a:srgbClr val="EC8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212"/>
      </p:cViewPr>
      <p:guideLst>
        <p:guide orient="horz" pos="1601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5701-14E2-448A-B83E-80FD61B837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97494-8CF0-4008-A7CD-D90328415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slide" Target="slide8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slide" Target="slide13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099185" cy="1012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10" y="1068472"/>
            <a:ext cx="5344788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1349946"/>
            <a:ext cx="604867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</a:rPr>
              <a:t> 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</a:rPr>
              <a:t>   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</a:rPr>
              <a:t>懒人游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</a:rPr>
              <a:t>详细设计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Adobe Gothic Std B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0150" y="2682271"/>
            <a:ext cx="701457" cy="701457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十字形 6"/>
          <p:cNvSpPr/>
          <p:nvPr/>
        </p:nvSpPr>
        <p:spPr>
          <a:xfrm>
            <a:off x="4957914" y="2637399"/>
            <a:ext cx="720080" cy="720080"/>
          </a:xfrm>
          <a:prstGeom prst="plus">
            <a:avLst/>
          </a:prstGeom>
          <a:solidFill>
            <a:srgbClr val="67D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598890" y="2656014"/>
            <a:ext cx="737461" cy="737461"/>
          </a:xfrm>
          <a:prstGeom prst="ellipse">
            <a:avLst/>
          </a:prstGeom>
          <a:solidFill>
            <a:srgbClr val="6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255107" y="2656022"/>
            <a:ext cx="792088" cy="682834"/>
          </a:xfrm>
          <a:prstGeom prst="triangle">
            <a:avLst/>
          </a:prstGeom>
          <a:solidFill>
            <a:srgbClr val="FA9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33390" y="2118360"/>
            <a:ext cx="1222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G07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17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608965"/>
            <a:ext cx="12172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登录注册</a:t>
            </a:r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1595120"/>
            <a:ext cx="2066925" cy="1952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05" y="1771650"/>
            <a:ext cx="4504690" cy="160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06290" y="3918585"/>
            <a:ext cx="271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 lang="zh-CN" altLang="en-US">
                <a:solidFill>
                  <a:schemeClr val="tx1"/>
                </a:solidFill>
              </a:rPr>
              <a:t>此模块由梁晗昕完成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240" y="501015"/>
            <a:ext cx="1346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输入输出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2365"/>
          <a:stretch>
            <a:fillRect/>
          </a:stretch>
        </p:blipFill>
        <p:spPr>
          <a:xfrm>
            <a:off x="121285" y="1207770"/>
            <a:ext cx="3613785" cy="3047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20" y="233680"/>
            <a:ext cx="4295140" cy="4104640"/>
          </a:xfrm>
          <a:prstGeom prst="rect">
            <a:avLst/>
          </a:prstGeom>
        </p:spPr>
      </p:pic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3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400550" y="4490085"/>
            <a:ext cx="31235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此模块由曹依娜完成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17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558165"/>
            <a:ext cx="1539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维护测试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55" y="246380"/>
            <a:ext cx="3933190" cy="4650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46520" y="3804285"/>
            <a:ext cx="2241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此模块由陈启强完成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14145" y="2052003"/>
            <a:ext cx="439248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400" dirty="0" smtClean="0">
                <a:solidFill>
                  <a:srgbClr val="00B0F0"/>
                </a:solidFill>
                <a:latin typeface="Adobe Gothic Std B" pitchFamily="34" charset="-128"/>
                <a:ea typeface="Adobe Gothic Std B" pitchFamily="34" charset="-128"/>
              </a:rPr>
              <a:t>程序的设计说明</a:t>
            </a:r>
            <a:endParaRPr lang="zh-CN" sz="4400" dirty="0">
              <a:solidFill>
                <a:srgbClr val="00B0F0"/>
              </a:solidFill>
              <a:latin typeface="Adobe Gothic Std B" pitchFamily="34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59632" y="1373972"/>
            <a:ext cx="1889822" cy="2133882"/>
            <a:chOff x="1259632" y="1373972"/>
            <a:chExt cx="1889822" cy="2133882"/>
          </a:xfrm>
        </p:grpSpPr>
        <p:grpSp>
          <p:nvGrpSpPr>
            <p:cNvPr id="2" name="组合 1"/>
            <p:cNvGrpSpPr/>
            <p:nvPr/>
          </p:nvGrpSpPr>
          <p:grpSpPr>
            <a:xfrm>
              <a:off x="1259632" y="1373972"/>
              <a:ext cx="1889822" cy="2133882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647719" y="2483510"/>
              <a:ext cx="1299254" cy="548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about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9" name="饼形 8"/>
            <p:cNvSpPr/>
            <p:nvPr/>
          </p:nvSpPr>
          <p:spPr>
            <a:xfrm>
              <a:off x="1803529" y="1667236"/>
              <a:ext cx="825279" cy="825279"/>
            </a:xfrm>
            <a:prstGeom prst="pie">
              <a:avLst>
                <a:gd name="adj1" fmla="val 0"/>
                <a:gd name="adj2" fmla="val 169362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饼形 10"/>
            <p:cNvSpPr/>
            <p:nvPr/>
          </p:nvSpPr>
          <p:spPr>
            <a:xfrm rot="18825945">
              <a:off x="1829617" y="1578742"/>
              <a:ext cx="918490" cy="918490"/>
            </a:xfrm>
            <a:prstGeom prst="pie">
              <a:avLst>
                <a:gd name="adj1" fmla="val 19821009"/>
                <a:gd name="adj2" fmla="val 27546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" y="448310"/>
            <a:ext cx="31546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程序（标识符）设计说明</a:t>
            </a:r>
            <a:endPara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六边形 4"/>
          <p:cNvSpPr/>
          <p:nvPr/>
        </p:nvSpPr>
        <p:spPr>
          <a:xfrm rot="5400000">
            <a:off x="3382705" y="1362913"/>
            <a:ext cx="1265971" cy="1091355"/>
          </a:xfrm>
          <a:prstGeom prst="hexagon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2828508" y="2400053"/>
            <a:ext cx="1265971" cy="1091355"/>
          </a:xfrm>
          <a:prstGeom prst="hexagon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3381676" y="3437314"/>
            <a:ext cx="1265971" cy="1091355"/>
          </a:xfrm>
          <a:prstGeom prst="hexagon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16200000">
            <a:off x="4567749" y="3437313"/>
            <a:ext cx="1265971" cy="1091355"/>
          </a:xfrm>
          <a:prstGeom prst="hexagon">
            <a:avLst/>
          </a:prstGeom>
          <a:solidFill>
            <a:srgbClr val="117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 rot="16200000">
            <a:off x="5121640" y="2400052"/>
            <a:ext cx="1265971" cy="1091355"/>
          </a:xfrm>
          <a:prstGeom prst="hexagon">
            <a:avLst/>
          </a:prstGeom>
          <a:solidFill>
            <a:srgbClr val="117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 rot="16200000">
            <a:off x="4525065" y="1362915"/>
            <a:ext cx="1265971" cy="1091355"/>
          </a:xfrm>
          <a:prstGeom prst="hexagon">
            <a:avLst/>
          </a:prstGeom>
          <a:solidFill>
            <a:srgbClr val="117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96136" y="1429087"/>
            <a:ext cx="2088233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 b="1" dirty="0" smtClean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sz="1600" b="1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5564" y="2541578"/>
            <a:ext cx="2088233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1600" b="1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8144" y="3644437"/>
            <a:ext cx="2088233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 b="1" dirty="0" smtClean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流程逻辑</a:t>
            </a:r>
            <a:endParaRPr lang="zh-CN" sz="1600" b="1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1182" y="1579371"/>
            <a:ext cx="2088233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程序描述 </a:t>
            </a:r>
            <a:endParaRPr lang="en-US" altLang="zh-CN" sz="1600" b="1" dirty="0" smtClean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 flipV="1">
            <a:off x="549809" y="2541578"/>
            <a:ext cx="2088233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b="1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1777" y="2770149"/>
            <a:ext cx="2088233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 b="1" dirty="0" smtClean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输入项</a:t>
            </a:r>
            <a:endParaRPr lang="zh-CN" sz="1600" b="1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82" y="3603951"/>
            <a:ext cx="766380" cy="7663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63" y="1519777"/>
            <a:ext cx="737299" cy="73729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92" y="1579234"/>
            <a:ext cx="658712" cy="65871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25" y="3605081"/>
            <a:ext cx="755818" cy="75581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85" y="2592726"/>
            <a:ext cx="706006" cy="70600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20" y="2541576"/>
            <a:ext cx="757038" cy="757038"/>
          </a:xfrm>
          <a:prstGeom prst="rect">
            <a:avLst/>
          </a:prstGeom>
        </p:spPr>
      </p:pic>
      <p:pic>
        <p:nvPicPr>
          <p:cNvPr id="4" name="图片 -2147482624" descr="超级截屏_20170311_184728"/>
          <p:cNvPicPr>
            <a:picLocks noChangeAspect="1"/>
          </p:cNvPicPr>
          <p:nvPr/>
        </p:nvPicPr>
        <p:blipFill>
          <a:blip r:embed="rId7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083435" y="3907155"/>
            <a:ext cx="15855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54487"/>
                </a:solidFill>
              </a:rPr>
              <a:t>输出项</a:t>
            </a:r>
            <a:endParaRPr lang="zh-CN" altLang="en-US" b="1">
              <a:solidFill>
                <a:srgbClr val="0544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8670" y="554355"/>
            <a:ext cx="1334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程序描述</a:t>
            </a:r>
            <a:r>
              <a:rPr lang="zh-CN" altLang="en-US" b="1">
                <a:solidFill>
                  <a:srgbClr val="054487"/>
                </a:solidFill>
              </a:rPr>
              <a:t> </a:t>
            </a:r>
            <a:endParaRPr lang="zh-CN" altLang="en-US" b="1">
              <a:solidFill>
                <a:srgbClr val="05448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5920" y="922655"/>
            <a:ext cx="5645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用户登录功能（微信登录以及用手机号验证），输入目的地和取其出发时间，进入标签选择关于旅游的一些方面，最后输出相对理想的结果。</a:t>
            </a:r>
            <a:endParaRPr lang="zh-CN" altLang="en-US"/>
          </a:p>
        </p:txBody>
      </p:sp>
      <p:pic>
        <p:nvPicPr>
          <p:cNvPr id="8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902970" y="2232660"/>
            <a:ext cx="1402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E-R</a:t>
            </a:r>
            <a:r>
              <a:rPr lang="zh-CN" altLang="en-US" b="1">
                <a:solidFill>
                  <a:schemeClr val="tx2"/>
                </a:solidFill>
              </a:rPr>
              <a:t>图</a:t>
            </a:r>
            <a:endParaRPr lang="zh-CN" altLang="en-US" b="1">
              <a:solidFill>
                <a:schemeClr val="tx2"/>
              </a:solidFill>
            </a:endParaRPr>
          </a:p>
        </p:txBody>
      </p:sp>
      <p:pic>
        <p:nvPicPr>
          <p:cNvPr id="11" name="图片 10" descr="微信图片_20170528192012"/>
          <p:cNvPicPr>
            <a:picLocks noChangeAspect="1"/>
          </p:cNvPicPr>
          <p:nvPr/>
        </p:nvPicPr>
        <p:blipFill>
          <a:blip r:embed="rId2"/>
          <a:srcRect l="7842" t="1867" r="7617" b="-1867"/>
          <a:stretch>
            <a:fillRect/>
          </a:stretch>
        </p:blipFill>
        <p:spPr>
          <a:xfrm>
            <a:off x="1880870" y="2075815"/>
            <a:ext cx="5962650" cy="32550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75815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00" y="554355"/>
            <a:ext cx="188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输入项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4420" y="2920365"/>
            <a:ext cx="140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输出项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4450" y="3503295"/>
            <a:ext cx="661733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输出项目：根据标签删减最后给出关于旅游目的地的相关攻略推荐（主要包括购物，小吃美食，经典推荐，根据用户提出的住宿要求进行推荐）。给出温馨提示：关于根据天气给出的穿衣推荐，还有旅游时候带来的水土不服我们网页会给出特色粥的就近推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57300" y="1240155"/>
            <a:ext cx="585914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主要输入项目：用户可以用用户名和密码注册，或者用微信登录，注册或者由微信登陆下输入手机号，方便短信的接收，输入旅行目的地（地址），以及预期出发时间，旅游方式的选择，旅游天数，对住宿的要求</a:t>
            </a:r>
            <a:endParaRPr lang="zh-CN" altLang="en-US"/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2970" y="448310"/>
            <a:ext cx="144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功能</a:t>
            </a:r>
            <a:endParaRPr lang="zh-CN" altLang="en-US" b="1">
              <a:solidFill>
                <a:schemeClr val="tx2"/>
              </a:solidFill>
            </a:endParaRPr>
          </a:p>
        </p:txBody>
      </p:sp>
      <p:pic>
        <p:nvPicPr>
          <p:cNvPr id="6" name="图片 -2147482623" descr="微信图片_201704231933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1382395"/>
            <a:ext cx="6440805" cy="3207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2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37260" y="506730"/>
            <a:ext cx="1402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性能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5870" y="1421130"/>
            <a:ext cx="58318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软件的输入要求：登录界面要求输入准确，手机号输入要求输入精确，目的地点及预期出发    时间要求输入准确；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 软件的输出要求：根据用户提供的标签，输出相对应的攻略要求的精度较低，允许有错误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  软件的传输过程中的精度：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精度要求高，不允许出错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60120" y="606425"/>
            <a:ext cx="163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流程逻辑</a:t>
            </a:r>
            <a:endParaRPr lang="zh-CN" altLang="en-US" b="1">
              <a:solidFill>
                <a:schemeClr val="tx2"/>
              </a:solidFill>
            </a:endParaRPr>
          </a:p>
        </p:txBody>
      </p:sp>
      <p:pic>
        <p:nvPicPr>
          <p:cNvPr id="4" name="图片 -2147482621" descr="14959697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70" y="1379220"/>
            <a:ext cx="6610350" cy="3105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0">
            <a:off x="6376035" y="1330325"/>
            <a:ext cx="1467485" cy="1577340"/>
            <a:chOff x="1259632" y="1419622"/>
            <a:chExt cx="1152128" cy="1300919"/>
          </a:xfrm>
        </p:grpSpPr>
        <p:sp>
          <p:nvSpPr>
            <p:cNvPr id="25" name="椭圆 24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54935" y="-143776"/>
            <a:ext cx="1299732" cy="2757702"/>
            <a:chOff x="1207393" y="1794853"/>
            <a:chExt cx="1174988" cy="2754598"/>
          </a:xfrm>
        </p:grpSpPr>
        <p:sp>
          <p:nvSpPr>
            <p:cNvPr id="16" name="椭圆 15"/>
            <p:cNvSpPr/>
            <p:nvPr/>
          </p:nvSpPr>
          <p:spPr>
            <a:xfrm>
              <a:off x="1207393" y="3397323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2"/>
            <p:cNvSpPr/>
            <p:nvPr/>
          </p:nvSpPr>
          <p:spPr>
            <a:xfrm rot="1761192">
              <a:off x="1806317" y="179485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432189" y="2054925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www.1ppt.com/fanwen/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www.1ppt.com/jiaoan/  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www.1ppt.com/kejian/shuxue/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www.1ppt.com/kejian/meishu/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www.1ppt.com/kejian/wuli/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www.1ppt.com/kejian/shengwu/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www.1ppt.com/kejian/lishi/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74874" y="1461832"/>
            <a:ext cx="1152128" cy="1300919"/>
            <a:chOff x="1259632" y="1419622"/>
            <a:chExt cx="1152128" cy="1300919"/>
          </a:xfrm>
        </p:grpSpPr>
        <p:sp>
          <p:nvSpPr>
            <p:cNvPr id="2" name="椭圆 1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88300" y="1461832"/>
            <a:ext cx="1152128" cy="1300919"/>
            <a:chOff x="1259632" y="1419622"/>
            <a:chExt cx="1152128" cy="1300919"/>
          </a:xfrm>
        </p:grpSpPr>
        <p:sp>
          <p:nvSpPr>
            <p:cNvPr id="10" name="椭圆 9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24" y="1787970"/>
            <a:ext cx="507937" cy="507937"/>
          </a:xfrm>
          <a:prstGeom prst="rect">
            <a:avLst/>
          </a:prstGeom>
        </p:spPr>
      </p:pic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5190691" y="241844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9651" y="364644"/>
            <a:ext cx="222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</a:rPr>
              <a:t>CONTEXT</a:t>
            </a:r>
            <a:endParaRPr lang="en-US" altLang="zh-CN" sz="40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1515" y="2830195"/>
            <a:ext cx="131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46970"/>
                </a:solidFill>
              </a:rPr>
              <a:t>        </a:t>
            </a:r>
            <a:r>
              <a:rPr lang="zh-CN" altLang="en-US" dirty="0">
                <a:solidFill>
                  <a:srgbClr val="F46970"/>
                </a:solidFill>
              </a:rPr>
              <a:t>引言</a:t>
            </a:r>
            <a:endParaRPr lang="zh-CN" altLang="en-US" dirty="0">
              <a:solidFill>
                <a:srgbClr val="F46970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76" y="1783524"/>
            <a:ext cx="507937" cy="5079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flipH="1">
            <a:off x="4502150" y="2843530"/>
            <a:ext cx="14801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程序的设计说明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3" y="1856635"/>
            <a:ext cx="525632" cy="525632"/>
          </a:xfrm>
          <a:prstGeom prst="rect">
            <a:avLst/>
          </a:prstGeom>
        </p:spPr>
      </p:pic>
      <p:pic>
        <p:nvPicPr>
          <p:cNvPr id="30" name="图片 2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3037851" y="1775270"/>
            <a:ext cx="507937" cy="50793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15870" y="2830195"/>
            <a:ext cx="15532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程序的系统结构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28460" y="2933065"/>
            <a:ext cx="11150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  <a:sym typeface="+mn-ea"/>
              </a:rPr>
              <a:t>小组绩效分析</a:t>
            </a:r>
            <a:endParaRPr lang="zh-CN" altLang="en-US">
              <a:solidFill>
                <a:srgbClr val="00B050"/>
              </a:solidFill>
              <a:sym typeface="+mn-ea"/>
            </a:endParaRPr>
          </a:p>
        </p:txBody>
      </p:sp>
      <p:pic>
        <p:nvPicPr>
          <p:cNvPr id="23" name="图片 -2147482624" descr="超级截屏_20170311_184728"/>
          <p:cNvPicPr>
            <a:picLocks noChangeAspect="1"/>
          </p:cNvPicPr>
          <p:nvPr/>
        </p:nvPicPr>
        <p:blipFill>
          <a:blip r:embed="rId7"/>
          <a:srcRect b="7617"/>
          <a:stretch>
            <a:fillRect/>
          </a:stretch>
        </p:blipFill>
        <p:spPr>
          <a:xfrm>
            <a:off x="7843520" y="-38100"/>
            <a:ext cx="114490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47087" y="1413893"/>
            <a:ext cx="2040227" cy="2303711"/>
            <a:chOff x="3107837" y="1774887"/>
            <a:chExt cx="115212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3107837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67D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374708" y="2464480"/>
              <a:ext cx="792089" cy="330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about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61" y="1991805"/>
              <a:ext cx="507937" cy="50793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977645" y="2112963"/>
            <a:ext cx="439248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400" dirty="0" smtClean="0">
                <a:solidFill>
                  <a:srgbClr val="67D993"/>
                </a:solidFill>
                <a:latin typeface="Adobe Gothic Std B" pitchFamily="34" charset="-128"/>
                <a:ea typeface="Adobe Gothic Std B" pitchFamily="34" charset="-128"/>
              </a:rPr>
              <a:t>小组绩效分析</a:t>
            </a:r>
            <a:endParaRPr lang="zh-CN" sz="4400" dirty="0">
              <a:solidFill>
                <a:srgbClr val="67D993"/>
              </a:solidFill>
              <a:latin typeface="Adobe Gothic Std B" pitchFamily="34" charset="-128"/>
            </a:endParaRPr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2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585182"/>
            <a:ext cx="611560" cy="611560"/>
          </a:xfrm>
          <a:prstGeom prst="rect">
            <a:avLst/>
          </a:prstGeom>
          <a:solidFill>
            <a:srgbClr val="53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53C78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708025"/>
            <a:ext cx="15544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00B050"/>
                </a:solidFill>
                <a:sym typeface="+mn-ea"/>
              </a:rPr>
              <a:t>小组绩效分析</a:t>
            </a:r>
            <a:endParaRPr lang="zh-CN" altLang="en-US"/>
          </a:p>
        </p:txBody>
      </p:sp>
      <p:pic>
        <p:nvPicPr>
          <p:cNvPr id="5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31570" y="1964055"/>
            <a:ext cx="615188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曹依娜（</a:t>
            </a:r>
            <a:r>
              <a:rPr lang="en-US" altLang="zh-CN"/>
              <a:t>35%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       完善详细设计的文档，修改详细设计的</a:t>
            </a:r>
            <a:r>
              <a:rPr lang="en-US" altLang="zh-CN"/>
              <a:t>PPT</a:t>
            </a:r>
            <a:endParaRPr lang="en-US" altLang="zh-CN"/>
          </a:p>
          <a:p>
            <a:r>
              <a:rPr lang="zh-CN" altLang="en-US"/>
              <a:t>梁晗昕（</a:t>
            </a:r>
            <a:r>
              <a:rPr lang="en-US" altLang="zh-CN"/>
              <a:t>32%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      负责详细设计</a:t>
            </a:r>
            <a:r>
              <a:rPr lang="en-US" altLang="zh-CN"/>
              <a:t>PPT</a:t>
            </a:r>
            <a:r>
              <a:rPr lang="zh-CN" altLang="en-US"/>
              <a:t>的制作</a:t>
            </a:r>
            <a:endParaRPr lang="zh-CN" altLang="en-US"/>
          </a:p>
          <a:p>
            <a:r>
              <a:rPr lang="zh-CN" altLang="en-US"/>
              <a:t>陈启强（</a:t>
            </a:r>
            <a:r>
              <a:rPr lang="en-US" altLang="zh-CN"/>
              <a:t>33%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      负责翻转的PPT的制作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330524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800" b="1" dirty="0" smtClean="0">
                <a:solidFill>
                  <a:srgbClr val="F46970"/>
                </a:solidFill>
                <a:latin typeface="Adobe Gothic Std B" pitchFamily="34" charset="-128"/>
                <a:ea typeface="Adobe Gothic Std B" pitchFamily="34" charset="-128"/>
              </a:rPr>
              <a:t>THANKS</a:t>
            </a:r>
            <a:endParaRPr lang="zh-CN" altLang="en-US" sz="10800" b="1" dirty="0">
              <a:solidFill>
                <a:srgbClr val="F46970"/>
              </a:solidFill>
              <a:latin typeface="Adobe Gothic Std B" pitchFamily="34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99792" y="2921341"/>
            <a:ext cx="4179497" cy="658520"/>
            <a:chOff x="2411760" y="2842401"/>
            <a:chExt cx="4680520" cy="737461"/>
          </a:xfrm>
        </p:grpSpPr>
        <p:sp>
          <p:nvSpPr>
            <p:cNvPr id="3" name="矩形 2"/>
            <p:cNvSpPr/>
            <p:nvPr/>
          </p:nvSpPr>
          <p:spPr>
            <a:xfrm>
              <a:off x="2411760" y="2860403"/>
              <a:ext cx="701457" cy="701457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十字形 3"/>
            <p:cNvSpPr/>
            <p:nvPr/>
          </p:nvSpPr>
          <p:spPr>
            <a:xfrm>
              <a:off x="5003634" y="2851091"/>
              <a:ext cx="720080" cy="720080"/>
            </a:xfrm>
            <a:prstGeom prst="plus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689695" y="2842401"/>
              <a:ext cx="737461" cy="737461"/>
            </a:xfrm>
            <a:prstGeom prst="ellipse">
              <a:avLst/>
            </a:prstGeom>
            <a:solidFill>
              <a:srgbClr val="6B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6300192" y="2869714"/>
              <a:ext cx="792088" cy="682834"/>
            </a:xfrm>
            <a:prstGeom prst="triangle">
              <a:avLst/>
            </a:prstGeom>
            <a:solidFill>
              <a:srgbClr val="FA9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1640" y="1419622"/>
            <a:ext cx="1785621" cy="2016224"/>
            <a:chOff x="1187624" y="1774887"/>
            <a:chExt cx="115212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1187624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F469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434530" y="2496128"/>
              <a:ext cx="728783" cy="33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about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8" y="1974110"/>
              <a:ext cx="525632" cy="52563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211960" y="1580198"/>
            <a:ext cx="4392488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rgbClr val="F46970"/>
                </a:solidFill>
                <a:latin typeface="Adobe Gothic Std B" pitchFamily="34" charset="-128"/>
              </a:rPr>
              <a:t>引言</a:t>
            </a:r>
            <a:endParaRPr lang="zh-CN" altLang="en-US" sz="11500" dirty="0">
              <a:solidFill>
                <a:srgbClr val="F46970"/>
              </a:solidFill>
              <a:latin typeface="Adobe Gothic Std B" pitchFamily="34" charset="-128"/>
            </a:endParaRPr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2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59582"/>
            <a:ext cx="5112568" cy="31706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" y="336550"/>
            <a:ext cx="15849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15111" y="1868967"/>
            <a:ext cx="1656689" cy="698256"/>
            <a:chOff x="1115111" y="1868967"/>
            <a:chExt cx="1656689" cy="698256"/>
          </a:xfrm>
        </p:grpSpPr>
        <p:grpSp>
          <p:nvGrpSpPr>
            <p:cNvPr id="14" name="组合 13"/>
            <p:cNvGrpSpPr/>
            <p:nvPr/>
          </p:nvGrpSpPr>
          <p:grpSpPr>
            <a:xfrm>
              <a:off x="1187624" y="1923678"/>
              <a:ext cx="1478310" cy="574898"/>
              <a:chOff x="1259632" y="2067694"/>
              <a:chExt cx="1296144" cy="504056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V="1">
                <a:off x="1259632" y="2067695"/>
                <a:ext cx="576064" cy="504055"/>
              </a:xfrm>
              <a:prstGeom prst="line">
                <a:avLst/>
              </a:prstGeom>
              <a:ln w="19050">
                <a:solidFill>
                  <a:srgbClr val="F469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835696" y="2067694"/>
                <a:ext cx="720080" cy="1"/>
              </a:xfrm>
              <a:prstGeom prst="line">
                <a:avLst/>
              </a:prstGeom>
              <a:ln w="19050">
                <a:solidFill>
                  <a:srgbClr val="F469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椭圆 18"/>
            <p:cNvSpPr/>
            <p:nvPr/>
          </p:nvSpPr>
          <p:spPr>
            <a:xfrm>
              <a:off x="2629930" y="1868967"/>
              <a:ext cx="141870" cy="141870"/>
            </a:xfrm>
            <a:prstGeom prst="ellipse">
              <a:avLst/>
            </a:prstGeom>
            <a:solidFill>
              <a:srgbClr val="F46970"/>
            </a:solidFill>
            <a:ln>
              <a:solidFill>
                <a:srgbClr val="F46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15111" y="2465834"/>
              <a:ext cx="101389" cy="101389"/>
            </a:xfrm>
            <a:prstGeom prst="ellipse">
              <a:avLst/>
            </a:prstGeom>
            <a:solidFill>
              <a:srgbClr val="F46970"/>
            </a:solidFill>
            <a:ln>
              <a:solidFill>
                <a:srgbClr val="F46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8383373" flipV="1">
            <a:off x="6253582" y="1057192"/>
            <a:ext cx="1656689" cy="710969"/>
            <a:chOff x="1115111" y="1868967"/>
            <a:chExt cx="1656689" cy="698256"/>
          </a:xfrm>
          <a:solidFill>
            <a:srgbClr val="F2A849"/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1187624" y="1923678"/>
              <a:ext cx="1478310" cy="574898"/>
              <a:chOff x="1259632" y="2067694"/>
              <a:chExt cx="1296144" cy="504056"/>
            </a:xfrm>
            <a:grpFill/>
          </p:grpSpPr>
          <p:cxnSp>
            <p:nvCxnSpPr>
              <p:cNvPr id="33" name="直接连接符 32"/>
              <p:cNvCxnSpPr/>
              <p:nvPr/>
            </p:nvCxnSpPr>
            <p:spPr>
              <a:xfrm flipV="1">
                <a:off x="1259632" y="2067695"/>
                <a:ext cx="576064" cy="504055"/>
              </a:xfrm>
              <a:prstGeom prst="line">
                <a:avLst/>
              </a:prstGeom>
              <a:grpFill/>
              <a:ln w="19050">
                <a:solidFill>
                  <a:srgbClr val="F2A8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835696" y="2067694"/>
                <a:ext cx="720080" cy="1"/>
              </a:xfrm>
              <a:prstGeom prst="line">
                <a:avLst/>
              </a:prstGeom>
              <a:grpFill/>
              <a:ln w="19050">
                <a:solidFill>
                  <a:srgbClr val="F2A8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椭圆 30"/>
            <p:cNvSpPr/>
            <p:nvPr/>
          </p:nvSpPr>
          <p:spPr>
            <a:xfrm>
              <a:off x="2629930" y="1868967"/>
              <a:ext cx="141870" cy="141870"/>
            </a:xfrm>
            <a:prstGeom prst="ellipse">
              <a:avLst/>
            </a:prstGeom>
            <a:grpFill/>
            <a:ln>
              <a:solidFill>
                <a:srgbClr val="F2A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115111" y="2465834"/>
              <a:ext cx="101389" cy="101389"/>
            </a:xfrm>
            <a:prstGeom prst="ellipse">
              <a:avLst/>
            </a:prstGeom>
            <a:grpFill/>
            <a:ln>
              <a:solidFill>
                <a:srgbClr val="F2A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8962044" flipV="1">
            <a:off x="5288059" y="3662400"/>
            <a:ext cx="1366408" cy="912355"/>
            <a:chOff x="1115111" y="1671183"/>
            <a:chExt cx="1366408" cy="896040"/>
          </a:xfrm>
        </p:grpSpPr>
        <p:grpSp>
          <p:nvGrpSpPr>
            <p:cNvPr id="36" name="组合 35"/>
            <p:cNvGrpSpPr/>
            <p:nvPr/>
          </p:nvGrpSpPr>
          <p:grpSpPr>
            <a:xfrm>
              <a:off x="1187624" y="1671183"/>
              <a:ext cx="1293895" cy="827394"/>
              <a:chOff x="1259632" y="1846312"/>
              <a:chExt cx="1134454" cy="725438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259632" y="2067695"/>
                <a:ext cx="576064" cy="504055"/>
              </a:xfrm>
              <a:prstGeom prst="line">
                <a:avLst/>
              </a:prstGeom>
              <a:ln w="19050">
                <a:solidFill>
                  <a:srgbClr val="F469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18962044">
                <a:off x="1949218" y="1846312"/>
                <a:ext cx="444868" cy="497571"/>
              </a:xfrm>
              <a:prstGeom prst="line">
                <a:avLst/>
              </a:prstGeom>
              <a:ln w="19050">
                <a:solidFill>
                  <a:srgbClr val="F469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椭圆 37"/>
            <p:cNvSpPr/>
            <p:nvPr/>
          </p:nvSpPr>
          <p:spPr>
            <a:xfrm>
              <a:off x="1115111" y="2465834"/>
              <a:ext cx="101389" cy="101389"/>
            </a:xfrm>
            <a:prstGeom prst="ellipse">
              <a:avLst/>
            </a:prstGeom>
            <a:solidFill>
              <a:srgbClr val="F46970"/>
            </a:solidFill>
            <a:ln>
              <a:solidFill>
                <a:srgbClr val="F46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12094" y="2567157"/>
            <a:ext cx="2088233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7620" y="4079240"/>
            <a:ext cx="186880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46970"/>
                </a:solidFill>
              </a:rPr>
              <a:t>背景</a:t>
            </a:r>
            <a:endParaRPr lang="zh-CN" altLang="en-US" sz="1600" dirty="0">
              <a:solidFill>
                <a:srgbClr val="F4697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20720" y="1923415"/>
            <a:ext cx="24872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懒人游网页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12330" y="1282065"/>
            <a:ext cx="12484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参考资料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4" name="图片 -2147482624" descr="超级截屏_20170311_184728"/>
          <p:cNvPicPr>
            <a:picLocks noChangeAspect="1"/>
          </p:cNvPicPr>
          <p:nvPr/>
        </p:nvPicPr>
        <p:blipFill>
          <a:blip r:embed="rId2"/>
          <a:srcRect b="7617"/>
          <a:stretch>
            <a:fillRect/>
          </a:stretch>
        </p:blipFill>
        <p:spPr>
          <a:xfrm>
            <a:off x="7842885" y="-62865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2375" y="855345"/>
            <a:ext cx="64490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       </a:t>
            </a:r>
            <a:r>
              <a:rPr lang="zh-CN" altLang="en-US" sz="2400" b="1"/>
              <a:t>懒人游网页的编写目的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1405" y="1590040"/>
            <a:ext cx="673100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懒人游网页的想法源于方便出游者，提供合适的出行路线。现如今很多大学生喜欢旅行，却懒于做攻略。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同时我们为出游者提供了更为人性化的温馨提醒，根据使用者出游的日期，为其提供出游期间的暖心信息。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针对人群：喜欢旅游却不擅长做攻略的粗心旅行爱好者（目前考虑面向当代大学生）</a:t>
            </a:r>
            <a:endParaRPr lang="zh-CN" altLang="en-US"/>
          </a:p>
        </p:txBody>
      </p:sp>
      <p:pic>
        <p:nvPicPr>
          <p:cNvPr id="4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33700" y="579120"/>
            <a:ext cx="207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参考资料</a:t>
            </a:r>
            <a:r>
              <a:rPr lang="en-US" altLang="zh-CN" sz="2400" b="1"/>
              <a:t>:</a:t>
            </a:r>
            <a:endParaRPr lang="en-US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443990" y="1976120"/>
            <a:ext cx="683704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书籍参考：《软件工程导论》------清华大学出版社</a:t>
            </a:r>
            <a:endParaRPr lang="zh-CN" altLang="en-US"/>
          </a:p>
          <a:p>
            <a:r>
              <a:rPr lang="zh-CN" altLang="en-US"/>
              <a:t>                      《Java面向对象设计》------高等教育出版社</a:t>
            </a:r>
            <a:endParaRPr lang="zh-CN" altLang="en-US"/>
          </a:p>
          <a:p>
            <a:r>
              <a:rPr lang="zh-CN" altLang="en-US"/>
              <a:t>                      《数据库系统概论》------高等教育出版社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28035" y="810260"/>
            <a:ext cx="1924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背景</a:t>
            </a:r>
            <a:r>
              <a:rPr lang="en-US" altLang="zh-CN" sz="2400" b="1"/>
              <a:t>:</a:t>
            </a:r>
            <a:endParaRPr lang="en-US" altLang="zh-CN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2039620" y="1587500"/>
            <a:ext cx="5316855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 </a:t>
            </a:r>
            <a:endParaRPr lang="zh-CN" altLang="en-US"/>
          </a:p>
          <a:p>
            <a:r>
              <a:rPr lang="zh-CN" altLang="en-US"/>
              <a:t>网页名称：懒人游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项目监制：杨 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提出者：梁晗昕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开发者：曹依娜 梁晗昕 陈启强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使用用户：旅行爱好者 </a:t>
            </a:r>
            <a:endParaRPr lang="zh-CN" altLang="en-US"/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59632" y="1403160"/>
            <a:ext cx="1800200" cy="2032686"/>
            <a:chOff x="1259632" y="1419622"/>
            <a:chExt cx="1152128" cy="1300919"/>
          </a:xfrm>
        </p:grpSpPr>
        <p:sp>
          <p:nvSpPr>
            <p:cNvPr id="3" name="椭圆 2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78177" y="2531300"/>
            <a:ext cx="1237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about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21" y="1620076"/>
            <a:ext cx="1002963" cy="1002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8585" y="1919288"/>
            <a:ext cx="439248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400" dirty="0" smtClean="0">
                <a:solidFill>
                  <a:srgbClr val="F2A849"/>
                </a:solidFill>
                <a:latin typeface="Adobe Gothic Std B" pitchFamily="34" charset="-128"/>
                <a:ea typeface="Adobe Gothic Std B" pitchFamily="34" charset="-128"/>
              </a:rPr>
              <a:t>程序的系统结构</a:t>
            </a:r>
            <a:endParaRPr lang="zh-CN" sz="4400" dirty="0">
              <a:solidFill>
                <a:srgbClr val="F2A849"/>
              </a:solidFill>
              <a:latin typeface="Adobe Gothic Std B" pitchFamily="34" charset="-128"/>
            </a:endParaRPr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2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59632" y="1543978"/>
            <a:ext cx="2078516" cy="2078516"/>
            <a:chOff x="2915816" y="843558"/>
            <a:chExt cx="2078516" cy="2078516"/>
          </a:xfrm>
          <a:solidFill>
            <a:srgbClr val="F2A849"/>
          </a:solidFill>
        </p:grpSpPr>
        <p:sp>
          <p:nvSpPr>
            <p:cNvPr id="2" name="八角星 1"/>
            <p:cNvSpPr/>
            <p:nvPr/>
          </p:nvSpPr>
          <p:spPr>
            <a:xfrm>
              <a:off x="2915816" y="843558"/>
              <a:ext cx="2078516" cy="2078516"/>
            </a:xfrm>
            <a:custGeom>
              <a:avLst/>
              <a:gdLst/>
              <a:ahLst/>
              <a:cxnLst/>
              <a:rect l="l" t="t" r="r" b="b"/>
              <a:pathLst>
                <a:path w="2078516" h="2078516">
                  <a:moveTo>
                    <a:pt x="820426" y="1876814"/>
                  </a:moveTo>
                  <a:cubicBezTo>
                    <a:pt x="890140" y="1896078"/>
                    <a:pt x="963566" y="1905783"/>
                    <a:pt x="1039258" y="1905783"/>
                  </a:cubicBezTo>
                  <a:cubicBezTo>
                    <a:pt x="1114950" y="1905783"/>
                    <a:pt x="1188375" y="1896078"/>
                    <a:pt x="1258088" y="1876815"/>
                  </a:cubicBezTo>
                  <a:lnTo>
                    <a:pt x="1200197" y="2064805"/>
                  </a:lnTo>
                  <a:cubicBezTo>
                    <a:pt x="1147883" y="2074273"/>
                    <a:pt x="1094066" y="2078516"/>
                    <a:pt x="1039258" y="2078516"/>
                  </a:cubicBezTo>
                  <a:cubicBezTo>
                    <a:pt x="984450" y="2078516"/>
                    <a:pt x="930632" y="2074273"/>
                    <a:pt x="878317" y="2064805"/>
                  </a:cubicBezTo>
                  <a:close/>
                  <a:moveTo>
                    <a:pt x="1784786" y="1474013"/>
                  </a:moveTo>
                  <a:lnTo>
                    <a:pt x="1878287" y="1650728"/>
                  </a:lnTo>
                  <a:cubicBezTo>
                    <a:pt x="1815529" y="1738606"/>
                    <a:pt x="1738606" y="1815529"/>
                    <a:pt x="1650728" y="1878286"/>
                  </a:cubicBezTo>
                  <a:lnTo>
                    <a:pt x="1474014" y="1784785"/>
                  </a:lnTo>
                  <a:cubicBezTo>
                    <a:pt x="1604814" y="1712553"/>
                    <a:pt x="1712554" y="1604813"/>
                    <a:pt x="1784786" y="1474013"/>
                  </a:cubicBezTo>
                  <a:close/>
                  <a:moveTo>
                    <a:pt x="293730" y="1474012"/>
                  </a:moveTo>
                  <a:cubicBezTo>
                    <a:pt x="365962" y="1604812"/>
                    <a:pt x="473702" y="1712553"/>
                    <a:pt x="604502" y="1784785"/>
                  </a:cubicBezTo>
                  <a:lnTo>
                    <a:pt x="427788" y="1878286"/>
                  </a:lnTo>
                  <a:cubicBezTo>
                    <a:pt x="339909" y="1815528"/>
                    <a:pt x="262986" y="1738605"/>
                    <a:pt x="200229" y="1650726"/>
                  </a:cubicBezTo>
                  <a:close/>
                  <a:moveTo>
                    <a:pt x="1876814" y="820426"/>
                  </a:moveTo>
                  <a:lnTo>
                    <a:pt x="2064805" y="878317"/>
                  </a:lnTo>
                  <a:cubicBezTo>
                    <a:pt x="2074273" y="930632"/>
                    <a:pt x="2078516" y="984450"/>
                    <a:pt x="2078516" y="1039258"/>
                  </a:cubicBezTo>
                  <a:cubicBezTo>
                    <a:pt x="2078516" y="1094066"/>
                    <a:pt x="2074274" y="1147883"/>
                    <a:pt x="2064805" y="1200197"/>
                  </a:cubicBezTo>
                  <a:lnTo>
                    <a:pt x="1876815" y="1258088"/>
                  </a:lnTo>
                  <a:cubicBezTo>
                    <a:pt x="1896078" y="1188374"/>
                    <a:pt x="1905783" y="1114950"/>
                    <a:pt x="1905783" y="1039258"/>
                  </a:cubicBezTo>
                  <a:cubicBezTo>
                    <a:pt x="1905783" y="963566"/>
                    <a:pt x="1896078" y="890140"/>
                    <a:pt x="1876814" y="820426"/>
                  </a:cubicBezTo>
                  <a:close/>
                  <a:moveTo>
                    <a:pt x="201702" y="820426"/>
                  </a:moveTo>
                  <a:cubicBezTo>
                    <a:pt x="182438" y="890140"/>
                    <a:pt x="172733" y="963566"/>
                    <a:pt x="172733" y="1039258"/>
                  </a:cubicBezTo>
                  <a:cubicBezTo>
                    <a:pt x="172733" y="1114950"/>
                    <a:pt x="182438" y="1188375"/>
                    <a:pt x="201702" y="1258089"/>
                  </a:cubicBezTo>
                  <a:lnTo>
                    <a:pt x="13711" y="1200198"/>
                  </a:lnTo>
                  <a:cubicBezTo>
                    <a:pt x="4243" y="1147883"/>
                    <a:pt x="0" y="1094066"/>
                    <a:pt x="0" y="1039258"/>
                  </a:cubicBezTo>
                  <a:cubicBezTo>
                    <a:pt x="0" y="984449"/>
                    <a:pt x="4243" y="930632"/>
                    <a:pt x="13712" y="878317"/>
                  </a:cubicBezTo>
                  <a:close/>
                  <a:moveTo>
                    <a:pt x="1650726" y="200229"/>
                  </a:moveTo>
                  <a:cubicBezTo>
                    <a:pt x="1738605" y="262986"/>
                    <a:pt x="1815528" y="339909"/>
                    <a:pt x="1878286" y="427788"/>
                  </a:cubicBezTo>
                  <a:lnTo>
                    <a:pt x="1784785" y="604502"/>
                  </a:lnTo>
                  <a:cubicBezTo>
                    <a:pt x="1712553" y="473702"/>
                    <a:pt x="1604813" y="365962"/>
                    <a:pt x="1474012" y="293730"/>
                  </a:cubicBezTo>
                  <a:close/>
                  <a:moveTo>
                    <a:pt x="427790" y="200229"/>
                  </a:moveTo>
                  <a:lnTo>
                    <a:pt x="604504" y="293730"/>
                  </a:lnTo>
                  <a:cubicBezTo>
                    <a:pt x="473703" y="365962"/>
                    <a:pt x="365962" y="473703"/>
                    <a:pt x="293730" y="604503"/>
                  </a:cubicBezTo>
                  <a:lnTo>
                    <a:pt x="200229" y="427789"/>
                  </a:lnTo>
                  <a:cubicBezTo>
                    <a:pt x="262987" y="339910"/>
                    <a:pt x="339910" y="262987"/>
                    <a:pt x="427790" y="200229"/>
                  </a:cubicBezTo>
                  <a:close/>
                  <a:moveTo>
                    <a:pt x="1039258" y="0"/>
                  </a:moveTo>
                  <a:cubicBezTo>
                    <a:pt x="1094066" y="0"/>
                    <a:pt x="1147883" y="4243"/>
                    <a:pt x="1200198" y="13711"/>
                  </a:cubicBezTo>
                  <a:lnTo>
                    <a:pt x="1258089" y="201702"/>
                  </a:lnTo>
                  <a:cubicBezTo>
                    <a:pt x="1188375" y="182438"/>
                    <a:pt x="1114950" y="172733"/>
                    <a:pt x="1039258" y="172733"/>
                  </a:cubicBezTo>
                  <a:cubicBezTo>
                    <a:pt x="963566" y="172733"/>
                    <a:pt x="890140" y="182438"/>
                    <a:pt x="820426" y="201702"/>
                  </a:cubicBezTo>
                  <a:lnTo>
                    <a:pt x="878317" y="13711"/>
                  </a:lnTo>
                  <a:cubicBezTo>
                    <a:pt x="930632" y="4243"/>
                    <a:pt x="984450" y="0"/>
                    <a:pt x="10392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>
              <a:off x="3070547" y="998289"/>
              <a:ext cx="1769054" cy="1769054"/>
            </a:xfrm>
            <a:prstGeom prst="donut">
              <a:avLst>
                <a:gd name="adj" fmla="val 51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9989476">
            <a:off x="3224759" y="1239424"/>
            <a:ext cx="1769952" cy="1870302"/>
            <a:chOff x="5847264" y="1987832"/>
            <a:chExt cx="1769952" cy="1870302"/>
          </a:xfrm>
          <a:solidFill>
            <a:srgbClr val="F2A849"/>
          </a:solidFill>
        </p:grpSpPr>
        <p:sp>
          <p:nvSpPr>
            <p:cNvPr id="7" name="六角星 6"/>
            <p:cNvSpPr/>
            <p:nvPr/>
          </p:nvSpPr>
          <p:spPr>
            <a:xfrm>
              <a:off x="5847264" y="1987832"/>
              <a:ext cx="1769952" cy="1870302"/>
            </a:xfrm>
            <a:custGeom>
              <a:avLst/>
              <a:gdLst/>
              <a:ahLst/>
              <a:cxnLst/>
              <a:rect l="l" t="t" r="r" b="b"/>
              <a:pathLst>
                <a:path w="1769952" h="1870302">
                  <a:moveTo>
                    <a:pt x="680519" y="1569349"/>
                  </a:moveTo>
                  <a:cubicBezTo>
                    <a:pt x="744265" y="1593275"/>
                    <a:pt x="813305" y="1604539"/>
                    <a:pt x="884976" y="1604539"/>
                  </a:cubicBezTo>
                  <a:cubicBezTo>
                    <a:pt x="956647" y="1604539"/>
                    <a:pt x="1025687" y="1593275"/>
                    <a:pt x="1089434" y="1569349"/>
                  </a:cubicBezTo>
                  <a:lnTo>
                    <a:pt x="987151" y="1864473"/>
                  </a:lnTo>
                  <a:cubicBezTo>
                    <a:pt x="953617" y="1868430"/>
                    <a:pt x="919515" y="1870302"/>
                    <a:pt x="884976" y="1870302"/>
                  </a:cubicBezTo>
                  <a:cubicBezTo>
                    <a:pt x="850437" y="1870302"/>
                    <a:pt x="816336" y="1868430"/>
                    <a:pt x="782801" y="1864473"/>
                  </a:cubicBezTo>
                  <a:close/>
                  <a:moveTo>
                    <a:pt x="1544942" y="1028622"/>
                  </a:moveTo>
                  <a:lnTo>
                    <a:pt x="1769952" y="1235457"/>
                  </a:lnTo>
                  <a:cubicBezTo>
                    <a:pt x="1744124" y="1314289"/>
                    <a:pt x="1707320" y="1388154"/>
                    <a:pt x="1661819" y="1455697"/>
                  </a:cubicBezTo>
                  <a:lnTo>
                    <a:pt x="1368813" y="1395745"/>
                  </a:lnTo>
                  <a:cubicBezTo>
                    <a:pt x="1463802" y="1297986"/>
                    <a:pt x="1527963" y="1170611"/>
                    <a:pt x="1544942" y="1028622"/>
                  </a:cubicBezTo>
                  <a:close/>
                  <a:moveTo>
                    <a:pt x="225011" y="1028622"/>
                  </a:moveTo>
                  <a:cubicBezTo>
                    <a:pt x="241989" y="1170611"/>
                    <a:pt x="306151" y="1297986"/>
                    <a:pt x="401140" y="1395745"/>
                  </a:cubicBezTo>
                  <a:lnTo>
                    <a:pt x="108134" y="1455697"/>
                  </a:lnTo>
                  <a:cubicBezTo>
                    <a:pt x="62633" y="1388154"/>
                    <a:pt x="25829" y="1314289"/>
                    <a:pt x="0" y="1235457"/>
                  </a:cubicBezTo>
                  <a:close/>
                  <a:moveTo>
                    <a:pt x="1661819" y="414605"/>
                  </a:moveTo>
                  <a:cubicBezTo>
                    <a:pt x="1707320" y="482148"/>
                    <a:pt x="1744124" y="556014"/>
                    <a:pt x="1769952" y="634845"/>
                  </a:cubicBezTo>
                  <a:lnTo>
                    <a:pt x="1544942" y="841680"/>
                  </a:lnTo>
                  <a:cubicBezTo>
                    <a:pt x="1527963" y="699691"/>
                    <a:pt x="1463802" y="572317"/>
                    <a:pt x="1368813" y="474558"/>
                  </a:cubicBezTo>
                  <a:close/>
                  <a:moveTo>
                    <a:pt x="108134" y="414605"/>
                  </a:moveTo>
                  <a:lnTo>
                    <a:pt x="401140" y="474558"/>
                  </a:lnTo>
                  <a:cubicBezTo>
                    <a:pt x="306151" y="572317"/>
                    <a:pt x="241989" y="699691"/>
                    <a:pt x="225011" y="841680"/>
                  </a:cubicBezTo>
                  <a:lnTo>
                    <a:pt x="0" y="634845"/>
                  </a:lnTo>
                  <a:cubicBezTo>
                    <a:pt x="25829" y="556014"/>
                    <a:pt x="62633" y="482148"/>
                    <a:pt x="108134" y="414605"/>
                  </a:cubicBezTo>
                  <a:close/>
                  <a:moveTo>
                    <a:pt x="884976" y="0"/>
                  </a:moveTo>
                  <a:cubicBezTo>
                    <a:pt x="919515" y="0"/>
                    <a:pt x="953617" y="1873"/>
                    <a:pt x="987151" y="5830"/>
                  </a:cubicBezTo>
                  <a:lnTo>
                    <a:pt x="1089433" y="300953"/>
                  </a:lnTo>
                  <a:cubicBezTo>
                    <a:pt x="1025687" y="277027"/>
                    <a:pt x="956647" y="265763"/>
                    <a:pt x="884976" y="265763"/>
                  </a:cubicBezTo>
                  <a:cubicBezTo>
                    <a:pt x="813305" y="265763"/>
                    <a:pt x="744265" y="277027"/>
                    <a:pt x="680519" y="300953"/>
                  </a:cubicBezTo>
                  <a:lnTo>
                    <a:pt x="782801" y="5830"/>
                  </a:lnTo>
                  <a:cubicBezTo>
                    <a:pt x="816336" y="1873"/>
                    <a:pt x="850437" y="0"/>
                    <a:pt x="8849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同心圆 9"/>
            <p:cNvSpPr/>
            <p:nvPr/>
          </p:nvSpPr>
          <p:spPr>
            <a:xfrm>
              <a:off x="6048164" y="2238907"/>
              <a:ext cx="1368152" cy="1368152"/>
            </a:xfrm>
            <a:prstGeom prst="donut">
              <a:avLst>
                <a:gd name="adj" fmla="val 6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20557778">
            <a:off x="6479083" y="752441"/>
            <a:ext cx="2078516" cy="2078516"/>
            <a:chOff x="2915816" y="843558"/>
            <a:chExt cx="2078516" cy="2078516"/>
          </a:xfrm>
          <a:solidFill>
            <a:srgbClr val="F2A849"/>
          </a:solidFill>
        </p:grpSpPr>
        <p:sp>
          <p:nvSpPr>
            <p:cNvPr id="13" name="八角星 1"/>
            <p:cNvSpPr/>
            <p:nvPr/>
          </p:nvSpPr>
          <p:spPr>
            <a:xfrm>
              <a:off x="2915816" y="843558"/>
              <a:ext cx="2078516" cy="2078516"/>
            </a:xfrm>
            <a:custGeom>
              <a:avLst/>
              <a:gdLst/>
              <a:ahLst/>
              <a:cxnLst/>
              <a:rect l="l" t="t" r="r" b="b"/>
              <a:pathLst>
                <a:path w="2078516" h="2078516">
                  <a:moveTo>
                    <a:pt x="820426" y="1876814"/>
                  </a:moveTo>
                  <a:cubicBezTo>
                    <a:pt x="890140" y="1896078"/>
                    <a:pt x="963566" y="1905783"/>
                    <a:pt x="1039258" y="1905783"/>
                  </a:cubicBezTo>
                  <a:cubicBezTo>
                    <a:pt x="1114950" y="1905783"/>
                    <a:pt x="1188375" y="1896078"/>
                    <a:pt x="1258088" y="1876815"/>
                  </a:cubicBezTo>
                  <a:lnTo>
                    <a:pt x="1200197" y="2064805"/>
                  </a:lnTo>
                  <a:cubicBezTo>
                    <a:pt x="1147883" y="2074273"/>
                    <a:pt x="1094066" y="2078516"/>
                    <a:pt x="1039258" y="2078516"/>
                  </a:cubicBezTo>
                  <a:cubicBezTo>
                    <a:pt x="984450" y="2078516"/>
                    <a:pt x="930632" y="2074273"/>
                    <a:pt x="878317" y="2064805"/>
                  </a:cubicBezTo>
                  <a:close/>
                  <a:moveTo>
                    <a:pt x="1784786" y="1474013"/>
                  </a:moveTo>
                  <a:lnTo>
                    <a:pt x="1878287" y="1650728"/>
                  </a:lnTo>
                  <a:cubicBezTo>
                    <a:pt x="1815529" y="1738606"/>
                    <a:pt x="1738606" y="1815529"/>
                    <a:pt x="1650728" y="1878286"/>
                  </a:cubicBezTo>
                  <a:lnTo>
                    <a:pt x="1474014" y="1784785"/>
                  </a:lnTo>
                  <a:cubicBezTo>
                    <a:pt x="1604814" y="1712553"/>
                    <a:pt x="1712554" y="1604813"/>
                    <a:pt x="1784786" y="1474013"/>
                  </a:cubicBezTo>
                  <a:close/>
                  <a:moveTo>
                    <a:pt x="293730" y="1474012"/>
                  </a:moveTo>
                  <a:cubicBezTo>
                    <a:pt x="365962" y="1604812"/>
                    <a:pt x="473702" y="1712553"/>
                    <a:pt x="604502" y="1784785"/>
                  </a:cubicBezTo>
                  <a:lnTo>
                    <a:pt x="427788" y="1878286"/>
                  </a:lnTo>
                  <a:cubicBezTo>
                    <a:pt x="339909" y="1815528"/>
                    <a:pt x="262986" y="1738605"/>
                    <a:pt x="200229" y="1650726"/>
                  </a:cubicBezTo>
                  <a:close/>
                  <a:moveTo>
                    <a:pt x="1876814" y="820426"/>
                  </a:moveTo>
                  <a:lnTo>
                    <a:pt x="2064805" y="878317"/>
                  </a:lnTo>
                  <a:cubicBezTo>
                    <a:pt x="2074273" y="930632"/>
                    <a:pt x="2078516" y="984450"/>
                    <a:pt x="2078516" y="1039258"/>
                  </a:cubicBezTo>
                  <a:cubicBezTo>
                    <a:pt x="2078516" y="1094066"/>
                    <a:pt x="2074274" y="1147883"/>
                    <a:pt x="2064805" y="1200197"/>
                  </a:cubicBezTo>
                  <a:lnTo>
                    <a:pt x="1876815" y="1258088"/>
                  </a:lnTo>
                  <a:cubicBezTo>
                    <a:pt x="1896078" y="1188374"/>
                    <a:pt x="1905783" y="1114950"/>
                    <a:pt x="1905783" y="1039258"/>
                  </a:cubicBezTo>
                  <a:cubicBezTo>
                    <a:pt x="1905783" y="963566"/>
                    <a:pt x="1896078" y="890140"/>
                    <a:pt x="1876814" y="820426"/>
                  </a:cubicBezTo>
                  <a:close/>
                  <a:moveTo>
                    <a:pt x="201702" y="820426"/>
                  </a:moveTo>
                  <a:cubicBezTo>
                    <a:pt x="182438" y="890140"/>
                    <a:pt x="172733" y="963566"/>
                    <a:pt x="172733" y="1039258"/>
                  </a:cubicBezTo>
                  <a:cubicBezTo>
                    <a:pt x="172733" y="1114950"/>
                    <a:pt x="182438" y="1188375"/>
                    <a:pt x="201702" y="1258089"/>
                  </a:cubicBezTo>
                  <a:lnTo>
                    <a:pt x="13711" y="1200198"/>
                  </a:lnTo>
                  <a:cubicBezTo>
                    <a:pt x="4243" y="1147883"/>
                    <a:pt x="0" y="1094066"/>
                    <a:pt x="0" y="1039258"/>
                  </a:cubicBezTo>
                  <a:cubicBezTo>
                    <a:pt x="0" y="984449"/>
                    <a:pt x="4243" y="930632"/>
                    <a:pt x="13712" y="878317"/>
                  </a:cubicBezTo>
                  <a:close/>
                  <a:moveTo>
                    <a:pt x="1650726" y="200229"/>
                  </a:moveTo>
                  <a:cubicBezTo>
                    <a:pt x="1738605" y="262986"/>
                    <a:pt x="1815528" y="339909"/>
                    <a:pt x="1878286" y="427788"/>
                  </a:cubicBezTo>
                  <a:lnTo>
                    <a:pt x="1784785" y="604502"/>
                  </a:lnTo>
                  <a:cubicBezTo>
                    <a:pt x="1712553" y="473702"/>
                    <a:pt x="1604813" y="365962"/>
                    <a:pt x="1474012" y="293730"/>
                  </a:cubicBezTo>
                  <a:close/>
                  <a:moveTo>
                    <a:pt x="427790" y="200229"/>
                  </a:moveTo>
                  <a:lnTo>
                    <a:pt x="604504" y="293730"/>
                  </a:lnTo>
                  <a:cubicBezTo>
                    <a:pt x="473703" y="365962"/>
                    <a:pt x="365962" y="473703"/>
                    <a:pt x="293730" y="604503"/>
                  </a:cubicBezTo>
                  <a:lnTo>
                    <a:pt x="200229" y="427789"/>
                  </a:lnTo>
                  <a:cubicBezTo>
                    <a:pt x="262987" y="339910"/>
                    <a:pt x="339910" y="262987"/>
                    <a:pt x="427790" y="200229"/>
                  </a:cubicBezTo>
                  <a:close/>
                  <a:moveTo>
                    <a:pt x="1039258" y="0"/>
                  </a:moveTo>
                  <a:cubicBezTo>
                    <a:pt x="1094066" y="0"/>
                    <a:pt x="1147883" y="4243"/>
                    <a:pt x="1200198" y="13711"/>
                  </a:cubicBezTo>
                  <a:lnTo>
                    <a:pt x="1258089" y="201702"/>
                  </a:lnTo>
                  <a:cubicBezTo>
                    <a:pt x="1188375" y="182438"/>
                    <a:pt x="1114950" y="172733"/>
                    <a:pt x="1039258" y="172733"/>
                  </a:cubicBezTo>
                  <a:cubicBezTo>
                    <a:pt x="963566" y="172733"/>
                    <a:pt x="890140" y="182438"/>
                    <a:pt x="820426" y="201702"/>
                  </a:cubicBezTo>
                  <a:lnTo>
                    <a:pt x="878317" y="13711"/>
                  </a:lnTo>
                  <a:cubicBezTo>
                    <a:pt x="930632" y="4243"/>
                    <a:pt x="984450" y="0"/>
                    <a:pt x="10392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同心圆 13"/>
            <p:cNvSpPr/>
            <p:nvPr/>
          </p:nvSpPr>
          <p:spPr>
            <a:xfrm>
              <a:off x="3070547" y="998289"/>
              <a:ext cx="1769054" cy="1769054"/>
            </a:xfrm>
            <a:prstGeom prst="donut">
              <a:avLst>
                <a:gd name="adj" fmla="val 51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9801086">
            <a:off x="4902781" y="1612103"/>
            <a:ext cx="1769952" cy="1870302"/>
            <a:chOff x="5847264" y="1987832"/>
            <a:chExt cx="1769952" cy="1870302"/>
          </a:xfrm>
          <a:solidFill>
            <a:srgbClr val="F2A849"/>
          </a:solidFill>
        </p:grpSpPr>
        <p:sp>
          <p:nvSpPr>
            <p:cNvPr id="16" name="六角星 6"/>
            <p:cNvSpPr/>
            <p:nvPr/>
          </p:nvSpPr>
          <p:spPr>
            <a:xfrm>
              <a:off x="5847264" y="1987832"/>
              <a:ext cx="1769952" cy="1870302"/>
            </a:xfrm>
            <a:custGeom>
              <a:avLst/>
              <a:gdLst/>
              <a:ahLst/>
              <a:cxnLst/>
              <a:rect l="l" t="t" r="r" b="b"/>
              <a:pathLst>
                <a:path w="1769952" h="1870302">
                  <a:moveTo>
                    <a:pt x="680519" y="1569349"/>
                  </a:moveTo>
                  <a:cubicBezTo>
                    <a:pt x="744265" y="1593275"/>
                    <a:pt x="813305" y="1604539"/>
                    <a:pt x="884976" y="1604539"/>
                  </a:cubicBezTo>
                  <a:cubicBezTo>
                    <a:pt x="956647" y="1604539"/>
                    <a:pt x="1025687" y="1593275"/>
                    <a:pt x="1089434" y="1569349"/>
                  </a:cubicBezTo>
                  <a:lnTo>
                    <a:pt x="987151" y="1864473"/>
                  </a:lnTo>
                  <a:cubicBezTo>
                    <a:pt x="953617" y="1868430"/>
                    <a:pt x="919515" y="1870302"/>
                    <a:pt x="884976" y="1870302"/>
                  </a:cubicBezTo>
                  <a:cubicBezTo>
                    <a:pt x="850437" y="1870302"/>
                    <a:pt x="816336" y="1868430"/>
                    <a:pt x="782801" y="1864473"/>
                  </a:cubicBezTo>
                  <a:close/>
                  <a:moveTo>
                    <a:pt x="1544942" y="1028622"/>
                  </a:moveTo>
                  <a:lnTo>
                    <a:pt x="1769952" y="1235457"/>
                  </a:lnTo>
                  <a:cubicBezTo>
                    <a:pt x="1744124" y="1314289"/>
                    <a:pt x="1707320" y="1388154"/>
                    <a:pt x="1661819" y="1455697"/>
                  </a:cubicBezTo>
                  <a:lnTo>
                    <a:pt x="1368813" y="1395745"/>
                  </a:lnTo>
                  <a:cubicBezTo>
                    <a:pt x="1463802" y="1297986"/>
                    <a:pt x="1527963" y="1170611"/>
                    <a:pt x="1544942" y="1028622"/>
                  </a:cubicBezTo>
                  <a:close/>
                  <a:moveTo>
                    <a:pt x="225011" y="1028622"/>
                  </a:moveTo>
                  <a:cubicBezTo>
                    <a:pt x="241989" y="1170611"/>
                    <a:pt x="306151" y="1297986"/>
                    <a:pt x="401140" y="1395745"/>
                  </a:cubicBezTo>
                  <a:lnTo>
                    <a:pt x="108134" y="1455697"/>
                  </a:lnTo>
                  <a:cubicBezTo>
                    <a:pt x="62633" y="1388154"/>
                    <a:pt x="25829" y="1314289"/>
                    <a:pt x="0" y="1235457"/>
                  </a:cubicBezTo>
                  <a:close/>
                  <a:moveTo>
                    <a:pt x="1661819" y="414605"/>
                  </a:moveTo>
                  <a:cubicBezTo>
                    <a:pt x="1707320" y="482148"/>
                    <a:pt x="1744124" y="556014"/>
                    <a:pt x="1769952" y="634845"/>
                  </a:cubicBezTo>
                  <a:lnTo>
                    <a:pt x="1544942" y="841680"/>
                  </a:lnTo>
                  <a:cubicBezTo>
                    <a:pt x="1527963" y="699691"/>
                    <a:pt x="1463802" y="572317"/>
                    <a:pt x="1368813" y="474558"/>
                  </a:cubicBezTo>
                  <a:close/>
                  <a:moveTo>
                    <a:pt x="108134" y="414605"/>
                  </a:moveTo>
                  <a:lnTo>
                    <a:pt x="401140" y="474558"/>
                  </a:lnTo>
                  <a:cubicBezTo>
                    <a:pt x="306151" y="572317"/>
                    <a:pt x="241989" y="699691"/>
                    <a:pt x="225011" y="841680"/>
                  </a:cubicBezTo>
                  <a:lnTo>
                    <a:pt x="0" y="634845"/>
                  </a:lnTo>
                  <a:cubicBezTo>
                    <a:pt x="25829" y="556014"/>
                    <a:pt x="62633" y="482148"/>
                    <a:pt x="108134" y="414605"/>
                  </a:cubicBezTo>
                  <a:close/>
                  <a:moveTo>
                    <a:pt x="884976" y="0"/>
                  </a:moveTo>
                  <a:cubicBezTo>
                    <a:pt x="919515" y="0"/>
                    <a:pt x="953617" y="1873"/>
                    <a:pt x="987151" y="5830"/>
                  </a:cubicBezTo>
                  <a:lnTo>
                    <a:pt x="1089433" y="300953"/>
                  </a:lnTo>
                  <a:cubicBezTo>
                    <a:pt x="1025687" y="277027"/>
                    <a:pt x="956647" y="265763"/>
                    <a:pt x="884976" y="265763"/>
                  </a:cubicBezTo>
                  <a:cubicBezTo>
                    <a:pt x="813305" y="265763"/>
                    <a:pt x="744265" y="277027"/>
                    <a:pt x="680519" y="300953"/>
                  </a:cubicBezTo>
                  <a:lnTo>
                    <a:pt x="782801" y="5830"/>
                  </a:lnTo>
                  <a:cubicBezTo>
                    <a:pt x="816336" y="1873"/>
                    <a:pt x="850437" y="0"/>
                    <a:pt x="8849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同心圆 16"/>
            <p:cNvSpPr/>
            <p:nvPr/>
          </p:nvSpPr>
          <p:spPr>
            <a:xfrm>
              <a:off x="6048164" y="2238907"/>
              <a:ext cx="1368152" cy="1368152"/>
            </a:xfrm>
            <a:prstGeom prst="donut">
              <a:avLst>
                <a:gd name="adj" fmla="val 6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260" y="448310"/>
            <a:ext cx="23590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程序系统的结构 </a:t>
            </a:r>
            <a:endParaRPr lang="zh-CN" altLang="en-US" b="1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9644" y="4731990"/>
            <a:ext cx="440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2A849"/>
                </a:solidFill>
              </a:rPr>
              <a:t>Know a lot of sense, but still had bad in this life</a:t>
            </a:r>
            <a:endParaRPr lang="zh-CN" altLang="en-US" sz="1600" dirty="0">
              <a:solidFill>
                <a:srgbClr val="F2A84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07747" y="4418033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b="1" dirty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2430" y="2352675"/>
            <a:ext cx="123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en-US" altLang="zh-CN" sz="2400" b="1">
                <a:solidFill>
                  <a:schemeClr val="accent6"/>
                </a:solidFill>
              </a:rPr>
              <a:t>PAD</a:t>
            </a:r>
            <a:r>
              <a:rPr lang="zh-CN" altLang="en-US" sz="2400" b="1">
                <a:solidFill>
                  <a:schemeClr val="accent6"/>
                </a:solidFill>
              </a:rPr>
              <a:t>图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0945" y="1925955"/>
            <a:ext cx="7162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登录注册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5445" y="2259965"/>
            <a:ext cx="6432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输入输出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0900" y="1471295"/>
            <a:ext cx="8128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维护测试</a:t>
            </a:r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20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2029</Words>
  <Application>WPS 演示</Application>
  <PresentationFormat>全屏显示(16:9)</PresentationFormat>
  <Paragraphs>161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Adobe Gothic Std B</vt:lpstr>
      <vt:lpstr>Calibri</vt:lpstr>
      <vt:lpstr>微软雅黑</vt:lpstr>
      <vt:lpstr>华文细黑</vt:lpstr>
      <vt:lpstr>Yu Gothic</vt:lpstr>
      <vt:lpstr>Calibri</vt:lpstr>
      <vt:lpstr>第一PPT模板网-WWW.1PPT.COM​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lastModifiedBy>asus</cp:lastModifiedBy>
  <cp:revision>42</cp:revision>
  <dcterms:created xsi:type="dcterms:W3CDTF">2014-07-22T07:42:00Z</dcterms:created>
  <dcterms:modified xsi:type="dcterms:W3CDTF">2017-05-31T10:07:06Z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