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322DD-8021-4A53-A6FC-8F7BF4385153}" v="8" dt="2024-11-17T14:58:21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1D49-6F55-9363-98BD-D7AFF7B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A6FE-CF21-D192-DAB3-B1772F54C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7C3B-C50F-AE98-72A5-0C5D8F1C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A80F-CE81-AE90-EF87-459E6DC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7543-C5F2-66BE-A169-39237463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E816-06C5-681D-FA78-84934F06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FE4A5-5085-85C7-DD8D-6F389AE9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58DC-BD49-3270-A135-CDFC7893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4127-7791-1F05-A0EE-57871F9B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D269-678E-6C1F-0228-B604F43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D242E-FF91-98D4-4E15-8FBBBC2B9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BDB08-47EC-8319-8932-2CD677FAB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932D-B36E-9CA1-7F9B-3DC859D9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5C79-C540-82AF-5BFE-6ED6A848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A5E1-D979-9E51-2F7C-1E576C38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5FD1-3356-9989-0DA0-3160A631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7F1C-4F4C-A937-1541-0DD0EB31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CE2D-352F-8F67-6AA1-220B0FA3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8AC5-DA7F-E56F-399A-A7BAA78B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4BA6-F1FA-106E-20B7-94524F3A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5C-CBCD-F84E-F068-D246FA93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636C-FD23-54BE-093F-72E956C9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F601-EAE6-85E3-A9A4-EFAF65DD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0FB7-A725-98F0-05F9-A6F387DE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9459-F8A8-E8C2-484D-8C22C6BD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937C-62BC-67E2-AD96-15EA9320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ED90-B331-019A-074B-34D446DCE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FB9CB-8F2E-DD46-27B4-77737B26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86F0-1672-708A-91E3-4FE33928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461F-ED03-FC9E-76B9-E3BC5CF4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A4EA-D61A-9D86-2921-4E0CFDD7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3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6D96-7115-9392-1851-C0FB6D5A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752B2-FA11-CD17-7190-4367CF53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71F81-C05E-FA1E-3F0C-F8AF26D5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5E5F7-A13C-21E7-15AA-CC60AE635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64709-7B66-231E-847A-CEE12D2D8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B19A0-BB66-18F1-F13E-E140F0BB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0D4CB-B38F-6E55-2417-6A286576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FF98A-654C-9A29-D387-23D0AAF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7F25-9EAE-F4F0-3F86-EB1AFD72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FA9DC-6CE9-E0A4-1497-8E89A714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ED17E-060B-779E-3FCF-712C733B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33007-DFC5-A4E9-43FE-4BEAD294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8E259-D57D-21A5-E7CD-E0A17203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7C70F-9793-C049-B035-80ED36AB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4C910-65E7-2213-9692-9DFB50B8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A579-BA3F-14D1-413C-1CAFF368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D58D-5B2E-716A-BE07-90728EA4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0021-04B9-B414-8849-0157EA88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DC773-2F06-4183-6B17-0499EFF3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8E90-3BE6-BA98-16A8-FCC6DFDA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F76CB-5835-4197-9301-83ED100C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18F9-7ADB-2172-7B0A-2D323F49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BB69B-796A-E8F9-4BD2-9ED54A5A9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DD8C2-8512-62D4-10E2-4F7BAE4F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667DF-1FCA-742C-E9C2-955F0D5D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5665-20D5-0773-23FC-68A78F9F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00CB-E4FE-1D5E-1934-5E8EE47F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9AAF2-FA20-952F-87D2-320F1544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4794-21F8-CE82-97B0-78E49C01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8D3-2B9B-2D1D-2C83-ED2C20F1A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A6BE0-EC5D-46DC-80D0-7733002E54C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1C73-B327-DA5C-E01A-DBDC206F4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11FE-1A17-95F9-0E3F-BB94D9797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19CEF-43F0-4295-B81E-44FBE9F7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andscape&#10;&#10;Description automatically generated">
            <a:extLst>
              <a:ext uri="{FF2B5EF4-FFF2-40B4-BE49-F238E27FC236}">
                <a16:creationId xmlns:a16="http://schemas.microsoft.com/office/drawing/2014/main" id="{099650E5-2673-F049-E77A-B6E5FD8C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701D8-E335-579C-0844-3B696F7F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1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Challenge 2: Emergency Crew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5A52-1CCA-EB65-8F24-464864767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Len Johns Shaji, Aaron Hinkle, Ethan Bush, Tyler </a:t>
            </a:r>
            <a:r>
              <a:rPr lang="en-US" sz="3000" dirty="0" err="1"/>
              <a:t>Martelon</a:t>
            </a:r>
            <a:r>
              <a:rPr lang="en-US" sz="3000" dirty="0"/>
              <a:t>,</a:t>
            </a:r>
          </a:p>
          <a:p>
            <a:pPr algn="l"/>
            <a:r>
              <a:rPr lang="en-US" sz="3000" dirty="0"/>
              <a:t>Celine Cherian</a:t>
            </a:r>
          </a:p>
        </p:txBody>
      </p:sp>
    </p:spTree>
    <p:extLst>
      <p:ext uri="{BB962C8B-B14F-4D97-AF65-F5344CB8AC3E}">
        <p14:creationId xmlns:p14="http://schemas.microsoft.com/office/powerpoint/2010/main" val="422987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on a vehicle on the moon&#10;&#10;Description automatically generated">
            <a:extLst>
              <a:ext uri="{FF2B5EF4-FFF2-40B4-BE49-F238E27FC236}">
                <a16:creationId xmlns:a16="http://schemas.microsoft.com/office/drawing/2014/main" id="{7F9E45DA-58E0-4088-9406-A1D4CE44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B8C3E-139D-F330-5DA8-9EF4DBAA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7400" dirty="0">
                <a:ln w="22225">
                  <a:solidFill>
                    <a:srgbClr val="FFFFFF"/>
                  </a:solidFill>
                </a:ln>
                <a:noFill/>
              </a:rPr>
              <a:t>Part 1: Unpressurized transit vehicle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1680-3E01-0195-204B-9804545D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Develop a lightweight vehicle to transport an incapacitated crew member wearing an EVA suit.</a:t>
            </a:r>
          </a:p>
          <a:p>
            <a:r>
              <a:rPr lang="en-US" sz="2000">
                <a:solidFill>
                  <a:srgbClr val="FFFFFF"/>
                </a:solidFill>
              </a:rPr>
              <a:t>Ensure materials selected can withstand lunar conditions</a:t>
            </a:r>
          </a:p>
          <a:p>
            <a:r>
              <a:rPr lang="en-US" sz="2000">
                <a:solidFill>
                  <a:srgbClr val="FFFFFF"/>
                </a:solidFill>
              </a:rPr>
              <a:t>Design a structure that can withstand up to 5 times its weight</a:t>
            </a:r>
          </a:p>
        </p:txBody>
      </p:sp>
    </p:spTree>
    <p:extLst>
      <p:ext uri="{BB962C8B-B14F-4D97-AF65-F5344CB8AC3E}">
        <p14:creationId xmlns:p14="http://schemas.microsoft.com/office/powerpoint/2010/main" val="1261096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B103-5C6B-3E07-C0BF-115731D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US" dirty="0"/>
              <a:t>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C94C-5B14-1D0B-DFEA-8A80F01A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465568"/>
          </a:xfrm>
        </p:spPr>
        <p:txBody>
          <a:bodyPr>
            <a:normAutofit/>
          </a:bodyPr>
          <a:lstStyle/>
          <a:p>
            <a:r>
              <a:rPr lang="en-US" sz="1600"/>
              <a:t>Structural -  Aluminum; A comfortable balance of weight and strength.</a:t>
            </a:r>
          </a:p>
          <a:p>
            <a:r>
              <a:rPr lang="en-US" sz="1600"/>
              <a:t>Transport Harness – Nomex fabric; Environmental resistance and high strength.</a:t>
            </a:r>
          </a:p>
          <a:p>
            <a:r>
              <a:rPr lang="en-US" sz="1600"/>
              <a:t>Electronics Protection – Epoxyseal;  Protects electronics from dust exposure.</a:t>
            </a:r>
          </a:p>
          <a:p>
            <a:r>
              <a:rPr lang="en-US" sz="1600"/>
              <a:t>Tires – Vulcanized Rubber; Combined with airless geometry rubber should function over the short distances intended for the system.</a:t>
            </a:r>
          </a:p>
          <a:p>
            <a:r>
              <a:rPr lang="en-US" sz="1600"/>
              <a:t>Other smaller component materials vary.</a:t>
            </a:r>
          </a:p>
        </p:txBody>
      </p:sp>
      <p:pic>
        <p:nvPicPr>
          <p:cNvPr id="9" name="Picture 8" descr="A tire with a tire tread&#10;&#10;Description automatically generated">
            <a:extLst>
              <a:ext uri="{FF2B5EF4-FFF2-40B4-BE49-F238E27FC236}">
                <a16:creationId xmlns:a16="http://schemas.microsoft.com/office/drawing/2014/main" id="{0A939992-E446-426E-2A10-ECC53E7C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5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7" name="Picture 6" descr="A close-up of a black fabric&#10;&#10;Description automatically generated">
            <a:extLst>
              <a:ext uri="{FF2B5EF4-FFF2-40B4-BE49-F238E27FC236}">
                <a16:creationId xmlns:a16="http://schemas.microsoft.com/office/drawing/2014/main" id="{49BF12E5-4CC7-C5B7-5B85-3F3836ED1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" b="4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11" name="Picture 10" descr="A close up of a tube&#10;&#10;Description automatically generated">
            <a:extLst>
              <a:ext uri="{FF2B5EF4-FFF2-40B4-BE49-F238E27FC236}">
                <a16:creationId xmlns:a16="http://schemas.microsoft.com/office/drawing/2014/main" id="{203AE05C-5FE4-F79A-6786-D11718CC8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7" r="3" b="13967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554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933D-FCE9-2065-CBFA-BD304431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892" y="741391"/>
            <a:ext cx="326938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Structural Design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64B64-22EF-03BA-4F0F-65511050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27"/>
          <a:stretch/>
        </p:blipFill>
        <p:spPr bwMode="auto">
          <a:xfrm>
            <a:off x="874088" y="877413"/>
            <a:ext cx="3580346" cy="495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8F9BB7-067F-D493-7731-F0C9BD9E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05" b="1"/>
          <a:stretch/>
        </p:blipFill>
        <p:spPr bwMode="auto">
          <a:xfrm>
            <a:off x="4530256" y="877417"/>
            <a:ext cx="3083744" cy="24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75F3CD-DBB6-3139-9C76-D4D687EF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1416"/>
          <a:stretch/>
        </p:blipFill>
        <p:spPr bwMode="auto">
          <a:xfrm>
            <a:off x="4530256" y="3395325"/>
            <a:ext cx="3083744" cy="24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EA5D-DE9E-3C8B-4A3A-481969DB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890" y="2533476"/>
            <a:ext cx="3240264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Collapsable structure, folded to be carried on astronaut’s thigh.</a:t>
            </a:r>
          </a:p>
          <a:p>
            <a:r>
              <a:rPr lang="en-US" sz="2000"/>
              <a:t> Spring-loaded locking mechanism</a:t>
            </a:r>
          </a:p>
          <a:p>
            <a:r>
              <a:rPr lang="en-US" sz="2000"/>
              <a:t>Easy assembly </a:t>
            </a:r>
          </a:p>
          <a:p>
            <a:pPr marL="0" indent="0">
              <a:buNone/>
            </a:pPr>
            <a:endParaRPr lang="en-US" sz="2000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E33D8A0C-28ED-C6DD-9FF8-421807F54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DED324DB-B381-AF6B-572F-20D07D96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AEA2E0BF-C3DA-A022-0CF8-0231FC997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0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FBA63-2891-6D3A-8596-BF2067C7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Electronics Integration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AF57-D747-153B-C3A9-6FCEA5BF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Drive motor in the 50-100 watt power range.</a:t>
            </a:r>
          </a:p>
          <a:p>
            <a:r>
              <a:rPr lang="en-US" sz="2200"/>
              <a:t>13000 mAh LiPo battery; Provides high energy density with low mass. </a:t>
            </a:r>
          </a:p>
          <a:p>
            <a:r>
              <a:rPr lang="en-US" sz="2200"/>
              <a:t> ESP32-based wireless drive control.</a:t>
            </a:r>
          </a:p>
          <a:p>
            <a:endParaRPr lang="en-US" sz="2200"/>
          </a:p>
        </p:txBody>
      </p:sp>
      <p:pic>
        <p:nvPicPr>
          <p:cNvPr id="5" name="Picture 4" descr="A battery with a wire&#10;&#10;Description automatically generated">
            <a:extLst>
              <a:ext uri="{FF2B5EF4-FFF2-40B4-BE49-F238E27FC236}">
                <a16:creationId xmlns:a16="http://schemas.microsoft.com/office/drawing/2014/main" id="{9ACDB3EF-3272-195B-766D-430FE5A2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00513"/>
            <a:ext cx="6903720" cy="50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09E2-0C1A-4D4B-82B9-107CD422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F0F4D-ACE6-471F-4596-B7085924D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124725"/>
              </p:ext>
            </p:extLst>
          </p:nvPr>
        </p:nvGraphicFramePr>
        <p:xfrm>
          <a:off x="1853738" y="1587730"/>
          <a:ext cx="8503920" cy="4630192"/>
        </p:xfrm>
        <a:graphic>
          <a:graphicData uri="http://schemas.openxmlformats.org/drawingml/2006/table">
            <a:tbl>
              <a:tblPr/>
              <a:tblGrid>
                <a:gridCol w="2125980">
                  <a:extLst>
                    <a:ext uri="{9D8B030D-6E8A-4147-A177-3AD203B41FA5}">
                      <a16:colId xmlns:a16="http://schemas.microsoft.com/office/drawing/2014/main" val="3335341157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168482842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577802707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314203122"/>
                    </a:ext>
                  </a:extLst>
                </a:gridCol>
              </a:tblGrid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Material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(lbs)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39082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Motor+Wheel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Metal+Rubber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$109.90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00728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Motor Controller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$17.87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868411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 Battery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$146.95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09250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Pipe Connectors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Aluminum 2034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$30.45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99157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Tubing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Carbon Fiber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$29.46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144465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Casters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Metal+Rubber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$90.00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84714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Caster Support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Carbon Fiber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$11.78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600438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Straps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Beta Fabric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$115.50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282762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Bluetooth Module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$10.39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608662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Arduino Nano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$22.00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2440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5V UBEC Step Down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$13.99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846352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5V Lithium Battery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Lithium-Ion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$13.99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91987"/>
                  </a:ext>
                </a:extLst>
              </a:tr>
              <a:tr h="3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Cost: $562.30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Weight: 43.58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lbs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943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55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7C5-FC92-5A82-4772-B2A6F84A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4DEE-F397-BDFC-EAA0-A3C985E1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Carbon Fiber structure shattering</a:t>
            </a:r>
          </a:p>
          <a:p>
            <a:r>
              <a:rPr lang="en-US" dirty="0"/>
              <a:t>Unexpected power depletion</a:t>
            </a:r>
          </a:p>
          <a:p>
            <a:r>
              <a:rPr lang="en-US" dirty="0"/>
              <a:t>Fastener failure</a:t>
            </a:r>
          </a:p>
          <a:p>
            <a:r>
              <a:rPr lang="en-US" dirty="0"/>
              <a:t>Carbon Fiber decay causing structural failure</a:t>
            </a:r>
          </a:p>
          <a:p>
            <a:r>
              <a:rPr lang="en-US" dirty="0"/>
              <a:t>Insufficient motor power for terrain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0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ebfc17-31ba-4925-8a56-6a169a22710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8C24F8A9ED54C9B25DD046713CE18" ma:contentTypeVersion="8" ma:contentTypeDescription="Create a new document." ma:contentTypeScope="" ma:versionID="1737e38c992bdd5150e41003294fe2aa">
  <xsd:schema xmlns:xsd="http://www.w3.org/2001/XMLSchema" xmlns:xs="http://www.w3.org/2001/XMLSchema" xmlns:p="http://schemas.microsoft.com/office/2006/metadata/properties" xmlns:ns3="74ebfc17-31ba-4925-8a56-6a169a227107" xmlns:ns4="e55dfa69-d6fb-4440-95a2-4255ba2fdc6e" targetNamespace="http://schemas.microsoft.com/office/2006/metadata/properties" ma:root="true" ma:fieldsID="1c8f33caf22298da93d5198125e60dea" ns3:_="" ns4:_="">
    <xsd:import namespace="74ebfc17-31ba-4925-8a56-6a169a227107"/>
    <xsd:import namespace="e55dfa69-d6fb-4440-95a2-4255ba2fdc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bfc17-31ba-4925-8a56-6a169a227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dfa69-d6fb-4440-95a2-4255ba2fdc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F4A9C4-55D4-4CDF-8A4C-9BC10D38816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74ebfc17-31ba-4925-8a56-6a169a227107"/>
    <ds:schemaRef ds:uri="http://purl.org/dc/terms/"/>
    <ds:schemaRef ds:uri="http://schemas.openxmlformats.org/package/2006/metadata/core-properties"/>
    <ds:schemaRef ds:uri="e55dfa69-d6fb-4440-95a2-4255ba2fdc6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93BF35-68E0-45C9-9726-F3E88247A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ebfc17-31ba-4925-8a56-6a169a227107"/>
    <ds:schemaRef ds:uri="e55dfa69-d6fb-4440-95a2-4255ba2fd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D1279F-97F3-4ED1-8F02-21CBE154EB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300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Challenge 2: Emergency Crew Transport</vt:lpstr>
      <vt:lpstr>Part 1: Unpressurized transit vehicle</vt:lpstr>
      <vt:lpstr>Material Selection</vt:lpstr>
      <vt:lpstr>Structural Design</vt:lpstr>
      <vt:lpstr>Electronics Integration</vt:lpstr>
      <vt:lpstr>Cost Analysis </vt:lpstr>
      <vt:lpstr>Risk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Martelon, Tyler J</dc:creator>
  <cp:lastModifiedBy>Shaji, Len Johns</cp:lastModifiedBy>
  <cp:revision>4</cp:revision>
  <dcterms:created xsi:type="dcterms:W3CDTF">2024-11-16T20:48:28Z</dcterms:created>
  <dcterms:modified xsi:type="dcterms:W3CDTF">2024-11-19T21:09:24Z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0x0101004D18C24F8A9ED54C9B25DD046713CE18</vt:lpwstr>
  </property>
</Properties>
</file>