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9" r:id="rId8"/>
    <p:sldId id="270" r:id="rId9"/>
    <p:sldId id="271" r:id="rId10"/>
    <p:sldId id="263" r:id="rId11"/>
    <p:sldId id="288" r:id="rId12"/>
    <p:sldId id="290" r:id="rId13"/>
    <p:sldId id="291" r:id="rId14"/>
    <p:sldId id="289" r:id="rId15"/>
    <p:sldId id="292" r:id="rId16"/>
    <p:sldId id="293" r:id="rId17"/>
    <p:sldId id="294" r:id="rId18"/>
    <p:sldId id="295" r:id="rId19"/>
    <p:sldId id="264" r:id="rId20"/>
    <p:sldId id="297" r:id="rId21"/>
    <p:sldId id="296" r:id="rId22"/>
    <p:sldId id="265" r:id="rId23"/>
    <p:sldId id="266" r:id="rId24"/>
    <p:sldId id="267" r:id="rId25"/>
    <p:sldId id="268" r:id="rId26"/>
    <p:sldId id="272" r:id="rId27"/>
    <p:sldId id="276" r:id="rId28"/>
    <p:sldId id="277" r:id="rId29"/>
    <p:sldId id="278" r:id="rId30"/>
    <p:sldId id="274" r:id="rId31"/>
    <p:sldId id="279" r:id="rId32"/>
    <p:sldId id="280" r:id="rId33"/>
    <p:sldId id="273" r:id="rId34"/>
    <p:sldId id="283" r:id="rId35"/>
    <p:sldId id="281" r:id="rId36"/>
    <p:sldId id="282" r:id="rId37"/>
    <p:sldId id="284" r:id="rId38"/>
    <p:sldId id="285" r:id="rId39"/>
    <p:sldId id="287" r:id="rId4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cs typeface="方正公文黑体" panose="02000500000000000000" charset="-122"/>
              </a:rPr>
              <a:t>舆情监测系统</a:t>
            </a:r>
            <a:br>
              <a:rPr lang="zh-CN" altLang="en-US">
                <a:latin typeface="方正公文黑体" panose="02000500000000000000" charset="-122"/>
                <a:ea typeface="方正公文黑体" panose="02000500000000000000" charset="-122"/>
                <a:cs typeface="方正公文黑体" panose="02000500000000000000" charset="-122"/>
              </a:rPr>
            </a:b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cs typeface="方正公文黑体" panose="02000500000000000000" charset="-122"/>
              </a:rPr>
              <a:t>爬虫组件详细设计</a:t>
            </a:r>
            <a:endParaRPr lang="zh-CN" altLang="en-US">
              <a:latin typeface="方正公文黑体" panose="02000500000000000000" charset="-122"/>
              <a:ea typeface="方正公文黑体" panose="02000500000000000000" charset="-122"/>
              <a:cs typeface="方正公文黑体" panose="02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爬虫组件表组成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38200" y="1479550"/>
            <a:ext cx="10515600" cy="4351338"/>
          </a:xfrm>
        </p:spPr>
        <p:txBody>
          <a:bodyPr/>
          <a:p>
            <a:r>
              <a:rPr 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Job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表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记录爬虫计划任务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Specification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表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记录爬虫任务配置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Weather: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天气数据表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AirQuality: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空气质量数据表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News: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新闻表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COVIDReport: 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新冠疫情报告数据表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06270" y="3018790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Job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8095" y="705485"/>
            <a:ext cx="5186680" cy="5991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9400" y="3076575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Specification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950595"/>
            <a:ext cx="4324350" cy="569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05" y="1194435"/>
            <a:ext cx="3742055" cy="47656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575290" y="3444875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爬虫参数模型</a:t>
            </a:r>
            <a:endParaRPr lang="zh-CN" altLang="en-US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5775" y="3284220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Job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 </a:t>
            </a:r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1: 1 Specification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240" y="901700"/>
            <a:ext cx="7058025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94130" y="3326130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COVIDReport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15" y="179705"/>
            <a:ext cx="4475480" cy="66617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64615" y="3244850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Weather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970" y="365125"/>
            <a:ext cx="6553200" cy="6372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46200" y="3076575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AirQuality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620" y="145415"/>
            <a:ext cx="4128770" cy="6440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15870" cy="8293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爬虫组件表结构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80490" y="3111500"/>
            <a:ext cx="175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News</a:t>
            </a:r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表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7575" y="547370"/>
            <a:ext cx="5276850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641286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数据持久层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 MongoModel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7" name="Picture 6" descr="/Users/stevelan/Desktop/PubSent-Models-MongoModel.pngPubSent-Models-MongoModel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24183" y="405765"/>
            <a:ext cx="4649470" cy="60464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7585" y="2967990"/>
            <a:ext cx="346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MongoModel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为其它数据持久层模型提供了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CRUD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支持，使得模型可以与数据库表一一对应。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85" y="65405"/>
            <a:ext cx="641286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数据持久层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 MongoDB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表映射模型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3220" y="3324225"/>
            <a:ext cx="346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所有的持久层模型通过继承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MongoModel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获得映射和持久化的能力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4" name="Picture 3" descr="PubSent-Models-MongoModel"/>
          <p:cNvPicPr>
            <a:picLocks noChangeAspect="1"/>
          </p:cNvPicPr>
          <p:nvPr/>
        </p:nvPicPr>
        <p:blipFill>
          <a:blip r:embed="rId1"/>
          <a:srcRect t="18485"/>
          <a:stretch>
            <a:fillRect/>
          </a:stretch>
        </p:blipFill>
        <p:spPr>
          <a:xfrm>
            <a:off x="4629150" y="850900"/>
            <a:ext cx="6893560" cy="5869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概述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爬虫组件是舆情监测系统的重要组成部分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en-US">
                <a:latin typeface="Heiti SC Light" panose="02000000000000000000" charset="-122"/>
                <a:ea typeface="Heiti SC Light" panose="02000000000000000000" charset="-122"/>
              </a:rPr>
              <a:t>为下游组件提供数据源</a:t>
            </a:r>
            <a:endParaRPr 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需要高度的扩展性和通用性，应对各种数据需求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641286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核心组件层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爬虫组件与请求器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5" name="Content Placeholder 4" descr="Spider U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3865" y="1576705"/>
            <a:ext cx="11661140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513270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核心组件层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解析器与解析驱动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4" name="Content Placeholder 3" descr="/Users/stevelan/Desktop/Parser UML.pngParser UML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16000" y="1202690"/>
            <a:ext cx="10664825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513270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核心组件层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爬虫控制算法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5" name="Content Placeholder 4" descr="System UML-Crawl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0" y="1165225"/>
            <a:ext cx="6907530" cy="540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70" y="1435735"/>
            <a:ext cx="3632835" cy="3536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190865" y="5316220"/>
            <a:ext cx="309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控制算法返回的模型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记录算法访问过的页面节点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513270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服务层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爬虫服务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4" name="Content Placeholder 3" descr="/Users/stevelan/Desktop/System UML-Spider Services.pngSystem UML-Spider Services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5260" y="1873885"/>
            <a:ext cx="11978640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5132705" cy="107061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服务层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任务调度服务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6" name="Content Placeholder 5" descr="/Users/stevelan/Desktop/System UML-Job Service.pngSystem UML-Job Servic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67130" y="1577975"/>
            <a:ext cx="10280650" cy="4787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用例：爬取天气数据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</a:t>
            </a:r>
            <a:r>
              <a:rPr lang="zh-CN" altLang="en-US"/>
              <a:t>通过任务调度接口创建爬虫任务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在接口参数中填入爬虫配置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通过任务监控接口定时查看任务状态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当任务完成后即可以调用疫情数据接口获取数据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爬虫配置示例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任务配置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055" y="1565910"/>
            <a:ext cx="4737100" cy="393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5" y="1565910"/>
            <a:ext cx="5436235" cy="39376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38630" y="5789930"/>
            <a:ext cx="136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配置参数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44690" y="5789930"/>
            <a:ext cx="321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任务类型：指定爬虫服务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10" y="274320"/>
            <a:ext cx="2258695" cy="709930"/>
          </a:xfrm>
        </p:spPr>
        <p:txBody>
          <a:bodyPr>
            <a:normAutofit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爬虫配置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49730" y="5687060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爬虫参数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984250"/>
            <a:ext cx="3589020" cy="445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984250"/>
            <a:ext cx="4135755" cy="44532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276850" y="5687060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时间、关键词和数据量参数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05" y="309245"/>
            <a:ext cx="4458970" cy="709295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爬虫配置字段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解析器配置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</a:b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20840" y="1112520"/>
            <a:ext cx="4953000" cy="39751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18805" y="5459095"/>
            <a:ext cx="151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解析器参数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1577340"/>
            <a:ext cx="5734685" cy="30448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35860" y="5459095"/>
            <a:ext cx="218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解析器流水线参数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爬取天气数据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配置示例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760" y="1146810"/>
            <a:ext cx="5563870" cy="539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1146810"/>
            <a:ext cx="580771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设计目标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实现高可用、高扩展和可替换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能够稳定可靠地提供数据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能够应对业务变化和数据源的变化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爬取天气数据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配置示例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7860" y="1303655"/>
            <a:ext cx="562927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爬取天气数据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运行监控</a:t>
            </a:r>
            <a:b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</a:br>
            <a:endParaRPr lang="en-US" sz="28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爬虫根据广度优先规则爬取网站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2894965"/>
            <a:ext cx="7355205" cy="15354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爬取空气质量数据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结果示例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90" y="1973580"/>
            <a:ext cx="11755120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1138555"/>
            <a:ext cx="4431665" cy="1325880"/>
          </a:xfrm>
        </p:spPr>
        <p:txBody>
          <a:bodyPr>
            <a:normAutofit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爬取天气数据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结果示例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0315" y="271780"/>
            <a:ext cx="695769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爬取疫情数据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结果示例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543050"/>
            <a:ext cx="4877435" cy="47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r="40330"/>
          <a:stretch>
            <a:fillRect/>
          </a:stretch>
        </p:blipFill>
        <p:spPr>
          <a:xfrm>
            <a:off x="6403975" y="1543050"/>
            <a:ext cx="407543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" y="861695"/>
            <a:ext cx="4940935" cy="1325880"/>
          </a:xfrm>
        </p:spPr>
        <p:txBody>
          <a:bodyPr>
            <a:normAutofit/>
          </a:bodyPr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爬取疫情新闻数据 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- 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  <a:sym typeface="+mn-ea"/>
              </a:rPr>
              <a:t>结果示例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r="26805"/>
          <a:stretch>
            <a:fillRect/>
          </a:stretch>
        </p:blipFill>
        <p:spPr>
          <a:xfrm>
            <a:off x="4955540" y="560070"/>
            <a:ext cx="6398260" cy="5737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下一步工作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完成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RESTful API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实现    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7/10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完成基于事件驱动的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API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实现 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7/15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任务实时监控 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7/25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用户组件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7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/30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AI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服务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7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/30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全系统测试 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8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/10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475" y="2942590"/>
            <a:ext cx="2305685" cy="1325880"/>
          </a:xfrm>
        </p:spPr>
        <p:txBody>
          <a:bodyPr/>
          <a:p>
            <a:pPr algn="ctr"/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</a:rPr>
              <a:t>问题？</a:t>
            </a:r>
            <a:endParaRPr lang="zh-CN" altLang="en-US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475" y="2942590"/>
            <a:ext cx="2305685" cy="1325880"/>
          </a:xfrm>
        </p:spPr>
        <p:txBody>
          <a:bodyPr/>
          <a:p>
            <a:pPr algn="ctr"/>
            <a:r>
              <a:rPr lang="zh-CN" altLang="en-US">
                <a:latin typeface="方正公文黑体" panose="02000500000000000000" charset="-122"/>
                <a:ea typeface="方正公文黑体" panose="02000500000000000000" charset="-122"/>
              </a:rPr>
              <a:t>谢谢！</a:t>
            </a:r>
            <a:endParaRPr lang="zh-CN" altLang="en-US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第一期目标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初步实现设计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模块化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可配置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可扩展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marL="457200" lvl="1" indent="0">
              <a:buNone/>
            </a:pP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满足当前业务需求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组件设计原则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控制反转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/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依赖注入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解决了上个版本爬虫组件中的紧耦合问题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通过依赖注入框架和设计方法，管理模块依赖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里式替换原则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为组件模块提供扩展性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11393170" cy="132588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基于</a:t>
            </a:r>
            <a:r>
              <a:rPr lang="en-US" altLang="zh-CN" sz="2800">
                <a:latin typeface="方正公文黑体" panose="02000500000000000000" charset="-122"/>
                <a:ea typeface="方正公文黑体" panose="02000500000000000000" charset="-122"/>
              </a:rPr>
              <a:t>Python</a:t>
            </a:r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协程的并发爬虫设计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Python 3.7</a:t>
            </a:r>
            <a:endParaRPr lang="en-US"/>
          </a:p>
          <a:p>
            <a:r>
              <a:rPr lang="en-US"/>
              <a:t>AsyncIO </a:t>
            </a:r>
            <a:r>
              <a:rPr lang="zh-CN" altLang="en-US"/>
              <a:t>协程库</a:t>
            </a:r>
            <a:endParaRPr lang="zh-CN" altLang="en-US"/>
          </a:p>
          <a:p>
            <a:r>
              <a:rPr lang="en-US" altLang="zh-CN"/>
              <a:t>AioHTTP </a:t>
            </a:r>
            <a:r>
              <a:rPr lang="zh-CN" altLang="en-US"/>
              <a:t>异步</a:t>
            </a:r>
            <a:r>
              <a:rPr lang="en-US" altLang="zh-CN"/>
              <a:t>HTTP</a:t>
            </a:r>
            <a:r>
              <a:rPr lang="zh-CN" altLang="en-US"/>
              <a:t>客户端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11393170" cy="132588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什么是协程？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一种运行于操作系统用户态的任务单元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任务之间可以通过“让出”控制权的方式互相切换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相对线程，协程之间的并发是协作式的</a:t>
            </a:r>
            <a:endParaRPr lang="zh-CN" altLang="en-US" sz="2055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常见场景：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获取网站页面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0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工作方式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由一个全局任务调度器控制协程的调度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一旦有一个任务让出控制权，调度器就切换到其它可以运行的任务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直到当前任务再次阻塞，或者进程结束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11393170" cy="132588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为什么要用协程？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相对线程的开销小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空间开销：一个普通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</a:rPr>
              <a:t>Python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函数的栈帧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时间开销：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单线程运行，不需要加锁</a:t>
            </a:r>
            <a:endParaRPr lang="zh-CN" altLang="en-US" sz="2000">
              <a:latin typeface="Heiti SC Light" panose="02000000000000000000" charset="-122"/>
              <a:ea typeface="Heiti SC Light" panose="02000000000000000000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不需要操作系统介入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不需要进入内核态</a:t>
            </a:r>
            <a:endParaRPr lang="en-US" altLang="zh-CN" sz="2400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相对线程，可以运行更多协程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并发量更大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2490470" cy="1325880"/>
          </a:xfrm>
        </p:spPr>
        <p:txBody>
          <a:bodyPr/>
          <a:p>
            <a:r>
              <a:rPr lang="zh-CN" altLang="en-US" sz="2800">
                <a:latin typeface="方正公文黑体" panose="02000500000000000000" charset="-122"/>
                <a:ea typeface="方正公文黑体" panose="02000500000000000000" charset="-122"/>
              </a:rPr>
              <a:t>爬虫组件架构</a:t>
            </a:r>
            <a:endParaRPr lang="zh-CN" altLang="en-US" sz="2800">
              <a:latin typeface="方正公文黑体" panose="02000500000000000000" charset="-122"/>
              <a:ea typeface="方正公文黑体" panose="02000500000000000000" charset="-122"/>
            </a:endParaRPr>
          </a:p>
        </p:txBody>
      </p:sp>
      <p:pic>
        <p:nvPicPr>
          <p:cNvPr id="4" name="Content Placeholder 3" descr="System UML-Page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3310" y="84455"/>
            <a:ext cx="5212715" cy="668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Spreadsheets</Application>
  <PresentationFormat>Widescreen</PresentationFormat>
  <Paragraphs>178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SimSun</vt:lpstr>
      <vt:lpstr>汉仪书宋二KW</vt:lpstr>
      <vt:lpstr>SimSun</vt:lpstr>
      <vt:lpstr>煮雪烹茶白首天涯</vt:lpstr>
      <vt:lpstr>方正公文黑体</vt:lpstr>
      <vt:lpstr>烟雨醉巷行楷</vt:lpstr>
      <vt:lpstr>Microsoft YaHei Regular</vt:lpstr>
      <vt:lpstr>Heiti SC Light</vt:lpstr>
      <vt:lpstr>AaQingshanjiuxiangxingkai (Non-Commercial Use)</vt:lpstr>
      <vt:lpstr>Office Theme</vt:lpstr>
      <vt:lpstr>PowerPoint 演示文稿</vt:lpstr>
      <vt:lpstr>PowerPoint 演示文稿</vt:lpstr>
      <vt:lpstr>概述</vt:lpstr>
      <vt:lpstr>设计目标</vt:lpstr>
      <vt:lpstr>第二期目标</vt:lpstr>
      <vt:lpstr>爬虫组件架构</vt:lpstr>
      <vt:lpstr>基于Python协程的并发爬虫设计</vt:lpstr>
      <vt:lpstr>什么是协程？</vt:lpstr>
      <vt:lpstr>组件设计原则</vt:lpstr>
      <vt:lpstr>爬虫组件架构</vt:lpstr>
      <vt:lpstr>爬虫组件表结构 </vt:lpstr>
      <vt:lpstr>爬虫组件表结构 </vt:lpstr>
      <vt:lpstr>爬虫组件表结构 </vt:lpstr>
      <vt:lpstr>爬虫组件表结构 </vt:lpstr>
      <vt:lpstr>爬虫组件表结构 </vt:lpstr>
      <vt:lpstr>爬虫组件表结构 </vt:lpstr>
      <vt:lpstr>爬虫组件表结构 </vt:lpstr>
      <vt:lpstr>爬虫组件架构</vt:lpstr>
      <vt:lpstr>数据持久层 - MongoModel</vt:lpstr>
      <vt:lpstr>核心组件层-爬虫组件与请求器</vt:lpstr>
      <vt:lpstr>核心组件层-爬虫组件与请求器</vt:lpstr>
      <vt:lpstr>核心组件层-解析器与解析驱动</vt:lpstr>
      <vt:lpstr>核心组件层-爬虫控制算法</vt:lpstr>
      <vt:lpstr>服务层-爬虫服务</vt:lpstr>
      <vt:lpstr>PowerPoint 演示文稿</vt:lpstr>
      <vt:lpstr>PowerPoint 演示文稿</vt:lpstr>
      <vt:lpstr>爬虫配置字段</vt:lpstr>
      <vt:lpstr>PowerPoint 演示文稿</vt:lpstr>
      <vt:lpstr>PowerPoint 演示文稿</vt:lpstr>
      <vt:lpstr>爬取天气数据 - 配置示例 </vt:lpstr>
      <vt:lpstr>爬取天气数据 - 配置示例 </vt:lpstr>
      <vt:lpstr>PowerPoint 演示文稿</vt:lpstr>
      <vt:lpstr>爬取疫情新闻数据 - 结果示例</vt:lpstr>
      <vt:lpstr>爬取天气数据 - 结果示例</vt:lpstr>
      <vt:lpstr>爬取疫情数据 - 结果示例</vt:lpstr>
      <vt:lpstr>PowerPoint 演示文稿</vt:lpstr>
      <vt:lpstr>PowerPoint 演示文稿</vt:lpstr>
      <vt:lpstr>问题？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舆情监测系统 爬虫组件详细设计</dc:title>
  <dc:creator>stevelan</dc:creator>
  <cp:lastModifiedBy>stevelan</cp:lastModifiedBy>
  <cp:revision>10</cp:revision>
  <dcterms:created xsi:type="dcterms:W3CDTF">2021-07-02T06:05:10Z</dcterms:created>
  <dcterms:modified xsi:type="dcterms:W3CDTF">2021-07-02T06:05:10Z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