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p:scale>
          <a:sx n="66" d="100"/>
          <a:sy n="66" d="100"/>
        </p:scale>
        <p:origin x="66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000" b="1">
                <a:solidFill>
                  <a:srgbClr val="996633"/>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b="1">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27680C-D99F-4533-B3F0-39C8C63C84C1}" type="datetimeFigureOut">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DAA16-5DC3-474C-8643-F67E6F654019}" type="slidenum">
              <a:rPr lang="en-US" smtClean="0"/>
              <a:t>‹#›</a:t>
            </a:fld>
            <a:endParaRPr lang="en-US"/>
          </a:p>
        </p:txBody>
      </p:sp>
    </p:spTree>
    <p:extLst>
      <p:ext uri="{BB962C8B-B14F-4D97-AF65-F5344CB8AC3E}">
        <p14:creationId xmlns:p14="http://schemas.microsoft.com/office/powerpoint/2010/main" val="428184015"/>
      </p:ext>
    </p:extLst>
  </p:cSld>
  <p:clrMapOvr>
    <a:masterClrMapping/>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7680C-D99F-4533-B3F0-39C8C63C84C1}" type="datetimeFigureOut">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DAA16-5DC3-474C-8643-F67E6F654019}" type="slidenum">
              <a:rPr lang="en-US" smtClean="0"/>
              <a:t>‹#›</a:t>
            </a:fld>
            <a:endParaRPr lang="en-US"/>
          </a:p>
        </p:txBody>
      </p:sp>
    </p:spTree>
    <p:extLst>
      <p:ext uri="{BB962C8B-B14F-4D97-AF65-F5344CB8AC3E}">
        <p14:creationId xmlns:p14="http://schemas.microsoft.com/office/powerpoint/2010/main" val="190799448"/>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7680C-D99F-4533-B3F0-39C8C63C84C1}" type="datetimeFigureOut">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DAA16-5DC3-474C-8643-F67E6F654019}" type="slidenum">
              <a:rPr lang="en-US" smtClean="0"/>
              <a:t>‹#›</a:t>
            </a:fld>
            <a:endParaRPr lang="en-US"/>
          </a:p>
        </p:txBody>
      </p:sp>
    </p:spTree>
    <p:extLst>
      <p:ext uri="{BB962C8B-B14F-4D97-AF65-F5344CB8AC3E}">
        <p14:creationId xmlns:p14="http://schemas.microsoft.com/office/powerpoint/2010/main" val="329899626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b="1">
                <a:solidFill>
                  <a:schemeClr val="accent4">
                    <a:lumMod val="75000"/>
                  </a:schemeClr>
                </a:solidFi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solidFill>
                  <a:schemeClr val="tx1"/>
                </a:solidFill>
                <a:latin typeface="Times New Roman" panose="02020603050405020304" pitchFamily="18" charset="0"/>
                <a:cs typeface="Times New Roman" panose="02020603050405020304" pitchFamily="18" charset="0"/>
              </a:defRPr>
            </a:lvl1pPr>
            <a:lvl2pPr marL="457200" indent="0">
              <a:buNone/>
              <a:defRPr sz="2800">
                <a:solidFill>
                  <a:schemeClr val="tx1"/>
                </a:solidFill>
                <a:latin typeface="Times New Roman" panose="02020603050405020304" pitchFamily="18" charset="0"/>
                <a:cs typeface="Times New Roman" panose="02020603050405020304" pitchFamily="18" charset="0"/>
              </a:defRPr>
            </a:lvl2pPr>
            <a:lvl3pPr>
              <a:defRPr sz="2400">
                <a:solidFill>
                  <a:schemeClr val="tx1"/>
                </a:solidFill>
                <a:latin typeface="Times New Roman" panose="02020603050405020304" pitchFamily="18" charset="0"/>
                <a:cs typeface="Times New Roman" panose="02020603050405020304" pitchFamily="18" charset="0"/>
              </a:defRPr>
            </a:lvl3pPr>
            <a:lvl4pPr marL="1371600" indent="0">
              <a:buNone/>
              <a:defRPr sz="2200">
                <a:solidFill>
                  <a:schemeClr val="tx1"/>
                </a:solidFill>
                <a:latin typeface="Times New Roman" panose="02020603050405020304" pitchFamily="18" charset="0"/>
                <a:cs typeface="Times New Roman" panose="02020603050405020304" pitchFamily="18" charset="0"/>
              </a:defRPr>
            </a:lvl4pPr>
            <a:lvl5pPr marL="1828800" indent="0">
              <a:buNone/>
              <a:defRPr sz="2000">
                <a:solidFill>
                  <a:schemeClr val="tx1"/>
                </a:solidFill>
                <a:latin typeface="Times New Roman" panose="02020603050405020304" pitchFamily="18" charset="0"/>
                <a:cs typeface="Times New Roman" panose="02020603050405020304" pitchFamily="18" charset="0"/>
                <a:sym typeface="Wingdings" panose="05000000000000000000" pitchFamily="2" charset="2"/>
              </a:defRPr>
            </a:lvl5pPr>
          </a:lstStyle>
          <a:p>
            <a:pPr lvl="0"/>
            <a:r>
              <a:rPr lang="en-US" dirty="0" smtClean="0"/>
              <a:t>Click to edit Master text styles</a:t>
            </a:r>
          </a:p>
          <a:p>
            <a:pPr lvl="1"/>
            <a:r>
              <a:rPr lang="vi-VN" dirty="0" smtClean="0"/>
              <a:t>- </a:t>
            </a:r>
            <a:r>
              <a:rPr lang="en-US" dirty="0" smtClean="0"/>
              <a:t>Second level</a:t>
            </a:r>
          </a:p>
          <a:p>
            <a:pPr lvl="2"/>
            <a:r>
              <a:rPr lang="en-US" dirty="0" smtClean="0"/>
              <a:t>Third level</a:t>
            </a:r>
          </a:p>
          <a:p>
            <a:pPr lvl="3"/>
            <a:r>
              <a:rPr lang="vi-VN" dirty="0" smtClean="0"/>
              <a:t>+ </a:t>
            </a:r>
            <a:r>
              <a:rPr lang="en-US" dirty="0" smtClean="0"/>
              <a:t>Fourth level</a:t>
            </a:r>
          </a:p>
          <a:p>
            <a:pPr lvl="4"/>
            <a:r>
              <a:rPr lang="en-US" dirty="0" smtClean="0"/>
              <a:t></a:t>
            </a:r>
            <a:r>
              <a:rPr lang="vi-VN" dirty="0" smtClean="0"/>
              <a:t> </a:t>
            </a:r>
            <a:r>
              <a:rPr lang="en-US" dirty="0" smtClean="0"/>
              <a:t>Fifth level</a:t>
            </a:r>
            <a:endParaRPr lang="en-US" dirty="0"/>
          </a:p>
        </p:txBody>
      </p:sp>
      <p:sp>
        <p:nvSpPr>
          <p:cNvPr id="4" name="Date Placeholder 3"/>
          <p:cNvSpPr>
            <a:spLocks noGrp="1"/>
          </p:cNvSpPr>
          <p:nvPr>
            <p:ph type="dt" sz="half" idx="10"/>
          </p:nvPr>
        </p:nvSpPr>
        <p:spPr/>
        <p:txBody>
          <a:bodyPr/>
          <a:lstStyle/>
          <a:p>
            <a:fld id="{BA27680C-D99F-4533-B3F0-39C8C63C84C1}" type="datetimeFigureOut">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DAA16-5DC3-474C-8643-F67E6F654019}" type="slidenum">
              <a:rPr lang="en-US" smtClean="0"/>
              <a:t>‹#›</a:t>
            </a:fld>
            <a:endParaRPr lang="en-US"/>
          </a:p>
        </p:txBody>
      </p:sp>
    </p:spTree>
    <p:extLst>
      <p:ext uri="{BB962C8B-B14F-4D97-AF65-F5344CB8AC3E}">
        <p14:creationId xmlns:p14="http://schemas.microsoft.com/office/powerpoint/2010/main" val="898490054"/>
      </p:ext>
    </p:extLst>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27680C-D99F-4533-B3F0-39C8C63C84C1}" type="datetimeFigureOut">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CDAA16-5DC3-474C-8643-F67E6F654019}" type="slidenum">
              <a:rPr lang="en-US" smtClean="0"/>
              <a:t>‹#›</a:t>
            </a:fld>
            <a:endParaRPr lang="en-US"/>
          </a:p>
        </p:txBody>
      </p:sp>
    </p:spTree>
    <p:extLst>
      <p:ext uri="{BB962C8B-B14F-4D97-AF65-F5344CB8AC3E}">
        <p14:creationId xmlns:p14="http://schemas.microsoft.com/office/powerpoint/2010/main" val="67266821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27680C-D99F-4533-B3F0-39C8C63C84C1}" type="datetimeFigureOut">
              <a:rPr lang="en-US" smtClean="0"/>
              <a:t>10/10/2025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DAA16-5DC3-474C-8643-F67E6F654019}" type="slidenum">
              <a:rPr lang="en-US" smtClean="0"/>
              <a:t>‹#›</a:t>
            </a:fld>
            <a:endParaRPr lang="en-US"/>
          </a:p>
        </p:txBody>
      </p:sp>
    </p:spTree>
    <p:extLst>
      <p:ext uri="{BB962C8B-B14F-4D97-AF65-F5344CB8AC3E}">
        <p14:creationId xmlns:p14="http://schemas.microsoft.com/office/powerpoint/2010/main" val="150957250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27680C-D99F-4533-B3F0-39C8C63C84C1}" type="datetimeFigureOut">
              <a:rPr lang="en-US" smtClean="0"/>
              <a:t>10/10/2025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CDAA16-5DC3-474C-8643-F67E6F654019}" type="slidenum">
              <a:rPr lang="en-US" smtClean="0"/>
              <a:t>‹#›</a:t>
            </a:fld>
            <a:endParaRPr lang="en-US"/>
          </a:p>
        </p:txBody>
      </p:sp>
    </p:spTree>
    <p:extLst>
      <p:ext uri="{BB962C8B-B14F-4D97-AF65-F5344CB8AC3E}">
        <p14:creationId xmlns:p14="http://schemas.microsoft.com/office/powerpoint/2010/main" val="173879993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27680C-D99F-4533-B3F0-39C8C63C84C1}" type="datetimeFigureOut">
              <a:rPr lang="en-US" smtClean="0"/>
              <a:t>10/10/2025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CDAA16-5DC3-474C-8643-F67E6F654019}" type="slidenum">
              <a:rPr lang="en-US" smtClean="0"/>
              <a:t>‹#›</a:t>
            </a:fld>
            <a:endParaRPr lang="en-US"/>
          </a:p>
        </p:txBody>
      </p:sp>
    </p:spTree>
    <p:extLst>
      <p:ext uri="{BB962C8B-B14F-4D97-AF65-F5344CB8AC3E}">
        <p14:creationId xmlns:p14="http://schemas.microsoft.com/office/powerpoint/2010/main" val="2134209413"/>
      </p:ext>
    </p:extLst>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7680C-D99F-4533-B3F0-39C8C63C84C1}" type="datetimeFigureOut">
              <a:rPr lang="en-US" smtClean="0"/>
              <a:t>10/10/2025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CDAA16-5DC3-474C-8643-F67E6F654019}" type="slidenum">
              <a:rPr lang="en-US" smtClean="0"/>
              <a:t>‹#›</a:t>
            </a:fld>
            <a:endParaRPr lang="en-US"/>
          </a:p>
        </p:txBody>
      </p:sp>
    </p:spTree>
    <p:extLst>
      <p:ext uri="{BB962C8B-B14F-4D97-AF65-F5344CB8AC3E}">
        <p14:creationId xmlns:p14="http://schemas.microsoft.com/office/powerpoint/2010/main" val="290396591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7680C-D99F-4533-B3F0-39C8C63C84C1}" type="datetimeFigureOut">
              <a:rPr lang="en-US" smtClean="0"/>
              <a:t>10/10/2025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DAA16-5DC3-474C-8643-F67E6F654019}" type="slidenum">
              <a:rPr lang="en-US" smtClean="0"/>
              <a:t>‹#›</a:t>
            </a:fld>
            <a:endParaRPr lang="en-US"/>
          </a:p>
        </p:txBody>
      </p:sp>
    </p:spTree>
    <p:extLst>
      <p:ext uri="{BB962C8B-B14F-4D97-AF65-F5344CB8AC3E}">
        <p14:creationId xmlns:p14="http://schemas.microsoft.com/office/powerpoint/2010/main" val="1283144691"/>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27680C-D99F-4533-B3F0-39C8C63C84C1}" type="datetimeFigureOut">
              <a:rPr lang="en-US" smtClean="0"/>
              <a:t>10/10/2025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CDAA16-5DC3-474C-8643-F67E6F654019}" type="slidenum">
              <a:rPr lang="en-US" smtClean="0"/>
              <a:t>‹#›</a:t>
            </a:fld>
            <a:endParaRPr lang="en-US"/>
          </a:p>
        </p:txBody>
      </p:sp>
    </p:spTree>
    <p:extLst>
      <p:ext uri="{BB962C8B-B14F-4D97-AF65-F5344CB8AC3E}">
        <p14:creationId xmlns:p14="http://schemas.microsoft.com/office/powerpoint/2010/main" val="265769517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2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27680C-D99F-4533-B3F0-39C8C63C84C1}" type="datetimeFigureOut">
              <a:rPr lang="en-US" smtClean="0"/>
              <a:t>10/10/2025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CDAA16-5DC3-474C-8643-F67E6F654019}" type="slidenum">
              <a:rPr lang="en-US" smtClean="0"/>
              <a:t>‹#›</a:t>
            </a:fld>
            <a:endParaRPr lang="en-US"/>
          </a:p>
        </p:txBody>
      </p:sp>
    </p:spTree>
    <p:extLst>
      <p:ext uri="{BB962C8B-B14F-4D97-AF65-F5344CB8AC3E}">
        <p14:creationId xmlns:p14="http://schemas.microsoft.com/office/powerpoint/2010/main" val="3740759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36494" y="1055127"/>
            <a:ext cx="10919012" cy="2387600"/>
          </a:xfrm>
        </p:spPr>
        <p:txBody>
          <a:bodyPr/>
          <a:lstStyle/>
          <a:p>
            <a:r>
              <a:rPr lang="vi-VN" dirty="0" smtClean="0"/>
              <a:t>BỐ CỤC MỘT BÀI THUYẾT TRÌNH</a:t>
            </a:r>
            <a:endParaRPr lang="en-US" dirty="0"/>
          </a:p>
        </p:txBody>
      </p:sp>
      <p:sp>
        <p:nvSpPr>
          <p:cNvPr id="3" name="Subtitle 2"/>
          <p:cNvSpPr>
            <a:spLocks noGrp="1"/>
          </p:cNvSpPr>
          <p:nvPr>
            <p:ph type="subTitle" idx="1"/>
          </p:nvPr>
        </p:nvSpPr>
        <p:spPr/>
        <p:txBody>
          <a:bodyPr/>
          <a:lstStyle/>
          <a:p>
            <a:r>
              <a:rPr lang="vi-VN" dirty="0" smtClean="0"/>
              <a:t>TH4 – NHÓM 09</a:t>
            </a:r>
            <a:endParaRPr lang="en-US" dirty="0"/>
          </a:p>
        </p:txBody>
      </p:sp>
    </p:spTree>
    <p:extLst>
      <p:ext uri="{BB962C8B-B14F-4D97-AF65-F5344CB8AC3E}">
        <p14:creationId xmlns:p14="http://schemas.microsoft.com/office/powerpoint/2010/main" val="197360481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200" y="185125"/>
            <a:ext cx="8349000" cy="1325563"/>
          </a:xfrm>
        </p:spPr>
        <p:txBody>
          <a:bodyPr/>
          <a:lstStyle/>
          <a:p>
            <a:r>
              <a:rPr lang="vi-VN" dirty="0" smtClean="0"/>
              <a:t>GIỚI THIỆU</a:t>
            </a:r>
            <a:endParaRPr lang="en-US" dirty="0"/>
          </a:p>
        </p:txBody>
      </p:sp>
      <p:sp>
        <p:nvSpPr>
          <p:cNvPr id="3" name="Content Placeholder 2"/>
          <p:cNvSpPr>
            <a:spLocks noGrp="1"/>
          </p:cNvSpPr>
          <p:nvPr>
            <p:ph idx="1"/>
          </p:nvPr>
        </p:nvSpPr>
        <p:spPr>
          <a:xfrm>
            <a:off x="1676400" y="2185625"/>
            <a:ext cx="10515600" cy="4351338"/>
          </a:xfrm>
        </p:spPr>
        <p:txBody>
          <a:bodyPr/>
          <a:lstStyle/>
          <a:p>
            <a:r>
              <a:rPr lang="vi-VN" dirty="0" smtClean="0"/>
              <a:t>Phần mở đầu</a:t>
            </a:r>
          </a:p>
          <a:p>
            <a:pPr marL="0" indent="0">
              <a:buNone/>
            </a:pPr>
            <a:r>
              <a:rPr lang="vi-VN" sz="2800" dirty="0"/>
              <a:t> </a:t>
            </a:r>
            <a:r>
              <a:rPr lang="vi-VN" sz="2800" dirty="0" smtClean="0"/>
              <a:t>  ˗ Cần đạt được mục đích chính </a:t>
            </a:r>
            <a:endParaRPr lang="vi-VN" sz="2800" dirty="0"/>
          </a:p>
          <a:p>
            <a:r>
              <a:rPr lang="vi-VN" dirty="0" smtClean="0"/>
              <a:t>Phần chính</a:t>
            </a:r>
          </a:p>
          <a:p>
            <a:pPr marL="0" indent="0">
              <a:buNone/>
            </a:pPr>
            <a:r>
              <a:rPr lang="vi-VN" sz="2800" dirty="0" smtClean="0"/>
              <a:t>   ˗ Đưa ra giải pháp, ý kiến</a:t>
            </a:r>
          </a:p>
          <a:p>
            <a:r>
              <a:rPr lang="vi-VN" dirty="0" smtClean="0"/>
              <a:t>Phần kết</a:t>
            </a:r>
          </a:p>
          <a:p>
            <a:pPr marL="0" indent="0">
              <a:buNone/>
            </a:pPr>
            <a:r>
              <a:rPr lang="vi-VN" dirty="0"/>
              <a:t> </a:t>
            </a:r>
            <a:r>
              <a:rPr lang="vi-VN" dirty="0" smtClean="0"/>
              <a:t>  </a:t>
            </a:r>
            <a:r>
              <a:rPr lang="vi-VN" sz="2800" dirty="0" smtClean="0"/>
              <a:t>˗ Tóm tắt các nội dung đã được trình bày</a:t>
            </a:r>
            <a:endParaRPr lang="en-US" sz="2800" dirty="0"/>
          </a:p>
        </p:txBody>
      </p:sp>
    </p:spTree>
    <p:extLst>
      <p:ext uri="{BB962C8B-B14F-4D97-AF65-F5344CB8AC3E}">
        <p14:creationId xmlns:p14="http://schemas.microsoft.com/office/powerpoint/2010/main" val="2240309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9400" y="141925"/>
            <a:ext cx="7614600" cy="1325563"/>
          </a:xfrm>
        </p:spPr>
        <p:txBody>
          <a:bodyPr/>
          <a:lstStyle/>
          <a:p>
            <a:r>
              <a:rPr lang="vi-VN" dirty="0" smtClean="0"/>
              <a:t>Phần mở đầu</a:t>
            </a:r>
            <a:endParaRPr lang="en-US" dirty="0"/>
          </a:p>
        </p:txBody>
      </p:sp>
      <p:sp>
        <p:nvSpPr>
          <p:cNvPr id="3" name="Content Placeholder 2"/>
          <p:cNvSpPr>
            <a:spLocks noGrp="1"/>
          </p:cNvSpPr>
          <p:nvPr>
            <p:ph idx="1"/>
          </p:nvPr>
        </p:nvSpPr>
        <p:spPr>
          <a:xfrm>
            <a:off x="1676400" y="2027225"/>
            <a:ext cx="10515600" cy="4351338"/>
          </a:xfrm>
        </p:spPr>
        <p:txBody>
          <a:bodyPr>
            <a:normAutofit/>
          </a:bodyPr>
          <a:lstStyle/>
          <a:p>
            <a:r>
              <a:rPr lang="vi-VN" dirty="0" smtClean="0"/>
              <a:t>Thu hút sự chú ý của người nghe</a:t>
            </a:r>
          </a:p>
          <a:p>
            <a:pPr marL="0" indent="0">
              <a:buNone/>
            </a:pPr>
            <a:r>
              <a:rPr lang="vi-VN" dirty="0">
                <a:solidFill>
                  <a:schemeClr val="accent1">
                    <a:lumMod val="75000"/>
                  </a:schemeClr>
                </a:solidFill>
              </a:rPr>
              <a:t> </a:t>
            </a:r>
            <a:r>
              <a:rPr lang="vi-VN" dirty="0" smtClean="0">
                <a:solidFill>
                  <a:schemeClr val="accent1">
                    <a:lumMod val="75000"/>
                  </a:schemeClr>
                </a:solidFill>
              </a:rPr>
              <a:t>  </a:t>
            </a:r>
            <a:r>
              <a:rPr lang="vi-VN" sz="2800" u="sng" dirty="0" smtClean="0">
                <a:solidFill>
                  <a:schemeClr val="accent1">
                    <a:lumMod val="75000"/>
                  </a:schemeClr>
                </a:solidFill>
                <a:hlinkClick r:id="rId2" action="ppaction://hlinksldjump"/>
              </a:rPr>
              <a:t>˗ Sử dụng một đoạn trích dẫn</a:t>
            </a:r>
            <a:endParaRPr lang="vi-VN" sz="2800" u="sng" dirty="0" smtClean="0">
              <a:solidFill>
                <a:schemeClr val="accent1">
                  <a:lumMod val="75000"/>
                </a:schemeClr>
              </a:solidFill>
            </a:endParaRPr>
          </a:p>
          <a:p>
            <a:pPr marL="0" indent="0">
              <a:buNone/>
            </a:pPr>
            <a:r>
              <a:rPr lang="vi-VN" sz="2800" dirty="0"/>
              <a:t> </a:t>
            </a:r>
            <a:r>
              <a:rPr lang="vi-VN" sz="2800" dirty="0" smtClean="0"/>
              <a:t>  ˗ Một câu hỏi</a:t>
            </a:r>
          </a:p>
          <a:p>
            <a:pPr marL="0" indent="0">
              <a:buNone/>
            </a:pPr>
            <a:r>
              <a:rPr lang="vi-VN" sz="2800" dirty="0" smtClean="0"/>
              <a:t>   ˗ Một lời hứa</a:t>
            </a:r>
          </a:p>
          <a:p>
            <a:pPr marL="0" indent="0">
              <a:buNone/>
            </a:pPr>
            <a:r>
              <a:rPr lang="vi-VN" sz="2800" dirty="0"/>
              <a:t> </a:t>
            </a:r>
            <a:r>
              <a:rPr lang="vi-VN" sz="2800" dirty="0" smtClean="0"/>
              <a:t>  ˗ Thậm chí làm mọi người phải hoạt động </a:t>
            </a:r>
          </a:p>
          <a:p>
            <a:r>
              <a:rPr lang="vi-VN" dirty="0" smtClean="0"/>
              <a:t>Tóm lược các nội dung liên quan</a:t>
            </a:r>
          </a:p>
          <a:p>
            <a:pPr marL="0" indent="0">
              <a:buNone/>
            </a:pPr>
            <a:r>
              <a:rPr lang="vi-VN" sz="2800" dirty="0" smtClean="0"/>
              <a:t>   ˗ Đã được trình bày</a:t>
            </a:r>
          </a:p>
          <a:p>
            <a:pPr marL="0" indent="0">
              <a:buNone/>
            </a:pPr>
            <a:r>
              <a:rPr lang="vi-VN" sz="2800" dirty="0"/>
              <a:t> </a:t>
            </a:r>
            <a:r>
              <a:rPr lang="vi-VN" sz="2800" dirty="0" smtClean="0"/>
              <a:t>  ˗ Được đa số người nghe biết rõ</a:t>
            </a:r>
            <a:endParaRPr lang="en-US" sz="2800" dirty="0"/>
          </a:p>
        </p:txBody>
      </p:sp>
    </p:spTree>
    <p:extLst>
      <p:ext uri="{BB962C8B-B14F-4D97-AF65-F5344CB8AC3E}">
        <p14:creationId xmlns:p14="http://schemas.microsoft.com/office/powerpoint/2010/main" val="7480349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8600" y="163525"/>
            <a:ext cx="7218600" cy="1325563"/>
          </a:xfrm>
        </p:spPr>
        <p:txBody>
          <a:bodyPr/>
          <a:lstStyle/>
          <a:p>
            <a:r>
              <a:rPr lang="vi-VN" dirty="0" smtClean="0"/>
              <a:t>Phần chính</a:t>
            </a:r>
            <a:endParaRPr lang="en-US" dirty="0"/>
          </a:p>
        </p:txBody>
      </p:sp>
      <p:sp>
        <p:nvSpPr>
          <p:cNvPr id="3" name="Content Placeholder 2"/>
          <p:cNvSpPr>
            <a:spLocks noGrp="1"/>
          </p:cNvSpPr>
          <p:nvPr>
            <p:ph idx="1"/>
          </p:nvPr>
        </p:nvSpPr>
        <p:spPr>
          <a:xfrm>
            <a:off x="1443000" y="2250425"/>
            <a:ext cx="10515600" cy="4351338"/>
          </a:xfrm>
        </p:spPr>
        <p:txBody>
          <a:bodyPr/>
          <a:lstStyle/>
          <a:p>
            <a:r>
              <a:rPr lang="vi-VN" dirty="0" smtClean="0"/>
              <a:t>Phần chính với các nội dung</a:t>
            </a:r>
          </a:p>
          <a:p>
            <a:pPr marL="0" indent="0">
              <a:buNone/>
            </a:pPr>
            <a:r>
              <a:rPr lang="vi-VN" sz="2800" dirty="0" smtClean="0"/>
              <a:t>   ˗ Vấn đề cần giải quyết, yêu cầu công việc</a:t>
            </a:r>
          </a:p>
          <a:p>
            <a:pPr marL="0" indent="0">
              <a:buNone/>
            </a:pPr>
            <a:r>
              <a:rPr lang="vi-VN" sz="2800" dirty="0"/>
              <a:t> </a:t>
            </a:r>
            <a:r>
              <a:rPr lang="vi-VN" sz="2800" dirty="0" smtClean="0"/>
              <a:t>  ˗ Ý tưởng và giải pháp</a:t>
            </a:r>
          </a:p>
          <a:p>
            <a:pPr marL="0" indent="0">
              <a:buNone/>
            </a:pPr>
            <a:r>
              <a:rPr lang="vi-VN" sz="2800" dirty="0"/>
              <a:t> </a:t>
            </a:r>
            <a:r>
              <a:rPr lang="vi-VN" sz="2800" dirty="0" smtClean="0"/>
              <a:t>  </a:t>
            </a:r>
            <a:r>
              <a:rPr lang="vi-VN" sz="2800" dirty="0" smtClean="0">
                <a:hlinkClick r:id="rId2" action="ppaction://hlinksldjump"/>
              </a:rPr>
              <a:t>˗ Cung cấp ví dụ và chứng minh</a:t>
            </a:r>
            <a:endParaRPr lang="vi-VN" sz="2800" dirty="0" smtClean="0"/>
          </a:p>
          <a:p>
            <a:pPr marL="0" indent="0">
              <a:buNone/>
            </a:pPr>
            <a:r>
              <a:rPr lang="vi-VN" sz="2800" dirty="0"/>
              <a:t> </a:t>
            </a:r>
            <a:r>
              <a:rPr lang="vi-VN" sz="2800" dirty="0" smtClean="0"/>
              <a:t>  ˗ Lợi ích khi áp dụng giải pháp</a:t>
            </a:r>
          </a:p>
          <a:p>
            <a:pPr marL="0" indent="0">
              <a:buNone/>
            </a:pPr>
            <a:r>
              <a:rPr lang="vi-VN" sz="2800" dirty="0"/>
              <a:t> </a:t>
            </a:r>
            <a:r>
              <a:rPr lang="vi-VN" sz="2800" dirty="0" smtClean="0"/>
              <a:t>  ˗ Chương trình hành động/các việc làm cụ thể</a:t>
            </a:r>
            <a:endParaRPr lang="en-US" sz="2800" dirty="0"/>
          </a:p>
        </p:txBody>
      </p:sp>
    </p:spTree>
    <p:extLst>
      <p:ext uri="{BB962C8B-B14F-4D97-AF65-F5344CB8AC3E}">
        <p14:creationId xmlns:p14="http://schemas.microsoft.com/office/powerpoint/2010/main" val="40241719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0600" y="156325"/>
            <a:ext cx="5821800" cy="1325563"/>
          </a:xfrm>
        </p:spPr>
        <p:txBody>
          <a:bodyPr/>
          <a:lstStyle/>
          <a:p>
            <a:r>
              <a:rPr lang="vi-VN" dirty="0" smtClean="0"/>
              <a:t>Phần kết</a:t>
            </a:r>
            <a:endParaRPr lang="en-US" dirty="0"/>
          </a:p>
        </p:txBody>
      </p:sp>
      <p:sp>
        <p:nvSpPr>
          <p:cNvPr id="3" name="Content Placeholder 2"/>
          <p:cNvSpPr>
            <a:spLocks noGrp="1"/>
          </p:cNvSpPr>
          <p:nvPr>
            <p:ph idx="1"/>
          </p:nvPr>
        </p:nvSpPr>
        <p:spPr>
          <a:xfrm>
            <a:off x="1676400" y="2264825"/>
            <a:ext cx="10515600" cy="4351338"/>
          </a:xfrm>
        </p:spPr>
        <p:txBody>
          <a:bodyPr/>
          <a:lstStyle/>
          <a:p>
            <a:r>
              <a:rPr lang="vi-VN" dirty="0" smtClean="0"/>
              <a:t>Tóm tắt</a:t>
            </a:r>
          </a:p>
          <a:p>
            <a:r>
              <a:rPr lang="vi-VN" dirty="0" smtClean="0"/>
              <a:t>Kết luận cuối cùng</a:t>
            </a:r>
          </a:p>
          <a:p>
            <a:pPr marL="0" indent="0">
              <a:buNone/>
            </a:pPr>
            <a:r>
              <a:rPr lang="vi-VN" dirty="0"/>
              <a:t> </a:t>
            </a:r>
            <a:r>
              <a:rPr lang="vi-VN" dirty="0" smtClean="0"/>
              <a:t>  </a:t>
            </a:r>
            <a:r>
              <a:rPr lang="vi-VN" sz="2800" dirty="0" smtClean="0"/>
              <a:t>˗ Liệu còn điều gì bạn muốn người nghe ghi nhớ?</a:t>
            </a:r>
            <a:endParaRPr lang="en-US" sz="2800" dirty="0"/>
          </a:p>
        </p:txBody>
      </p:sp>
    </p:spTree>
    <p:extLst>
      <p:ext uri="{BB962C8B-B14F-4D97-AF65-F5344CB8AC3E}">
        <p14:creationId xmlns:p14="http://schemas.microsoft.com/office/powerpoint/2010/main" val="13093669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8000" r="-2000" b="-1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19845" y="2632400"/>
            <a:ext cx="7036220" cy="1325563"/>
          </a:xfrm>
        </p:spPr>
        <p:txBody>
          <a:bodyPr/>
          <a:lstStyle/>
          <a:p>
            <a:pPr algn="ctr"/>
            <a:r>
              <a:rPr lang="vi-VN" dirty="0" smtClean="0"/>
              <a:t>CẢM ƠN SỰ CHÚ Ý CỦA THẦY VÀ CÁC BẠN</a:t>
            </a:r>
            <a:endParaRPr lang="en-US" dirty="0"/>
          </a:p>
        </p:txBody>
      </p:sp>
    </p:spTree>
    <p:extLst>
      <p:ext uri="{BB962C8B-B14F-4D97-AF65-F5344CB8AC3E}">
        <p14:creationId xmlns:p14="http://schemas.microsoft.com/office/powerpoint/2010/main" val="37501644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515" y="134725"/>
            <a:ext cx="9497886" cy="1325563"/>
          </a:xfrm>
        </p:spPr>
        <p:txBody>
          <a:bodyPr/>
          <a:lstStyle/>
          <a:p>
            <a:r>
              <a:rPr lang="vi-VN" dirty="0" smtClean="0"/>
              <a:t>Ví dụ: Sử dụng một đoạn trích dẫn khi giới thiệu</a:t>
            </a:r>
            <a:endParaRPr lang="en-US" dirty="0"/>
          </a:p>
        </p:txBody>
      </p:sp>
      <p:sp>
        <p:nvSpPr>
          <p:cNvPr id="3" name="Content Placeholder 2"/>
          <p:cNvSpPr>
            <a:spLocks noGrp="1"/>
          </p:cNvSpPr>
          <p:nvPr>
            <p:ph idx="1"/>
          </p:nvPr>
        </p:nvSpPr>
        <p:spPr>
          <a:xfrm>
            <a:off x="939000" y="2506662"/>
            <a:ext cx="10515600" cy="4351338"/>
          </a:xfrm>
        </p:spPr>
        <p:txBody>
          <a:bodyPr/>
          <a:lstStyle/>
          <a:p>
            <a:pPr marL="0" indent="0">
              <a:buNone/>
            </a:pPr>
            <a:r>
              <a:rPr lang="vi-VN" dirty="0" smtClean="0"/>
              <a:t>Ví dụ: Lợi </a:t>
            </a:r>
            <a:r>
              <a:rPr lang="vi-VN" dirty="0"/>
              <a:t>ích </a:t>
            </a:r>
            <a:r>
              <a:rPr lang="vi-VN" dirty="0" smtClean="0"/>
              <a:t>trong tương </a:t>
            </a:r>
            <a:r>
              <a:rPr lang="vi-VN" dirty="0"/>
              <a:t>lai của ngành Công nghệ thông tin</a:t>
            </a:r>
            <a:endParaRPr lang="vi-VN" dirty="0" smtClean="0"/>
          </a:p>
          <a:p>
            <a:pPr marL="0" indent="0">
              <a:buNone/>
            </a:pPr>
            <a:r>
              <a:rPr lang="vi-VN" sz="2800" dirty="0"/>
              <a:t>Công nghệ thông tin không chỉ là động lực của đổi mới sáng tạo, mà còn là chìa khóa mở ra kỷ nguyên mới của cuộc sống thông minh. Từ AI y tế đến kết nối vạn vật, CNTT hứa hẹn một tương lai nơi mọi thách thức đều có thể được giải quyết, nâng cao chất lượng sống và phát triển bền vững cho toàn nhân loại.</a:t>
            </a:r>
            <a:r>
              <a:rPr lang="vi-VN" sz="2800" dirty="0" smtClean="0"/>
              <a:t> </a:t>
            </a:r>
            <a:endParaRPr lang="en-US" sz="2800" dirty="0"/>
          </a:p>
        </p:txBody>
      </p:sp>
    </p:spTree>
    <p:extLst>
      <p:ext uri="{BB962C8B-B14F-4D97-AF65-F5344CB8AC3E}">
        <p14:creationId xmlns:p14="http://schemas.microsoft.com/office/powerpoint/2010/main" val="16593544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1800" y="163525"/>
            <a:ext cx="10515600" cy="1325563"/>
          </a:xfrm>
        </p:spPr>
        <p:txBody>
          <a:bodyPr/>
          <a:lstStyle/>
          <a:p>
            <a:r>
              <a:rPr lang="vi-VN" dirty="0" smtClean="0"/>
              <a:t>Ví dụ minh chứng cho trích dẫn trên</a:t>
            </a:r>
            <a:endParaRPr lang="en-US" dirty="0"/>
          </a:p>
        </p:txBody>
      </p:sp>
      <p:sp>
        <p:nvSpPr>
          <p:cNvPr id="3" name="Content Placeholder 2"/>
          <p:cNvSpPr>
            <a:spLocks noGrp="1"/>
          </p:cNvSpPr>
          <p:nvPr>
            <p:ph idx="1"/>
          </p:nvPr>
        </p:nvSpPr>
        <p:spPr>
          <a:xfrm>
            <a:off x="304800" y="2166302"/>
            <a:ext cx="11887200" cy="715869"/>
          </a:xfrm>
        </p:spPr>
        <p:txBody>
          <a:bodyPr>
            <a:noAutofit/>
          </a:bodyPr>
          <a:lstStyle/>
          <a:p>
            <a:r>
              <a:rPr lang="vi-VN" dirty="0" smtClean="0"/>
              <a:t>Bảng thống kê liên quan đến </a:t>
            </a:r>
            <a:r>
              <a:rPr lang="vi-VN" smtClean="0"/>
              <a:t>lợi ích trong </a:t>
            </a:r>
            <a:r>
              <a:rPr lang="vi-VN" dirty="0"/>
              <a:t>tương lai của ngành </a:t>
            </a:r>
            <a:r>
              <a:rPr lang="vi-VN" dirty="0" smtClean="0"/>
              <a:t>CNTT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12615455"/>
              </p:ext>
            </p:extLst>
          </p:nvPr>
        </p:nvGraphicFramePr>
        <p:xfrm>
          <a:off x="1620000" y="2882171"/>
          <a:ext cx="8985600" cy="3577200"/>
        </p:xfrm>
        <a:graphic>
          <a:graphicData uri="http://schemas.openxmlformats.org/drawingml/2006/table">
            <a:tbl>
              <a:tblPr firstRow="1" bandRow="1">
                <a:tableStyleId>{5C22544A-7EE6-4342-B048-85BDC9FD1C3A}</a:tableStyleId>
              </a:tblPr>
              <a:tblGrid>
                <a:gridCol w="4204631"/>
                <a:gridCol w="4780969"/>
              </a:tblGrid>
              <a:tr h="986400">
                <a:tc>
                  <a:txBody>
                    <a:bodyPr/>
                    <a:lstStyle/>
                    <a:p>
                      <a:pPr algn="ctr"/>
                      <a:r>
                        <a:rPr lang="en-US" sz="2800" b="1" i="0" kern="1200" dirty="0" err="1" smtClean="0">
                          <a:solidFill>
                            <a:schemeClr val="lt1"/>
                          </a:solidFill>
                          <a:effectLst/>
                          <a:latin typeface="Times New Roman" panose="02020603050405020304" pitchFamily="18" charset="0"/>
                          <a:ea typeface="+mn-ea"/>
                          <a:cs typeface="Times New Roman" panose="02020603050405020304" pitchFamily="18" charset="0"/>
                        </a:rPr>
                        <a:t>Lĩnh</a:t>
                      </a:r>
                      <a:r>
                        <a:rPr lang="en-US" sz="2800" b="1" i="0" kern="1200" dirty="0" smtClean="0">
                          <a:solidFill>
                            <a:schemeClr val="lt1"/>
                          </a:solidFill>
                          <a:effectLst/>
                          <a:latin typeface="Times New Roman" panose="02020603050405020304" pitchFamily="18" charset="0"/>
                          <a:ea typeface="+mn-ea"/>
                          <a:cs typeface="Times New Roman" panose="02020603050405020304" pitchFamily="18" charset="0"/>
                        </a:rPr>
                        <a:t> </a:t>
                      </a:r>
                      <a:r>
                        <a:rPr lang="en-US" sz="2800" b="1" i="0" kern="1200" dirty="0" err="1" smtClean="0">
                          <a:solidFill>
                            <a:schemeClr val="lt1"/>
                          </a:solidFill>
                          <a:effectLst/>
                          <a:latin typeface="Times New Roman" panose="02020603050405020304" pitchFamily="18" charset="0"/>
                          <a:ea typeface="+mn-ea"/>
                          <a:cs typeface="Times New Roman" panose="02020603050405020304" pitchFamily="18" charset="0"/>
                        </a:rPr>
                        <a:t>vực</a:t>
                      </a:r>
                      <a:r>
                        <a:rPr lang="en-US" sz="2800" b="1" i="0" kern="1200" dirty="0" smtClean="0">
                          <a:solidFill>
                            <a:schemeClr val="lt1"/>
                          </a:solidFill>
                          <a:effectLst/>
                          <a:latin typeface="Times New Roman" panose="02020603050405020304" pitchFamily="18" charset="0"/>
                          <a:ea typeface="+mn-ea"/>
                          <a:cs typeface="Times New Roman" panose="02020603050405020304" pitchFamily="18" charset="0"/>
                        </a:rPr>
                        <a:t> </a:t>
                      </a:r>
                      <a:r>
                        <a:rPr lang="en-US" sz="2800" b="1" i="0" kern="1200" dirty="0" err="1" smtClean="0">
                          <a:solidFill>
                            <a:schemeClr val="lt1"/>
                          </a:solidFill>
                          <a:effectLst/>
                          <a:latin typeface="Times New Roman" panose="02020603050405020304" pitchFamily="18" charset="0"/>
                          <a:ea typeface="+mn-ea"/>
                          <a:cs typeface="Times New Roman" panose="02020603050405020304" pitchFamily="18" charset="0"/>
                        </a:rPr>
                        <a:t>Ứng</a:t>
                      </a:r>
                      <a:r>
                        <a:rPr lang="en-US" sz="2800" b="1" i="0" kern="1200" dirty="0" smtClean="0">
                          <a:solidFill>
                            <a:schemeClr val="lt1"/>
                          </a:solidFill>
                          <a:effectLst/>
                          <a:latin typeface="Times New Roman" panose="02020603050405020304" pitchFamily="18" charset="0"/>
                          <a:ea typeface="+mn-ea"/>
                          <a:cs typeface="Times New Roman" panose="02020603050405020304" pitchFamily="18" charset="0"/>
                        </a:rPr>
                        <a:t> </a:t>
                      </a:r>
                      <a:r>
                        <a:rPr lang="en-US" sz="2800" b="1" i="0" kern="1200" dirty="0" err="1" smtClean="0">
                          <a:solidFill>
                            <a:schemeClr val="lt1"/>
                          </a:solidFill>
                          <a:effectLst/>
                          <a:latin typeface="Times New Roman" panose="02020603050405020304" pitchFamily="18" charset="0"/>
                          <a:ea typeface="+mn-ea"/>
                          <a:cs typeface="Times New Roman" panose="02020603050405020304" pitchFamily="18" charset="0"/>
                        </a:rPr>
                        <a:t>dụng</a:t>
                      </a:r>
                      <a:r>
                        <a:rPr lang="en-US" sz="2800" b="1" i="0" kern="1200" dirty="0" smtClean="0">
                          <a:solidFill>
                            <a:schemeClr val="lt1"/>
                          </a:solidFill>
                          <a:effectLst/>
                          <a:latin typeface="Times New Roman" panose="02020603050405020304" pitchFamily="18" charset="0"/>
                          <a:ea typeface="+mn-ea"/>
                          <a:cs typeface="Times New Roman" panose="02020603050405020304" pitchFamily="18" charset="0"/>
                        </a:rPr>
                        <a:t> CNTT</a:t>
                      </a:r>
                      <a:endParaRPr lang="en-US" sz="2800" b="1" dirty="0">
                        <a:latin typeface="Times New Roman" panose="02020603050405020304" pitchFamily="18" charset="0"/>
                        <a:cs typeface="Times New Roman" panose="02020603050405020304" pitchFamily="18" charset="0"/>
                      </a:endParaRPr>
                    </a:p>
                  </a:txBody>
                  <a:tcPr/>
                </a:tc>
                <a:tc>
                  <a:txBody>
                    <a:bodyPr/>
                    <a:lstStyle/>
                    <a:p>
                      <a:pPr algn="ctr"/>
                      <a:r>
                        <a:rPr lang="vi-VN" sz="2800" b="1" i="0" kern="1200" dirty="0" smtClean="0">
                          <a:solidFill>
                            <a:schemeClr val="lt1"/>
                          </a:solidFill>
                          <a:effectLst/>
                          <a:latin typeface="Times New Roman" panose="02020603050405020304" pitchFamily="18" charset="0"/>
                          <a:ea typeface="+mn-ea"/>
                          <a:cs typeface="Times New Roman" panose="02020603050405020304" pitchFamily="18" charset="0"/>
                        </a:rPr>
                        <a:t>Tỷ lệ tăng trưởng dự kiến (2023-2028)</a:t>
                      </a:r>
                      <a:endParaRPr lang="en-US" sz="2800" b="1" dirty="0">
                        <a:latin typeface="Times New Roman" panose="02020603050405020304" pitchFamily="18" charset="0"/>
                        <a:cs typeface="Times New Roman" panose="02020603050405020304" pitchFamily="18" charset="0"/>
                      </a:endParaRPr>
                    </a:p>
                  </a:txBody>
                  <a:tcPr/>
                </a:tc>
              </a:tr>
              <a:tr h="370840">
                <a:tc>
                  <a:txBody>
                    <a:bodyPr/>
                    <a:lstStyle/>
                    <a:p>
                      <a:pPr algn="l"/>
                      <a:r>
                        <a:rPr lang="vi-VN" sz="2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it-IT" sz="2800" b="0" i="0" kern="1200" dirty="0" smtClean="0">
                          <a:solidFill>
                            <a:schemeClr val="dk1"/>
                          </a:solidFill>
                          <a:effectLst/>
                          <a:latin typeface="Times New Roman" panose="02020603050405020304" pitchFamily="18" charset="0"/>
                          <a:ea typeface="+mn-ea"/>
                          <a:cs typeface="Times New Roman" panose="02020603050405020304" pitchFamily="18" charset="0"/>
                        </a:rPr>
                        <a:t>Trí tuệ Nhân tạo (AI)</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37.3%</a:t>
                      </a:r>
                      <a:endParaRPr lang="en-US" sz="2800" dirty="0">
                        <a:latin typeface="Times New Roman" panose="02020603050405020304" pitchFamily="18" charset="0"/>
                        <a:cs typeface="Times New Roman" panose="02020603050405020304" pitchFamily="18" charset="0"/>
                      </a:endParaRPr>
                    </a:p>
                  </a:txBody>
                  <a:tcPr/>
                </a:tc>
              </a:tr>
              <a:tr h="370840">
                <a:tc>
                  <a:txBody>
                    <a:bodyPr/>
                    <a:lstStyle/>
                    <a:p>
                      <a:pPr algn="l"/>
                      <a:r>
                        <a:rPr lang="vi-VN" sz="2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kern="1200" dirty="0" err="1" smtClean="0">
                          <a:solidFill>
                            <a:schemeClr val="dk1"/>
                          </a:solidFill>
                          <a:effectLst/>
                          <a:latin typeface="Times New Roman" panose="02020603050405020304" pitchFamily="18" charset="0"/>
                          <a:ea typeface="+mn-ea"/>
                          <a:cs typeface="Times New Roman" panose="02020603050405020304" pitchFamily="18" charset="0"/>
                        </a:rPr>
                        <a:t>Điện</a:t>
                      </a:r>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kern="1200" dirty="0" err="1" smtClean="0">
                          <a:solidFill>
                            <a:schemeClr val="dk1"/>
                          </a:solidFill>
                          <a:effectLst/>
                          <a:latin typeface="Times New Roman" panose="02020603050405020304" pitchFamily="18" charset="0"/>
                          <a:ea typeface="+mn-ea"/>
                          <a:cs typeface="Times New Roman" panose="02020603050405020304" pitchFamily="18" charset="0"/>
                        </a:rPr>
                        <a:t>toán</a:t>
                      </a:r>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kern="1200" dirty="0" err="1" smtClean="0">
                          <a:solidFill>
                            <a:schemeClr val="dk1"/>
                          </a:solidFill>
                          <a:effectLst/>
                          <a:latin typeface="Times New Roman" panose="02020603050405020304" pitchFamily="18" charset="0"/>
                          <a:ea typeface="+mn-ea"/>
                          <a:cs typeface="Times New Roman" panose="02020603050405020304" pitchFamily="18" charset="0"/>
                        </a:rPr>
                        <a:t>Đám</a:t>
                      </a:r>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kern="1200" dirty="0" err="1" smtClean="0">
                          <a:solidFill>
                            <a:schemeClr val="dk1"/>
                          </a:solidFill>
                          <a:effectLst/>
                          <a:latin typeface="Times New Roman" panose="02020603050405020304" pitchFamily="18" charset="0"/>
                          <a:ea typeface="+mn-ea"/>
                          <a:cs typeface="Times New Roman" panose="02020603050405020304" pitchFamily="18" charset="0"/>
                        </a:rPr>
                        <a:t>mây</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17.5%</a:t>
                      </a:r>
                      <a:endParaRPr lang="en-US" sz="2800" dirty="0">
                        <a:latin typeface="Times New Roman" panose="02020603050405020304" pitchFamily="18" charset="0"/>
                        <a:cs typeface="Times New Roman" panose="02020603050405020304" pitchFamily="18" charset="0"/>
                      </a:endParaRPr>
                    </a:p>
                  </a:txBody>
                  <a:tcPr/>
                </a:tc>
              </a:tr>
              <a:tr h="370840">
                <a:tc>
                  <a:txBody>
                    <a:bodyPr/>
                    <a:lstStyle/>
                    <a:p>
                      <a:pPr algn="l"/>
                      <a:r>
                        <a:rPr lang="vi-VN" sz="2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An </a:t>
                      </a:r>
                      <a:r>
                        <a:rPr lang="en-US" sz="2800" b="0" i="0" kern="1200" dirty="0" err="1" smtClean="0">
                          <a:solidFill>
                            <a:schemeClr val="dk1"/>
                          </a:solidFill>
                          <a:effectLst/>
                          <a:latin typeface="Times New Roman" panose="02020603050405020304" pitchFamily="18" charset="0"/>
                          <a:ea typeface="+mn-ea"/>
                          <a:cs typeface="Times New Roman" panose="02020603050405020304" pitchFamily="18" charset="0"/>
                        </a:rPr>
                        <a:t>ninh</a:t>
                      </a:r>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kern="1200" dirty="0" err="1" smtClean="0">
                          <a:solidFill>
                            <a:schemeClr val="dk1"/>
                          </a:solidFill>
                          <a:effectLst/>
                          <a:latin typeface="Times New Roman" panose="02020603050405020304" pitchFamily="18" charset="0"/>
                          <a:ea typeface="+mn-ea"/>
                          <a:cs typeface="Times New Roman" panose="02020603050405020304" pitchFamily="18" charset="0"/>
                        </a:rPr>
                        <a:t>Mạng</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13.8%</a:t>
                      </a:r>
                      <a:endParaRPr lang="en-US" sz="2800" dirty="0">
                        <a:latin typeface="Times New Roman" panose="02020603050405020304" pitchFamily="18" charset="0"/>
                        <a:cs typeface="Times New Roman" panose="02020603050405020304" pitchFamily="18" charset="0"/>
                      </a:endParaRPr>
                    </a:p>
                  </a:txBody>
                  <a:tcPr/>
                </a:tc>
              </a:tr>
              <a:tr h="370840">
                <a:tc>
                  <a:txBody>
                    <a:bodyPr/>
                    <a:lstStyle/>
                    <a:p>
                      <a:pPr algn="l"/>
                      <a:r>
                        <a:rPr lang="vi-VN" sz="2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kern="1200" dirty="0" err="1" smtClean="0">
                          <a:solidFill>
                            <a:schemeClr val="dk1"/>
                          </a:solidFill>
                          <a:effectLst/>
                          <a:latin typeface="Times New Roman" panose="02020603050405020304" pitchFamily="18" charset="0"/>
                          <a:ea typeface="+mn-ea"/>
                          <a:cs typeface="Times New Roman" panose="02020603050405020304" pitchFamily="18" charset="0"/>
                        </a:rPr>
                        <a:t>Phân</a:t>
                      </a:r>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kern="1200" dirty="0" err="1" smtClean="0">
                          <a:solidFill>
                            <a:schemeClr val="dk1"/>
                          </a:solidFill>
                          <a:effectLst/>
                          <a:latin typeface="Times New Roman" panose="02020603050405020304" pitchFamily="18" charset="0"/>
                          <a:ea typeface="+mn-ea"/>
                          <a:cs typeface="Times New Roman" panose="02020603050405020304" pitchFamily="18" charset="0"/>
                        </a:rPr>
                        <a:t>tích</a:t>
                      </a:r>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kern="1200" dirty="0" err="1" smtClean="0">
                          <a:solidFill>
                            <a:schemeClr val="dk1"/>
                          </a:solidFill>
                          <a:effectLst/>
                          <a:latin typeface="Times New Roman" panose="02020603050405020304" pitchFamily="18" charset="0"/>
                          <a:ea typeface="+mn-ea"/>
                          <a:cs typeface="Times New Roman" panose="02020603050405020304" pitchFamily="18" charset="0"/>
                        </a:rPr>
                        <a:t>Dữ</a:t>
                      </a:r>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kern="1200" dirty="0" err="1" smtClean="0">
                          <a:solidFill>
                            <a:schemeClr val="dk1"/>
                          </a:solidFill>
                          <a:effectLst/>
                          <a:latin typeface="Times New Roman" panose="02020603050405020304" pitchFamily="18" charset="0"/>
                          <a:ea typeface="+mn-ea"/>
                          <a:cs typeface="Times New Roman" panose="02020603050405020304" pitchFamily="18" charset="0"/>
                        </a:rPr>
                        <a:t>liệu</a:t>
                      </a:r>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kern="1200" dirty="0" err="1" smtClean="0">
                          <a:solidFill>
                            <a:schemeClr val="dk1"/>
                          </a:solidFill>
                          <a:effectLst/>
                          <a:latin typeface="Times New Roman" panose="02020603050405020304" pitchFamily="18" charset="0"/>
                          <a:ea typeface="+mn-ea"/>
                          <a:cs typeface="Times New Roman" panose="02020603050405020304" pitchFamily="18" charset="0"/>
                        </a:rPr>
                        <a:t>lớn</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15.2%</a:t>
                      </a:r>
                      <a:endParaRPr lang="en-US" sz="2800" dirty="0">
                        <a:latin typeface="Times New Roman" panose="02020603050405020304" pitchFamily="18" charset="0"/>
                        <a:cs typeface="Times New Roman" panose="02020603050405020304" pitchFamily="18" charset="0"/>
                      </a:endParaRPr>
                    </a:p>
                  </a:txBody>
                  <a:tcPr/>
                </a:tc>
              </a:tr>
              <a:tr h="370840">
                <a:tc>
                  <a:txBody>
                    <a:bodyPr/>
                    <a:lstStyle/>
                    <a:p>
                      <a:pPr algn="l"/>
                      <a:r>
                        <a:rPr lang="vi-VN" sz="2800" b="0" i="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2800" b="0" i="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 (Internet of Things)</a:t>
                      </a:r>
                      <a:endParaRPr lang="en-US" sz="2800" dirty="0">
                        <a:latin typeface="Times New Roman" panose="02020603050405020304" pitchFamily="18" charset="0"/>
                        <a:cs typeface="Times New Roman" panose="02020603050405020304" pitchFamily="18" charset="0"/>
                      </a:endParaRPr>
                    </a:p>
                  </a:txBody>
                  <a:tcPr/>
                </a:tc>
                <a:tc>
                  <a:txBody>
                    <a:bodyPr/>
                    <a:lstStyle/>
                    <a:p>
                      <a:pPr algn="ctr"/>
                      <a:r>
                        <a:rPr lang="en-US" sz="2800" b="0" i="0" kern="1200" dirty="0" smtClean="0">
                          <a:solidFill>
                            <a:schemeClr val="dk1"/>
                          </a:solidFill>
                          <a:effectLst/>
                          <a:latin typeface="Times New Roman" panose="02020603050405020304" pitchFamily="18" charset="0"/>
                          <a:ea typeface="+mn-ea"/>
                          <a:cs typeface="Times New Roman" panose="02020603050405020304" pitchFamily="18" charset="0"/>
                        </a:rPr>
                        <a:t>19.7%</a:t>
                      </a:r>
                      <a:endParaRPr lang="en-US" sz="28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676882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369</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BỐ CỤC MỘT BÀI THUYẾT TRÌNH</vt:lpstr>
      <vt:lpstr>GIỚI THIỆU</vt:lpstr>
      <vt:lpstr>Phần mở đầu</vt:lpstr>
      <vt:lpstr>Phần chính</vt:lpstr>
      <vt:lpstr>Phần kết</vt:lpstr>
      <vt:lpstr>CẢM ƠN SỰ CHÚ Ý CỦA THẦY VÀ CÁC BẠN</vt:lpstr>
      <vt:lpstr>Ví dụ: Sử dụng một đoạn trích dẫn khi giới thiệu</vt:lpstr>
      <vt:lpstr>Ví dụ minh chứng cho trích dẫn trên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10</cp:revision>
  <dcterms:created xsi:type="dcterms:W3CDTF">2025-10-10T12:48:44Z</dcterms:created>
  <dcterms:modified xsi:type="dcterms:W3CDTF">2025-10-10T14:36:47Z</dcterms:modified>
</cp:coreProperties>
</file>