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gXvwT3Lcoin0p5+BVtiHoFf3FO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941D9E-D592-4F3D-AD9F-CD80F1893552}">
  <a:tblStyle styleId="{DC941D9E-D592-4F3D-AD9F-CD80F18935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5" orient="horz"/>
        <p:guide pos="3840"/>
        <p:guide pos="18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Work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8" Type="http://customschemas.google.com/relationships/presentationmetadata" Target="metadata"/><Relationship Id="rId27" Type="http://schemas.openxmlformats.org/officeDocument/2006/relationships/font" Target="fonts/Work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e239dec49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7e239dec49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239dec49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37e239dec49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974a197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d5974a197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e239dec49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37e239dec49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e239dec49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7e239dec49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303878" y="2136358"/>
            <a:ext cx="6453678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PROYECTO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OPTICA BALAMB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1" i="0" sz="54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255240" y="3877946"/>
            <a:ext cx="547141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SHARIHT JORLEYNI MOSQUERA LARA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VALENTINA RAMIREZ BERNAL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LAURA SOFIA CABREJO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SEBASTIAN FORERO GUAYARA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FICHA: 3278645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e239dec49_1_11"/>
          <p:cNvSpPr txBox="1"/>
          <p:nvPr/>
        </p:nvSpPr>
        <p:spPr>
          <a:xfrm>
            <a:off x="130565" y="1751617"/>
            <a:ext cx="1193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1" name="Google Shape;151;g37e239dec49_1_11"/>
          <p:cNvGraphicFramePr/>
          <p:nvPr/>
        </p:nvGraphicFramePr>
        <p:xfrm>
          <a:off x="12061435" y="54540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{DC941D9E-D592-4F3D-AD9F-CD80F1893552}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g37e239dec49_1_11"/>
          <p:cNvSpPr/>
          <p:nvPr/>
        </p:nvSpPr>
        <p:spPr>
          <a:xfrm flipH="1">
            <a:off x="197137" y="3060721"/>
            <a:ext cx="6906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7e239dec49_1_11"/>
          <p:cNvSpPr txBox="1"/>
          <p:nvPr/>
        </p:nvSpPr>
        <p:spPr>
          <a:xfrm>
            <a:off x="1891888" y="1751625"/>
            <a:ext cx="9161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7. Módulo de Envíos y Logística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Notificación al repartidor de nuevos pedidos.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Seguimiento en tiempo real del paquete.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Confirmación de entrega con firma digital o código QR.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Gestión de devoluciones y cambios.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8. Módulo de Pago</a:t>
            </a: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Métodos de pago: tarjeta, PSE, PayPal, contraentrega.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Seguridad (tokenización, cifrado de datos).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Facturas electrónicas y comprobantes de pago.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e239dec49_1_27"/>
          <p:cNvSpPr txBox="1"/>
          <p:nvPr/>
        </p:nvSpPr>
        <p:spPr>
          <a:xfrm>
            <a:off x="130565" y="1751617"/>
            <a:ext cx="1193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9" name="Google Shape;159;g37e239dec49_1_27"/>
          <p:cNvGraphicFramePr/>
          <p:nvPr/>
        </p:nvGraphicFramePr>
        <p:xfrm>
          <a:off x="12061435" y="54540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{DC941D9E-D592-4F3D-AD9F-CD80F1893552}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g37e239dec49_1_27"/>
          <p:cNvSpPr/>
          <p:nvPr/>
        </p:nvSpPr>
        <p:spPr>
          <a:xfrm flipH="1">
            <a:off x="197137" y="3060721"/>
            <a:ext cx="6906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7e239dec49_1_27"/>
          <p:cNvSpPr txBox="1"/>
          <p:nvPr/>
        </p:nvSpPr>
        <p:spPr>
          <a:xfrm>
            <a:off x="2640733" y="1909275"/>
            <a:ext cx="7023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222222"/>
                </a:solidFill>
              </a:rPr>
              <a:t>Roles: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Usuarios/Clientes</a:t>
            </a: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→ usan catálogo, prueba virtual, salud visual, pagos.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Profesionales ( asesor, repartidor)</a:t>
            </a: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→ atención, logística.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Administrador</a:t>
            </a: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→ gestiona toda la operación.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1"/>
          <p:cNvGraphicFramePr/>
          <p:nvPr/>
        </p:nvGraphicFramePr>
        <p:xfrm>
          <a:off x="12061435" y="54540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{DC941D9E-D592-4F3D-AD9F-CD80F1893552}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11"/>
          <p:cNvSpPr/>
          <p:nvPr/>
        </p:nvSpPr>
        <p:spPr>
          <a:xfrm flipH="1">
            <a:off x="197139" y="3337719"/>
            <a:ext cx="69059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545323" y="1952725"/>
            <a:ext cx="5757823" cy="2769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Reportes que debe generar el aplicativo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Reporte de ventas diarias, semanales y mensuales.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Reporte de estado del inventario (entradas, salidas y stock disponible).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Reporte de clientes registrados y compras realizadas.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Reporte de pedidos en proceso.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Reporte de cotizaciones generadas.</a:t>
            </a: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8520" y="1952725"/>
            <a:ext cx="4548157" cy="302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5974a1974_0_11"/>
          <p:cNvSpPr txBox="1"/>
          <p:nvPr/>
        </p:nvSpPr>
        <p:spPr>
          <a:xfrm>
            <a:off x="130565" y="1751617"/>
            <a:ext cx="1193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d5974a1974_0_11"/>
          <p:cNvSpPr txBox="1"/>
          <p:nvPr/>
        </p:nvSpPr>
        <p:spPr>
          <a:xfrm>
            <a:off x="511350" y="1593945"/>
            <a:ext cx="11169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Desarrollar un sistema de información para una óptica virtual que permita a los usuarios probar en línea las monturas, gestionar compras y pagos, y que proporcione al administrador herramientas efectivas para la administración del inventario y la gestión de clientes.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e239dec49_1_4"/>
          <p:cNvSpPr txBox="1"/>
          <p:nvPr/>
        </p:nvSpPr>
        <p:spPr>
          <a:xfrm>
            <a:off x="130565" y="1751617"/>
            <a:ext cx="1193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37e239dec49_1_4"/>
          <p:cNvSpPr txBox="1"/>
          <p:nvPr/>
        </p:nvSpPr>
        <p:spPr>
          <a:xfrm>
            <a:off x="757675" y="1899370"/>
            <a:ext cx="111693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</a:rPr>
              <a:t>Objetivos específicos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Implementar un módulo de prueba virtual de monturas mediante cámara o fotografía.</a:t>
            </a:r>
            <a:endParaRPr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Desarrollar un sistema de visualización de información y cotización de gafas.</a:t>
            </a:r>
            <a:endParaRPr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Incorporar una plataforma de pagos en línea segura y confiable.</a:t>
            </a:r>
            <a:endParaRPr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Diseñar un módulo de gestión de inventario en tiempo real.</a:t>
            </a:r>
            <a:endParaRPr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Crear un sistema de registro y seguimiento de clientes.</a:t>
            </a:r>
            <a:endParaRPr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Generar reportes sobre ventas, inventario y clientes para apoyar la toma de decisiones.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860295" y="961461"/>
            <a:ext cx="6232474" cy="532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Actualmente, los clientes enfrentan limitaciones en la compra virtual de monturas, ya que no pueden probárselas antes de adquirirlas, lo que genera desconfianza e incertidumbre. Además, la falta de un control eficiente de inventario en plataformas digitales ocasiona errores de disponibilidad, retrasos en pedidos y desorganización administrativa.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 problema: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optimizar los procesos de venta y servicio al cliente en una óptica virtual mediante el uso de tecnologías como prueba de monturas en línea y sistemas de administración digital?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5591" y="2209003"/>
            <a:ext cx="3705278" cy="256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/>
        </p:nvSpPr>
        <p:spPr>
          <a:xfrm>
            <a:off x="130565" y="1751617"/>
            <a:ext cx="1193087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8"/>
          <p:cNvSpPr/>
          <p:nvPr/>
        </p:nvSpPr>
        <p:spPr>
          <a:xfrm flipH="1">
            <a:off x="870011" y="1905505"/>
            <a:ext cx="1045197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Alcance del Proyecto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aplicativo web permitirá: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los clientes: probarse monturas en tiempo real con realidad aumentada, consultar información de productos, generar cotizaciones y realizar pagos seguros en línea.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 empresa: administrar inventario, registrar clientes, generar reportes de ventas y pedidos, y optimizar la logística y atención al cliente.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/>
          <p:nvPr/>
        </p:nvSpPr>
        <p:spPr>
          <a:xfrm>
            <a:off x="903092" y="1997859"/>
            <a:ext cx="10385816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proyecto busca transformar digitalmente el sector óptico, brindando a los usuarios confianza en la compra al poder probarse las monturas de manera virtual y facilitar el proceso de pago en línea. Para la empresa, permitirá una gestión más organizada del inventario y de la base de clientes.</a:t>
            </a:r>
            <a:b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nivel social, contribuye a democratizar el acceso a productos de salud visual mediante el uso de tecnologías innovadoras, promoviendo la digitalización de servicios en un sector tradicionalmente presencial.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/>
          <p:nvPr/>
        </p:nvSpPr>
        <p:spPr>
          <a:xfrm>
            <a:off x="401455" y="2607257"/>
            <a:ext cx="11904127" cy="1643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ES" sz="96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FUNCIONAMIENTO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29" name="Google Shape;129;p36"/>
          <p:cNvCxnSpPr/>
          <p:nvPr/>
        </p:nvCxnSpPr>
        <p:spPr>
          <a:xfrm>
            <a:off x="9576403" y="3823862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130565" y="1751617"/>
            <a:ext cx="1193087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5" name="Google Shape;135;p13"/>
          <p:cNvGraphicFramePr/>
          <p:nvPr/>
        </p:nvGraphicFramePr>
        <p:xfrm>
          <a:off x="12061435" y="54540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{DC941D9E-D592-4F3D-AD9F-CD80F1893552}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13"/>
          <p:cNvSpPr/>
          <p:nvPr/>
        </p:nvSpPr>
        <p:spPr>
          <a:xfrm flipH="1">
            <a:off x="197139" y="3060721"/>
            <a:ext cx="690599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446449" y="516089"/>
            <a:ext cx="92991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1. Módulo de Autenticación y Perfil de Usuari</a:t>
            </a: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Registro e inicio de sesión (correo, Google, Facebook).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Perfil con datos básicos y receta visual.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Gestión de direcciones y métodos de pago.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Historial de compras y pedidos.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2. Módulo de Catálogo y Tienda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Visualización de productos (gafas, lentes (formulados o de sol), accesorios).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Filtros por precio, marca, tipo de montura, color.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Vista detallada del producto con imágenes 3D/AR.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Carrito de compras y lista de favoritos.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3. Módulo de Prueba Virtual (Realidad Aumentada)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Activación de cámara para probar gafas en el rostro.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Ajuste automático al tamaño de la cara.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Comparación de diferentes modelos.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e239dec49_1_19"/>
          <p:cNvSpPr txBox="1"/>
          <p:nvPr/>
        </p:nvSpPr>
        <p:spPr>
          <a:xfrm>
            <a:off x="130565" y="1751617"/>
            <a:ext cx="1193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3" name="Google Shape;143;g37e239dec49_1_19"/>
          <p:cNvGraphicFramePr/>
          <p:nvPr/>
        </p:nvGraphicFramePr>
        <p:xfrm>
          <a:off x="12061435" y="54540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{DC941D9E-D592-4F3D-AD9F-CD80F1893552}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g37e239dec49_1_19"/>
          <p:cNvSpPr/>
          <p:nvPr/>
        </p:nvSpPr>
        <p:spPr>
          <a:xfrm flipH="1">
            <a:off x="197137" y="3060721"/>
            <a:ext cx="6906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7e239dec49_1_19"/>
          <p:cNvSpPr txBox="1"/>
          <p:nvPr/>
        </p:nvSpPr>
        <p:spPr>
          <a:xfrm>
            <a:off x="916375" y="464950"/>
            <a:ext cx="9686100" cy="6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4. Módulo de Salud Visual (Optometría)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Subida de recetas médicas.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Validación de recetas por optómetra.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Historial de exámenes visuales.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Recomendaciones automáticas de lentes según fórmula</a:t>
            </a:r>
            <a:r>
              <a:rPr lang="es-ES" sz="1800">
                <a:solidFill>
                  <a:srgbClr val="222222"/>
                </a:solidFill>
              </a:rPr>
              <a:t>.</a:t>
            </a:r>
            <a:endParaRPr sz="1800">
              <a:solidFill>
                <a:srgbClr val="22222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5. Módulo de Administración (BackOffice)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Gestión de productos e inventario.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Control de precios y promociones.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Estadísticas de ventas y clientes.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Reportes descargables (PDF, Excel).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6. Módulo de Atención al Cliente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Chat en vivo con asesores comerciales.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Preguntas frecuentes.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Seguimiento de pedidos y devoluciones.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Soporte en garantías.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