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Work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9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87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jw+zU3IobnxbI/eL+HTU9Qavak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465F5E-3DE0-4AB6-BC96-12D7287296C3}">
  <a:tblStyle styleId="{AE465F5E-3DE0-4AB6-BC96-12D7287296C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95" orient="horz"/>
        <p:guide pos="3840"/>
        <p:guide pos="18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bold.fntdata"/><Relationship Id="rId11" Type="http://schemas.openxmlformats.org/officeDocument/2006/relationships/slide" Target="slides/slide5.xml"/><Relationship Id="rId22" Type="http://schemas.openxmlformats.org/officeDocument/2006/relationships/font" Target="fonts/WorkSans-boldItalic.fntdata"/><Relationship Id="rId10" Type="http://schemas.openxmlformats.org/officeDocument/2006/relationships/slide" Target="slides/slide4.xml"/><Relationship Id="rId21" Type="http://schemas.openxmlformats.org/officeDocument/2006/relationships/font" Target="fonts/Work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Work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5974a197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2d5974a1974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e239dec49_1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37e239dec49_1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644ba0a30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36644ba0a30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hyperlink" Target="https://github.com/LENICITA/OPTICA-BALAMB.git" TargetMode="External"/><Relationship Id="rId5" Type="http://schemas.openxmlformats.org/officeDocument/2006/relationships/hyperlink" Target="https://mosqueralara23.atlassian.net/jira/software/projects/SCRUM/boards/1/backlog?atlOrigin=eyJpIjoiNTVmOGI1NDdlYWFkNDBhNGJlMDEyZjZmNjQxMjkwMjAiLCJwIjoiaiJ9" TargetMode="External"/><Relationship Id="rId6" Type="http://schemas.openxmlformats.org/officeDocument/2006/relationships/hyperlink" Target="https://app.diagrams.net/?title=BPMN_Optica.drawio&amp;lightbox=1&amp;page-id=bpmn1&amp;client=1#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/>
        </p:nvSpPr>
        <p:spPr>
          <a:xfrm>
            <a:off x="1303878" y="2136358"/>
            <a:ext cx="6453678" cy="2585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Work Sans"/>
              <a:buNone/>
            </a:pPr>
            <a:r>
              <a:rPr b="1" i="0" lang="es-ES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PROYECTO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Work Sans"/>
              <a:buNone/>
            </a:pPr>
            <a:r>
              <a:rPr b="1" i="0" lang="es-ES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OPTICA BALAMB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t/>
            </a:r>
            <a:endParaRPr b="1" i="0" sz="54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7255240" y="3877946"/>
            <a:ext cx="547141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INTEGRANTES: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SHARIHT JORLEYNI MOSQUERA LARA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VALENTINA RAMIREZ BERNAL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LAURA SOFIA CABREJO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 SEBASTIAN FORERO GUAYARA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FICHA: 3278645</a:t>
            </a:r>
            <a:endParaRPr/>
          </a:p>
        </p:txBody>
      </p:sp>
      <p:pic>
        <p:nvPicPr>
          <p:cNvPr id="95" name="Google Shape;95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1850" y="750150"/>
            <a:ext cx="1493276" cy="149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5974a1974_0_11"/>
          <p:cNvSpPr txBox="1"/>
          <p:nvPr/>
        </p:nvSpPr>
        <p:spPr>
          <a:xfrm>
            <a:off x="130565" y="1751617"/>
            <a:ext cx="11931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g2d5974a1974_0_11"/>
          <p:cNvSpPr txBox="1"/>
          <p:nvPr/>
        </p:nvSpPr>
        <p:spPr>
          <a:xfrm>
            <a:off x="562675" y="1593945"/>
            <a:ext cx="111693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 general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rgbClr val="3C404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Desarrollar un sistema de información para una óptica virtual que permita a los usuarios probar en línea las monturas, gestionar compras y pagos, y que proporcione al administrador herramientas efectivas para la administración del inventario y la gestión de clientes.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e239dec49_1_4"/>
          <p:cNvSpPr txBox="1"/>
          <p:nvPr/>
        </p:nvSpPr>
        <p:spPr>
          <a:xfrm>
            <a:off x="130565" y="1751617"/>
            <a:ext cx="11931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g37e239dec49_1_4"/>
          <p:cNvSpPr txBox="1"/>
          <p:nvPr/>
        </p:nvSpPr>
        <p:spPr>
          <a:xfrm>
            <a:off x="757675" y="1899370"/>
            <a:ext cx="111693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000">
                <a:solidFill>
                  <a:schemeClr val="dk1"/>
                </a:solidFill>
              </a:rPr>
              <a:t>Objetivos específicos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s-ES" sz="2000">
                <a:solidFill>
                  <a:schemeClr val="dk1"/>
                </a:solidFill>
              </a:rPr>
              <a:t>Implementar un módulo de prueba virtual de monturas mediante cámara o fotografía.</a:t>
            </a:r>
            <a:endParaRPr>
              <a:solidFill>
                <a:schemeClr val="dk1"/>
              </a:solidFill>
            </a:endParaRPr>
          </a:p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s-ES" sz="2000">
                <a:solidFill>
                  <a:schemeClr val="dk1"/>
                </a:solidFill>
              </a:rPr>
              <a:t>Desarrollar un sistema de visualización de información y cotización de gafas.</a:t>
            </a:r>
            <a:endParaRPr>
              <a:solidFill>
                <a:schemeClr val="dk1"/>
              </a:solidFill>
            </a:endParaRPr>
          </a:p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s-ES" sz="2000">
                <a:solidFill>
                  <a:schemeClr val="dk1"/>
                </a:solidFill>
              </a:rPr>
              <a:t>Incorporar una plataforma de pagos en línea segura y confiable.</a:t>
            </a:r>
            <a:endParaRPr>
              <a:solidFill>
                <a:schemeClr val="dk1"/>
              </a:solidFill>
            </a:endParaRPr>
          </a:p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s-ES" sz="2000">
                <a:solidFill>
                  <a:schemeClr val="dk1"/>
                </a:solidFill>
              </a:rPr>
              <a:t>Diseñar un módulo de gestión de inventario en tiempo real.</a:t>
            </a:r>
            <a:endParaRPr>
              <a:solidFill>
                <a:schemeClr val="dk1"/>
              </a:solidFill>
            </a:endParaRPr>
          </a:p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s-ES" sz="2000">
                <a:solidFill>
                  <a:schemeClr val="dk1"/>
                </a:solidFill>
              </a:rPr>
              <a:t>Crear un sistema de registro y seguimiento de clientes.</a:t>
            </a:r>
            <a:endParaRPr>
              <a:solidFill>
                <a:schemeClr val="dk1"/>
              </a:solidFill>
            </a:endParaRPr>
          </a:p>
          <a:p>
            <a:pPr indent="-1270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s-ES" sz="2000">
                <a:solidFill>
                  <a:schemeClr val="dk1"/>
                </a:solidFill>
              </a:rPr>
              <a:t>Generar reportes sobre ventas, inventario y clientes para apoyar la toma de decisiones.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/>
        </p:nvSpPr>
        <p:spPr>
          <a:xfrm>
            <a:off x="860295" y="961461"/>
            <a:ext cx="6232500" cy="5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Planteamiento del Problema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Actualmente, los clientes enfrentan limitaciones en la compra virtual de monturas, ya que no pueden </a:t>
            </a:r>
            <a:r>
              <a:rPr lang="es-ES" sz="2000"/>
              <a:t>probarlas</a:t>
            </a: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antes de adquirirlas, lo que genera desconfianza e incertidumbre. Además, la falta de un control eficiente de inventario en plataformas digitales ocasiona errores de disponibilidad, retrasos en pedidos y desorganización administrativa.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Pregunta problema: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¿Cómo optimizar los procesos de venta y servicio al cliente en una óptica virtual mediante el uso de tecnologías como prueba de monturas en línea y sistemas de administración digital?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55591" y="2209003"/>
            <a:ext cx="3705278" cy="2566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/>
        </p:nvSpPr>
        <p:spPr>
          <a:xfrm>
            <a:off x="130565" y="1751617"/>
            <a:ext cx="1193087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8"/>
          <p:cNvSpPr/>
          <p:nvPr/>
        </p:nvSpPr>
        <p:spPr>
          <a:xfrm flipH="1">
            <a:off x="870011" y="1905505"/>
            <a:ext cx="10451977" cy="2677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Alcance del Proyecto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aplicativo web permitirá: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los clientes: probarse monturas en tiempo real con realidad aumentada, consultar información de productos, generar cotizaciones y realizar pagos seguros en línea.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la empresa: administrar inventario, registrar clientes, generar reportes de ventas y pedidos, y optimizar la logística y atención al cliente.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5"/>
          <p:cNvSpPr txBox="1"/>
          <p:nvPr/>
        </p:nvSpPr>
        <p:spPr>
          <a:xfrm>
            <a:off x="903092" y="1997859"/>
            <a:ext cx="10385816" cy="28622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Justificación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 proyecto busca transformar digitalmente el sector óptico, brindando a los usuarios confianza en la compra al poder probarse las monturas de manera virtual y facilitar el proceso de pago en línea. Para la empresa, permitirá una gestión más organizada del inventario y de la base de clientes.</a:t>
            </a:r>
            <a:b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nivel social, contribuye a democratizar el acceso a productos de salud visual mediante el uso de tecnologías innovadoras, promoviendo la digitalización de servicios en un sector tradicionalmente presencial.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644ba0a30_0_2"/>
          <p:cNvSpPr txBox="1"/>
          <p:nvPr/>
        </p:nvSpPr>
        <p:spPr>
          <a:xfrm>
            <a:off x="130565" y="1751617"/>
            <a:ext cx="11931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0" name="Google Shape;130;g36644ba0a30_0_2"/>
          <p:cNvGraphicFramePr/>
          <p:nvPr/>
        </p:nvGraphicFramePr>
        <p:xfrm>
          <a:off x="12061435" y="54540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{AE465F5E-3DE0-4AB6-BC96-12D7287296C3}</a:tableStyleId>
              </a:tblPr>
              <a:tblGrid>
                <a:gridCol w="208300"/>
                <a:gridCol w="208300"/>
                <a:gridCol w="208300"/>
                <a:gridCol w="2083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1" name="Google Shape;131;g36644ba0a30_0_2"/>
          <p:cNvSpPr/>
          <p:nvPr/>
        </p:nvSpPr>
        <p:spPr>
          <a:xfrm flipH="1">
            <a:off x="197137" y="3060721"/>
            <a:ext cx="69060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36644ba0a30_0_2"/>
          <p:cNvSpPr txBox="1"/>
          <p:nvPr/>
        </p:nvSpPr>
        <p:spPr>
          <a:xfrm>
            <a:off x="2584358" y="1227900"/>
            <a:ext cx="70233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s-ES" sz="1800">
                <a:solidFill>
                  <a:srgbClr val="222222"/>
                </a:solidFill>
              </a:rPr>
              <a:t> GITHUB</a:t>
            </a:r>
            <a:endParaRPr b="1" sz="18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chemeClr val="hlink"/>
                </a:solidFill>
                <a:hlinkClick r:id="rId4"/>
              </a:rPr>
              <a:t>https://github.com/LENICITA/OPTICA-BALAMB.git</a:t>
            </a:r>
            <a:endParaRPr b="1" sz="18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222222"/>
                </a:solidFill>
              </a:rPr>
              <a:t>JIRA SOFTWARE</a:t>
            </a:r>
            <a:endParaRPr b="1" sz="18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chemeClr val="hlink"/>
                </a:solidFill>
                <a:hlinkClick r:id="rId5"/>
              </a:rPr>
              <a:t>https://mosqueralara23.atlassian.net/jira/software/projects/SCRUM/boards/1/backlog?atlOrigin=eyJpIjoiNTVmOGI1NDdlYWFkNDBhNGJlMDEyZjZmNjQxMjkwMjAiLCJwIjoiaiJ9</a:t>
            </a:r>
            <a:endParaRPr b="1" sz="18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rgbClr val="222222"/>
                </a:solidFill>
              </a:rPr>
              <a:t>MODELO BPMN</a:t>
            </a:r>
            <a:endParaRPr b="1" sz="18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 u="sng">
                <a:solidFill>
                  <a:schemeClr val="hlink"/>
                </a:solidFill>
                <a:hlinkClick r:id="rId6"/>
              </a:rPr>
              <a:t>https://app.diagrams.net/?title=BPMN_Optica.drawio&amp;lightbox=1&amp;page-id=bpmn1&amp;client=1#</a:t>
            </a:r>
            <a:endParaRPr b="1" sz="18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2020-10-01T23:51:28Z</dcterms:created>
  <dc:creator>Jorge Enrique Pedraza Sanchez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