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79"/>
    <a:srgbClr val="00A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0"/>
    <p:restoredTop sz="94599"/>
  </p:normalViewPr>
  <p:slideViewPr>
    <p:cSldViewPr snapToGrid="0" snapToObjects="1">
      <p:cViewPr varScale="1">
        <p:scale>
          <a:sx n="124" d="100"/>
          <a:sy n="124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27A674-8E82-2341-A0AC-179392159B1E}"/>
              </a:ext>
            </a:extLst>
          </p:cNvPr>
          <p:cNvSpPr/>
          <p:nvPr userDrawn="1"/>
        </p:nvSpPr>
        <p:spPr>
          <a:xfrm>
            <a:off x="0" y="4308102"/>
            <a:ext cx="12192000" cy="209626"/>
          </a:xfrm>
          <a:prstGeom prst="rect">
            <a:avLst/>
          </a:prstGeom>
          <a:solidFill>
            <a:srgbClr val="00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B3822-D27C-A84C-A2B5-4C3B3F10E7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73816" y="4972732"/>
            <a:ext cx="8844366" cy="6322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72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indent="0" algn="ctr">
              <a:buNone/>
            </a:pPr>
            <a:r>
              <a:rPr lang="fr-FR" sz="2400" b="1" dirty="0" err="1">
                <a:solidFill>
                  <a:srgbClr val="007279"/>
                </a:solidFill>
              </a:rPr>
              <a:t>Presenter</a:t>
            </a:r>
            <a:r>
              <a:rPr lang="fr-FR" sz="2400" b="1" dirty="0">
                <a:solidFill>
                  <a:srgbClr val="007279"/>
                </a:solidFill>
              </a:rPr>
              <a:t> Name, </a:t>
            </a:r>
            <a:r>
              <a:rPr lang="fr-FR" sz="2400" b="1" dirty="0" err="1">
                <a:solidFill>
                  <a:srgbClr val="007279"/>
                </a:solidFill>
              </a:rPr>
              <a:t>Presenter</a:t>
            </a:r>
            <a:r>
              <a:rPr lang="fr-FR" sz="2400" b="1" dirty="0">
                <a:solidFill>
                  <a:srgbClr val="007279"/>
                </a:solidFill>
              </a:rPr>
              <a:t> </a:t>
            </a:r>
            <a:r>
              <a:rPr lang="fr-FR" sz="2400" b="1" dirty="0" err="1">
                <a:solidFill>
                  <a:srgbClr val="007279"/>
                </a:solidFill>
              </a:rPr>
              <a:t>Title</a:t>
            </a:r>
            <a:r>
              <a:rPr lang="fr-FR" sz="2400" b="1" dirty="0">
                <a:solidFill>
                  <a:srgbClr val="007279"/>
                </a:solidFill>
              </a:rPr>
              <a:t> and 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F4BE-BAE1-4B4F-A58E-E68B61FA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3B86-27E5-0E40-B012-32E75F3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976B-C499-4E46-AD92-70FC80B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2AB4B-175E-6046-8314-307728315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134" t="37806" r="15176" b="41324"/>
          <a:stretch/>
        </p:blipFill>
        <p:spPr>
          <a:xfrm>
            <a:off x="0" y="-227348"/>
            <a:ext cx="4580975" cy="14335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182C22-8B58-1848-927E-EBA20BC9B46A}"/>
              </a:ext>
            </a:extLst>
          </p:cNvPr>
          <p:cNvSpPr/>
          <p:nvPr userDrawn="1"/>
        </p:nvSpPr>
        <p:spPr>
          <a:xfrm>
            <a:off x="0" y="2671031"/>
            <a:ext cx="12192000" cy="1637071"/>
          </a:xfrm>
          <a:prstGeom prst="rect">
            <a:avLst/>
          </a:prstGeom>
          <a:solidFill>
            <a:srgbClr val="00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0F706-8FFA-4A47-8D92-A76F57A81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880657"/>
            <a:ext cx="12192000" cy="1181574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811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36BC-890D-6F49-A7FA-5F4F4E96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691B1-9062-6446-A335-4C12324E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56FC-3177-B149-A5C1-FADA0251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C8C4C-B57B-934B-9DD0-A8A18D4A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B7067-4BA3-574E-80FB-A9BC060D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16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1092D-91E9-6540-B382-B6C7D6643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96AC5-E668-964F-999A-DE7A0349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B369-34B0-4F47-BF78-9C0499DC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0CDE-F784-E342-B9AE-CF280BEC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9F36-D4E5-6942-B404-D35FA844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785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5917406D-4BE3-3B4C-BCFF-41B4F0F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9365782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3" name="Platshållare för datum 3">
            <a:extLst>
              <a:ext uri="{FF2B5EF4-FFF2-40B4-BE49-F238E27FC236}">
                <a16:creationId xmlns:a16="http://schemas.microsoft.com/office/drawing/2014/main" id="{3E8E36C4-8565-B94E-A90D-FF5DD7F8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2023-09-11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0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58775" indent="-2159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2865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154C1432-4F85-1F42-8016-9B83B89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2023-09-11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366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8423-1F20-C44C-A689-A27AE512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1A86-B0AB-AA48-B739-38B04B0B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178F6-E6F6-DB45-A237-92DB2F9D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277F-15FB-E842-8A12-D0DCD50B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A640-4915-BD43-BCB8-52CBB20C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FE253-CBBA-9B44-B331-EF6DCA19EF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20628" t="37585" r="17086" b="36945"/>
          <a:stretch/>
        </p:blipFill>
        <p:spPr>
          <a:xfrm>
            <a:off x="0" y="6028268"/>
            <a:ext cx="1854543" cy="758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BDA06-5681-CE42-A864-2DF9FBA95436}"/>
              </a:ext>
            </a:extLst>
          </p:cNvPr>
          <p:cNvSpPr/>
          <p:nvPr userDrawn="1"/>
        </p:nvSpPr>
        <p:spPr>
          <a:xfrm>
            <a:off x="1764366" y="6350001"/>
            <a:ext cx="10429200" cy="208800"/>
          </a:xfrm>
          <a:prstGeom prst="rect">
            <a:avLst/>
          </a:prstGeom>
          <a:solidFill>
            <a:srgbClr val="00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61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C453-DE39-7247-B316-7DCB0FC4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3000"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F24F-154A-FF46-9156-47D64D6F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395E-3E32-B146-8E7F-B27A3704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A2C9-4F22-C24C-8755-299828B5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626B-ED24-DA40-8BF2-07D3D4BE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F0058-6BE7-F341-A9A2-3530278F4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7566" y="-350884"/>
            <a:ext cx="5159699" cy="19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0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17E1-DA0E-0849-ACC7-7CFE16B7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81FCB-09E9-6845-A16F-DDFB1EB6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E8FBA-767A-D946-ADB8-3397718F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9BE4F-2F48-DC48-93B3-3B06E529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8ECB8-29F8-4E4C-9DAA-93158EFA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107" t="37806" r="15175" b="41324"/>
          <a:stretch/>
        </p:blipFill>
        <p:spPr>
          <a:xfrm>
            <a:off x="997549" y="2084698"/>
            <a:ext cx="4849792" cy="1431272"/>
          </a:xfrm>
          <a:prstGeom prst="rect">
            <a:avLst/>
          </a:prstGeom>
        </p:spPr>
      </p:pic>
      <p:sp>
        <p:nvSpPr>
          <p:cNvPr id="9" name="Sous-titre 5">
            <a:extLst>
              <a:ext uri="{FF2B5EF4-FFF2-40B4-BE49-F238E27FC236}">
                <a16:creationId xmlns:a16="http://schemas.microsoft.com/office/drawing/2014/main" id="{CDB6AB2B-5096-F749-9164-1BF3AF6EE44D}"/>
              </a:ext>
            </a:extLst>
          </p:cNvPr>
          <p:cNvSpPr txBox="1">
            <a:spLocks/>
          </p:cNvSpPr>
          <p:nvPr userDrawn="1"/>
        </p:nvSpPr>
        <p:spPr>
          <a:xfrm>
            <a:off x="838200" y="3641572"/>
            <a:ext cx="5168491" cy="71705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 err="1">
                <a:solidFill>
                  <a:srgbClr val="007279"/>
                </a:solidFill>
              </a:rPr>
              <a:t>www.lens-initiative.org</a:t>
            </a:r>
            <a:endParaRPr lang="en-GB" sz="2000" b="1" dirty="0">
              <a:solidFill>
                <a:srgbClr val="007279"/>
              </a:solidFill>
            </a:endParaRPr>
          </a:p>
          <a:p>
            <a:pPr marL="0" indent="0" algn="ctr">
              <a:buNone/>
            </a:pPr>
            <a:r>
              <a:rPr lang="en-GB" sz="2000" b="1" dirty="0" err="1">
                <a:solidFill>
                  <a:srgbClr val="007279"/>
                </a:solidFill>
              </a:rPr>
              <a:t>contact@lens-initiative.org</a:t>
            </a:r>
            <a:endParaRPr lang="en-GB" sz="2000" b="1" dirty="0">
              <a:solidFill>
                <a:srgbClr val="007279"/>
              </a:solidFill>
            </a:endParaRPr>
          </a:p>
          <a:p>
            <a:pPr marL="0" indent="0" algn="ctr">
              <a:buNone/>
            </a:pPr>
            <a:endParaRPr lang="en-GB" sz="2000" dirty="0">
              <a:solidFill>
                <a:srgbClr val="007279"/>
              </a:solidFill>
              <a:latin typeface="Titillium Web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E5F8D6-C538-EB43-83E1-688D4E58CFAB}"/>
              </a:ext>
            </a:extLst>
          </p:cNvPr>
          <p:cNvCxnSpPr>
            <a:cxnSpLocks/>
          </p:cNvCxnSpPr>
          <p:nvPr userDrawn="1"/>
        </p:nvCxnSpPr>
        <p:spPr>
          <a:xfrm>
            <a:off x="6089445" y="1825625"/>
            <a:ext cx="0" cy="4358436"/>
          </a:xfrm>
          <a:prstGeom prst="line">
            <a:avLst/>
          </a:prstGeom>
          <a:ln w="25400">
            <a:solidFill>
              <a:srgbClr val="00A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us-titre 5">
            <a:extLst>
              <a:ext uri="{FF2B5EF4-FFF2-40B4-BE49-F238E27FC236}">
                <a16:creationId xmlns:a16="http://schemas.microsoft.com/office/drawing/2014/main" id="{22EAD0D3-2863-4540-88B7-AA7BB3AE6CFD}"/>
              </a:ext>
            </a:extLst>
          </p:cNvPr>
          <p:cNvSpPr txBox="1">
            <a:spLocks/>
          </p:cNvSpPr>
          <p:nvPr userDrawn="1"/>
        </p:nvSpPr>
        <p:spPr>
          <a:xfrm>
            <a:off x="6185703" y="4000098"/>
            <a:ext cx="5168097" cy="71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E" sz="2000" b="1" dirty="0">
              <a:solidFill>
                <a:srgbClr val="007279"/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32F077E-C99D-B540-AB96-0F6C43F5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9445" y="2197225"/>
            <a:ext cx="5264355" cy="2679575"/>
          </a:xfrm>
        </p:spPr>
        <p:txBody>
          <a:bodyPr>
            <a:normAutofit/>
          </a:bodyPr>
          <a:lstStyle>
            <a:lvl1pPr>
              <a:defRPr/>
            </a:lvl1pPr>
            <a:lvl2pPr marL="4572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/>
            </a:lvl3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1" dirty="0">
              <a:solidFill>
                <a:srgbClr val="007279"/>
              </a:solidFill>
              <a:latin typeface="+mn-lt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 dirty="0">
                <a:solidFill>
                  <a:srgbClr val="007279"/>
                </a:solidFill>
                <a:latin typeface="+mn-lt"/>
              </a:rPr>
              <a:t>	     	 Thank you</a:t>
            </a:r>
          </a:p>
          <a:p>
            <a:pPr marL="0" indent="0" algn="ctr">
              <a:buNone/>
            </a:pPr>
            <a:r>
              <a:rPr lang="en-GB" sz="2000" b="1" dirty="0">
                <a:solidFill>
                  <a:srgbClr val="007279"/>
                </a:solidFill>
                <a:latin typeface="+mn-lt"/>
              </a:rPr>
              <a:t>   </a:t>
            </a:r>
          </a:p>
          <a:p>
            <a:pPr marL="0" indent="0" algn="ctr">
              <a:buNone/>
            </a:pPr>
            <a:r>
              <a:rPr lang="en-GB" sz="2000" b="1" dirty="0">
                <a:solidFill>
                  <a:srgbClr val="007279"/>
                </a:solidFill>
                <a:latin typeface="+mn-lt"/>
              </a:rPr>
              <a:t>       </a:t>
            </a:r>
            <a:r>
              <a:rPr lang="en-IE" sz="2000" b="1" dirty="0">
                <a:solidFill>
                  <a:srgbClr val="007279"/>
                </a:solidFill>
              </a:rPr>
              <a:t>Presenter Name</a:t>
            </a:r>
          </a:p>
          <a:p>
            <a:pPr marL="0" indent="0" algn="ctr">
              <a:buNone/>
            </a:pPr>
            <a:r>
              <a:rPr lang="en-IE" sz="2000" b="1" dirty="0">
                <a:solidFill>
                  <a:srgbClr val="007279"/>
                </a:solidFill>
              </a:rPr>
              <a:t>        Contact info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1" dirty="0">
              <a:solidFill>
                <a:srgbClr val="00727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0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3B1-E956-0A42-924D-06D776EC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8FFFF-B369-3C4A-82AC-D810605E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FD220-2370-B141-8543-37F76A24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84D27-AAC3-5E42-B163-8649AB580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F6158-DE95-FE46-9762-062E03F36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D4D0D-A9CA-D54D-A225-A2B9DD31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5A8E1-1818-5542-B6B2-54BC905F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69AC5-A5EA-5F49-A7CF-73DE15EC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74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5D1-FCCB-EF4A-A7BF-B19C3F98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483FA-D4A5-8C44-ABEB-28E0AE18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B5B3E-1322-F04C-8E0E-F7D02AF3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4EB8A-15E9-0348-956A-A1C1A391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729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FE5C1-291B-8C44-BF07-C747A830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05106-6E44-594F-8F13-77072DAD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08BC-7874-E946-A4BC-8A3BE01F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55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C294-8BDF-DF4F-ACC1-0EB6E713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F022-209A-D244-BFFF-E7F3D03A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36009-0AA0-1B44-8A11-58841317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3FCB-1013-7F4B-B079-87D5A8C2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317BA-5F90-7A45-9A8D-114D2DCA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9AB30-E8A5-5B47-8BD3-A5F260A2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970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6EDB-2A3B-934B-8B22-FF45176A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85CB5-6EED-B24F-9536-7C1365A77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C5C68-ED4E-6447-9A3A-ABCB7B95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C406A-88D2-EB49-AC18-4A712F0E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8361-37A1-D849-951D-32959EAE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1608-7DCB-5A47-9589-3322DE7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2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193BF-6882-5A4A-9183-C594CA1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6DBE-5BBF-D140-86B8-A299F358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5270-C7FD-F846-839C-3437A6959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20D4-525F-D64F-96B2-8C4A8A7243D4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6C2B-D4AD-A142-A180-FCE4C954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740F1-27B6-D74E-9D9C-21B93200D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E56D-7285-2543-8ABB-3B752CBA2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112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3ADC05A5-3AB8-FC4C-97C7-9237E95BE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Thomas Holm Rod (ESS), 12th September 2023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E3129D8-6BC0-0F42-A050-B4CC0CB14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LENS WG4</a:t>
            </a:r>
          </a:p>
        </p:txBody>
      </p:sp>
    </p:spTree>
    <p:extLst>
      <p:ext uri="{BB962C8B-B14F-4D97-AF65-F5344CB8AC3E}">
        <p14:creationId xmlns:p14="http://schemas.microsoft.com/office/powerpoint/2010/main" val="24526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D682-6E87-E39C-20A5-262E3F6B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LENS WG4 – successful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37FF-672B-8F4A-6B76-E739D1C9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059"/>
            <a:ext cx="10515600" cy="45854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b="1" dirty="0"/>
          </a:p>
          <a:p>
            <a:pPr lvl="1">
              <a:lnSpc>
                <a:spcPct val="140000"/>
              </a:lnSpc>
            </a:pPr>
            <a:r>
              <a:rPr lang="en-GB" sz="2000" dirty="0"/>
              <a:t>EU projects: </a:t>
            </a:r>
            <a:r>
              <a:rPr lang="en-GB" sz="2000" dirty="0" err="1"/>
              <a:t>PaNOSC</a:t>
            </a:r>
            <a:r>
              <a:rPr lang="en-GB" sz="2000" dirty="0"/>
              <a:t> &amp; </a:t>
            </a:r>
            <a:r>
              <a:rPr lang="en-GB" sz="2000" dirty="0" err="1"/>
              <a:t>ExPaNDS</a:t>
            </a:r>
            <a:r>
              <a:rPr lang="en-GB" sz="2000" dirty="0"/>
              <a:t> </a:t>
            </a:r>
          </a:p>
          <a:p>
            <a:pPr lvl="1">
              <a:lnSpc>
                <a:spcPct val="140000"/>
              </a:lnSpc>
            </a:pPr>
            <a:r>
              <a:rPr lang="en-GB" sz="2000" dirty="0"/>
              <a:t>Workshops and summer schools: MDANSE + several about ML and AI</a:t>
            </a:r>
          </a:p>
          <a:p>
            <a:pPr lvl="1">
              <a:lnSpc>
                <a:spcPct val="140000"/>
              </a:lnSpc>
            </a:pPr>
            <a:r>
              <a:rPr lang="en-GB" sz="2000" dirty="0"/>
              <a:t>Software: </a:t>
            </a:r>
            <a:r>
              <a:rPr lang="en-GB" sz="2000" dirty="0" err="1"/>
              <a:t>SasView</a:t>
            </a:r>
            <a:r>
              <a:rPr lang="en-GB" sz="2000" dirty="0"/>
              <a:t>, Mantid, </a:t>
            </a:r>
            <a:r>
              <a:rPr lang="en-GB" sz="2000" dirty="0" err="1"/>
              <a:t>CrysFML</a:t>
            </a:r>
            <a:r>
              <a:rPr lang="en-GB" sz="2000" dirty="0"/>
              <a:t>/</a:t>
            </a:r>
            <a:r>
              <a:rPr lang="en-GB" sz="2000" dirty="0" err="1"/>
              <a:t>easyDiffraction</a:t>
            </a:r>
            <a:r>
              <a:rPr lang="en-GB" sz="2000" dirty="0"/>
              <a:t>, </a:t>
            </a:r>
            <a:r>
              <a:rPr lang="en-GB" sz="2000" dirty="0" err="1"/>
              <a:t>SpinW</a:t>
            </a:r>
            <a:r>
              <a:rPr lang="en-GB" sz="2000" dirty="0"/>
              <a:t>, etc.</a:t>
            </a:r>
          </a:p>
          <a:p>
            <a:pPr lvl="1">
              <a:lnSpc>
                <a:spcPct val="140000"/>
              </a:lnSpc>
            </a:pPr>
            <a:r>
              <a:rPr lang="en-GB" sz="2000" dirty="0"/>
              <a:t>Data format: </a:t>
            </a:r>
            <a:r>
              <a:rPr lang="en-GB" sz="2000" dirty="0" err="1"/>
              <a:t>canSAS</a:t>
            </a:r>
            <a:r>
              <a:rPr lang="en-GB" sz="2000" dirty="0"/>
              <a:t>, ORSO, </a:t>
            </a:r>
            <a:r>
              <a:rPr lang="en-GB" sz="2000" dirty="0" err="1"/>
              <a:t>NeXus</a:t>
            </a:r>
            <a:endParaRPr lang="en-GB" sz="2000" dirty="0"/>
          </a:p>
          <a:p>
            <a:pPr marL="457200" lvl="1" indent="0">
              <a:buNone/>
            </a:pPr>
            <a:endParaRPr lang="en-GB" sz="2000" b="1" dirty="0"/>
          </a:p>
          <a:p>
            <a:pPr marL="457200" lvl="1" indent="0">
              <a:buNone/>
            </a:pPr>
            <a:endParaRPr lang="en-GB" sz="2000" b="1" dirty="0"/>
          </a:p>
          <a:p>
            <a:pPr marL="457200" lvl="1" indent="0">
              <a:buNone/>
            </a:pPr>
            <a:r>
              <a:rPr lang="en-GB" sz="2400" b="1" dirty="0"/>
              <a:t>Collaborations are often across LEAPS and LENS </a:t>
            </a:r>
            <a:endParaRPr lang="en-GB" sz="2000" b="1" dirty="0"/>
          </a:p>
          <a:p>
            <a:pPr marL="914400" lvl="2" indent="0">
              <a:buNone/>
            </a:pPr>
            <a:r>
              <a:rPr lang="en-GB" sz="2000" dirty="0"/>
              <a:t>LENS has an important role in representing neutrons in these collaborations</a:t>
            </a:r>
          </a:p>
          <a:p>
            <a:pPr marL="914400" lvl="2" indent="0">
              <a:buNone/>
            </a:pPr>
            <a:endParaRPr lang="en-GB" sz="2000" dirty="0"/>
          </a:p>
          <a:p>
            <a:pPr marL="1371600" lvl="3" indent="0">
              <a:buNone/>
            </a:pPr>
            <a:r>
              <a:rPr lang="en-GB" sz="2000" dirty="0"/>
              <a:t> … and for sharing information across facilities</a:t>
            </a:r>
          </a:p>
        </p:txBody>
      </p:sp>
      <p:pic>
        <p:nvPicPr>
          <p:cNvPr id="3074" name="Picture 2" descr="LEAPS">
            <a:extLst>
              <a:ext uri="{FF2B5EF4-FFF2-40B4-BE49-F238E27FC236}">
                <a16:creationId xmlns:a16="http://schemas.microsoft.com/office/drawing/2014/main" id="{16EA6705-20D4-F1F6-AA95-86BD7A54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16" y="4116168"/>
            <a:ext cx="1659140" cy="56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NS Initiative">
            <a:extLst>
              <a:ext uri="{FF2B5EF4-FFF2-40B4-BE49-F238E27FC236}">
                <a16:creationId xmlns:a16="http://schemas.microsoft.com/office/drawing/2014/main" id="{3582E4B3-C7CC-D7E8-2C7F-9FFF2A11E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67"/>
          <a:stretch/>
        </p:blipFill>
        <p:spPr bwMode="auto">
          <a:xfrm>
            <a:off x="9465656" y="4400861"/>
            <a:ext cx="1484615" cy="6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xPANDS PaNOSC Training Survey">
            <a:extLst>
              <a:ext uri="{FF2B5EF4-FFF2-40B4-BE49-F238E27FC236}">
                <a16:creationId xmlns:a16="http://schemas.microsoft.com/office/drawing/2014/main" id="{A9B2584E-2A07-556A-A66E-1C1EC39D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43" y="1544413"/>
            <a:ext cx="2671281" cy="10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EOSC Association Logo">
            <a:extLst>
              <a:ext uri="{FF2B5EF4-FFF2-40B4-BE49-F238E27FC236}">
                <a16:creationId xmlns:a16="http://schemas.microsoft.com/office/drawing/2014/main" id="{3209B574-8EDD-1D8D-1FCE-F4409233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6563" y="1032200"/>
            <a:ext cx="3810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C7C2C-83A6-0F19-ADA7-FD2C7E250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475" y="1251124"/>
            <a:ext cx="1854081" cy="309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561711-5690-48A5-0595-701869298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392" y="1817618"/>
            <a:ext cx="1794960" cy="572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9C8332-1213-834D-A055-7C82209F15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12" t="9817" r="5372" b="20928"/>
          <a:stretch/>
        </p:blipFill>
        <p:spPr>
          <a:xfrm>
            <a:off x="9636468" y="811116"/>
            <a:ext cx="1599818" cy="9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3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D682-6E87-E39C-20A5-262E3F6B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1872" cy="1325563"/>
          </a:xfrm>
        </p:spPr>
        <p:txBody>
          <a:bodyPr/>
          <a:lstStyle/>
          <a:p>
            <a:r>
              <a:rPr lang="en-GB" dirty="0"/>
              <a:t>Workshops and summer schools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16D69-9A91-91FC-5716-31E7F9506F46}"/>
              </a:ext>
            </a:extLst>
          </p:cNvPr>
          <p:cNvSpPr txBox="1"/>
          <p:nvPr/>
        </p:nvSpPr>
        <p:spPr>
          <a:xfrm>
            <a:off x="838200" y="1493400"/>
            <a:ext cx="41961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Nov 2019, ILL, Artificial Intelligence Applied to Photon and Neutron Science</a:t>
            </a:r>
          </a:p>
          <a:p>
            <a:pPr marL="342900" indent="-342900" algn="l">
              <a:buFont typeface="+mj-lt"/>
              <a:buAutoNum type="arabicPeriod"/>
            </a:pP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Feb 2021,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online,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LENS Machine Learning School</a:t>
            </a:r>
          </a:p>
          <a:p>
            <a:pPr marL="342900" indent="-342900" algn="l">
              <a:buFont typeface="+mj-lt"/>
              <a:buAutoNum type="arabicPeriod"/>
            </a:pP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Jun 2022, STFC, MDANSE Summer school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Oct 2023, SOLEIL hybrid</a:t>
            </a:r>
            <a:r>
              <a:rPr lang="en-GB" i="0" strike="noStrike" dirty="0">
                <a:effectLst/>
                <a:latin typeface="Calibri" panose="020F0502020204030204" pitchFamily="34" charset="0"/>
              </a:rPr>
              <a:t>, </a:t>
            </a:r>
            <a:r>
              <a:rPr lang="en-GB" dirty="0">
                <a:effectLst/>
              </a:rPr>
              <a:t>Leveraging open data from PaN facilities for machine learning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90FC25-5E9D-1F7E-D20E-74D8D214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78" y="1549555"/>
            <a:ext cx="4196137" cy="2806167"/>
          </a:xfrm>
          <a:prstGeom prst="rect">
            <a:avLst/>
          </a:prstGeom>
          <a:noFill/>
          <a:ln w="28575">
            <a:solidFill>
              <a:srgbClr val="00727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6415F-11EC-B4B8-17E7-1C129319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714" y="3433728"/>
            <a:ext cx="3898691" cy="2602340"/>
          </a:xfrm>
          <a:prstGeom prst="rect">
            <a:avLst/>
          </a:prstGeom>
          <a:noFill/>
          <a:ln w="28575">
            <a:solidFill>
              <a:srgbClr val="00AB9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8C268-5C9E-A08D-043A-B43AFAF53128}"/>
              </a:ext>
            </a:extLst>
          </p:cNvPr>
          <p:cNvSpPr txBox="1"/>
          <p:nvPr/>
        </p:nvSpPr>
        <p:spPr>
          <a:xfrm>
            <a:off x="8542398" y="118022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ILL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044CE-B01B-7EF3-B946-7484EDEF5CF3}"/>
              </a:ext>
            </a:extLst>
          </p:cNvPr>
          <p:cNvSpPr txBox="1"/>
          <p:nvPr/>
        </p:nvSpPr>
        <p:spPr>
          <a:xfrm>
            <a:off x="10530098" y="6005246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STFC 2022</a:t>
            </a:r>
          </a:p>
        </p:txBody>
      </p:sp>
    </p:spTree>
    <p:extLst>
      <p:ext uri="{BB962C8B-B14F-4D97-AF65-F5344CB8AC3E}">
        <p14:creationId xmlns:p14="http://schemas.microsoft.com/office/powerpoint/2010/main" val="394946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D682-6E87-E39C-20A5-262E3F6B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1872" cy="1325563"/>
          </a:xfrm>
        </p:spPr>
        <p:txBody>
          <a:bodyPr/>
          <a:lstStyle/>
          <a:p>
            <a:r>
              <a:rPr lang="en-GB" dirty="0"/>
              <a:t>Community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58B74-CFDA-6A95-DB17-180139E57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82" b="21058"/>
          <a:stretch/>
        </p:blipFill>
        <p:spPr>
          <a:xfrm>
            <a:off x="747213" y="1284269"/>
            <a:ext cx="5348788" cy="4880225"/>
          </a:xfrm>
          <a:prstGeom prst="rect">
            <a:avLst/>
          </a:prstGeom>
          <a:ln>
            <a:solidFill>
              <a:srgbClr val="0072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17C21-6E2E-0711-90E5-E69F0D77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42" y="1284268"/>
            <a:ext cx="5447087" cy="4880225"/>
          </a:xfrm>
          <a:prstGeom prst="rect">
            <a:avLst/>
          </a:prstGeom>
          <a:ln>
            <a:solidFill>
              <a:srgbClr val="0072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47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137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Titillium Web</vt:lpstr>
      <vt:lpstr>Office Theme</vt:lpstr>
      <vt:lpstr>LENS WG4</vt:lpstr>
      <vt:lpstr>LENS WG4 – successful collaborations</vt:lpstr>
      <vt:lpstr>Workshops and summer schools</vt:lpstr>
      <vt:lpstr>Community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THRod</cp:lastModifiedBy>
  <cp:revision>391</cp:revision>
  <dcterms:created xsi:type="dcterms:W3CDTF">2019-08-15T07:45:12Z</dcterms:created>
  <dcterms:modified xsi:type="dcterms:W3CDTF">2023-09-11T16:53:56Z</dcterms:modified>
</cp:coreProperties>
</file>