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0" r:id="rId13"/>
    <p:sldId id="274" r:id="rId14"/>
    <p:sldId id="266" r:id="rId15"/>
    <p:sldId id="267" r:id="rId16"/>
    <p:sldId id="268" r:id="rId17"/>
    <p:sldId id="271" r:id="rId18"/>
    <p:sldId id="272" r:id="rId19"/>
    <p:sldId id="275" r:id="rId20"/>
    <p:sldId id="277" r:id="rId21"/>
    <p:sldId id="269" r:id="rId22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8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2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5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38.png"/><Relationship Id="rId5" Type="http://schemas.openxmlformats.org/officeDocument/2006/relationships/image" Target="../media/image4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6859271" y="208300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691C00-9F84-47DC-944D-63B0A151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293"/>
            <a:ext cx="4561656" cy="25638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9AF844-7CA8-4127-8050-E6C9B3B1C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26" y="1361160"/>
            <a:ext cx="7224074" cy="49953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4B88D6C-207D-4B5E-83B4-BE3E02797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" y="-29593"/>
            <a:ext cx="4967686" cy="1806222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E6BF96-54C9-42B9-BF8F-07DC7F2D3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528"/>
            <a:ext cx="4967686" cy="18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1623802" y="2537284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6642902" y="2415562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1388182" y="4850869"/>
            <a:ext cx="2337840" cy="99389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6441131" y="4779823"/>
            <a:ext cx="1866600" cy="1780920"/>
          </a:xfrm>
          <a:prstGeom prst="rect">
            <a:avLst/>
          </a:prstGeom>
          <a:ln w="0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9E98090-94B1-4A0A-97B0-B4DD3E29DA14}"/>
              </a:ext>
            </a:extLst>
          </p:cNvPr>
          <p:cNvSpPr txBox="1"/>
          <p:nvPr/>
        </p:nvSpPr>
        <p:spPr>
          <a:xfrm>
            <a:off x="3870665" y="2547254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de gaz :</a:t>
            </a:r>
          </a:p>
          <a:p>
            <a:pPr marL="285750" indent="-285750">
              <a:buFontTx/>
              <a:buChar char="-"/>
            </a:pPr>
            <a:r>
              <a:rPr lang="fr-FR" dirty="0"/>
              <a:t>Analogique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21878E-1C6E-4DAA-8ED0-8DE23F0B0081}"/>
              </a:ext>
            </a:extLst>
          </p:cNvPr>
          <p:cNvSpPr txBox="1"/>
          <p:nvPr/>
        </p:nvSpPr>
        <p:spPr>
          <a:xfrm>
            <a:off x="9067179" y="2415562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PIR :</a:t>
            </a:r>
          </a:p>
          <a:p>
            <a:r>
              <a:rPr lang="fr-FR" dirty="0"/>
              <a:t>-   numérique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120°</a:t>
            </a:r>
          </a:p>
          <a:p>
            <a:pPr marL="285750" indent="-285750">
              <a:buFontTx/>
              <a:buChar char="-"/>
            </a:pPr>
            <a:r>
              <a:rPr lang="fr-FR" dirty="0"/>
              <a:t>6m de détection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95DD56-0EF6-4212-86FD-C0D8F877855A}"/>
              </a:ext>
            </a:extLst>
          </p:cNvPr>
          <p:cNvSpPr txBox="1"/>
          <p:nvPr/>
        </p:nvSpPr>
        <p:spPr>
          <a:xfrm>
            <a:off x="3870665" y="4850869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Interrupteur :</a:t>
            </a:r>
          </a:p>
          <a:p>
            <a:r>
              <a:rPr lang="fr-FR" dirty="0"/>
              <a:t>- numérique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313EDC-D35A-4155-91AA-821E5232254D}"/>
              </a:ext>
            </a:extLst>
          </p:cNvPr>
          <p:cNvSpPr txBox="1"/>
          <p:nvPr/>
        </p:nvSpPr>
        <p:spPr>
          <a:xfrm>
            <a:off x="9212990" y="4815657"/>
            <a:ext cx="214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M5stack :</a:t>
            </a:r>
          </a:p>
          <a:p>
            <a:pPr marL="285750" indent="-285750">
              <a:buFontTx/>
              <a:buChar char="-"/>
            </a:pPr>
            <a:r>
              <a:rPr lang="fr-FR" dirty="0"/>
              <a:t>320x240 TFT</a:t>
            </a:r>
          </a:p>
          <a:p>
            <a:pPr marL="285750" indent="-285750">
              <a:buFontTx/>
              <a:buChar char="-"/>
            </a:pPr>
            <a:r>
              <a:rPr lang="fr-FR" dirty="0"/>
              <a:t>Microcontrôleur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Image 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F4FD440C-6FE3-472B-B88A-7C1E64B30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39" y="4798493"/>
            <a:ext cx="1509312" cy="1509312"/>
          </a:xfrm>
          <a:prstGeom prst="rect">
            <a:avLst/>
          </a:prstGeom>
        </p:spPr>
      </p:pic>
      <p:pic>
        <p:nvPicPr>
          <p:cNvPr id="3" name="Image 2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4BA0248F-7647-4C1D-AD9E-A68CC0A30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48" y="2761690"/>
            <a:ext cx="1580503" cy="1580503"/>
          </a:xfrm>
          <a:prstGeom prst="rect">
            <a:avLst/>
          </a:prstGeom>
        </p:spPr>
      </p:pic>
      <p:pic>
        <p:nvPicPr>
          <p:cNvPr id="5" name="Image 4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D45891B3-FC7B-4809-991E-B844394C4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3" y="2507002"/>
            <a:ext cx="2013197" cy="2013197"/>
          </a:xfrm>
          <a:prstGeom prst="rect">
            <a:avLst/>
          </a:prstGeom>
        </p:spPr>
      </p:pic>
      <p:pic>
        <p:nvPicPr>
          <p:cNvPr id="7" name="Image 6" descr="Une image contenant équipement électronique, projecteur, appareil photo&#10;&#10;Description générée automatiquement">
            <a:extLst>
              <a:ext uri="{FF2B5EF4-FFF2-40B4-BE49-F238E27FC236}">
                <a16:creationId xmlns:a16="http://schemas.microsoft.com/office/drawing/2014/main" id="{393E87C9-D782-4EBF-964C-B6AD93A86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5" y="4635647"/>
            <a:ext cx="1672158" cy="16721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F6F75DD-1BC4-4B9B-806A-E4CA59F0D336}"/>
              </a:ext>
            </a:extLst>
          </p:cNvPr>
          <p:cNvSpPr txBox="1"/>
          <p:nvPr/>
        </p:nvSpPr>
        <p:spPr>
          <a:xfrm>
            <a:off x="2654423" y="2507002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Écran LCD :</a:t>
            </a:r>
          </a:p>
          <a:p>
            <a:r>
              <a:rPr lang="fr-FR" dirty="0"/>
              <a:t>- 16x2</a:t>
            </a:r>
          </a:p>
          <a:p>
            <a:r>
              <a:rPr lang="fr-FR" dirty="0"/>
              <a:t>- connexion i2c</a:t>
            </a:r>
          </a:p>
          <a:p>
            <a:r>
              <a:rPr lang="fr-FR" dirty="0"/>
              <a:t>- rétro éclairer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C11C0C-054B-4643-BAFD-73BFD96A7B45}"/>
              </a:ext>
            </a:extLst>
          </p:cNvPr>
          <p:cNvSpPr txBox="1"/>
          <p:nvPr/>
        </p:nvSpPr>
        <p:spPr>
          <a:xfrm>
            <a:off x="2440800" y="4635647"/>
            <a:ext cx="2191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Camera :</a:t>
            </a:r>
          </a:p>
          <a:p>
            <a:pPr marL="285750" indent="-285750">
              <a:buFontTx/>
              <a:buChar char="-"/>
            </a:pPr>
            <a:r>
              <a:rPr lang="fr-FR" dirty="0"/>
              <a:t>USB</a:t>
            </a:r>
          </a:p>
          <a:p>
            <a:pPr marL="285750" indent="-285750">
              <a:buFontTx/>
              <a:buChar char="-"/>
            </a:pPr>
            <a:r>
              <a:rPr lang="fr-FR" dirty="0"/>
              <a:t>Librairie </a:t>
            </a:r>
            <a:r>
              <a:rPr lang="fr-FR" dirty="0" err="1"/>
              <a:t>openCV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C4940F-0300-4A54-B364-A959EECCE326}"/>
              </a:ext>
            </a:extLst>
          </p:cNvPr>
          <p:cNvSpPr txBox="1"/>
          <p:nvPr/>
        </p:nvSpPr>
        <p:spPr>
          <a:xfrm>
            <a:off x="8424909" y="2761690"/>
            <a:ext cx="2153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Lecteur RFID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Librairie RC522</a:t>
            </a:r>
          </a:p>
          <a:p>
            <a:pPr marL="285750" indent="-285750">
              <a:buFontTx/>
              <a:buChar char="-"/>
            </a:pPr>
            <a:r>
              <a:rPr lang="fr-FR" dirty="0"/>
              <a:t>Protocole </a:t>
            </a:r>
            <a:r>
              <a:rPr lang="fr-FR" dirty="0" err="1"/>
              <a:t>Mifare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94F096-32A7-4AAF-A1A3-06188F86767E}"/>
              </a:ext>
            </a:extLst>
          </p:cNvPr>
          <p:cNvSpPr txBox="1"/>
          <p:nvPr/>
        </p:nvSpPr>
        <p:spPr>
          <a:xfrm>
            <a:off x="8424909" y="4798493"/>
            <a:ext cx="28841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Raspberry :</a:t>
            </a:r>
          </a:p>
          <a:p>
            <a:pPr marL="285750" indent="-285750">
              <a:buFontTx/>
              <a:buChar char="-"/>
            </a:pPr>
            <a:r>
              <a:rPr lang="fr-FR" dirty="0"/>
              <a:t>Reçoit tout les capteurs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Python</a:t>
            </a:r>
          </a:p>
          <a:p>
            <a:pPr marL="285750" indent="-285750">
              <a:buFontTx/>
              <a:buChar char="-"/>
            </a:pPr>
            <a:r>
              <a:rPr lang="fr-FR" dirty="0"/>
              <a:t>MQTT</a:t>
            </a:r>
          </a:p>
          <a:p>
            <a:pPr marL="285750" indent="-285750">
              <a:buFontTx/>
              <a:buChar char="-"/>
            </a:pPr>
            <a:r>
              <a:rPr lang="fr-FR"/>
              <a:t>Bluetooth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1001B5-AE35-41FF-8EC0-769D52BE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30" y="1340308"/>
            <a:ext cx="8801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 SHELLY/ MQTT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83981A-57FF-49EC-814D-7EA42BC4E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83" y="2875321"/>
            <a:ext cx="5057775" cy="2857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A6A234-811D-4CD0-B041-3BB101EA4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400" y="2818620"/>
            <a:ext cx="3180990" cy="2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4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Panneaux solaires / </a:t>
            </a:r>
            <a:r>
              <a:rPr lang="fr-FR" sz="40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écoresponsabilité</a:t>
            </a:r>
            <a:endParaRPr lang="fr-FR" sz="4000" b="0" strike="noStrike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8" name="Picture 4" descr="Devis pose Forum onduleur photovoltaique efficace - Giseh2018">
            <a:extLst>
              <a:ext uri="{FF2B5EF4-FFF2-40B4-BE49-F238E27FC236}">
                <a16:creationId xmlns:a16="http://schemas.microsoft.com/office/drawing/2014/main" id="{344700E4-0682-4878-AEAE-330EC2B3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4" y="3076612"/>
            <a:ext cx="4876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I et l'environnement, éco-responsabilité et développement durable">
            <a:extLst>
              <a:ext uri="{FF2B5EF4-FFF2-40B4-BE49-F238E27FC236}">
                <a16:creationId xmlns:a16="http://schemas.microsoft.com/office/drawing/2014/main" id="{B81E6EA2-5F13-4D64-B19F-8F5D4E6CD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476" y="3048841"/>
            <a:ext cx="3417218" cy="34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5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Backend et base 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B149C3-BD7A-4F3D-91AD-2C4614B215E5}"/>
              </a:ext>
            </a:extLst>
          </p:cNvPr>
          <p:cNvSpPr/>
          <p:nvPr/>
        </p:nvSpPr>
        <p:spPr>
          <a:xfrm>
            <a:off x="4687910" y="4829577"/>
            <a:ext cx="3503051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Faite LA SUITE DE VOTRE PARTIE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Infra BOX + Gateway 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120"/>
            <a:ext cx="12192000" cy="2050621"/>
            <a:chOff x="0" y="-1"/>
            <a:chExt cx="12192000" cy="3075832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-1"/>
              <a:ext cx="12192000" cy="3075832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599101" y="6516034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8" name="TextShape 5">
            <a:extLst>
              <a:ext uri="{FF2B5EF4-FFF2-40B4-BE49-F238E27FC236}">
                <a16:creationId xmlns:a16="http://schemas.microsoft.com/office/drawing/2014/main" id="{9C81F0B3-6CFA-4C8C-B2A2-856F8887743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7">
            <a:extLst>
              <a:ext uri="{FF2B5EF4-FFF2-40B4-BE49-F238E27FC236}">
                <a16:creationId xmlns:a16="http://schemas.microsoft.com/office/drawing/2014/main" id="{D1FF147F-C0F8-49BF-B086-E9DE2C51F1A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1" name="TextShape 4">
            <a:extLst>
              <a:ext uri="{FF2B5EF4-FFF2-40B4-BE49-F238E27FC236}">
                <a16:creationId xmlns:a16="http://schemas.microsoft.com/office/drawing/2014/main" id="{85EFF90E-6735-4996-AD52-4894654EE77D}"/>
              </a:ext>
            </a:extLst>
          </p:cNvPr>
          <p:cNvSpPr txBox="1"/>
          <p:nvPr/>
        </p:nvSpPr>
        <p:spPr>
          <a:xfrm>
            <a:off x="388459" y="-3525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Serveur Web et serveur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5">
            <a:extLst>
              <a:ext uri="{FF2B5EF4-FFF2-40B4-BE49-F238E27FC236}">
                <a16:creationId xmlns:a16="http://schemas.microsoft.com/office/drawing/2014/main" id="{BBAC4E68-7B5A-4A00-8F92-E4BD93038E22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7">
            <a:extLst>
              <a:ext uri="{FF2B5EF4-FFF2-40B4-BE49-F238E27FC236}">
                <a16:creationId xmlns:a16="http://schemas.microsoft.com/office/drawing/2014/main" id="{02E475D7-75CF-441F-BBC3-21CA5A1181B5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5" name="TextShape 5">
            <a:extLst>
              <a:ext uri="{FF2B5EF4-FFF2-40B4-BE49-F238E27FC236}">
                <a16:creationId xmlns:a16="http://schemas.microsoft.com/office/drawing/2014/main" id="{57E29DEF-05D8-4BC9-A285-2207AC754C16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7">
            <a:extLst>
              <a:ext uri="{FF2B5EF4-FFF2-40B4-BE49-F238E27FC236}">
                <a16:creationId xmlns:a16="http://schemas.microsoft.com/office/drawing/2014/main" id="{BC005FAA-79E5-4971-A2D9-16F31A52CC6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7" name="Espace réservé du contenu 2">
            <a:extLst>
              <a:ext uri="{FF2B5EF4-FFF2-40B4-BE49-F238E27FC236}">
                <a16:creationId xmlns:a16="http://schemas.microsoft.com/office/drawing/2014/main" id="{500CE0F3-D931-464C-A710-C349E59154D3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Web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Deux interfaces 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Smart-</a:t>
            </a:r>
            <a:r>
              <a:rPr lang="fr-FR" sz="2000" dirty="0" err="1">
                <a:solidFill>
                  <a:schemeClr val="bg2"/>
                </a:solidFill>
              </a:rPr>
              <a:t>Ecovid</a:t>
            </a:r>
            <a:r>
              <a:rPr lang="fr-FR" sz="2000" dirty="0">
                <a:solidFill>
                  <a:schemeClr val="bg2"/>
                </a:solidFill>
              </a:rPr>
              <a:t> développé en ASP. Net </a:t>
            </a:r>
            <a:r>
              <a:rPr lang="fr-FR" sz="2000" dirty="0" err="1">
                <a:solidFill>
                  <a:schemeClr val="bg2"/>
                </a:solidFill>
              </a:rPr>
              <a:t>Core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WebServices</a:t>
            </a:r>
            <a:r>
              <a:rPr lang="fr-FR" sz="2000" dirty="0">
                <a:solidFill>
                  <a:schemeClr val="bg2"/>
                </a:solidFill>
              </a:rPr>
              <a:t> développés en </a:t>
            </a:r>
            <a:r>
              <a:rPr lang="fr-FR" sz="2000" dirty="0" err="1">
                <a:solidFill>
                  <a:schemeClr val="bg2"/>
                </a:solidFill>
              </a:rPr>
              <a:t>NodeJS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Un broker MQTT central</a:t>
            </a:r>
          </a:p>
        </p:txBody>
      </p:sp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76BD2B9D-9688-413A-9B21-7861E596195F}"/>
              </a:ext>
            </a:extLst>
          </p:cNvPr>
          <p:cNvSpPr txBox="1">
            <a:spLocks/>
          </p:cNvSpPr>
          <p:nvPr/>
        </p:nvSpPr>
        <p:spPr>
          <a:xfrm>
            <a:off x="6744644" y="1843514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de base de données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Raspberry pi 3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Rasbpian</a:t>
            </a: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la base de données</a:t>
            </a:r>
          </a:p>
          <a:p>
            <a:pPr lvl="1">
              <a:lnSpc>
                <a:spcPct val="100000"/>
              </a:lnSpc>
            </a:pPr>
            <a:r>
              <a:rPr lang="fr-FR" dirty="0" err="1">
                <a:solidFill>
                  <a:schemeClr val="bg2"/>
                </a:solidFill>
              </a:rPr>
              <a:t>MariaDB</a:t>
            </a:r>
            <a:r>
              <a:rPr lang="fr-FR" dirty="0">
                <a:solidFill>
                  <a:schemeClr val="bg2"/>
                </a:solidFill>
              </a:rPr>
              <a:t> 10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Rejette toutes communications ayant une adresse </a:t>
            </a:r>
            <a:r>
              <a:rPr lang="fr-FR" sz="2000" dirty="0" err="1">
                <a:solidFill>
                  <a:schemeClr val="bg2"/>
                </a:solidFill>
              </a:rPr>
              <a:t>ip</a:t>
            </a:r>
            <a:r>
              <a:rPr lang="fr-FR" sz="2000" dirty="0">
                <a:solidFill>
                  <a:schemeClr val="bg2"/>
                </a:solidFill>
              </a:rPr>
              <a:t> différente de la plage de l’intranet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Accessible uniquement depuis l’intranet</a:t>
            </a: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8CD0FB90-A692-44B7-A330-08472403C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1" r="28960"/>
          <a:stretch/>
        </p:blipFill>
        <p:spPr>
          <a:xfrm>
            <a:off x="1907486" y="772085"/>
            <a:ext cx="8018190" cy="6095372"/>
          </a:xfrm>
          <a:prstGeom prst="rect">
            <a:avLst/>
          </a:prstGeom>
        </p:spPr>
      </p:pic>
      <p:graphicFrame>
        <p:nvGraphicFramePr>
          <p:cNvPr id="70" name="Tableau 7">
            <a:extLst>
              <a:ext uri="{FF2B5EF4-FFF2-40B4-BE49-F238E27FC236}">
                <a16:creationId xmlns:a16="http://schemas.microsoft.com/office/drawing/2014/main" id="{734F2B32-E630-4637-B239-6325096C4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01605"/>
              </p:ext>
            </p:extLst>
          </p:nvPr>
        </p:nvGraphicFramePr>
        <p:xfrm>
          <a:off x="236239" y="1875667"/>
          <a:ext cx="569309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895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496201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Web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NodeJs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.Net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Core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Installation/Configuration de PhpMyAdmin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  <a:tr h="460143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Ouverture des ports 80, 8081, 8082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5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broker d’un client MQTT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Let’s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Encpryt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pour TLS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Tâche planifiée : mise à jour du projet Smart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Ecovid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+ Webservices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89645"/>
                  </a:ext>
                </a:extLst>
              </a:tr>
            </a:tbl>
          </a:graphicData>
        </a:graphic>
      </p:graphicFrame>
      <p:graphicFrame>
        <p:nvGraphicFramePr>
          <p:cNvPr id="71" name="Tableau 7">
            <a:extLst>
              <a:ext uri="{FF2B5EF4-FFF2-40B4-BE49-F238E27FC236}">
                <a16:creationId xmlns:a16="http://schemas.microsoft.com/office/drawing/2014/main" id="{26FC625A-A5C9-424E-ABBF-DB053C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8732"/>
              </p:ext>
            </p:extLst>
          </p:nvPr>
        </p:nvGraphicFramePr>
        <p:xfrm>
          <a:off x="6291564" y="1864907"/>
          <a:ext cx="56930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11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701285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de base de données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d’open-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Ssh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lang="fr-FR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iptables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Maria DB 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</a:tbl>
          </a:graphicData>
        </a:graphic>
      </p:graphicFrame>
      <p:sp>
        <p:nvSpPr>
          <p:cNvPr id="72" name="ZoneTexte 71">
            <a:extLst>
              <a:ext uri="{FF2B5EF4-FFF2-40B4-BE49-F238E27FC236}">
                <a16:creationId xmlns:a16="http://schemas.microsoft.com/office/drawing/2014/main" id="{F32C56D6-0E77-42ED-AA65-0A823F0442F9}"/>
              </a:ext>
            </a:extLst>
          </p:cNvPr>
          <p:cNvSpPr txBox="1"/>
          <p:nvPr/>
        </p:nvSpPr>
        <p:spPr>
          <a:xfrm>
            <a:off x="257756" y="1414655"/>
            <a:ext cx="34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Etat d’avancement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2" grpId="0"/>
      <p:bldP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Backend et base de données 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788959" cy="106632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services.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455085" y="3566880"/>
            <a:ext cx="2604915" cy="255312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1039305" y="723432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631</Words>
  <Application>Microsoft Office PowerPoint</Application>
  <PresentationFormat>Grand écran</PresentationFormat>
  <Paragraphs>186</Paragraphs>
  <Slides>20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Nicolas Albert</cp:lastModifiedBy>
  <cp:revision>50</cp:revision>
  <dcterms:created xsi:type="dcterms:W3CDTF">2021-03-05T16:38:17Z</dcterms:created>
  <dcterms:modified xsi:type="dcterms:W3CDTF">2021-05-16T21:00:08Z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