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17T06:44:10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undo custSel modSld">
      <pc:chgData name="lagwaitf lagwaitf" userId="7c35877e37998161" providerId="LiveId" clId="{9501B55E-7F34-4815-9CB9-4B195243A283}" dt="2021-05-17T06:44:58.884" v="56" actId="20577"/>
      <pc:docMkLst>
        <pc:docMk/>
      </pc:docMkLst>
      <pc:sldChg chg="modSp mod">
        <pc:chgData name="lagwaitf lagwaitf" userId="7c35877e37998161" providerId="LiveId" clId="{9501B55E-7F34-4815-9CB9-4B195243A283}" dt="2021-05-17T06:42:37.935" v="19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17T06:42:37.935" v="19" actId="27636"/>
          <ac:spMkLst>
            <pc:docMk/>
            <pc:sldMk cId="0" sldId="257"/>
            <ac:spMk id="93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17T06:44:43.022" v="45" actId="1076"/>
        <pc:sldMkLst>
          <pc:docMk/>
          <pc:sldMk cId="0" sldId="258"/>
        </pc:sldMkLst>
        <pc:spChg chg="add mod">
          <ac:chgData name="lagwaitf lagwaitf" userId="7c35877e37998161" providerId="LiveId" clId="{9501B55E-7F34-4815-9CB9-4B195243A283}" dt="2021-05-17T06:44:38.413" v="44" actId="14100"/>
          <ac:spMkLst>
            <pc:docMk/>
            <pc:sldMk cId="0" sldId="258"/>
            <ac:spMk id="37" creationId="{B0A82022-430A-43ED-BD51-C9F2304F4D1F}"/>
          </ac:spMkLst>
        </pc:spChg>
        <pc:grpChg chg="mod">
          <ac:chgData name="lagwaitf lagwaitf" userId="7c35877e37998161" providerId="LiveId" clId="{9501B55E-7F34-4815-9CB9-4B195243A283}" dt="2021-05-17T06:44:33.866" v="43" actId="1076"/>
          <ac:grpSpMkLst>
            <pc:docMk/>
            <pc:sldMk cId="0" sldId="258"/>
            <ac:grpSpMk id="97" creationId="{00000000-0000-0000-0000-000000000000}"/>
          </ac:grpSpMkLst>
        </pc:grpChg>
        <pc:picChg chg="add mod">
          <ac:chgData name="lagwaitf lagwaitf" userId="7c35877e37998161" providerId="LiveId" clId="{9501B55E-7F34-4815-9CB9-4B195243A283}" dt="2021-05-17T06:44:43.022" v="45" actId="1076"/>
          <ac:picMkLst>
            <pc:docMk/>
            <pc:sldMk cId="0" sldId="258"/>
            <ac:picMk id="3" creationId="{59E94CA4-61CB-4D5F-A2F9-82B6CB3F73F7}"/>
          </ac:picMkLst>
        </pc:picChg>
        <pc:picChg chg="mod">
          <ac:chgData name="lagwaitf lagwaitf" userId="7c35877e37998161" providerId="LiveId" clId="{9501B55E-7F34-4815-9CB9-4B195243A283}" dt="2021-05-17T06:43:44.076" v="36" actId="1076"/>
          <ac:picMkLst>
            <pc:docMk/>
            <pc:sldMk cId="0" sldId="258"/>
            <ac:picMk id="120" creationId="{00000000-0000-0000-0000-000000000000}"/>
          </ac:picMkLst>
        </pc:picChg>
      </pc:sldChg>
      <pc:sldChg chg="modSp mod">
        <pc:chgData name="lagwaitf lagwaitf" userId="7c35877e37998161" providerId="LiveId" clId="{9501B55E-7F34-4815-9CB9-4B195243A283}" dt="2021-05-17T06:42:37.870" v="2" actId="27636"/>
        <pc:sldMkLst>
          <pc:docMk/>
          <pc:sldMk cId="0" sldId="264"/>
        </pc:sldMkLst>
        <pc:spChg chg="mod">
          <ac:chgData name="lagwaitf lagwaitf" userId="7c35877e37998161" providerId="LiveId" clId="{9501B55E-7F34-4815-9CB9-4B195243A283}" dt="2021-05-17T06:42:37.864" v="1" actId="27636"/>
          <ac:spMkLst>
            <pc:docMk/>
            <pc:sldMk cId="0" sldId="264"/>
            <ac:spMk id="195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70" v="2" actId="27636"/>
          <ac:spMkLst>
            <pc:docMk/>
            <pc:sldMk cId="0" sldId="264"/>
            <ac:spMk id="210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17T06:42:37.893" v="10" actId="2763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17T06:42:37.882" v="5" actId="27636"/>
          <ac:spMkLst>
            <pc:docMk/>
            <pc:sldMk cId="0" sldId="265"/>
            <ac:spMk id="226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83" v="6" actId="27636"/>
          <ac:spMkLst>
            <pc:docMk/>
            <pc:sldMk cId="0" sldId="265"/>
            <ac:spMk id="229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90" v="9" actId="27636"/>
          <ac:spMkLst>
            <pc:docMk/>
            <pc:sldMk cId="0" sldId="265"/>
            <ac:spMk id="230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76" v="3" actId="27636"/>
          <ac:spMkLst>
            <pc:docMk/>
            <pc:sldMk cId="0" sldId="265"/>
            <ac:spMk id="231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78" v="4" actId="27636"/>
          <ac:spMkLst>
            <pc:docMk/>
            <pc:sldMk cId="0" sldId="265"/>
            <ac:spMk id="232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86" v="7" actId="27636"/>
          <ac:spMkLst>
            <pc:docMk/>
            <pc:sldMk cId="0" sldId="265"/>
            <ac:spMk id="233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88" v="8" actId="27636"/>
          <ac:spMkLst>
            <pc:docMk/>
            <pc:sldMk cId="0" sldId="265"/>
            <ac:spMk id="234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893" v="10" actId="27636"/>
          <ac:spMkLst>
            <pc:docMk/>
            <pc:sldMk cId="0" sldId="265"/>
            <ac:spMk id="23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17T06:42:37.906" v="14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17T06:42:37.905" v="13" actId="27636"/>
          <ac:spMkLst>
            <pc:docMk/>
            <pc:sldMk cId="0" sldId="266"/>
            <ac:spMk id="244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902" v="12" actId="27636"/>
          <ac:spMkLst>
            <pc:docMk/>
            <pc:sldMk cId="0" sldId="266"/>
            <ac:spMk id="245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900" v="11" actId="27636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906" v="14" actId="27636"/>
          <ac:spMkLst>
            <pc:docMk/>
            <pc:sldMk cId="0" sldId="266"/>
            <ac:spMk id="249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17T06:42:37.917" v="17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17T06:42:37.917" v="17" actId="27636"/>
          <ac:spMkLst>
            <pc:docMk/>
            <pc:sldMk cId="0" sldId="267"/>
            <ac:spMk id="257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915" v="16" actId="27636"/>
          <ac:spMkLst>
            <pc:docMk/>
            <pc:sldMk cId="0" sldId="267"/>
            <ac:spMk id="258" creationId="{00000000-0000-0000-0000-000000000000}"/>
          </ac:spMkLst>
        </pc:spChg>
        <pc:spChg chg="mod">
          <ac:chgData name="lagwaitf lagwaitf" userId="7c35877e37998161" providerId="LiveId" clId="{9501B55E-7F34-4815-9CB9-4B195243A283}" dt="2021-05-17T06:42:37.912" v="15" actId="27636"/>
          <ac:spMkLst>
            <pc:docMk/>
            <pc:sldMk cId="0" sldId="267"/>
            <ac:spMk id="260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17T06:44:58.884" v="56" actId="20577"/>
        <pc:sldMkLst>
          <pc:docMk/>
          <pc:sldMk cId="0" sldId="271"/>
        </pc:sldMkLst>
        <pc:spChg chg="mod">
          <ac:chgData name="lagwaitf lagwaitf" userId="7c35877e37998161" providerId="LiveId" clId="{9501B55E-7F34-4815-9CB9-4B195243A283}" dt="2021-05-17T06:44:58.884" v="56" actId="20577"/>
          <ac:spMkLst>
            <pc:docMk/>
            <pc:sldMk cId="0" sldId="271"/>
            <ac:spMk id="31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17T06:42:37.926" v="18" actId="27636"/>
        <pc:sldMkLst>
          <pc:docMk/>
          <pc:sldMk cId="0" sldId="278"/>
        </pc:sldMkLst>
        <pc:spChg chg="mod">
          <ac:chgData name="lagwaitf lagwaitf" userId="7c35877e37998161" providerId="LiveId" clId="{9501B55E-7F34-4815-9CB9-4B195243A283}" dt="2021-05-17T06:42:37.926" v="18" actId="27636"/>
          <ac:spMkLst>
            <pc:docMk/>
            <pc:sldMk cId="0" sldId="278"/>
            <ac:spMk id="3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1A660F2-2219-4931-A39F-C42FEE402FFA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2CE001-5C70-4835-98E8-DF6888B0EAAD}" type="slidenum">
              <a:rPr lang="fr-FR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2BA3BE-C661-43AF-87A1-FAA041D3AE40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15874DF-E797-415E-8F27-6A5CB6D4A3F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62D1E2-D8AF-4E56-9B49-0A5623F26B09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8777A0-C26C-4A92-818E-48A1465D722E}" type="slidenum">
              <a:rPr lang="fr-FR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425F07-6EF3-48D6-9C7D-AADA309C8F50}" type="slidenum">
              <a:rPr lang="fr-FR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160A0AC-D69E-4E50-BBD2-366DE156322B}" type="slidenum">
              <a:rPr lang="fr-FR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9CCAE1-A374-48A5-A05B-DB5761CC0F49}" type="slidenum">
              <a:rPr lang="fr-FR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50.png"/><Relationship Id="rId5" Type="http://schemas.openxmlformats.org/officeDocument/2006/relationships/image" Target="../media/image4.png"/><Relationship Id="rId10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b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b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080" cy="68569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045240" y="2043720"/>
            <a:ext cx="6104160" cy="20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Présentation Projet E-Covid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5240" y="4074840"/>
            <a:ext cx="6104160" cy="68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5B6A222-5A50-4930-ABCC-6FC95F035561}" type="slidenum"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2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5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376200" y="221544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i="1" strike="noStrike" spc="-1">
                <a:solidFill>
                  <a:srgbClr val="FFFFFF"/>
                </a:solidFill>
                <a:latin typeface="Calibri"/>
                <a:ea typeface="DejaVu Sans"/>
              </a:rPr>
              <a:t>Les chiffres :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B70819E-9BB7-46E3-8D75-1C8CF3168317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705600" y="311364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1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29 tables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705600" y="3794760"/>
            <a:ext cx="46573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132 champs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705600" y="4508280"/>
            <a:ext cx="51469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3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2799 enregistrements de test</a:t>
            </a:r>
            <a:endParaRPr lang="en-US" sz="12800" b="0" strike="noStrike" spc="-1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705600" y="5214600"/>
            <a:ext cx="4657320" cy="6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4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strike="noStrike" spc="-1">
                <a:solidFill>
                  <a:srgbClr val="FFFFFF"/>
                </a:solidFill>
                <a:latin typeface="Calibri"/>
                <a:ea typeface="DejaVu Sans"/>
              </a:rPr>
              <a:t>7 triggers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6095880" y="217080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i="1" strike="noStrike" spc="-1">
                <a:solidFill>
                  <a:srgbClr val="FFFFFF"/>
                </a:solidFill>
                <a:latin typeface="Calibri"/>
                <a:ea typeface="DejaVu Sans"/>
              </a:rPr>
              <a:t>Les applications possibles :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6558120" y="3077280"/>
            <a:ext cx="5383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Tous types d’infrastructures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35" name="CustomShape 14"/>
          <p:cNvSpPr/>
          <p:nvPr/>
        </p:nvSpPr>
        <p:spPr>
          <a:xfrm>
            <a:off x="6558120" y="3762360"/>
            <a:ext cx="5383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Tous types d’équipements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6823440" y="4398480"/>
            <a:ext cx="538380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Capteurs</a:t>
            </a:r>
            <a:endParaRPr lang="en-US" sz="25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Actionneurs</a:t>
            </a:r>
            <a:endParaRPr lang="en-US" sz="25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Equipements connectés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3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0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1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72F166B-DBC9-4555-825A-4477840FA31F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3608280" y="266868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i="1" strike="noStrike" spc="-1">
                <a:solidFill>
                  <a:srgbClr val="FFFFFF"/>
                </a:solidFill>
                <a:latin typeface="Calibri"/>
                <a:ea typeface="DejaVu Sans"/>
              </a:rPr>
              <a:t>Use case utilisateur: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556200" y="4037760"/>
            <a:ext cx="208224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strike="noStrike" spc="-1">
                <a:solidFill>
                  <a:srgbClr val="FFFFFF"/>
                </a:solidFill>
                <a:latin typeface="Calibri"/>
                <a:ea typeface="DejaVu Sans"/>
              </a:rPr>
              <a:t>utilisateur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2679840" y="4461480"/>
            <a:ext cx="793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0"/>
          <p:cNvSpPr/>
          <p:nvPr/>
        </p:nvSpPr>
        <p:spPr>
          <a:xfrm>
            <a:off x="3608280" y="3905640"/>
            <a:ext cx="3696120" cy="108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000" b="0" strike="noStrike" spc="-1">
                <a:solidFill>
                  <a:srgbClr val="FFFFFF"/>
                </a:solidFill>
                <a:latin typeface="Calibri"/>
                <a:ea typeface="DejaVu Sans"/>
              </a:rPr>
              <a:t>Utilisation du matériel connecté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7454880" y="4432680"/>
            <a:ext cx="793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2"/>
          <p:cNvSpPr/>
          <p:nvPr/>
        </p:nvSpPr>
        <p:spPr>
          <a:xfrm>
            <a:off x="8372160" y="3828600"/>
            <a:ext cx="3696120" cy="108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Enregistrement dans la BDD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1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5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3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4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7577FC1-518C-4A04-9048-4A0338F84CBD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3608280" y="266868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i="1" strike="noStrike" spc="-1">
                <a:solidFill>
                  <a:srgbClr val="FFFFFF"/>
                </a:solidFill>
                <a:latin typeface="Calibri"/>
                <a:ea typeface="DejaVu Sans"/>
              </a:rPr>
              <a:t>Use case administrateur: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1594440" y="4077360"/>
            <a:ext cx="235872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5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5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Administrateur</a:t>
            </a:r>
            <a:endParaRPr lang="en-US" sz="5800" b="0" strike="noStrike" spc="-1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4518720" y="4524120"/>
            <a:ext cx="793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0"/>
          <p:cNvSpPr/>
          <p:nvPr/>
        </p:nvSpPr>
        <p:spPr>
          <a:xfrm>
            <a:off x="5862600" y="3961800"/>
            <a:ext cx="3696120" cy="108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Modifications dans la BDD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6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5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1AFFDAB-9058-4D74-A0EA-00A900E41597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69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2760" cy="1665720"/>
          </a:xfrm>
          <a:prstGeom prst="rect">
            <a:avLst/>
          </a:prstGeom>
          <a:ln>
            <a:noFill/>
          </a:ln>
        </p:spPr>
      </p:pic>
      <p:pic>
        <p:nvPicPr>
          <p:cNvPr id="270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120" cy="1065600"/>
          </a:xfrm>
          <a:prstGeom prst="rect">
            <a:avLst/>
          </a:prstGeom>
          <a:ln>
            <a:noFill/>
          </a:ln>
        </p:spPr>
      </p:pic>
      <p:pic>
        <p:nvPicPr>
          <p:cNvPr id="271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7440" cy="1979280"/>
          </a:xfrm>
          <a:prstGeom prst="rect">
            <a:avLst/>
          </a:prstGeom>
          <a:ln>
            <a:noFill/>
          </a:ln>
        </p:spPr>
      </p:pic>
      <p:sp>
        <p:nvSpPr>
          <p:cNvPr id="272" name="CustomShape 8"/>
          <p:cNvSpPr/>
          <p:nvPr/>
        </p:nvSpPr>
        <p:spPr>
          <a:xfrm>
            <a:off x="0" y="4569840"/>
            <a:ext cx="8819280" cy="16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-WebService REST réalisé en Node Js , qui est composé de 6 services.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-Infra Admin sécurisé par token (JWT).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-Tourne sur un VPS sous un nom de domaine spécifique (webservice.lensalex.fr 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-Requête vers la base de données (mysql) pour GET , POST , DELETE ou PUT.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-Chaque service possède ça documentation swagger.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-Exploitation sur un site web (sous .net core) et application mobile (sous xamarin).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3" name="Image 167"/>
          <p:cNvPicPr/>
          <p:nvPr/>
        </p:nvPicPr>
        <p:blipFill>
          <a:blip r:embed="rId6"/>
          <a:stretch/>
        </p:blipFill>
        <p:spPr>
          <a:xfrm>
            <a:off x="9455040" y="3566880"/>
            <a:ext cx="2604240" cy="2552400"/>
          </a:xfrm>
          <a:prstGeom prst="rect">
            <a:avLst/>
          </a:prstGeom>
          <a:ln>
            <a:noFill/>
          </a:ln>
        </p:spPr>
      </p:pic>
      <p:sp>
        <p:nvSpPr>
          <p:cNvPr id="274" name="CustomShape 9"/>
          <p:cNvSpPr/>
          <p:nvPr/>
        </p:nvSpPr>
        <p:spPr>
          <a:xfrm>
            <a:off x="9900000" y="5994360"/>
            <a:ext cx="215928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Documentation  Service Infrastructure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75" name="Group 10"/>
          <p:cNvGrpSpPr/>
          <p:nvPr/>
        </p:nvGrpSpPr>
        <p:grpSpPr>
          <a:xfrm>
            <a:off x="0" y="-42480"/>
            <a:ext cx="12191040" cy="3048120"/>
            <a:chOff x="0" y="-42480"/>
            <a:chExt cx="12191040" cy="3048120"/>
          </a:xfrm>
        </p:grpSpPr>
        <p:pic>
          <p:nvPicPr>
            <p:cNvPr id="27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-4248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7" name="CustomShape 11"/>
            <p:cNvSpPr/>
            <p:nvPr/>
          </p:nvSpPr>
          <p:spPr>
            <a:xfrm flipV="1">
              <a:off x="2067480" y="10317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8" name="CustomShape 12"/>
          <p:cNvSpPr/>
          <p:nvPr/>
        </p:nvSpPr>
        <p:spPr>
          <a:xfrm>
            <a:off x="1039320" y="723600"/>
            <a:ext cx="6244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8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5EED6BB-D112-4E85-A31F-FCCB03770F91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287" name="Group 8"/>
          <p:cNvGrpSpPr/>
          <p:nvPr/>
        </p:nvGrpSpPr>
        <p:grpSpPr>
          <a:xfrm>
            <a:off x="0" y="-42480"/>
            <a:ext cx="12191040" cy="3048120"/>
            <a:chOff x="0" y="-42480"/>
            <a:chExt cx="12191040" cy="3048120"/>
          </a:xfrm>
        </p:grpSpPr>
        <p:pic>
          <p:nvPicPr>
            <p:cNvPr id="28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-4248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9" name="CustomShape 9"/>
            <p:cNvSpPr/>
            <p:nvPr/>
          </p:nvSpPr>
          <p:spPr>
            <a:xfrm flipV="1">
              <a:off x="2067480" y="10317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" name="CustomShape 10"/>
          <p:cNvSpPr/>
          <p:nvPr/>
        </p:nvSpPr>
        <p:spPr>
          <a:xfrm>
            <a:off x="6859440" y="208440"/>
            <a:ext cx="6244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91" name="Image 2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0" y="3715200"/>
            <a:ext cx="4560840" cy="2563200"/>
          </a:xfrm>
          <a:prstGeom prst="rect">
            <a:avLst/>
          </a:prstGeom>
          <a:ln>
            <a:noFill/>
          </a:ln>
        </p:spPr>
      </p:pic>
      <p:pic>
        <p:nvPicPr>
          <p:cNvPr id="292" name="Image 4"/>
          <p:cNvPicPr/>
          <p:nvPr/>
        </p:nvPicPr>
        <p:blipFill>
          <a:blip r:embed="rId4"/>
          <a:stretch/>
        </p:blipFill>
        <p:spPr>
          <a:xfrm>
            <a:off x="4968000" y="1361160"/>
            <a:ext cx="7223400" cy="4994640"/>
          </a:xfrm>
          <a:prstGeom prst="rect">
            <a:avLst/>
          </a:prstGeom>
          <a:ln>
            <a:noFill/>
          </a:ln>
        </p:spPr>
      </p:pic>
      <p:pic>
        <p:nvPicPr>
          <p:cNvPr id="293" name="Image 8"/>
          <p:cNvPicPr/>
          <p:nvPr/>
        </p:nvPicPr>
        <p:blipFill>
          <a:blip r:embed="rId5"/>
          <a:stretch/>
        </p:blipFill>
        <p:spPr>
          <a:xfrm>
            <a:off x="360" y="-29520"/>
            <a:ext cx="4966920" cy="1805400"/>
          </a:xfrm>
          <a:prstGeom prst="rect">
            <a:avLst/>
          </a:prstGeom>
          <a:ln>
            <a:noFill/>
          </a:ln>
        </p:spPr>
      </p:pic>
      <p:pic>
        <p:nvPicPr>
          <p:cNvPr id="294" name="Image 12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0" y="1681560"/>
            <a:ext cx="4966920" cy="181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6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9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8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9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4AA9601-D014-4824-82AB-A8221008C43E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03" name="Image 2"/>
          <p:cNvPicPr/>
          <p:nvPr/>
        </p:nvPicPr>
        <p:blipFill>
          <a:blip r:embed="rId3"/>
          <a:stretch/>
        </p:blipFill>
        <p:spPr>
          <a:xfrm>
            <a:off x="3808440" y="2069640"/>
            <a:ext cx="3279960" cy="433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5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7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8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FDF7C65-F28F-4753-9886-969B055C1781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11" name="Espace réservé du contenu 8"/>
          <p:cNvPicPr/>
          <p:nvPr/>
        </p:nvPicPr>
        <p:blipFill>
          <a:blip r:embed="rId3"/>
          <a:stretch/>
        </p:blipFill>
        <p:spPr>
          <a:xfrm>
            <a:off x="1623960" y="2537280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312" name="Image 14"/>
          <p:cNvPicPr/>
          <p:nvPr/>
        </p:nvPicPr>
        <p:blipFill>
          <a:blip r:embed="rId4"/>
          <a:stretch/>
        </p:blipFill>
        <p:spPr>
          <a:xfrm>
            <a:off x="6643080" y="2415600"/>
            <a:ext cx="2154960" cy="1981080"/>
          </a:xfrm>
          <a:prstGeom prst="rect">
            <a:avLst/>
          </a:prstGeom>
          <a:ln>
            <a:noFill/>
          </a:ln>
        </p:spPr>
      </p:pic>
      <p:pic>
        <p:nvPicPr>
          <p:cNvPr id="313" name="Image 16"/>
          <p:cNvPicPr/>
          <p:nvPr/>
        </p:nvPicPr>
        <p:blipFill>
          <a:blip r:embed="rId5"/>
          <a:stretch/>
        </p:blipFill>
        <p:spPr>
          <a:xfrm>
            <a:off x="1388160" y="4851000"/>
            <a:ext cx="2337120" cy="993240"/>
          </a:xfrm>
          <a:prstGeom prst="rect">
            <a:avLst/>
          </a:prstGeom>
          <a:ln>
            <a:noFill/>
          </a:ln>
        </p:spPr>
      </p:pic>
      <p:pic>
        <p:nvPicPr>
          <p:cNvPr id="314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6441120" y="4779720"/>
            <a:ext cx="1865880" cy="1780200"/>
          </a:xfrm>
          <a:prstGeom prst="rect">
            <a:avLst/>
          </a:prstGeom>
          <a:ln>
            <a:noFill/>
          </a:ln>
        </p:spPr>
      </p:pic>
      <p:sp>
        <p:nvSpPr>
          <p:cNvPr id="315" name="CustomShape 7"/>
          <p:cNvSpPr/>
          <p:nvPr/>
        </p:nvSpPr>
        <p:spPr>
          <a:xfrm>
            <a:off x="3881520" y="2547360"/>
            <a:ext cx="18676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Capteur de gaz :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Analogique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Taux de gaz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9079200" y="2415600"/>
            <a:ext cx="208980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Capteur PIR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  numérique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120°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6m de détection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3879000" y="4851000"/>
            <a:ext cx="1488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Interrupteur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numérique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9263880" y="4815720"/>
            <a:ext cx="20379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M5stack :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320x240 TFT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Microcontrôleur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2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B65C396-1BC8-4DAB-BB2A-53B2111F72D1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26" name="Image 9" descr="Une image contenant équipement électronique, circuit&#10;&#10;Description générée automatiquement"/>
          <p:cNvPicPr/>
          <p:nvPr/>
        </p:nvPicPr>
        <p:blipFill>
          <a:blip r:embed="rId3"/>
          <a:stretch/>
        </p:blipFill>
        <p:spPr>
          <a:xfrm>
            <a:off x="6755040" y="4798440"/>
            <a:ext cx="1508760" cy="1508760"/>
          </a:xfrm>
          <a:prstGeom prst="rect">
            <a:avLst/>
          </a:prstGeom>
          <a:ln>
            <a:noFill/>
          </a:ln>
        </p:spPr>
      </p:pic>
      <p:pic>
        <p:nvPicPr>
          <p:cNvPr id="327" name="Image 2" descr="Une image contenant texte, carte de visite&#10;&#10;Description générée automatiquement"/>
          <p:cNvPicPr/>
          <p:nvPr/>
        </p:nvPicPr>
        <p:blipFill>
          <a:blip r:embed="rId4"/>
          <a:stretch/>
        </p:blipFill>
        <p:spPr>
          <a:xfrm>
            <a:off x="6683760" y="2761560"/>
            <a:ext cx="1579680" cy="1579680"/>
          </a:xfrm>
          <a:prstGeom prst="rect">
            <a:avLst/>
          </a:prstGeom>
          <a:ln>
            <a:noFill/>
          </a:ln>
        </p:spPr>
      </p:pic>
      <p:pic>
        <p:nvPicPr>
          <p:cNvPr id="328" name="Image 4" descr="Une image contenant équipement électronique&#10;&#10;Description générée automatiquement"/>
          <p:cNvPicPr/>
          <p:nvPr/>
        </p:nvPicPr>
        <p:blipFill>
          <a:blip r:embed="rId5"/>
          <a:stretch/>
        </p:blipFill>
        <p:spPr>
          <a:xfrm>
            <a:off x="520560" y="2507040"/>
            <a:ext cx="2012400" cy="2012400"/>
          </a:xfrm>
          <a:prstGeom prst="rect">
            <a:avLst/>
          </a:prstGeom>
          <a:ln>
            <a:noFill/>
          </a:ln>
        </p:spPr>
      </p:pic>
      <p:pic>
        <p:nvPicPr>
          <p:cNvPr id="329" name="Image 6" descr="Une image contenant équipement électronique, projecteur, appareil photo&#10;&#10;Description générée automatiquement"/>
          <p:cNvPicPr/>
          <p:nvPr/>
        </p:nvPicPr>
        <p:blipFill>
          <a:blip r:embed="rId6"/>
          <a:stretch/>
        </p:blipFill>
        <p:spPr>
          <a:xfrm>
            <a:off x="595800" y="4635720"/>
            <a:ext cx="1671480" cy="1671480"/>
          </a:xfrm>
          <a:prstGeom prst="rect">
            <a:avLst/>
          </a:prstGeom>
          <a:ln>
            <a:noFill/>
          </a:ln>
        </p:spPr>
      </p:pic>
      <p:sp>
        <p:nvSpPr>
          <p:cNvPr id="330" name="CustomShape 7"/>
          <p:cNvSpPr/>
          <p:nvPr/>
        </p:nvSpPr>
        <p:spPr>
          <a:xfrm>
            <a:off x="2697120" y="2507040"/>
            <a:ext cx="17139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Écran LCD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- 16x2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connexion i2c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rétro éclairer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CustomShape 8"/>
          <p:cNvSpPr/>
          <p:nvPr/>
        </p:nvSpPr>
        <p:spPr>
          <a:xfrm>
            <a:off x="2454840" y="4635720"/>
            <a:ext cx="21628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Camera :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USB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Librairie openCV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8437320" y="2761560"/>
            <a:ext cx="2127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Lecteur RFID :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Librairie RC522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Protocole Mifare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" name="CustomShape 10"/>
          <p:cNvSpPr/>
          <p:nvPr/>
        </p:nvSpPr>
        <p:spPr>
          <a:xfrm>
            <a:off x="8440920" y="4798440"/>
            <a:ext cx="285156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Raspberry :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Reçoit tout les capteurs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MQTT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Bluetooth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5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3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7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8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BD15CBF-6001-4A87-83C7-DA5997C63A38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41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2640" cy="43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3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4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5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6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C12B4BE-AC19-4F97-8347-7129E7362DFF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49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7720" cy="43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Sommaire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4000" lnSpcReduction="1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I. Présentation du projet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II. Infra BOX + Gateway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III. Application Mobile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IV. Serveur Web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V. Base de données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VI. Web Service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VII. Capteurs/Actionneurs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VIII. Application Web Admin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CAED870-4C97-446B-A9D8-27FEB2BC87AC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60" y="20124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1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5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3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4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VIII. Application Web Admin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FAF0A85-B4B3-4659-9838-F3F971E209D7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57" name="Picture 2" descr="Développer des applications .NET Core sur Linux et macOS | SoftFluent"/>
          <p:cNvPicPr/>
          <p:nvPr/>
        </p:nvPicPr>
        <p:blipFill>
          <a:blip r:embed="rId4"/>
          <a:stretch/>
        </p:blipFill>
        <p:spPr>
          <a:xfrm>
            <a:off x="4848120" y="2390040"/>
            <a:ext cx="2027160" cy="1065600"/>
          </a:xfrm>
          <a:prstGeom prst="rect">
            <a:avLst/>
          </a:prstGeom>
          <a:ln>
            <a:noFill/>
          </a:ln>
        </p:spPr>
      </p:pic>
      <p:pic>
        <p:nvPicPr>
          <p:cNvPr id="358" name="Image 15"/>
          <p:cNvPicPr/>
          <p:nvPr/>
        </p:nvPicPr>
        <p:blipFill>
          <a:blip r:embed="rId5"/>
          <a:stretch/>
        </p:blipFill>
        <p:spPr>
          <a:xfrm>
            <a:off x="6279120" y="3526920"/>
            <a:ext cx="596520" cy="548280"/>
          </a:xfrm>
          <a:prstGeom prst="rect">
            <a:avLst/>
          </a:prstGeom>
          <a:ln>
            <a:noFill/>
          </a:ln>
        </p:spPr>
      </p:pic>
      <p:pic>
        <p:nvPicPr>
          <p:cNvPr id="359" name="Image 2"/>
          <p:cNvPicPr/>
          <p:nvPr/>
        </p:nvPicPr>
        <p:blipFill>
          <a:blip r:embed="rId6"/>
          <a:stretch/>
        </p:blipFill>
        <p:spPr>
          <a:xfrm>
            <a:off x="4848120" y="3518280"/>
            <a:ext cx="1299960" cy="548280"/>
          </a:xfrm>
          <a:prstGeom prst="rect">
            <a:avLst/>
          </a:prstGeom>
          <a:ln>
            <a:noFill/>
          </a:ln>
        </p:spPr>
      </p:pic>
      <p:pic>
        <p:nvPicPr>
          <p:cNvPr id="360" name="Picture 2" descr="API REST - IMCS | Conseil et Services Informatiques"/>
          <p:cNvPicPr/>
          <p:nvPr/>
        </p:nvPicPr>
        <p:blipFill>
          <a:blip r:embed="rId7"/>
          <a:stretch/>
        </p:blipFill>
        <p:spPr>
          <a:xfrm>
            <a:off x="9523080" y="4898880"/>
            <a:ext cx="2346480" cy="1330560"/>
          </a:xfrm>
          <a:prstGeom prst="rect">
            <a:avLst/>
          </a:prstGeom>
          <a:ln>
            <a:noFill/>
          </a:ln>
        </p:spPr>
      </p:pic>
      <p:pic>
        <p:nvPicPr>
          <p:cNvPr id="361" name="Picture 4" descr="Amazon RDS for MariaDB – Amazon Web Services (AWS)"/>
          <p:cNvPicPr/>
          <p:nvPr/>
        </p:nvPicPr>
        <p:blipFill>
          <a:blip r:embed="rId8"/>
          <a:stretch/>
        </p:blipFill>
        <p:spPr>
          <a:xfrm>
            <a:off x="4848120" y="5054040"/>
            <a:ext cx="2027160" cy="1193400"/>
          </a:xfrm>
          <a:prstGeom prst="rect">
            <a:avLst/>
          </a:prstGeom>
          <a:ln>
            <a:noFill/>
          </a:ln>
        </p:spPr>
      </p:pic>
      <p:sp>
        <p:nvSpPr>
          <p:cNvPr id="362" name="CustomShape 7"/>
          <p:cNvSpPr/>
          <p:nvPr/>
        </p:nvSpPr>
        <p:spPr>
          <a:xfrm>
            <a:off x="3276720" y="540756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8"/>
          <p:cNvSpPr/>
          <p:nvPr/>
        </p:nvSpPr>
        <p:spPr>
          <a:xfrm>
            <a:off x="321840" y="4898880"/>
            <a:ext cx="2588040" cy="1330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Smart-ECovid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7597080" y="499860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0"/>
          <p:cNvSpPr/>
          <p:nvPr/>
        </p:nvSpPr>
        <p:spPr>
          <a:xfrm rot="10800000">
            <a:off x="7597800" y="593532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1"/>
          <p:cNvSpPr/>
          <p:nvPr/>
        </p:nvSpPr>
        <p:spPr>
          <a:xfrm>
            <a:off x="7597080" y="273564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2"/>
          <p:cNvSpPr/>
          <p:nvPr/>
        </p:nvSpPr>
        <p:spPr>
          <a:xfrm rot="16200000">
            <a:off x="10251000" y="4200840"/>
            <a:ext cx="889920" cy="35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8" name="Picture 2" descr="4. Programming Read/Write Services - RESTful .NET [Book]"/>
          <p:cNvPicPr/>
          <p:nvPr/>
        </p:nvPicPr>
        <p:blipFill>
          <a:blip r:embed="rId9"/>
          <a:srcRect r="69271" b="-1465"/>
          <a:stretch/>
        </p:blipFill>
        <p:spPr>
          <a:xfrm>
            <a:off x="10306080" y="2282040"/>
            <a:ext cx="753120" cy="1564560"/>
          </a:xfrm>
          <a:prstGeom prst="rect">
            <a:avLst/>
          </a:prstGeom>
          <a:ln>
            <a:noFill/>
          </a:ln>
        </p:spPr>
      </p:pic>
      <p:pic>
        <p:nvPicPr>
          <p:cNvPr id="369" name="Image 6"/>
          <p:cNvPicPr/>
          <p:nvPr/>
        </p:nvPicPr>
        <p:blipFill>
          <a:blip r:embed="rId10"/>
          <a:stretch/>
        </p:blipFill>
        <p:spPr>
          <a:xfrm>
            <a:off x="327960" y="2499120"/>
            <a:ext cx="1065600" cy="1065600"/>
          </a:xfrm>
          <a:prstGeom prst="rect">
            <a:avLst/>
          </a:prstGeom>
          <a:ln>
            <a:noFill/>
          </a:ln>
        </p:spPr>
      </p:pic>
      <p:pic>
        <p:nvPicPr>
          <p:cNvPr id="370" name="Image 8"/>
          <p:cNvPicPr/>
          <p:nvPr/>
        </p:nvPicPr>
        <p:blipFill>
          <a:blip r:embed="rId11"/>
          <a:stretch/>
        </p:blipFill>
        <p:spPr>
          <a:xfrm>
            <a:off x="1811520" y="2466720"/>
            <a:ext cx="1098000" cy="1098000"/>
          </a:xfrm>
          <a:prstGeom prst="rect">
            <a:avLst/>
          </a:prstGeom>
          <a:ln>
            <a:noFill/>
          </a:ln>
        </p:spPr>
      </p:pic>
      <p:sp>
        <p:nvSpPr>
          <p:cNvPr id="371" name="CustomShape 13"/>
          <p:cNvSpPr/>
          <p:nvPr/>
        </p:nvSpPr>
        <p:spPr>
          <a:xfrm>
            <a:off x="3299400" y="237672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14"/>
          <p:cNvSpPr/>
          <p:nvPr/>
        </p:nvSpPr>
        <p:spPr>
          <a:xfrm rot="10800000">
            <a:off x="3277440" y="332640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3" name="Picture 2" descr="Understanding the tymon/jwt-auth refresh token mechanism. When &amp; why  JWT_TTL, JWT_REFRESH_TTL. | by Syed Sirajul Islam Anik | Medium"/>
          <p:cNvPicPr/>
          <p:nvPr/>
        </p:nvPicPr>
        <p:blipFill>
          <a:blip r:embed="rId12"/>
          <a:srcRect l="31757" r="34947" b="-1045"/>
          <a:stretch/>
        </p:blipFill>
        <p:spPr>
          <a:xfrm>
            <a:off x="3553920" y="2689920"/>
            <a:ext cx="649800" cy="591120"/>
          </a:xfrm>
          <a:prstGeom prst="rect">
            <a:avLst/>
          </a:prstGeom>
          <a:ln>
            <a:noFill/>
          </a:ln>
        </p:spPr>
      </p:pic>
      <p:pic>
        <p:nvPicPr>
          <p:cNvPr id="374" name="Picture 2" descr="Understanding the tymon/jwt-auth refresh token mechanism. When &amp; why  JWT_TTL, JWT_REFRESH_TTL. | by Syed Sirajul Islam Anik | Medium"/>
          <p:cNvPicPr/>
          <p:nvPr/>
        </p:nvPicPr>
        <p:blipFill>
          <a:blip r:embed="rId12"/>
          <a:srcRect l="31757" r="34947" b="-1045"/>
          <a:stretch/>
        </p:blipFill>
        <p:spPr>
          <a:xfrm>
            <a:off x="9228960" y="2583360"/>
            <a:ext cx="649800" cy="59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60" y="20124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6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77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8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9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VIII. Application Web Admin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2BACB1E-22F4-4022-8156-21DC5BFB9F99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82" name="Image 8"/>
          <p:cNvPicPr/>
          <p:nvPr/>
        </p:nvPicPr>
        <p:blipFill>
          <a:blip r:embed="rId4"/>
          <a:stretch/>
        </p:blipFill>
        <p:spPr>
          <a:xfrm>
            <a:off x="1695240" y="1340280"/>
            <a:ext cx="880056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4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85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6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7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 Capteurs SHELLY/ MQTT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7DD23ED-B2F3-4521-A059-1B273314A89E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90" name="Image 4"/>
          <p:cNvPicPr/>
          <p:nvPr/>
        </p:nvPicPr>
        <p:blipFill>
          <a:blip r:embed="rId4"/>
          <a:stretch/>
        </p:blipFill>
        <p:spPr>
          <a:xfrm>
            <a:off x="360720" y="2875320"/>
            <a:ext cx="5056920" cy="2856960"/>
          </a:xfrm>
          <a:prstGeom prst="rect">
            <a:avLst/>
          </a:prstGeom>
          <a:ln>
            <a:noFill/>
          </a:ln>
        </p:spPr>
      </p:pic>
      <p:pic>
        <p:nvPicPr>
          <p:cNvPr id="391" name="Image 6"/>
          <p:cNvPicPr/>
          <p:nvPr/>
        </p:nvPicPr>
        <p:blipFill>
          <a:blip r:embed="rId5"/>
          <a:stretch/>
        </p:blipFill>
        <p:spPr>
          <a:xfrm>
            <a:off x="7552440" y="2818800"/>
            <a:ext cx="3180240" cy="285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6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94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5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6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 Panneaux solaires / </a:t>
            </a:r>
            <a:r>
              <a:rPr lang="fr-FR" sz="4000" b="0" strike="noStrike" spc="-1">
                <a:solidFill>
                  <a:srgbClr val="202124"/>
                </a:solidFill>
                <a:latin typeface="Calibri Light"/>
                <a:ea typeface="DejaVu Sans"/>
              </a:rPr>
              <a:t>écoresponsabilité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F8FF6FB-7960-4AE2-A554-CA565D7E87BB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99" name="Picture 4" descr="Devis pose Forum onduleur photovoltaique efficace - Giseh2018"/>
          <p:cNvPicPr/>
          <p:nvPr/>
        </p:nvPicPr>
        <p:blipFill>
          <a:blip r:embed="rId4"/>
          <a:stretch/>
        </p:blipFill>
        <p:spPr>
          <a:xfrm>
            <a:off x="336960" y="3076560"/>
            <a:ext cx="4876200" cy="3351960"/>
          </a:xfrm>
          <a:prstGeom prst="rect">
            <a:avLst/>
          </a:prstGeom>
          <a:ln>
            <a:noFill/>
          </a:ln>
        </p:spPr>
      </p:pic>
      <p:pic>
        <p:nvPicPr>
          <p:cNvPr id="400" name="Picture 6" descr="CSI et l'environnement, éco-responsabilité et développement durable"/>
          <p:cNvPicPr/>
          <p:nvPr/>
        </p:nvPicPr>
        <p:blipFill>
          <a:blip r:embed="rId5"/>
          <a:stretch/>
        </p:blipFill>
        <p:spPr>
          <a:xfrm>
            <a:off x="6977520" y="3048840"/>
            <a:ext cx="3416400" cy="340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40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5" name="CustomShape 4"/>
          <p:cNvSpPr/>
          <p:nvPr/>
        </p:nvSpPr>
        <p:spPr>
          <a:xfrm>
            <a:off x="4258440" y="305676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0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C64261-6EC1-4E6E-981F-F2FB39BE7CBA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" y="136152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 Présentation du projet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4C49134-5DF7-48DC-8438-6AE7484A5CC3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03" name="Picture 2" descr="Développer des applications .NET Core sur Linux et macOS | SoftFluent"/>
          <p:cNvPicPr/>
          <p:nvPr/>
        </p:nvPicPr>
        <p:blipFill>
          <a:blip r:embed="rId3"/>
          <a:stretch/>
        </p:blipFill>
        <p:spPr>
          <a:xfrm>
            <a:off x="365760" y="2427120"/>
            <a:ext cx="1500120" cy="788400"/>
          </a:xfrm>
          <a:prstGeom prst="rect">
            <a:avLst/>
          </a:prstGeom>
          <a:ln>
            <a:noFill/>
          </a:ln>
        </p:spPr>
      </p:pic>
      <p:pic>
        <p:nvPicPr>
          <p:cNvPr id="104" name="Image 15"/>
          <p:cNvPicPr/>
          <p:nvPr/>
        </p:nvPicPr>
        <p:blipFill>
          <a:blip r:embed="rId4"/>
          <a:stretch/>
        </p:blipFill>
        <p:spPr>
          <a:xfrm>
            <a:off x="1434960" y="3350160"/>
            <a:ext cx="430920" cy="421200"/>
          </a:xfrm>
          <a:prstGeom prst="rect">
            <a:avLst/>
          </a:prstGeom>
          <a:ln>
            <a:noFill/>
          </a:ln>
        </p:spPr>
      </p:pic>
      <p:pic>
        <p:nvPicPr>
          <p:cNvPr id="105" name="Image 11"/>
          <p:cNvPicPr/>
          <p:nvPr/>
        </p:nvPicPr>
        <p:blipFill>
          <a:blip r:embed="rId5"/>
          <a:stretch/>
        </p:blipFill>
        <p:spPr>
          <a:xfrm>
            <a:off x="365760" y="3353040"/>
            <a:ext cx="999000" cy="421200"/>
          </a:xfrm>
          <a:prstGeom prst="rect">
            <a:avLst/>
          </a:prstGeom>
          <a:ln>
            <a:noFill/>
          </a:ln>
        </p:spPr>
      </p:pic>
      <p:pic>
        <p:nvPicPr>
          <p:cNvPr id="106" name="Picture 2" descr="API REST - IMCS | Conseil et Services Informatiques"/>
          <p:cNvPicPr/>
          <p:nvPr/>
        </p:nvPicPr>
        <p:blipFill>
          <a:blip r:embed="rId6"/>
          <a:stretch/>
        </p:blipFill>
        <p:spPr>
          <a:xfrm>
            <a:off x="1365120" y="4203360"/>
            <a:ext cx="1391040" cy="78840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Amazon RDS for MariaDB – Amazon Web Services (AWS)"/>
          <p:cNvPicPr/>
          <p:nvPr/>
        </p:nvPicPr>
        <p:blipFill>
          <a:blip r:embed="rId7"/>
          <a:stretch/>
        </p:blipFill>
        <p:spPr>
          <a:xfrm>
            <a:off x="7242120" y="5738040"/>
            <a:ext cx="1588680" cy="837720"/>
          </a:xfrm>
          <a:prstGeom prst="rect">
            <a:avLst/>
          </a:prstGeom>
          <a:ln>
            <a:noFill/>
          </a:ln>
        </p:spPr>
      </p:pic>
      <p:pic>
        <p:nvPicPr>
          <p:cNvPr id="108" name="Image 14"/>
          <p:cNvPicPr/>
          <p:nvPr/>
        </p:nvPicPr>
        <p:blipFill>
          <a:blip r:embed="rId8"/>
          <a:stretch/>
        </p:blipFill>
        <p:spPr>
          <a:xfrm>
            <a:off x="2256480" y="2441880"/>
            <a:ext cx="1342440" cy="560520"/>
          </a:xfrm>
          <a:prstGeom prst="rect">
            <a:avLst/>
          </a:prstGeom>
          <a:ln>
            <a:noFill/>
          </a:ln>
        </p:spPr>
      </p:pic>
      <p:pic>
        <p:nvPicPr>
          <p:cNvPr id="109" name="Image 15"/>
          <p:cNvPicPr/>
          <p:nvPr/>
        </p:nvPicPr>
        <p:blipFill>
          <a:blip r:embed="rId4"/>
          <a:stretch/>
        </p:blipFill>
        <p:spPr>
          <a:xfrm>
            <a:off x="2232360" y="3081960"/>
            <a:ext cx="596520" cy="572760"/>
          </a:xfrm>
          <a:prstGeom prst="rect">
            <a:avLst/>
          </a:prstGeom>
          <a:ln>
            <a:noFill/>
          </a:ln>
        </p:spPr>
      </p:pic>
      <p:pic>
        <p:nvPicPr>
          <p:cNvPr id="110" name="Image 17"/>
          <p:cNvPicPr/>
          <p:nvPr/>
        </p:nvPicPr>
        <p:blipFill>
          <a:blip r:embed="rId9"/>
          <a:stretch/>
        </p:blipFill>
        <p:spPr>
          <a:xfrm>
            <a:off x="3115440" y="3047040"/>
            <a:ext cx="483480" cy="567720"/>
          </a:xfrm>
          <a:prstGeom prst="rect">
            <a:avLst/>
          </a:prstGeom>
          <a:ln>
            <a:noFill/>
          </a:ln>
        </p:spPr>
      </p:pic>
      <p:sp>
        <p:nvSpPr>
          <p:cNvPr id="111" name="CustomShape 7"/>
          <p:cNvSpPr/>
          <p:nvPr/>
        </p:nvSpPr>
        <p:spPr>
          <a:xfrm flipV="1">
            <a:off x="1764360" y="3654720"/>
            <a:ext cx="360" cy="54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2440800" y="3615480"/>
            <a:ext cx="360" cy="58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 flipV="1">
            <a:off x="2627280" y="3614760"/>
            <a:ext cx="360" cy="58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 flipH="1">
            <a:off x="1557000" y="3655440"/>
            <a:ext cx="360" cy="54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1"/>
          <p:cNvSpPr/>
          <p:nvPr/>
        </p:nvSpPr>
        <p:spPr>
          <a:xfrm>
            <a:off x="1650600" y="4992480"/>
            <a:ext cx="36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2"/>
          <p:cNvSpPr/>
          <p:nvPr/>
        </p:nvSpPr>
        <p:spPr>
          <a:xfrm flipV="1">
            <a:off x="2440800" y="4974840"/>
            <a:ext cx="360" cy="52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3"/>
          <p:cNvSpPr/>
          <p:nvPr/>
        </p:nvSpPr>
        <p:spPr>
          <a:xfrm>
            <a:off x="2067480" y="2279520"/>
            <a:ext cx="0" cy="149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4"/>
          <p:cNvSpPr/>
          <p:nvPr/>
        </p:nvSpPr>
        <p:spPr>
          <a:xfrm>
            <a:off x="2829600" y="5959440"/>
            <a:ext cx="127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2"/>
          <p:cNvPicPr/>
          <p:nvPr/>
        </p:nvPicPr>
        <p:blipFill>
          <a:blip r:embed="rId10"/>
          <a:stretch/>
        </p:blipFill>
        <p:spPr>
          <a:xfrm>
            <a:off x="4499280" y="4165920"/>
            <a:ext cx="1195560" cy="1177920"/>
          </a:xfrm>
          <a:prstGeom prst="rect">
            <a:avLst/>
          </a:prstGeom>
          <a:ln>
            <a:noFill/>
          </a:ln>
        </p:spPr>
      </p:pic>
      <p:pic>
        <p:nvPicPr>
          <p:cNvPr id="120" name="Image 4"/>
          <p:cNvPicPr/>
          <p:nvPr/>
        </p:nvPicPr>
        <p:blipFill>
          <a:blip r:embed="rId11"/>
          <a:stretch/>
        </p:blipFill>
        <p:spPr>
          <a:xfrm>
            <a:off x="5037079" y="2757743"/>
            <a:ext cx="212839" cy="259338"/>
          </a:xfrm>
          <a:prstGeom prst="rect">
            <a:avLst/>
          </a:prstGeom>
          <a:ln>
            <a:noFill/>
          </a:ln>
        </p:spPr>
      </p:pic>
      <p:pic>
        <p:nvPicPr>
          <p:cNvPr id="121" name="Image 6"/>
          <p:cNvPicPr/>
          <p:nvPr/>
        </p:nvPicPr>
        <p:blipFill>
          <a:blip r:embed="rId12"/>
          <a:stretch/>
        </p:blipFill>
        <p:spPr>
          <a:xfrm>
            <a:off x="4451040" y="3001680"/>
            <a:ext cx="1342440" cy="660600"/>
          </a:xfrm>
          <a:prstGeom prst="rect">
            <a:avLst/>
          </a:prstGeom>
          <a:ln>
            <a:noFill/>
          </a:ln>
        </p:spPr>
      </p:pic>
      <p:sp>
        <p:nvSpPr>
          <p:cNvPr id="122" name="CustomShape 15"/>
          <p:cNvSpPr/>
          <p:nvPr/>
        </p:nvSpPr>
        <p:spPr>
          <a:xfrm>
            <a:off x="2920680" y="4536000"/>
            <a:ext cx="1393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CustomShape 16"/>
          <p:cNvSpPr/>
          <p:nvPr/>
        </p:nvSpPr>
        <p:spPr>
          <a:xfrm flipH="1">
            <a:off x="2919960" y="4975560"/>
            <a:ext cx="1393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17"/>
          <p:cNvSpPr/>
          <p:nvPr/>
        </p:nvSpPr>
        <p:spPr>
          <a:xfrm>
            <a:off x="4891680" y="3663000"/>
            <a:ext cx="360" cy="44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5" name="Image 124"/>
          <p:cNvPicPr/>
          <p:nvPr/>
        </p:nvPicPr>
        <p:blipFill>
          <a:blip r:embed="rId13"/>
          <a:stretch/>
        </p:blipFill>
        <p:spPr>
          <a:xfrm>
            <a:off x="1584000" y="5544000"/>
            <a:ext cx="1007640" cy="1233000"/>
          </a:xfrm>
          <a:prstGeom prst="rect">
            <a:avLst/>
          </a:prstGeom>
          <a:ln>
            <a:noFill/>
          </a:ln>
        </p:spPr>
      </p:pic>
      <p:sp>
        <p:nvSpPr>
          <p:cNvPr id="126" name="CustomShape 18"/>
          <p:cNvSpPr/>
          <p:nvPr/>
        </p:nvSpPr>
        <p:spPr>
          <a:xfrm flipH="1">
            <a:off x="6094080" y="6120000"/>
            <a:ext cx="961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Image 126"/>
          <p:cNvPicPr/>
          <p:nvPr/>
        </p:nvPicPr>
        <p:blipFill>
          <a:blip r:embed="rId14"/>
          <a:stretch/>
        </p:blipFill>
        <p:spPr>
          <a:xfrm>
            <a:off x="4320000" y="5614560"/>
            <a:ext cx="1647000" cy="1009080"/>
          </a:xfrm>
          <a:prstGeom prst="rect">
            <a:avLst/>
          </a:prstGeom>
          <a:ln>
            <a:noFill/>
          </a:ln>
        </p:spPr>
      </p:pic>
      <p:sp>
        <p:nvSpPr>
          <p:cNvPr id="128" name="CustomShape 19"/>
          <p:cNvSpPr/>
          <p:nvPr/>
        </p:nvSpPr>
        <p:spPr>
          <a:xfrm flipH="1">
            <a:off x="2782080" y="6263640"/>
            <a:ext cx="1249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E94CA4-61CB-4D5F-A2F9-82B6CB3F73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69" y="2397025"/>
            <a:ext cx="444496" cy="302323"/>
          </a:xfrm>
          <a:prstGeom prst="rect">
            <a:avLst/>
          </a:prstGeom>
        </p:spPr>
      </p:pic>
      <p:sp>
        <p:nvSpPr>
          <p:cNvPr id="37" name="CustomShape 16">
            <a:extLst>
              <a:ext uri="{FF2B5EF4-FFF2-40B4-BE49-F238E27FC236}">
                <a16:creationId xmlns:a16="http://schemas.microsoft.com/office/drawing/2014/main" id="{B0A82022-430A-43ED-BD51-C9F2304F4D1F}"/>
              </a:ext>
            </a:extLst>
          </p:cNvPr>
          <p:cNvSpPr/>
          <p:nvPr/>
        </p:nvSpPr>
        <p:spPr>
          <a:xfrm flipH="1">
            <a:off x="5217306" y="2696761"/>
            <a:ext cx="366748" cy="1067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31" name="Picture 10_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Présentation du projet </a:t>
            </a:r>
            <a:r>
              <a:rPr lang="fr-FR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0269372-A9C2-450E-ADC5-09CAEDBA0491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1152000" y="2952000"/>
            <a:ext cx="3311640" cy="173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200" b="1" strike="noStrike" spc="-1">
                <a:solidFill>
                  <a:srgbClr val="FFFFFF"/>
                </a:solidFill>
                <a:latin typeface="Arial"/>
              </a:rPr>
              <a:t>Cahier de charge 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-Gestion sanitaire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-Bâtiment intelligent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5904000" y="3084840"/>
            <a:ext cx="3671640" cy="173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200" b="1" strike="noStrike" spc="-1">
                <a:solidFill>
                  <a:srgbClr val="FFFFFF"/>
                </a:solidFill>
                <a:latin typeface="Arial"/>
              </a:rPr>
              <a:t>Organisation 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-Par groupe de compétences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</a:rPr>
              <a:t>-Réorganisation du travail souple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1920" y="13716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4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Infra BOX + Gateway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69A5F13-28EB-4938-A8EA-ED85B897DE6E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Image 146"/>
          <p:cNvPicPr/>
          <p:nvPr/>
        </p:nvPicPr>
        <p:blipFill>
          <a:blip r:embed="rId3"/>
          <a:stretch/>
        </p:blipFill>
        <p:spPr>
          <a:xfrm>
            <a:off x="4937760" y="1825560"/>
            <a:ext cx="5839920" cy="3474720"/>
          </a:xfrm>
          <a:prstGeom prst="rect">
            <a:avLst/>
          </a:prstGeom>
          <a:ln>
            <a:noFill/>
          </a:ln>
        </p:spPr>
      </p:pic>
      <p:pic>
        <p:nvPicPr>
          <p:cNvPr id="148" name="Image 147"/>
          <p:cNvPicPr/>
          <p:nvPr/>
        </p:nvPicPr>
        <p:blipFill>
          <a:blip r:embed="rId4"/>
          <a:stretch/>
        </p:blipFill>
        <p:spPr>
          <a:xfrm>
            <a:off x="91440" y="2286000"/>
            <a:ext cx="4480560" cy="4538880"/>
          </a:xfrm>
          <a:prstGeom prst="rect">
            <a:avLst/>
          </a:prstGeom>
          <a:ln>
            <a:noFill/>
          </a:ln>
        </p:spPr>
      </p:pic>
      <p:pic>
        <p:nvPicPr>
          <p:cNvPr id="149" name="Image 148"/>
          <p:cNvPicPr/>
          <p:nvPr/>
        </p:nvPicPr>
        <p:blipFill>
          <a:blip r:embed="rId5"/>
          <a:stretch/>
        </p:blipFill>
        <p:spPr>
          <a:xfrm>
            <a:off x="4937760" y="5669280"/>
            <a:ext cx="1638720" cy="1041480"/>
          </a:xfrm>
          <a:prstGeom prst="rect">
            <a:avLst/>
          </a:prstGeom>
          <a:ln>
            <a:noFill/>
          </a:ln>
        </p:spPr>
      </p:pic>
      <p:pic>
        <p:nvPicPr>
          <p:cNvPr id="150" name="Image 149"/>
          <p:cNvPicPr/>
          <p:nvPr/>
        </p:nvPicPr>
        <p:blipFill>
          <a:blip r:embed="rId6"/>
          <a:srcRect t="14891" b="18056"/>
          <a:stretch/>
        </p:blipFill>
        <p:spPr>
          <a:xfrm>
            <a:off x="6858000" y="5761080"/>
            <a:ext cx="1110960" cy="822600"/>
          </a:xfrm>
          <a:prstGeom prst="rect">
            <a:avLst/>
          </a:prstGeom>
          <a:ln>
            <a:noFill/>
          </a:ln>
        </p:spPr>
      </p:pic>
      <p:sp>
        <p:nvSpPr>
          <p:cNvPr id="151" name="TextShape 8"/>
          <p:cNvSpPr txBox="1"/>
          <p:nvPr/>
        </p:nvSpPr>
        <p:spPr>
          <a:xfrm>
            <a:off x="8229600" y="5669280"/>
            <a:ext cx="3200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WRT54gl ( firmware 1.1)</a:t>
            </a:r>
          </a:p>
          <a:p>
            <a:r>
              <a:rPr lang="en-US" sz="1800" b="0" strike="noStrike" spc="-1">
                <a:latin typeface="Arial"/>
              </a:rPr>
              <a:t>As a router vlan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54" name="Picture 10_1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5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6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Infra BOX + Gateway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82BAF5B-12EB-4CA7-8B1D-4A60BA3A6953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Image 159"/>
          <p:cNvPicPr/>
          <p:nvPr/>
        </p:nvPicPr>
        <p:blipFill>
          <a:blip r:embed="rId3"/>
          <a:stretch/>
        </p:blipFill>
        <p:spPr>
          <a:xfrm>
            <a:off x="274320" y="3291840"/>
            <a:ext cx="5616000" cy="3017520"/>
          </a:xfrm>
          <a:prstGeom prst="rect">
            <a:avLst/>
          </a:prstGeom>
          <a:ln>
            <a:noFill/>
          </a:ln>
        </p:spPr>
      </p:pic>
      <p:sp>
        <p:nvSpPr>
          <p:cNvPr id="161" name="TextShape 8"/>
          <p:cNvSpPr txBox="1"/>
          <p:nvPr/>
        </p:nvSpPr>
        <p:spPr>
          <a:xfrm>
            <a:off x="274320" y="2560320"/>
            <a:ext cx="49377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1" strike="noStrike" spc="-1">
                <a:latin typeface="Arial"/>
              </a:rPr>
              <a:t>Box </a:t>
            </a:r>
          </a:p>
          <a:p>
            <a:r>
              <a:rPr lang="en-US" sz="1800" b="0" strike="noStrike" spc="-1">
                <a:latin typeface="Arial"/>
              </a:rPr>
              <a:t>Fresh-install.iso : default conf + scriptsLib </a:t>
            </a:r>
            <a:endParaRPr lang="en-US" sz="1800" b="1" strike="noStrike" spc="-1">
              <a:latin typeface="Arial"/>
            </a:endParaRPr>
          </a:p>
          <a:p>
            <a:endParaRPr lang="en-US" sz="1800" b="1" strike="noStrike" spc="-1">
              <a:latin typeface="Arial"/>
            </a:endParaRPr>
          </a:p>
        </p:txBody>
      </p:sp>
      <p:pic>
        <p:nvPicPr>
          <p:cNvPr id="162" name="Image 161"/>
          <p:cNvPicPr/>
          <p:nvPr/>
        </p:nvPicPr>
        <p:blipFill>
          <a:blip r:embed="rId4"/>
          <a:stretch/>
        </p:blipFill>
        <p:spPr>
          <a:xfrm>
            <a:off x="7353720" y="822960"/>
            <a:ext cx="4782600" cy="557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4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65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6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7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.I Application Mobile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6CEA671-8B30-4827-9F3E-4A9802A55A75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903960" y="348588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Visual Studio C# Xamarin </a:t>
            </a:r>
            <a:endParaRPr lang="en-US" sz="16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Xaml et mise en page (binding) &amp; Shell </a:t>
            </a:r>
            <a:endParaRPr lang="en-US" sz="16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Emulation &amp; Cross Platform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Hub de notification</a:t>
            </a:r>
            <a:endParaRPr lang="en-US" sz="16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API Notification </a:t>
            </a:r>
            <a:endParaRPr lang="en-US" sz="16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API REST </a:t>
            </a:r>
            <a:endParaRPr lang="en-US" sz="16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Base de données MariaDB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71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0680" cy="399600"/>
          </a:xfrm>
          <a:prstGeom prst="rect">
            <a:avLst/>
          </a:prstGeom>
          <a:ln>
            <a:noFill/>
          </a:ln>
        </p:spPr>
      </p:pic>
      <p:pic>
        <p:nvPicPr>
          <p:cNvPr id="172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2440" cy="560520"/>
          </a:xfrm>
          <a:prstGeom prst="rect">
            <a:avLst/>
          </a:prstGeom>
          <a:ln>
            <a:noFill/>
          </a:ln>
        </p:spPr>
      </p:pic>
      <p:pic>
        <p:nvPicPr>
          <p:cNvPr id="173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6520" cy="572760"/>
          </a:xfrm>
          <a:prstGeom prst="rect">
            <a:avLst/>
          </a:prstGeom>
          <a:ln>
            <a:noFill/>
          </a:ln>
        </p:spPr>
      </p:pic>
      <p:pic>
        <p:nvPicPr>
          <p:cNvPr id="174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3480" cy="239040"/>
          </a:xfrm>
          <a:prstGeom prst="rect">
            <a:avLst/>
          </a:prstGeom>
          <a:ln>
            <a:noFill/>
          </a:ln>
        </p:spPr>
      </p:pic>
      <p:pic>
        <p:nvPicPr>
          <p:cNvPr id="175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3480" cy="567720"/>
          </a:xfrm>
          <a:prstGeom prst="rect">
            <a:avLst/>
          </a:prstGeom>
          <a:ln>
            <a:noFill/>
          </a:ln>
        </p:spPr>
      </p:pic>
      <p:pic>
        <p:nvPicPr>
          <p:cNvPr id="176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120" cy="253800"/>
          </a:xfrm>
          <a:prstGeom prst="rect">
            <a:avLst/>
          </a:prstGeom>
          <a:ln>
            <a:noFill/>
          </a:ln>
        </p:spPr>
      </p:pic>
      <p:pic>
        <p:nvPicPr>
          <p:cNvPr id="177" name="Picture 2" descr="Building a simple REST API with NodeJS and Express. | by Onejohi | Medium"/>
          <p:cNvPicPr/>
          <p:nvPr/>
        </p:nvPicPr>
        <p:blipFill>
          <a:blip r:embed="rId9"/>
          <a:srcRect l="16830" t="31159" r="16880" b="38700"/>
          <a:stretch/>
        </p:blipFill>
        <p:spPr>
          <a:xfrm>
            <a:off x="3308040" y="5261040"/>
            <a:ext cx="1526760" cy="399600"/>
          </a:xfrm>
          <a:prstGeom prst="rect">
            <a:avLst/>
          </a:prstGeom>
          <a:ln>
            <a:noFill/>
          </a:ln>
        </p:spPr>
      </p:pic>
      <p:pic>
        <p:nvPicPr>
          <p:cNvPr id="178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39560" cy="689040"/>
          </a:xfrm>
          <a:prstGeom prst="rect">
            <a:avLst/>
          </a:prstGeom>
          <a:ln>
            <a:noFill/>
          </a:ln>
        </p:spPr>
      </p:pic>
      <p:sp>
        <p:nvSpPr>
          <p:cNvPr id="179" name="CustomShape 8"/>
          <p:cNvSpPr/>
          <p:nvPr/>
        </p:nvSpPr>
        <p:spPr>
          <a:xfrm>
            <a:off x="926640" y="2713680"/>
            <a:ext cx="24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Contexte &amp; Besoin: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1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8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3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4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.II Application Mobile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3E8B8FC-6EE1-44D1-AE0A-E4F8ABD26930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626040" y="2251800"/>
            <a:ext cx="8929440" cy="40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Comment s’intègre-t-elle avec les autres parties du projet 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Utilisation des WebServices (communiquant avec l’API REST)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  <a:ea typeface="DejaVu Sans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  <a:ea typeface="DejaVu Sans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  <a:ea typeface="DejaVu Sans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  <a:ea typeface="DejaVu Sans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  <a:ea typeface="DejaVu Sans"/>
              </a:rPr>
              <a:t> Capteurs &amp; Autres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Envoi des données lors de pénuries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 produits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Envoi une alerte (count + 1), et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une alerte push à toutes les apps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-       Utilise les données envoyées par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les capteurs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pic>
        <p:nvPicPr>
          <p:cNvPr id="189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040" cy="2706480"/>
          </a:xfrm>
          <a:prstGeom prst="rect">
            <a:avLst/>
          </a:prstGeom>
          <a:ln>
            <a:noFill/>
          </a:ln>
        </p:spPr>
      </p:pic>
      <p:pic>
        <p:nvPicPr>
          <p:cNvPr id="190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5480" cy="266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9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Présentation de la partie : Serveur Web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73591C-965B-4CE3-B8FE-DD3653929703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0" name="Group 9"/>
          <p:cNvGrpSpPr/>
          <p:nvPr/>
        </p:nvGrpSpPr>
        <p:grpSpPr>
          <a:xfrm>
            <a:off x="0" y="720"/>
            <a:ext cx="12191400" cy="2049840"/>
            <a:chOff x="0" y="720"/>
            <a:chExt cx="12191400" cy="2049840"/>
          </a:xfrm>
        </p:grpSpPr>
        <p:pic>
          <p:nvPicPr>
            <p:cNvPr id="201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360"/>
              <a:ext cx="12191400" cy="2049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10"/>
            <p:cNvSpPr/>
            <p:nvPr/>
          </p:nvSpPr>
          <p:spPr>
            <a:xfrm flipV="1">
              <a:off x="2067480" y="716400"/>
              <a:ext cx="372600" cy="269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CustomShape 11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599040" y="651600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D4FD75A-C173-4D78-99D2-770B77FD3D1A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6" name="CustomShape 14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6D3577E-6ABB-4DA4-91C5-1A5AB36859E2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1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F15A5F9-8219-48DB-9CDD-225102D2069B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18"/>
          <p:cNvSpPr/>
          <p:nvPr/>
        </p:nvSpPr>
        <p:spPr>
          <a:xfrm>
            <a:off x="388440" y="-3600"/>
            <a:ext cx="115624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  <a:ea typeface="DejaVu Sans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Serveur Web et serveur de base de données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1" name="CustomShape 19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20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D3153E6-7558-4662-A2A8-A664F6E981C0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21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8491457-B53B-4F40-B73D-A3447E0CC6A1}" type="slidenum"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5" name="CustomShape 23"/>
          <p:cNvSpPr/>
          <p:nvPr/>
        </p:nvSpPr>
        <p:spPr>
          <a:xfrm>
            <a:off x="249480" y="1865520"/>
            <a:ext cx="57445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Serveur Web :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Windows Server 2019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Deux interfaces 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Hébergera les applications web et web services : 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Smart-Ecovid développé en ASP. Net Core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WebServices développés en NodeJS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Ainsi que PhpMyAdmin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Un broker MQTT central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6" name="CustomShape 24"/>
          <p:cNvSpPr/>
          <p:nvPr/>
        </p:nvSpPr>
        <p:spPr>
          <a:xfrm>
            <a:off x="6744600" y="1843560"/>
            <a:ext cx="5239440" cy="421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Serveur de base de données :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Raspberry pi 3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Rasbpian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Hébergera la base de données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MariaDB 10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Rejette toutes communications ayant une adresse ip différente de la plage de l’intranet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lang="fr-FR" sz="2000" b="0" strike="noStrike" spc="-1">
                <a:solidFill>
                  <a:srgbClr val="E7E6E6"/>
                </a:solidFill>
                <a:latin typeface="Arial"/>
                <a:ea typeface="DejaVu Sans"/>
              </a:rPr>
              <a:t>Accessible uniquement depuis l’intranet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7" name="Image 68"/>
          <p:cNvPicPr/>
          <p:nvPr/>
        </p:nvPicPr>
        <p:blipFill>
          <a:blip r:embed="rId4"/>
          <a:srcRect t="11121" r="28958"/>
          <a:stretch/>
        </p:blipFill>
        <p:spPr>
          <a:xfrm>
            <a:off x="1907640" y="772200"/>
            <a:ext cx="8017560" cy="6094800"/>
          </a:xfrm>
          <a:prstGeom prst="rect">
            <a:avLst/>
          </a:prstGeom>
          <a:ln>
            <a:noFill/>
          </a:ln>
        </p:spPr>
      </p:pic>
      <p:graphicFrame>
        <p:nvGraphicFramePr>
          <p:cNvPr id="218" name="Table 25"/>
          <p:cNvGraphicFramePr/>
          <p:nvPr/>
        </p:nvGraphicFramePr>
        <p:xfrm>
          <a:off x="236160" y="1875600"/>
          <a:ext cx="5692320" cy="4372920"/>
        </p:xfrm>
        <a:graphic>
          <a:graphicData uri="http://schemas.openxmlformats.org/drawingml/2006/table">
            <a:tbl>
              <a:tblPr/>
              <a:tblGrid>
                <a:gridCol w="519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Serveur Web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NodeJs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.Net 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IIS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Installation/Configuration de PhpMyAdmin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Ouverture des ports 80, 8081, 8082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broker d’un client MQTT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de Let’s Encpryt pour TLS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Tâche planifiée : mise à jour du projet Smart Ecovid + Webservices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9" name="Table 26"/>
          <p:cNvGraphicFramePr/>
          <p:nvPr/>
        </p:nvGraphicFramePr>
        <p:xfrm>
          <a:off x="6291720" y="1864800"/>
          <a:ext cx="5692680" cy="2314440"/>
        </p:xfrm>
        <a:graphic>
          <a:graphicData uri="http://schemas.openxmlformats.org/drawingml/2006/table">
            <a:tbl>
              <a:tblPr/>
              <a:tblGrid>
                <a:gridCol w="499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Serveur de base de données 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d’open-Ssh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d’iptables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IIS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de Maria DB 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800" b="1" strike="noStrike" spc="-1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0" name="CustomShape 27"/>
          <p:cNvSpPr/>
          <p:nvPr/>
        </p:nvSpPr>
        <p:spPr>
          <a:xfrm>
            <a:off x="257760" y="1414800"/>
            <a:ext cx="3488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Etat d’avancement :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 additive="repl"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 additive="repl"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749</Words>
  <Application>Microsoft Office PowerPoint</Application>
  <PresentationFormat>Grand écran</PresentationFormat>
  <Paragraphs>247</Paragraphs>
  <Slides>24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lagwaitf lagwaitf</cp:lastModifiedBy>
  <cp:revision>57</cp:revision>
  <dcterms:created xsi:type="dcterms:W3CDTF">2021-03-05T16:38:17Z</dcterms:created>
  <dcterms:modified xsi:type="dcterms:W3CDTF">2021-05-17T06:45:27Z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