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65" r:id="rId13"/>
    <p:sldId id="266" r:id="rId14"/>
    <p:sldId id="267" r:id="rId15"/>
    <p:sldId id="268" r:id="rId16"/>
    <p:sldId id="271" r:id="rId17"/>
    <p:sldId id="272" r:id="rId18"/>
    <p:sldId id="269" r:id="rId19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01B55E-7F34-4815-9CB9-4B195243A283}" v="2" dt="2021-05-09T08:44:29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gwaitf lagwaitf" userId="7c35877e37998161" providerId="LiveId" clId="{9501B55E-7F34-4815-9CB9-4B195243A283}"/>
    <pc:docChg chg="custSel addSld modSld">
      <pc:chgData name="lagwaitf lagwaitf" userId="7c35877e37998161" providerId="LiveId" clId="{9501B55E-7F34-4815-9CB9-4B195243A283}" dt="2021-05-09T08:44:34.005" v="25" actId="1076"/>
      <pc:docMkLst>
        <pc:docMk/>
      </pc:docMkLst>
      <pc:sldChg chg="modSp mod">
        <pc:chgData name="lagwaitf lagwaitf" userId="7c35877e37998161" providerId="LiveId" clId="{9501B55E-7F34-4815-9CB9-4B195243A283}" dt="2021-05-09T08:25:26.087" v="5" actId="27636"/>
        <pc:sldMkLst>
          <pc:docMk/>
          <pc:sldMk cId="0" sldId="257"/>
        </pc:sldMkLst>
        <pc:spChg chg="mod">
          <ac:chgData name="lagwaitf lagwaitf" userId="7c35877e37998161" providerId="LiveId" clId="{9501B55E-7F34-4815-9CB9-4B195243A283}" dt="2021-05-09T08:25:26.087" v="5" actId="27636"/>
          <ac:spMkLst>
            <pc:docMk/>
            <pc:sldMk cId="0" sldId="257"/>
            <ac:spMk id="93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92" v="6" actId="27636"/>
        <pc:sldMkLst>
          <pc:docMk/>
          <pc:sldMk cId="0" sldId="259"/>
        </pc:sldMkLst>
        <pc:spChg chg="mod">
          <ac:chgData name="lagwaitf lagwaitf" userId="7c35877e37998161" providerId="LiveId" clId="{9501B55E-7F34-4815-9CB9-4B195243A283}" dt="2021-05-09T08:25:26.092" v="6" actId="27636"/>
          <ac:spMkLst>
            <pc:docMk/>
            <pc:sldMk cId="0" sldId="259"/>
            <ac:spMk id="108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98" v="7" actId="27636"/>
        <pc:sldMkLst>
          <pc:docMk/>
          <pc:sldMk cId="0" sldId="260"/>
        </pc:sldMkLst>
        <pc:spChg chg="mod">
          <ac:chgData name="lagwaitf lagwaitf" userId="7c35877e37998161" providerId="LiveId" clId="{9501B55E-7F34-4815-9CB9-4B195243A283}" dt="2021-05-09T08:25:26.098" v="7" actId="27636"/>
          <ac:spMkLst>
            <pc:docMk/>
            <pc:sldMk cId="0" sldId="260"/>
            <ac:spMk id="116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103" v="8" actId="27636"/>
        <pc:sldMkLst>
          <pc:docMk/>
          <pc:sldMk cId="0" sldId="261"/>
        </pc:sldMkLst>
        <pc:spChg chg="mod">
          <ac:chgData name="lagwaitf lagwaitf" userId="7c35877e37998161" providerId="LiveId" clId="{9501B55E-7F34-4815-9CB9-4B195243A283}" dt="2021-05-09T08:25:26.103" v="8" actId="27636"/>
          <ac:spMkLst>
            <pc:docMk/>
            <pc:sldMk cId="0" sldId="261"/>
            <ac:spMk id="133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107" v="9" actId="27636"/>
        <pc:sldMkLst>
          <pc:docMk/>
          <pc:sldMk cId="0" sldId="263"/>
        </pc:sldMkLst>
        <pc:spChg chg="mod">
          <ac:chgData name="lagwaitf lagwaitf" userId="7c35877e37998161" providerId="LiveId" clId="{9501B55E-7F34-4815-9CB9-4B195243A283}" dt="2021-05-09T08:25:26.107" v="9" actId="27636"/>
          <ac:spMkLst>
            <pc:docMk/>
            <pc:sldMk cId="0" sldId="263"/>
            <ac:spMk id="152" creationId="{00000000-0000-0000-0000-000000000000}"/>
          </ac:spMkLst>
        </pc:spChg>
      </pc:sldChg>
      <pc:sldChg chg="addSp modSp mod">
        <pc:chgData name="lagwaitf lagwaitf" userId="7c35877e37998161" providerId="LiveId" clId="{9501B55E-7F34-4815-9CB9-4B195243A283}" dt="2021-05-09T08:25:37.638" v="14" actId="1076"/>
        <pc:sldMkLst>
          <pc:docMk/>
          <pc:sldMk cId="0" sldId="265"/>
        </pc:sldMkLst>
        <pc:spChg chg="mod">
          <ac:chgData name="lagwaitf lagwaitf" userId="7c35877e37998161" providerId="LiveId" clId="{9501B55E-7F34-4815-9CB9-4B195243A283}" dt="2021-05-09T08:25:26.053" v="1" actId="27636"/>
          <ac:spMkLst>
            <pc:docMk/>
            <pc:sldMk cId="0" sldId="265"/>
            <ac:spMk id="174" creationId="{00000000-0000-0000-0000-000000000000}"/>
          </ac:spMkLst>
        </pc:spChg>
        <pc:picChg chg="add mod">
          <ac:chgData name="lagwaitf lagwaitf" userId="7c35877e37998161" providerId="LiveId" clId="{9501B55E-7F34-4815-9CB9-4B195243A283}" dt="2021-05-09T08:25:37.638" v="14" actId="1076"/>
          <ac:picMkLst>
            <pc:docMk/>
            <pc:sldMk cId="0" sldId="265"/>
            <ac:picMk id="3" creationId="{06BCD82C-44E1-4F24-9612-31EA101D3F09}"/>
          </ac:picMkLst>
        </pc:picChg>
      </pc:sldChg>
      <pc:sldChg chg="modSp mod">
        <pc:chgData name="lagwaitf lagwaitf" userId="7c35877e37998161" providerId="LiveId" clId="{9501B55E-7F34-4815-9CB9-4B195243A283}" dt="2021-05-09T08:25:26.062" v="2" actId="27636"/>
        <pc:sldMkLst>
          <pc:docMk/>
          <pc:sldMk cId="0" sldId="266"/>
        </pc:sldMkLst>
        <pc:spChg chg="mod">
          <ac:chgData name="lagwaitf lagwaitf" userId="7c35877e37998161" providerId="LiveId" clId="{9501B55E-7F34-4815-9CB9-4B195243A283}" dt="2021-05-09T08:25:26.062" v="2" actId="27636"/>
          <ac:spMkLst>
            <pc:docMk/>
            <pc:sldMk cId="0" sldId="266"/>
            <ac:spMk id="185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66" v="3" actId="27636"/>
        <pc:sldMkLst>
          <pc:docMk/>
          <pc:sldMk cId="0" sldId="267"/>
        </pc:sldMkLst>
        <pc:spChg chg="mod">
          <ac:chgData name="lagwaitf lagwaitf" userId="7c35877e37998161" providerId="LiveId" clId="{9501B55E-7F34-4815-9CB9-4B195243A283}" dt="2021-05-09T08:25:26.066" v="3" actId="27636"/>
          <ac:spMkLst>
            <pc:docMk/>
            <pc:sldMk cId="0" sldId="267"/>
            <ac:spMk id="193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70" v="4" actId="27636"/>
        <pc:sldMkLst>
          <pc:docMk/>
          <pc:sldMk cId="0" sldId="268"/>
        </pc:sldMkLst>
        <pc:spChg chg="mod">
          <ac:chgData name="lagwaitf lagwaitf" userId="7c35877e37998161" providerId="LiveId" clId="{9501B55E-7F34-4815-9CB9-4B195243A283}" dt="2021-05-09T08:25:26.070" v="4" actId="27636"/>
          <ac:spMkLst>
            <pc:docMk/>
            <pc:sldMk cId="0" sldId="268"/>
            <ac:spMk id="201" creationId="{00000000-0000-0000-0000-000000000000}"/>
          </ac:spMkLst>
        </pc:spChg>
      </pc:sldChg>
      <pc:sldChg chg="addSp delSp modSp add mod">
        <pc:chgData name="lagwaitf lagwaitf" userId="7c35877e37998161" providerId="LiveId" clId="{9501B55E-7F34-4815-9CB9-4B195243A283}" dt="2021-05-09T08:44:34.005" v="25" actId="1076"/>
        <pc:sldMkLst>
          <pc:docMk/>
          <pc:sldMk cId="2567686842" sldId="270"/>
        </pc:sldMkLst>
        <pc:spChg chg="del">
          <ac:chgData name="lagwaitf lagwaitf" userId="7c35877e37998161" providerId="LiveId" clId="{9501B55E-7F34-4815-9CB9-4B195243A283}" dt="2021-05-09T08:44:08.545" v="16" actId="478"/>
          <ac:spMkLst>
            <pc:docMk/>
            <pc:sldMk cId="2567686842" sldId="270"/>
            <ac:spMk id="167" creationId="{00000000-0000-0000-0000-000000000000}"/>
          </ac:spMkLst>
        </pc:spChg>
        <pc:spChg chg="del mod">
          <ac:chgData name="lagwaitf lagwaitf" userId="7c35877e37998161" providerId="LiveId" clId="{9501B55E-7F34-4815-9CB9-4B195243A283}" dt="2021-05-09T08:44:15.399" v="22" actId="478"/>
          <ac:spMkLst>
            <pc:docMk/>
            <pc:sldMk cId="2567686842" sldId="270"/>
            <ac:spMk id="169" creationId="{00000000-0000-0000-0000-000000000000}"/>
          </ac:spMkLst>
        </pc:spChg>
        <pc:picChg chg="add mod">
          <ac:chgData name="lagwaitf lagwaitf" userId="7c35877e37998161" providerId="LiveId" clId="{9501B55E-7F34-4815-9CB9-4B195243A283}" dt="2021-05-09T08:44:34.005" v="25" actId="1076"/>
          <ac:picMkLst>
            <pc:docMk/>
            <pc:sldMk cId="2567686842" sldId="270"/>
            <ac:picMk id="3" creationId="{425C333D-2A3B-4A1D-B8DB-3649D95AB209}"/>
          </ac:picMkLst>
        </pc:picChg>
        <pc:picChg chg="del">
          <ac:chgData name="lagwaitf lagwaitf" userId="7c35877e37998161" providerId="LiveId" clId="{9501B55E-7F34-4815-9CB9-4B195243A283}" dt="2021-05-09T08:44:09.853" v="17" actId="478"/>
          <ac:picMkLst>
            <pc:docMk/>
            <pc:sldMk cId="2567686842" sldId="270"/>
            <ac:picMk id="164" creationId="{00000000-0000-0000-0000-000000000000}"/>
          </ac:picMkLst>
        </pc:picChg>
        <pc:picChg chg="del">
          <ac:chgData name="lagwaitf lagwaitf" userId="7c35877e37998161" providerId="LiveId" clId="{9501B55E-7F34-4815-9CB9-4B195243A283}" dt="2021-05-09T08:44:11.095" v="19" actId="478"/>
          <ac:picMkLst>
            <pc:docMk/>
            <pc:sldMk cId="2567686842" sldId="270"/>
            <ac:picMk id="165" creationId="{00000000-0000-0000-0000-000000000000}"/>
          </ac:picMkLst>
        </pc:picChg>
        <pc:picChg chg="del">
          <ac:chgData name="lagwaitf lagwaitf" userId="7c35877e37998161" providerId="LiveId" clId="{9501B55E-7F34-4815-9CB9-4B195243A283}" dt="2021-05-09T08:44:10.467" v="18" actId="478"/>
          <ac:picMkLst>
            <pc:docMk/>
            <pc:sldMk cId="2567686842" sldId="270"/>
            <ac:picMk id="166" creationId="{00000000-0000-0000-0000-000000000000}"/>
          </ac:picMkLst>
        </pc:picChg>
        <pc:picChg chg="del">
          <ac:chgData name="lagwaitf lagwaitf" userId="7c35877e37998161" providerId="LiveId" clId="{9501B55E-7F34-4815-9CB9-4B195243A283}" dt="2021-05-09T08:44:11.564" v="20" actId="478"/>
          <ac:picMkLst>
            <pc:docMk/>
            <pc:sldMk cId="2567686842" sldId="270"/>
            <ac:picMk id="16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A8D48-811A-4055-B218-CE83A36871B8}" type="datetimeFigureOut">
              <a:rPr lang="fr-FR" smtClean="0"/>
              <a:t>13/05/2021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171B4-A1B5-4DF7-90FF-2BB55EBEAF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371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438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438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611203E-7825-454F-9041-A9B2E838479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92C0AD1-F581-4F9F-8325-7D42D2AE8012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31.png"/><Relationship Id="rId5" Type="http://schemas.openxmlformats.org/officeDocument/2006/relationships/image" Target="../media/image4.png"/><Relationship Id="rId10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75560" y="0"/>
            <a:ext cx="10909800" cy="68576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Picture 9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4" name="TextShape 2"/>
          <p:cNvSpPr txBox="1"/>
          <p:nvPr/>
        </p:nvSpPr>
        <p:spPr>
          <a:xfrm>
            <a:off x="3045240" y="2043720"/>
            <a:ext cx="6104880" cy="203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FFFFFF"/>
                </a:solidFill>
                <a:latin typeface="Calibri Light"/>
              </a:rPr>
              <a:t>Présentation Projet E-Covid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3045240" y="4074840"/>
            <a:ext cx="6104880" cy="6818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  <p:sp>
        <p:nvSpPr>
          <p:cNvPr id="86" name="TextShape 4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87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2500612-B3EF-4BFF-8A3C-A50998A736D2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1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Présentation de la partie : Web Service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43A575-004B-4A81-819A-C42D477DA0A4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10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25C333D-2A3B-4A1D-B8DB-3649D95AB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520" y="2069781"/>
            <a:ext cx="3280807" cy="43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86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1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72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3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4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 Présentation de la partie : Capteurs/Actionneurs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76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C83DF5-FC9C-4F36-9C1A-CA1428F247D2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11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77" name="Espace réservé du contenu 8"/>
          <p:cNvPicPr/>
          <p:nvPr/>
        </p:nvPicPr>
        <p:blipFill>
          <a:blip r:embed="rId3"/>
          <a:stretch/>
        </p:blipFill>
        <p:spPr>
          <a:xfrm>
            <a:off x="963000" y="2184120"/>
            <a:ext cx="1866600" cy="1866600"/>
          </a:xfrm>
          <a:prstGeom prst="rect">
            <a:avLst/>
          </a:prstGeom>
          <a:ln w="0">
            <a:noFill/>
          </a:ln>
        </p:spPr>
      </p:pic>
      <p:pic>
        <p:nvPicPr>
          <p:cNvPr id="178" name="Image 14"/>
          <p:cNvPicPr/>
          <p:nvPr/>
        </p:nvPicPr>
        <p:blipFill>
          <a:blip r:embed="rId4"/>
          <a:stretch/>
        </p:blipFill>
        <p:spPr>
          <a:xfrm>
            <a:off x="4416480" y="2224440"/>
            <a:ext cx="2155680" cy="1981800"/>
          </a:xfrm>
          <a:prstGeom prst="rect">
            <a:avLst/>
          </a:prstGeom>
          <a:ln w="0">
            <a:noFill/>
          </a:ln>
        </p:spPr>
      </p:pic>
      <p:pic>
        <p:nvPicPr>
          <p:cNvPr id="179" name="Image 16"/>
          <p:cNvPicPr/>
          <p:nvPr/>
        </p:nvPicPr>
        <p:blipFill>
          <a:blip r:embed="rId5"/>
          <a:stretch/>
        </p:blipFill>
        <p:spPr>
          <a:xfrm>
            <a:off x="3265560" y="4336920"/>
            <a:ext cx="4024440" cy="1877040"/>
          </a:xfrm>
          <a:prstGeom prst="rect">
            <a:avLst/>
          </a:prstGeom>
          <a:ln w="0">
            <a:noFill/>
          </a:ln>
        </p:spPr>
      </p:pic>
      <p:pic>
        <p:nvPicPr>
          <p:cNvPr id="180" name="Image 18" descr="Une image contenant texte, équipement électronique&#10;&#10;Description générée automatiquement"/>
          <p:cNvPicPr/>
          <p:nvPr/>
        </p:nvPicPr>
        <p:blipFill>
          <a:blip r:embed="rId6"/>
          <a:stretch/>
        </p:blipFill>
        <p:spPr>
          <a:xfrm>
            <a:off x="7878240" y="2248200"/>
            <a:ext cx="1866600" cy="1780920"/>
          </a:xfrm>
          <a:prstGeom prst="rect">
            <a:avLst/>
          </a:prstGeom>
          <a:ln w="0">
            <a:noFill/>
          </a:ln>
        </p:spPr>
      </p:pic>
      <p:pic>
        <p:nvPicPr>
          <p:cNvPr id="3" name="Image 2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06BCD82C-44E1-4F24-9612-31EA101D3F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200" y="4200840"/>
            <a:ext cx="2155680" cy="21556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2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83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4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5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 Présentation de la partie : Capteurs/Actionneurs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87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EEB78DF-1CA5-4DDE-9F83-E1EB083DBE30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12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88" name="TextShape 7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0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1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2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3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 Présentation de la partie : Capteurs/Actionneurs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95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76446CB-B168-4E8C-9CBA-5AE9E24E4F5D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13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96" name="Espace réservé du contenu 4"/>
          <p:cNvPicPr/>
          <p:nvPr/>
        </p:nvPicPr>
        <p:blipFill>
          <a:blip r:embed="rId3"/>
          <a:stretch/>
        </p:blipFill>
        <p:spPr>
          <a:xfrm>
            <a:off x="3769200" y="1825560"/>
            <a:ext cx="4653360" cy="435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 Présentation de la partie : Capteurs/Actionneurs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1B49BA-3E84-433D-9E74-692EFDA0F3D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14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204" name="Espace réservé du contenu 12"/>
          <p:cNvPicPr/>
          <p:nvPr/>
        </p:nvPicPr>
        <p:blipFill>
          <a:blip r:embed="rId3"/>
          <a:stretch/>
        </p:blipFill>
        <p:spPr>
          <a:xfrm>
            <a:off x="3831480" y="1825560"/>
            <a:ext cx="4528440" cy="435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240" y="2012339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1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4000" spc="-1" dirty="0">
                <a:latin typeface="Calibri"/>
              </a:rPr>
              <a:t> VIII. </a:t>
            </a:r>
            <a:r>
              <a:rPr lang="fr-FR" sz="4000" b="0" strike="noStrike" spc="-1" dirty="0">
                <a:latin typeface="Calibri"/>
              </a:rPr>
              <a:t>Présentation de la partie : Application Web Admin </a:t>
            </a: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1B49BA-3E84-433D-9E74-692EFDA0F3D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15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026" name="Picture 2" descr="Développer des applications .NET Core sur Linux et macOS | SoftFluent">
            <a:extLst>
              <a:ext uri="{FF2B5EF4-FFF2-40B4-BE49-F238E27FC236}">
                <a16:creationId xmlns:a16="http://schemas.microsoft.com/office/drawing/2014/main" id="{AB802CC1-CF1E-4F93-80B5-2B1C63A8E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36" y="2389900"/>
            <a:ext cx="2027972" cy="106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15">
            <a:extLst>
              <a:ext uri="{FF2B5EF4-FFF2-40B4-BE49-F238E27FC236}">
                <a16:creationId xmlns:a16="http://schemas.microsoft.com/office/drawing/2014/main" id="{EA404832-CBA0-4DFB-9DE1-2B0A3DB5568D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6278968" y="3526860"/>
            <a:ext cx="597240" cy="548883"/>
          </a:xfrm>
          <a:prstGeom prst="rect">
            <a:avLst/>
          </a:prstGeom>
          <a:ln w="0"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D08115-32B9-4284-BDA5-9827D5FC0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236" y="3518288"/>
            <a:ext cx="1300777" cy="548883"/>
          </a:xfrm>
          <a:prstGeom prst="rect">
            <a:avLst/>
          </a:prstGeom>
        </p:spPr>
      </p:pic>
      <p:pic>
        <p:nvPicPr>
          <p:cNvPr id="2050" name="Picture 2" descr="API REST - IMCS | Conseil et Services Informatiques">
            <a:extLst>
              <a:ext uri="{FF2B5EF4-FFF2-40B4-BE49-F238E27FC236}">
                <a16:creationId xmlns:a16="http://schemas.microsoft.com/office/drawing/2014/main" id="{643544DF-B3D3-4240-9A88-BCF2AD3B4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028" y="4898957"/>
            <a:ext cx="2347215" cy="133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mazon RDS for MariaDB – Amazon Web Services (AWS)">
            <a:extLst>
              <a:ext uri="{FF2B5EF4-FFF2-40B4-BE49-F238E27FC236}">
                <a16:creationId xmlns:a16="http://schemas.microsoft.com/office/drawing/2014/main" id="{AED3AA78-CBB7-4B0C-A113-FA570A8752C8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4848236" y="5053977"/>
            <a:ext cx="2027972" cy="1193955"/>
          </a:xfrm>
          <a:prstGeom prst="rect">
            <a:avLst/>
          </a:prstGeom>
          <a:ln w="0">
            <a:noFill/>
          </a:ln>
        </p:spPr>
      </p:pic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2F711135-A9FC-44A4-894A-ACB6AF0F48D6}"/>
              </a:ext>
            </a:extLst>
          </p:cNvPr>
          <p:cNvSpPr/>
          <p:nvPr/>
        </p:nvSpPr>
        <p:spPr>
          <a:xfrm>
            <a:off x="3276751" y="5407654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CD1AF4-1132-48F5-B98A-07C3C4369F9A}"/>
              </a:ext>
            </a:extLst>
          </p:cNvPr>
          <p:cNvSpPr/>
          <p:nvPr/>
        </p:nvSpPr>
        <p:spPr>
          <a:xfrm>
            <a:off x="321757" y="4898957"/>
            <a:ext cx="2588868" cy="1331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Smart-</a:t>
            </a:r>
            <a:r>
              <a:rPr lang="fr-FR" dirty="0" err="1">
                <a:solidFill>
                  <a:schemeClr val="tx1"/>
                </a:solidFill>
              </a:rPr>
              <a:t>ECovid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F3AF99B8-87DC-4C5D-928A-F65617CE47E1}"/>
              </a:ext>
            </a:extLst>
          </p:cNvPr>
          <p:cNvSpPr/>
          <p:nvPr/>
        </p:nvSpPr>
        <p:spPr>
          <a:xfrm>
            <a:off x="7597093" y="4998648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49439133-18DB-44BB-94B9-C343DC36DCF0}"/>
              </a:ext>
            </a:extLst>
          </p:cNvPr>
          <p:cNvSpPr/>
          <p:nvPr/>
        </p:nvSpPr>
        <p:spPr>
          <a:xfrm rot="10800000">
            <a:off x="7597093" y="5934656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582B44A6-A34A-4464-81DB-D7A397330DEA}"/>
              </a:ext>
            </a:extLst>
          </p:cNvPr>
          <p:cNvSpPr/>
          <p:nvPr/>
        </p:nvSpPr>
        <p:spPr>
          <a:xfrm>
            <a:off x="7597092" y="2735778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A04AECB2-F03F-464E-81D3-60A48192C347}"/>
              </a:ext>
            </a:extLst>
          </p:cNvPr>
          <p:cNvSpPr/>
          <p:nvPr/>
        </p:nvSpPr>
        <p:spPr>
          <a:xfrm rot="16200000">
            <a:off x="10251325" y="4200300"/>
            <a:ext cx="890620" cy="3531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 descr="4. Programming Read/Write Services - RESTful .NET [Book]">
            <a:extLst>
              <a:ext uri="{FF2B5EF4-FFF2-40B4-BE49-F238E27FC236}">
                <a16:creationId xmlns:a16="http://schemas.microsoft.com/office/drawing/2014/main" id="{E0B61632-72F3-4298-A16E-189AAE75C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9271" b="-1464"/>
          <a:stretch/>
        </p:blipFill>
        <p:spPr bwMode="auto">
          <a:xfrm>
            <a:off x="10306176" y="2281989"/>
            <a:ext cx="753776" cy="156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0BC4756-A5BC-46E9-8BD0-87A162C35C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044" y="2499206"/>
            <a:ext cx="1066321" cy="106632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5608D4D-9ED1-455B-82EA-B8A57E1730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11666" y="2466875"/>
            <a:ext cx="1098652" cy="1098652"/>
          </a:xfrm>
          <a:prstGeom prst="rect">
            <a:avLst/>
          </a:prstGeom>
        </p:spPr>
      </p:pic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247DA0F6-4C1D-4460-A023-284A6DEB1A23}"/>
              </a:ext>
            </a:extLst>
          </p:cNvPr>
          <p:cNvSpPr/>
          <p:nvPr/>
        </p:nvSpPr>
        <p:spPr>
          <a:xfrm>
            <a:off x="3299409" y="2376710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F5CD268D-1F2C-46E3-93EA-717E65C94F10}"/>
              </a:ext>
            </a:extLst>
          </p:cNvPr>
          <p:cNvSpPr/>
          <p:nvPr/>
        </p:nvSpPr>
        <p:spPr>
          <a:xfrm rot="10800000">
            <a:off x="3276752" y="3325575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8" name="Picture 2" descr="Understanding the tymon/jwt-auth refresh token mechanism. When &amp; why  JWT_TTL, JWT_REFRESH_TTL. | by Syed Sirajul Islam Anik | Medium">
            <a:extLst>
              <a:ext uri="{FF2B5EF4-FFF2-40B4-BE49-F238E27FC236}">
                <a16:creationId xmlns:a16="http://schemas.microsoft.com/office/drawing/2014/main" id="{25CBE03D-0D46-432A-8255-C5A9E51847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2" r="34940" b="-1049"/>
          <a:stretch/>
        </p:blipFill>
        <p:spPr bwMode="auto">
          <a:xfrm>
            <a:off x="3554082" y="2689986"/>
            <a:ext cx="650389" cy="5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Understanding the tymon/jwt-auth refresh token mechanism. When &amp; why  JWT_TTL, JWT_REFRESH_TTL. | by Syed Sirajul Islam Anik | Medium">
            <a:extLst>
              <a:ext uri="{FF2B5EF4-FFF2-40B4-BE49-F238E27FC236}">
                <a16:creationId xmlns:a16="http://schemas.microsoft.com/office/drawing/2014/main" id="{FCF9E21A-C63C-49A4-ADEF-2BCDFBAD1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2" r="34940" b="-1049"/>
          <a:stretch/>
        </p:blipFill>
        <p:spPr bwMode="auto">
          <a:xfrm>
            <a:off x="9228964" y="2583335"/>
            <a:ext cx="650389" cy="5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794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240" y="2012339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1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4000" spc="-1" dirty="0">
                <a:latin typeface="Calibri"/>
              </a:rPr>
              <a:t> VIII. </a:t>
            </a:r>
            <a:r>
              <a:rPr lang="fr-FR" sz="4000" b="0" strike="noStrike" spc="-1" dirty="0">
                <a:latin typeface="Calibri"/>
              </a:rPr>
              <a:t>Présentation de la partie : Application Web Admin </a:t>
            </a: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1B49BA-3E84-433D-9E74-692EFDA0F3D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16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31001B5-AE35-41FF-8EC0-769D52BEE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330" y="1340308"/>
            <a:ext cx="8801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93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6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207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8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9" name="TextShape 4"/>
          <p:cNvSpPr txBox="1"/>
          <p:nvPr/>
        </p:nvSpPr>
        <p:spPr>
          <a:xfrm>
            <a:off x="4258440" y="305676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FFFFFF"/>
                </a:solidFill>
                <a:latin typeface="Calibri Light"/>
              </a:rPr>
              <a:t>Conclusion</a:t>
            </a: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 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12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0A09182-5AA5-4442-9E9D-13220B2FB0FD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17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9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90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1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2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Sommaire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2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I. Présentation du projet 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II. Présentation de la partie : Infra BOX + Gateway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III. Présentation de la partie : Application Mobile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IV. Présentation de la partie : Serveur Web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V. Présentation de la partie : Backend et base de données 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VI. Présentation de la partie : Web Service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VII. Présentation de la partie : Capteurs/Actionneurs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spc="-1" dirty="0">
                <a:solidFill>
                  <a:srgbClr val="FFFFFF"/>
                </a:solidFill>
                <a:latin typeface="Calibri"/>
              </a:rPr>
              <a:t> VIII. </a:t>
            </a: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Présentation de la partie : Application Web </a:t>
            </a:r>
            <a:r>
              <a:rPr lang="fr-FR" sz="2400" b="0" strike="noStrike" spc="-1" dirty="0">
                <a:solidFill>
                  <a:schemeClr val="bg1"/>
                </a:solidFill>
                <a:latin typeface="Calibri"/>
              </a:rPr>
              <a:t>Admin</a:t>
            </a:r>
          </a:p>
        </p:txBody>
      </p:sp>
      <p:sp>
        <p:nvSpPr>
          <p:cNvPr id="94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95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0E6D5D7-ED54-462D-82AA-B76B79BDA145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9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 Présentation du projet 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0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D3D37C6-A7C2-4705-BC5C-40B85913A579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3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0" name="Picture 2" descr="Développer des applications .NET Core sur Linux et macOS | SoftFluent">
            <a:extLst>
              <a:ext uri="{FF2B5EF4-FFF2-40B4-BE49-F238E27FC236}">
                <a16:creationId xmlns:a16="http://schemas.microsoft.com/office/drawing/2014/main" id="{2CD39D55-BE99-4D8F-8512-64EB6E37E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5" y="2427120"/>
            <a:ext cx="1500995" cy="78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5">
            <a:extLst>
              <a:ext uri="{FF2B5EF4-FFF2-40B4-BE49-F238E27FC236}">
                <a16:creationId xmlns:a16="http://schemas.microsoft.com/office/drawing/2014/main" id="{D0F475E6-681A-4F43-A285-F053EB5E1B6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434892" y="3350205"/>
            <a:ext cx="431708" cy="421778"/>
          </a:xfrm>
          <a:prstGeom prst="rect">
            <a:avLst/>
          </a:prstGeom>
          <a:ln w="0">
            <a:noFill/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FAF6EC4-48D9-4E5C-9F2B-8C0EE33F0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605" y="3353191"/>
            <a:ext cx="999556" cy="421778"/>
          </a:xfrm>
          <a:prstGeom prst="rect">
            <a:avLst/>
          </a:prstGeom>
        </p:spPr>
      </p:pic>
      <p:pic>
        <p:nvPicPr>
          <p:cNvPr id="13" name="Picture 2" descr="API REST - IMCS | Conseil et Services Informatiques">
            <a:extLst>
              <a:ext uri="{FF2B5EF4-FFF2-40B4-BE49-F238E27FC236}">
                <a16:creationId xmlns:a16="http://schemas.microsoft.com/office/drawing/2014/main" id="{7FB00B62-DFED-40F2-BBF5-2F587C647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61" y="4203201"/>
            <a:ext cx="1391664" cy="78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mazon RDS for MariaDB – Amazon Web Services (AWS)">
            <a:extLst>
              <a:ext uri="{FF2B5EF4-FFF2-40B4-BE49-F238E27FC236}">
                <a16:creationId xmlns:a16="http://schemas.microsoft.com/office/drawing/2014/main" id="{46F00BE8-3764-46C5-BB55-9BA274D69694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1240154" y="5540154"/>
            <a:ext cx="1589291" cy="838423"/>
          </a:xfrm>
          <a:prstGeom prst="rect">
            <a:avLst/>
          </a:prstGeom>
          <a:ln w="0">
            <a:noFill/>
          </a:ln>
        </p:spPr>
      </p:pic>
      <p:pic>
        <p:nvPicPr>
          <p:cNvPr id="19" name="Image 14">
            <a:extLst>
              <a:ext uri="{FF2B5EF4-FFF2-40B4-BE49-F238E27FC236}">
                <a16:creationId xmlns:a16="http://schemas.microsoft.com/office/drawing/2014/main" id="{7C2DB2DC-31FA-4D48-A583-56E5A1F18DE1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2256457" y="2441968"/>
            <a:ext cx="1343160" cy="561240"/>
          </a:xfrm>
          <a:prstGeom prst="rect">
            <a:avLst/>
          </a:prstGeom>
          <a:ln w="0">
            <a:noFill/>
          </a:ln>
        </p:spPr>
      </p:pic>
      <p:pic>
        <p:nvPicPr>
          <p:cNvPr id="20" name="Image 15">
            <a:extLst>
              <a:ext uri="{FF2B5EF4-FFF2-40B4-BE49-F238E27FC236}">
                <a16:creationId xmlns:a16="http://schemas.microsoft.com/office/drawing/2014/main" id="{B3FB520C-F728-4297-B1D6-08E8F1200FD6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232205" y="3082000"/>
            <a:ext cx="597240" cy="573480"/>
          </a:xfrm>
          <a:prstGeom prst="rect">
            <a:avLst/>
          </a:prstGeom>
          <a:ln w="0">
            <a:noFill/>
          </a:ln>
        </p:spPr>
      </p:pic>
      <p:pic>
        <p:nvPicPr>
          <p:cNvPr id="21" name="Image 17">
            <a:extLst>
              <a:ext uri="{FF2B5EF4-FFF2-40B4-BE49-F238E27FC236}">
                <a16:creationId xmlns:a16="http://schemas.microsoft.com/office/drawing/2014/main" id="{A53CDA2F-E07B-4E27-AC1E-A6C5E7EF264F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3115417" y="3047086"/>
            <a:ext cx="484200" cy="568440"/>
          </a:xfrm>
          <a:prstGeom prst="rect">
            <a:avLst/>
          </a:prstGeom>
          <a:ln w="0">
            <a:noFill/>
          </a:ln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BC9B224-4DD2-488E-ADDC-9A97ED27621C}"/>
              </a:ext>
            </a:extLst>
          </p:cNvPr>
          <p:cNvCxnSpPr>
            <a:cxnSpLocks/>
          </p:cNvCxnSpPr>
          <p:nvPr/>
        </p:nvCxnSpPr>
        <p:spPr>
          <a:xfrm flipV="1">
            <a:off x="1764406" y="3655481"/>
            <a:ext cx="0" cy="547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409907B-3B14-4340-917E-AFA568F4B701}"/>
              </a:ext>
            </a:extLst>
          </p:cNvPr>
          <p:cNvCxnSpPr>
            <a:cxnSpLocks/>
          </p:cNvCxnSpPr>
          <p:nvPr/>
        </p:nvCxnSpPr>
        <p:spPr>
          <a:xfrm>
            <a:off x="2440800" y="3615526"/>
            <a:ext cx="1" cy="58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B277F2E9-8F28-4896-8E30-9D5549CFA282}"/>
              </a:ext>
            </a:extLst>
          </p:cNvPr>
          <p:cNvCxnSpPr>
            <a:cxnSpLocks/>
          </p:cNvCxnSpPr>
          <p:nvPr/>
        </p:nvCxnSpPr>
        <p:spPr>
          <a:xfrm flipV="1">
            <a:off x="2627290" y="3615526"/>
            <a:ext cx="0" cy="587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B4DDA94-8295-4171-A5E8-BB225786B0A9}"/>
              </a:ext>
            </a:extLst>
          </p:cNvPr>
          <p:cNvCxnSpPr>
            <a:cxnSpLocks/>
          </p:cNvCxnSpPr>
          <p:nvPr/>
        </p:nvCxnSpPr>
        <p:spPr>
          <a:xfrm flipH="1">
            <a:off x="1558344" y="3655480"/>
            <a:ext cx="1" cy="547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17E22B1-7DF6-470F-BF68-77CA158DEF5D}"/>
              </a:ext>
            </a:extLst>
          </p:cNvPr>
          <p:cNvCxnSpPr>
            <a:cxnSpLocks/>
          </p:cNvCxnSpPr>
          <p:nvPr/>
        </p:nvCxnSpPr>
        <p:spPr>
          <a:xfrm>
            <a:off x="1650746" y="4992433"/>
            <a:ext cx="0" cy="504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4B37D197-FBFA-4425-A17E-2126A5F531D1}"/>
              </a:ext>
            </a:extLst>
          </p:cNvPr>
          <p:cNvCxnSpPr>
            <a:cxnSpLocks/>
          </p:cNvCxnSpPr>
          <p:nvPr/>
        </p:nvCxnSpPr>
        <p:spPr>
          <a:xfrm flipV="1">
            <a:off x="2440800" y="4975495"/>
            <a:ext cx="1" cy="521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09DD01C2-4830-4FE3-8B30-7CD2B71C9CA2}"/>
              </a:ext>
            </a:extLst>
          </p:cNvPr>
          <p:cNvCxnSpPr/>
          <p:nvPr/>
        </p:nvCxnSpPr>
        <p:spPr>
          <a:xfrm>
            <a:off x="2067480" y="2279561"/>
            <a:ext cx="0" cy="1492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3AC5EBED-E95B-4F0F-899F-01ACB26F3CC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829445" y="5959366"/>
            <a:ext cx="15751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B149C3-BD7A-4F3D-91AD-2C4614B215E5}"/>
              </a:ext>
            </a:extLst>
          </p:cNvPr>
          <p:cNvSpPr/>
          <p:nvPr/>
        </p:nvSpPr>
        <p:spPr>
          <a:xfrm>
            <a:off x="4687910" y="4829577"/>
            <a:ext cx="3503051" cy="1403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Faite LA SUITE DE VOTRE PARTIE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06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8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II. 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Présentation de la partie : Infra BOX + Gateway 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10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01FA95-B2A9-43A2-BD7A-2B02FEFFC0E9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4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11" name="TextShape 7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3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14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15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6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III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.I Présentation de la partie : Application Mobile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18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837E5F6-C3D8-45F0-916F-C3DCB2952245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5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19" name="CustomShape 7"/>
          <p:cNvSpPr/>
          <p:nvPr/>
        </p:nvSpPr>
        <p:spPr>
          <a:xfrm>
            <a:off x="903960" y="3485880"/>
            <a:ext cx="8595000" cy="435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Visual Studio C# Xamarin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Xaml et mise en page (binding) &amp; Shell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Emulation &amp; Cross Platform 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Hub de notification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API Notification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API REST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Base de données MariaDB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120" name="Image 13" descr="Une image contenant texte, clipart&#10;&#10;Description générée automatiquement"/>
          <p:cNvPicPr/>
          <p:nvPr/>
        </p:nvPicPr>
        <p:blipFill>
          <a:blip r:embed="rId3"/>
          <a:stretch/>
        </p:blipFill>
        <p:spPr>
          <a:xfrm>
            <a:off x="3690720" y="4656960"/>
            <a:ext cx="761400" cy="400320"/>
          </a:xfrm>
          <a:prstGeom prst="rect">
            <a:avLst/>
          </a:prstGeom>
          <a:ln w="0">
            <a:noFill/>
          </a:ln>
        </p:spPr>
      </p:pic>
      <p:pic>
        <p:nvPicPr>
          <p:cNvPr id="121" name="Image 14"/>
          <p:cNvPicPr/>
          <p:nvPr/>
        </p:nvPicPr>
        <p:blipFill>
          <a:blip r:embed="rId4"/>
          <a:stretch/>
        </p:blipFill>
        <p:spPr>
          <a:xfrm>
            <a:off x="4413960" y="3252600"/>
            <a:ext cx="1343160" cy="561240"/>
          </a:xfrm>
          <a:prstGeom prst="rect">
            <a:avLst/>
          </a:prstGeom>
          <a:ln w="0">
            <a:noFill/>
          </a:ln>
        </p:spPr>
      </p:pic>
      <p:pic>
        <p:nvPicPr>
          <p:cNvPr id="122" name="Image 15"/>
          <p:cNvPicPr/>
          <p:nvPr/>
        </p:nvPicPr>
        <p:blipFill>
          <a:blip r:embed="rId5"/>
          <a:stretch/>
        </p:blipFill>
        <p:spPr>
          <a:xfrm>
            <a:off x="3581280" y="3202560"/>
            <a:ext cx="597240" cy="573480"/>
          </a:xfrm>
          <a:prstGeom prst="rect">
            <a:avLst/>
          </a:prstGeom>
          <a:ln w="0">
            <a:noFill/>
          </a:ln>
        </p:spPr>
      </p:pic>
      <p:pic>
        <p:nvPicPr>
          <p:cNvPr id="123" name="Image 16" descr="Une image contenant texte, clipart&#10;&#10;Description générée automatiquement"/>
          <p:cNvPicPr/>
          <p:nvPr/>
        </p:nvPicPr>
        <p:blipFill>
          <a:blip r:embed="rId6"/>
          <a:stretch/>
        </p:blipFill>
        <p:spPr>
          <a:xfrm>
            <a:off x="3967920" y="4281840"/>
            <a:ext cx="484200" cy="239760"/>
          </a:xfrm>
          <a:prstGeom prst="rect">
            <a:avLst/>
          </a:prstGeom>
          <a:ln w="0">
            <a:noFill/>
          </a:ln>
        </p:spPr>
      </p:pic>
      <p:pic>
        <p:nvPicPr>
          <p:cNvPr id="124" name="Image 17"/>
          <p:cNvPicPr/>
          <p:nvPr/>
        </p:nvPicPr>
        <p:blipFill>
          <a:blip r:embed="rId7"/>
          <a:stretch/>
        </p:blipFill>
        <p:spPr>
          <a:xfrm>
            <a:off x="5515200" y="4117320"/>
            <a:ext cx="484200" cy="568440"/>
          </a:xfrm>
          <a:prstGeom prst="rect">
            <a:avLst/>
          </a:prstGeom>
          <a:ln w="0">
            <a:noFill/>
          </a:ln>
        </p:spPr>
      </p:pic>
      <p:pic>
        <p:nvPicPr>
          <p:cNvPr id="125" name="Image 18" descr="Une image contenant texte, clipart&#10;&#10;Description générée automatiquement"/>
          <p:cNvPicPr/>
          <p:nvPr/>
        </p:nvPicPr>
        <p:blipFill>
          <a:blip r:embed="rId8"/>
          <a:stretch/>
        </p:blipFill>
        <p:spPr>
          <a:xfrm>
            <a:off x="4611240" y="4274280"/>
            <a:ext cx="744840" cy="254520"/>
          </a:xfrm>
          <a:prstGeom prst="rect">
            <a:avLst/>
          </a:prstGeom>
          <a:ln w="0">
            <a:noFill/>
          </a:ln>
        </p:spPr>
      </p:pic>
      <p:pic>
        <p:nvPicPr>
          <p:cNvPr id="126" name="Picture 2" descr="Building a simple REST API with NodeJS and Express. | by Onejohi | Medium"/>
          <p:cNvPicPr/>
          <p:nvPr/>
        </p:nvPicPr>
        <p:blipFill>
          <a:blip r:embed="rId9"/>
          <a:srcRect l="16830" t="31167" r="16875" b="38709"/>
          <a:stretch/>
        </p:blipFill>
        <p:spPr>
          <a:xfrm>
            <a:off x="3308040" y="5261040"/>
            <a:ext cx="1527480" cy="400320"/>
          </a:xfrm>
          <a:prstGeom prst="rect">
            <a:avLst/>
          </a:prstGeom>
          <a:ln w="0">
            <a:noFill/>
          </a:ln>
        </p:spPr>
      </p:pic>
      <p:pic>
        <p:nvPicPr>
          <p:cNvPr id="127" name="Picture 4" descr="Amazon RDS for MariaDB – Amazon Web Services (AWS)"/>
          <p:cNvPicPr/>
          <p:nvPr/>
        </p:nvPicPr>
        <p:blipFill>
          <a:blip r:embed="rId10"/>
          <a:stretch/>
        </p:blipFill>
        <p:spPr>
          <a:xfrm>
            <a:off x="3401280" y="5924520"/>
            <a:ext cx="1340280" cy="689760"/>
          </a:xfrm>
          <a:prstGeom prst="rect">
            <a:avLst/>
          </a:prstGeom>
          <a:ln w="0">
            <a:noFill/>
          </a:ln>
        </p:spPr>
      </p:pic>
      <p:sp>
        <p:nvSpPr>
          <p:cNvPr id="128" name="CustomShape 8"/>
          <p:cNvSpPr/>
          <p:nvPr/>
        </p:nvSpPr>
        <p:spPr>
          <a:xfrm>
            <a:off x="1152360" y="2713680"/>
            <a:ext cx="2007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Contexte &amp; Besoin: 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0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31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2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3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III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.II Présentation de la partie : Application Mobile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36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EFC051B-6C3D-4C1D-8C10-2A88FA2EE93C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6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1267920" y="2251800"/>
            <a:ext cx="7646040" cy="441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Comment s’intègre-t-elle avec les autres parties du projet ?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Utilisation des WebServices (communiquant avec l’API REST)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APPMOBILE &amp; WEBSITE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API REST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Base de données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API REST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Capteurs &amp; Autres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Envoi des données lors de pénuries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de produits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Envoi une alerte (count + 1), et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une alerte push à toutes les apps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-       Utilise les données envoyées par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les capteurs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</p:txBody>
      </p:sp>
      <p:pic>
        <p:nvPicPr>
          <p:cNvPr id="138" name="Image 13" descr="Une image contenant texte&#10;&#10;Description générée automatiquement"/>
          <p:cNvPicPr/>
          <p:nvPr/>
        </p:nvPicPr>
        <p:blipFill>
          <a:blip r:embed="rId3"/>
          <a:stretch/>
        </p:blipFill>
        <p:spPr>
          <a:xfrm>
            <a:off x="7423920" y="3702240"/>
            <a:ext cx="4631760" cy="2707200"/>
          </a:xfrm>
          <a:prstGeom prst="rect">
            <a:avLst/>
          </a:prstGeom>
          <a:ln w="0">
            <a:noFill/>
          </a:ln>
        </p:spPr>
      </p:pic>
      <p:pic>
        <p:nvPicPr>
          <p:cNvPr id="139" name="Image 14" descr="Une image contenant texte&#10;&#10;Description générée automatiquement"/>
          <p:cNvPicPr/>
          <p:nvPr/>
        </p:nvPicPr>
        <p:blipFill>
          <a:blip r:embed="rId4"/>
          <a:stretch/>
        </p:blipFill>
        <p:spPr>
          <a:xfrm>
            <a:off x="3935880" y="3702240"/>
            <a:ext cx="3436200" cy="2669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1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42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3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4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IV. 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Présentation de la partie : Serveur Web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47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0677D7A2-EDF3-4926-B9BD-0DCEFF5A9510}"/>
              </a:ext>
            </a:extLst>
          </p:cNvPr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596BAC3E-262D-40ED-A717-5F989751A5E2}"/>
              </a:ext>
            </a:extLst>
          </p:cNvPr>
          <p:cNvGrpSpPr/>
          <p:nvPr/>
        </p:nvGrpSpPr>
        <p:grpSpPr>
          <a:xfrm>
            <a:off x="0" y="360"/>
            <a:ext cx="12192000" cy="2552767"/>
            <a:chOff x="0" y="360"/>
            <a:chExt cx="12191760" cy="3048840"/>
          </a:xfrm>
        </p:grpSpPr>
        <p:pic>
          <p:nvPicPr>
            <p:cNvPr id="12" name="Picture 10">
              <a:extLst>
                <a:ext uri="{FF2B5EF4-FFF2-40B4-BE49-F238E27FC236}">
                  <a16:creationId xmlns:a16="http://schemas.microsoft.com/office/drawing/2014/main" id="{6CFF06B6-EEF2-4098-9477-E57B49809F4C}"/>
                </a:ext>
              </a:extLst>
            </p:cNvPr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" name="CustomShape 3">
              <a:extLst>
                <a:ext uri="{FF2B5EF4-FFF2-40B4-BE49-F238E27FC236}">
                  <a16:creationId xmlns:a16="http://schemas.microsoft.com/office/drawing/2014/main" id="{F4719E7F-8EC6-4992-98B8-89A44FBA079F}"/>
                </a:ext>
              </a:extLst>
            </p:cNvPr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" name="TextShape 4">
            <a:extLst>
              <a:ext uri="{FF2B5EF4-FFF2-40B4-BE49-F238E27FC236}">
                <a16:creationId xmlns:a16="http://schemas.microsoft.com/office/drawing/2014/main" id="{8331CDFA-D7BF-4624-AE23-4E0AFA837F1B}"/>
              </a:ext>
            </a:extLst>
          </p:cNvPr>
          <p:cNvSpPr txBox="1"/>
          <p:nvPr/>
        </p:nvSpPr>
        <p:spPr>
          <a:xfrm>
            <a:off x="350691" y="448200"/>
            <a:ext cx="11563141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IV.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Présentation de la partie :</a:t>
            </a:r>
            <a:r>
              <a:rPr lang="fr-FR" sz="4000" spc="-1" dirty="0">
                <a:solidFill>
                  <a:srgbClr val="000000"/>
                </a:solidFill>
                <a:latin typeface="Calibri Light"/>
              </a:rPr>
              <a:t> Serveurs Web, de base de données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TextShape 5">
            <a:extLst>
              <a:ext uri="{FF2B5EF4-FFF2-40B4-BE49-F238E27FC236}">
                <a16:creationId xmlns:a16="http://schemas.microsoft.com/office/drawing/2014/main" id="{C378D56E-AFFA-4F84-B565-F37B9A82A03F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TextShape 6">
            <a:extLst>
              <a:ext uri="{FF2B5EF4-FFF2-40B4-BE49-F238E27FC236}">
                <a16:creationId xmlns:a16="http://schemas.microsoft.com/office/drawing/2014/main" id="{D2DB575A-A9C2-4D0B-976E-00BD560D7FBF}"/>
              </a:ext>
            </a:extLst>
          </p:cNvPr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7" name="TextShape 7">
            <a:extLst>
              <a:ext uri="{FF2B5EF4-FFF2-40B4-BE49-F238E27FC236}">
                <a16:creationId xmlns:a16="http://schemas.microsoft.com/office/drawing/2014/main" id="{D20D8E5B-43B5-4359-8B3A-8424B08AD7C2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8" name="TextShape 5">
            <a:extLst>
              <a:ext uri="{FF2B5EF4-FFF2-40B4-BE49-F238E27FC236}">
                <a16:creationId xmlns:a16="http://schemas.microsoft.com/office/drawing/2014/main" id="{C06D2F2F-ED84-4AF8-BC07-D32A9E5F5D27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TextShape 6">
            <a:extLst>
              <a:ext uri="{FF2B5EF4-FFF2-40B4-BE49-F238E27FC236}">
                <a16:creationId xmlns:a16="http://schemas.microsoft.com/office/drawing/2014/main" id="{EA85691A-6DED-45CA-B8E2-53B52E8D7E20}"/>
              </a:ext>
            </a:extLst>
          </p:cNvPr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" name="TextShape 7">
            <a:extLst>
              <a:ext uri="{FF2B5EF4-FFF2-40B4-BE49-F238E27FC236}">
                <a16:creationId xmlns:a16="http://schemas.microsoft.com/office/drawing/2014/main" id="{52EC156C-743F-411A-B9A0-BCDCEC371BFB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9852E89-60D3-43A7-B38E-7FD2E792765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4B5AC380-C1CE-4185-8A0F-F5A04270243C}"/>
              </a:ext>
            </a:extLst>
          </p:cNvPr>
          <p:cNvSpPr txBox="1">
            <a:spLocks/>
          </p:cNvSpPr>
          <p:nvPr/>
        </p:nvSpPr>
        <p:spPr>
          <a:xfrm>
            <a:off x="249370" y="1865670"/>
            <a:ext cx="5745308" cy="4965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bg2"/>
                </a:solidFill>
              </a:rPr>
              <a:t>Serveur Web :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Windows Server 2019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A deux interfaces </a:t>
            </a:r>
          </a:p>
          <a:p>
            <a:pPr lvl="2">
              <a:lnSpc>
                <a:spcPct val="100000"/>
              </a:lnSpc>
            </a:pPr>
            <a:r>
              <a:rPr lang="fr-FR" sz="1800" dirty="0">
                <a:solidFill>
                  <a:schemeClr val="bg2"/>
                </a:solidFill>
              </a:rPr>
              <a:t>Une sur le sous réseau 134.59.143.0/27 avec l’adresse </a:t>
            </a:r>
            <a:r>
              <a:rPr lang="fr-FR" sz="1800" dirty="0" err="1">
                <a:solidFill>
                  <a:schemeClr val="bg2"/>
                </a:solidFill>
              </a:rPr>
              <a:t>ip</a:t>
            </a:r>
            <a:r>
              <a:rPr lang="fr-FR" sz="1800" dirty="0">
                <a:solidFill>
                  <a:schemeClr val="bg2"/>
                </a:solidFill>
              </a:rPr>
              <a:t> 134.59.143.225</a:t>
            </a:r>
          </a:p>
          <a:p>
            <a:pPr lvl="2">
              <a:lnSpc>
                <a:spcPct val="100000"/>
              </a:lnSpc>
            </a:pPr>
            <a:r>
              <a:rPr lang="fr-FR" sz="1800" dirty="0">
                <a:solidFill>
                  <a:schemeClr val="bg2"/>
                </a:solidFill>
              </a:rPr>
              <a:t>Une sur le sous réseau 10.143.1.0/24 avec l’adresse </a:t>
            </a:r>
            <a:r>
              <a:rPr lang="fr-FR" sz="1800" dirty="0" err="1">
                <a:solidFill>
                  <a:schemeClr val="bg2"/>
                </a:solidFill>
              </a:rPr>
              <a:t>ip</a:t>
            </a:r>
            <a:r>
              <a:rPr lang="fr-FR" sz="1800" dirty="0">
                <a:solidFill>
                  <a:schemeClr val="bg2"/>
                </a:solidFill>
              </a:rPr>
              <a:t> 10.143.1.225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Hébergera les applications web et web services : </a:t>
            </a:r>
          </a:p>
          <a:p>
            <a:pPr lvl="2">
              <a:lnSpc>
                <a:spcPct val="100000"/>
              </a:lnSpc>
            </a:pPr>
            <a:r>
              <a:rPr lang="fr-FR" sz="1800" dirty="0">
                <a:solidFill>
                  <a:schemeClr val="bg2"/>
                </a:solidFill>
              </a:rPr>
              <a:t>Smart-</a:t>
            </a:r>
            <a:r>
              <a:rPr lang="fr-FR" sz="1800" dirty="0" err="1">
                <a:solidFill>
                  <a:schemeClr val="bg2"/>
                </a:solidFill>
              </a:rPr>
              <a:t>Ecovid</a:t>
            </a:r>
            <a:r>
              <a:rPr lang="fr-FR" sz="1800" dirty="0">
                <a:solidFill>
                  <a:schemeClr val="bg2"/>
                </a:solidFill>
              </a:rPr>
              <a:t> développer en ASP. Net </a:t>
            </a:r>
            <a:r>
              <a:rPr lang="fr-FR" sz="1800" dirty="0" err="1">
                <a:solidFill>
                  <a:schemeClr val="bg2"/>
                </a:solidFill>
              </a:rPr>
              <a:t>Core</a:t>
            </a:r>
            <a:endParaRPr lang="fr-FR" sz="1800" dirty="0">
              <a:solidFill>
                <a:schemeClr val="bg2"/>
              </a:solidFill>
            </a:endParaRPr>
          </a:p>
          <a:p>
            <a:pPr lvl="2">
              <a:lnSpc>
                <a:spcPct val="100000"/>
              </a:lnSpc>
            </a:pPr>
            <a:r>
              <a:rPr lang="fr-FR" sz="1800" dirty="0" err="1">
                <a:solidFill>
                  <a:schemeClr val="bg2"/>
                </a:solidFill>
              </a:rPr>
              <a:t>WebServices</a:t>
            </a:r>
            <a:r>
              <a:rPr lang="fr-FR" sz="1800" dirty="0">
                <a:solidFill>
                  <a:schemeClr val="bg2"/>
                </a:solidFill>
              </a:rPr>
              <a:t> développer en </a:t>
            </a:r>
            <a:r>
              <a:rPr lang="fr-FR" sz="1800" dirty="0" err="1">
                <a:solidFill>
                  <a:schemeClr val="bg2"/>
                </a:solidFill>
              </a:rPr>
              <a:t>NodeJS</a:t>
            </a:r>
            <a:endParaRPr lang="fr-FR" sz="1800" dirty="0">
              <a:solidFill>
                <a:schemeClr val="bg2"/>
              </a:solidFill>
            </a:endParaRPr>
          </a:p>
          <a:p>
            <a:pPr lvl="2">
              <a:lnSpc>
                <a:spcPct val="100000"/>
              </a:lnSpc>
            </a:pPr>
            <a:r>
              <a:rPr lang="fr-FR" sz="1800" dirty="0">
                <a:solidFill>
                  <a:schemeClr val="bg2"/>
                </a:solidFill>
              </a:rPr>
              <a:t>Ainsi que PhpMyAdmin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Hébergera le broker MQTT centrale</a:t>
            </a: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5FF3DCC0-1B57-4CF1-8B37-D5F86FA78102}"/>
              </a:ext>
            </a:extLst>
          </p:cNvPr>
          <p:cNvSpPr txBox="1">
            <a:spLocks/>
          </p:cNvSpPr>
          <p:nvPr/>
        </p:nvSpPr>
        <p:spPr>
          <a:xfrm>
            <a:off x="6726690" y="1876680"/>
            <a:ext cx="5240136" cy="4218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2"/>
                </a:solidFill>
              </a:rPr>
              <a:t>Serveur de base de données :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Raspberry pi 3</a:t>
            </a:r>
          </a:p>
          <a:p>
            <a:pPr lvl="1"/>
            <a:r>
              <a:rPr lang="fr-FR" dirty="0" err="1">
                <a:solidFill>
                  <a:schemeClr val="bg2"/>
                </a:solidFill>
              </a:rPr>
              <a:t>Rasbpian</a:t>
            </a:r>
            <a:endParaRPr lang="fr-FR" dirty="0">
              <a:solidFill>
                <a:schemeClr val="bg2"/>
              </a:solidFill>
            </a:endParaRPr>
          </a:p>
          <a:p>
            <a:pPr lvl="1"/>
            <a:r>
              <a:rPr lang="fr-FR" dirty="0">
                <a:solidFill>
                  <a:schemeClr val="bg2"/>
                </a:solidFill>
              </a:rPr>
              <a:t>Hébergera la base de données uniquement</a:t>
            </a:r>
          </a:p>
          <a:p>
            <a:pPr lvl="2"/>
            <a:r>
              <a:rPr lang="fr-FR" dirty="0">
                <a:solidFill>
                  <a:schemeClr val="bg2"/>
                </a:solidFill>
              </a:rPr>
              <a:t>Base de données </a:t>
            </a:r>
            <a:r>
              <a:rPr lang="fr-FR" dirty="0" err="1">
                <a:solidFill>
                  <a:schemeClr val="bg2"/>
                </a:solidFill>
              </a:rPr>
              <a:t>MariaDB</a:t>
            </a:r>
            <a:endParaRPr lang="fr-FR" dirty="0">
              <a:solidFill>
                <a:schemeClr val="bg2"/>
              </a:solidFill>
            </a:endParaRPr>
          </a:p>
          <a:p>
            <a:pPr lvl="1"/>
            <a:r>
              <a:rPr lang="fr-FR" dirty="0" err="1">
                <a:solidFill>
                  <a:schemeClr val="bg2"/>
                </a:solidFill>
              </a:rPr>
              <a:t>Rejète</a:t>
            </a:r>
            <a:r>
              <a:rPr lang="fr-FR" dirty="0">
                <a:solidFill>
                  <a:schemeClr val="bg2"/>
                </a:solidFill>
              </a:rPr>
              <a:t> toute communication ayant une adresse </a:t>
            </a:r>
            <a:r>
              <a:rPr lang="fr-FR" dirty="0" err="1">
                <a:solidFill>
                  <a:schemeClr val="bg2"/>
                </a:solidFill>
              </a:rPr>
              <a:t>ip</a:t>
            </a:r>
            <a:r>
              <a:rPr lang="fr-FR" dirty="0">
                <a:solidFill>
                  <a:schemeClr val="bg2"/>
                </a:solidFill>
              </a:rPr>
              <a:t> différente du serveur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Accessible uniquement depuis l’intranet (sous réseau 10.143.1.0/24)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1607B157-EA88-496D-82D6-EE2D5DE711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9"/>
          <a:stretch/>
        </p:blipFill>
        <p:spPr>
          <a:xfrm>
            <a:off x="1733550" y="1009650"/>
            <a:ext cx="8872961" cy="5848350"/>
          </a:xfrm>
          <a:prstGeom prst="rect">
            <a:avLst/>
          </a:prstGeom>
        </p:spPr>
      </p:pic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F411EB8D-6B1B-45FF-9B7D-6C9CE7E73055}"/>
              </a:ext>
            </a:extLst>
          </p:cNvPr>
          <p:cNvSpPr txBox="1">
            <a:spLocks/>
          </p:cNvSpPr>
          <p:nvPr/>
        </p:nvSpPr>
        <p:spPr>
          <a:xfrm>
            <a:off x="468805" y="2120999"/>
            <a:ext cx="11326912" cy="51177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/>
                </a:solidFill>
              </a:rPr>
              <a:t>Conclusion :</a:t>
            </a:r>
          </a:p>
          <a:p>
            <a:pPr lvl="0"/>
            <a:r>
              <a:rPr lang="fr-FR" dirty="0">
                <a:solidFill>
                  <a:schemeClr val="bg2"/>
                </a:solidFill>
              </a:rPr>
              <a:t>Configuration des serveurs Web et base de données </a:t>
            </a:r>
          </a:p>
          <a:p>
            <a:pPr lvl="0"/>
            <a:r>
              <a:rPr lang="fr-FR" dirty="0">
                <a:solidFill>
                  <a:schemeClr val="bg2"/>
                </a:solidFill>
              </a:rPr>
              <a:t>Interopérabilité avec les autres parties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4" grpId="1"/>
      <p:bldP spid="24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9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0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1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2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V. </a:t>
            </a:r>
            <a:r>
              <a:rPr lang="fr-FR" sz="3600" b="0" strike="noStrike" spc="-1">
                <a:solidFill>
                  <a:srgbClr val="000000"/>
                </a:solidFill>
                <a:latin typeface="Calibri Light"/>
              </a:rPr>
              <a:t>Présentation de la partie : Backend et base de données </a:t>
            </a:r>
            <a:endParaRPr lang="fr-F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55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9852E89-60D3-43A7-B38E-7FD2E792765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8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Présentation de la partie : Web Service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43A575-004B-4A81-819A-C42D477DA0A4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9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64" name="Image 163"/>
          <p:cNvPicPr/>
          <p:nvPr/>
        </p:nvPicPr>
        <p:blipFill>
          <a:blip r:embed="rId3"/>
          <a:stretch/>
        </p:blipFill>
        <p:spPr>
          <a:xfrm>
            <a:off x="0" y="2340000"/>
            <a:ext cx="2733480" cy="1666440"/>
          </a:xfrm>
          <a:prstGeom prst="rect">
            <a:avLst/>
          </a:prstGeom>
          <a:ln w="0">
            <a:noFill/>
          </a:ln>
        </p:spPr>
      </p:pic>
      <p:pic>
        <p:nvPicPr>
          <p:cNvPr id="165" name="Image 164"/>
          <p:cNvPicPr/>
          <p:nvPr/>
        </p:nvPicPr>
        <p:blipFill>
          <a:blip r:embed="rId4"/>
          <a:stretch/>
        </p:blipFill>
        <p:spPr>
          <a:xfrm>
            <a:off x="10013400" y="2340000"/>
            <a:ext cx="1866600" cy="1800000"/>
          </a:xfrm>
          <a:prstGeom prst="rect">
            <a:avLst/>
          </a:prstGeom>
          <a:ln w="0">
            <a:noFill/>
          </a:ln>
        </p:spPr>
      </p:pic>
      <p:pic>
        <p:nvPicPr>
          <p:cNvPr id="166" name="Image 165"/>
          <p:cNvPicPr/>
          <p:nvPr/>
        </p:nvPicPr>
        <p:blipFill>
          <a:blip r:embed="rId5"/>
          <a:stretch/>
        </p:blipFill>
        <p:spPr>
          <a:xfrm>
            <a:off x="3201840" y="2340000"/>
            <a:ext cx="6158160" cy="1980000"/>
          </a:xfrm>
          <a:prstGeom prst="rect">
            <a:avLst/>
          </a:prstGeom>
          <a:ln w="0">
            <a:noFill/>
          </a:ln>
        </p:spPr>
      </p:pic>
      <p:sp>
        <p:nvSpPr>
          <p:cNvPr id="167" name="TextShape 8"/>
          <p:cNvSpPr txBox="1"/>
          <p:nvPr/>
        </p:nvSpPr>
        <p:spPr>
          <a:xfrm>
            <a:off x="0" y="4569840"/>
            <a:ext cx="8820000" cy="1626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 dirty="0">
                <a:latin typeface="Arial"/>
              </a:rPr>
              <a:t>-</a:t>
            </a:r>
            <a:r>
              <a:rPr lang="fr-FR" sz="1800" b="0" strike="noStrike" spc="-1" dirty="0" err="1">
                <a:latin typeface="Arial"/>
              </a:rPr>
              <a:t>WebService</a:t>
            </a:r>
            <a:r>
              <a:rPr lang="fr-FR" sz="1800" b="0" strike="noStrike" spc="-1" dirty="0">
                <a:latin typeface="Arial"/>
              </a:rPr>
              <a:t> REST réalisé en Node </a:t>
            </a:r>
            <a:r>
              <a:rPr lang="fr-FR" sz="1800" b="0" strike="noStrike" spc="-1" dirty="0" err="1">
                <a:latin typeface="Arial"/>
              </a:rPr>
              <a:t>Js</a:t>
            </a:r>
            <a:r>
              <a:rPr lang="fr-FR" sz="1800" b="0" strike="noStrike" spc="-1" dirty="0">
                <a:latin typeface="Arial"/>
              </a:rPr>
              <a:t> , qui est composé de 6 service.</a:t>
            </a:r>
          </a:p>
          <a:p>
            <a:r>
              <a:rPr lang="fr-FR" sz="1800" b="0" strike="noStrike" spc="-1" dirty="0">
                <a:latin typeface="Arial"/>
              </a:rPr>
              <a:t>-Infra Admin sécurisé par </a:t>
            </a:r>
            <a:r>
              <a:rPr lang="fr-FR" sz="1800" b="0" strike="noStrike" spc="-1" dirty="0" err="1">
                <a:latin typeface="Arial"/>
              </a:rPr>
              <a:t>token</a:t>
            </a:r>
            <a:r>
              <a:rPr lang="fr-FR" sz="1800" b="0" strike="noStrike" spc="-1" dirty="0">
                <a:latin typeface="Arial"/>
              </a:rPr>
              <a:t> (JWT).</a:t>
            </a:r>
          </a:p>
          <a:p>
            <a:r>
              <a:rPr lang="fr-FR" sz="1800" b="0" strike="noStrike" spc="-1" dirty="0">
                <a:latin typeface="Arial"/>
              </a:rPr>
              <a:t>-Tourne sur un VPS sous un nom de domaine spécifique (webservice.lensalex.fr ).</a:t>
            </a:r>
          </a:p>
          <a:p>
            <a:r>
              <a:rPr lang="fr-FR" sz="1800" b="0" strike="noStrike" spc="-1" dirty="0">
                <a:latin typeface="Arial"/>
              </a:rPr>
              <a:t>-Requête vers la base de données (</a:t>
            </a:r>
            <a:r>
              <a:rPr lang="fr-FR" sz="1800" b="0" strike="noStrike" spc="-1" dirty="0" err="1">
                <a:latin typeface="Arial"/>
              </a:rPr>
              <a:t>mysql</a:t>
            </a:r>
            <a:r>
              <a:rPr lang="fr-FR" sz="1800" b="0" strike="noStrike" spc="-1" dirty="0">
                <a:latin typeface="Arial"/>
              </a:rPr>
              <a:t>) pour GET , POST , DELETE ou PUT.</a:t>
            </a:r>
          </a:p>
          <a:p>
            <a:r>
              <a:rPr lang="fr-FR" sz="1800" b="0" strike="noStrike" spc="-1" dirty="0">
                <a:latin typeface="Arial"/>
              </a:rPr>
              <a:t>-Chaque service possède ça documentation </a:t>
            </a:r>
            <a:r>
              <a:rPr lang="fr-FR" sz="1800" b="0" strike="noStrike" spc="-1" dirty="0" err="1">
                <a:latin typeface="Arial"/>
              </a:rPr>
              <a:t>swagger</a:t>
            </a:r>
            <a:r>
              <a:rPr lang="fr-FR" sz="1800" b="0" strike="noStrike" spc="-1" dirty="0">
                <a:latin typeface="Arial"/>
              </a:rPr>
              <a:t>.</a:t>
            </a:r>
          </a:p>
          <a:p>
            <a:r>
              <a:rPr lang="fr-FR" sz="1800" b="0" strike="noStrike" spc="-1" dirty="0">
                <a:latin typeface="Arial"/>
              </a:rPr>
              <a:t>-Exploitation sur un site web (sous .net </a:t>
            </a:r>
            <a:r>
              <a:rPr lang="fr-FR" sz="1800" b="0" strike="noStrike" spc="-1" dirty="0" err="1">
                <a:latin typeface="Arial"/>
              </a:rPr>
              <a:t>core</a:t>
            </a:r>
            <a:r>
              <a:rPr lang="fr-FR" sz="1800" b="0" strike="noStrike" spc="-1" dirty="0">
                <a:latin typeface="Arial"/>
              </a:rPr>
              <a:t>) et application mobile (sous </a:t>
            </a:r>
            <a:r>
              <a:rPr lang="fr-FR" sz="1800" b="0" strike="noStrike" spc="-1" dirty="0" err="1">
                <a:latin typeface="Arial"/>
              </a:rPr>
              <a:t>xamarin</a:t>
            </a:r>
            <a:r>
              <a:rPr lang="fr-FR" sz="1800" b="0" strike="noStrike" spc="-1" dirty="0">
                <a:latin typeface="Arial"/>
              </a:rPr>
              <a:t>).</a:t>
            </a:r>
          </a:p>
        </p:txBody>
      </p:sp>
      <p:pic>
        <p:nvPicPr>
          <p:cNvPr id="168" name="Image 167"/>
          <p:cNvPicPr/>
          <p:nvPr/>
        </p:nvPicPr>
        <p:blipFill>
          <a:blip r:embed="rId6"/>
          <a:stretch/>
        </p:blipFill>
        <p:spPr>
          <a:xfrm>
            <a:off x="9900000" y="4265640"/>
            <a:ext cx="2160000" cy="1854360"/>
          </a:xfrm>
          <a:prstGeom prst="rect">
            <a:avLst/>
          </a:prstGeom>
          <a:ln w="0">
            <a:noFill/>
          </a:ln>
        </p:spPr>
      </p:pic>
      <p:sp>
        <p:nvSpPr>
          <p:cNvPr id="169" name="TextShape 9"/>
          <p:cNvSpPr txBox="1"/>
          <p:nvPr/>
        </p:nvSpPr>
        <p:spPr>
          <a:xfrm>
            <a:off x="9900000" y="5994360"/>
            <a:ext cx="2160000" cy="68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800" b="0" strike="noStrike" spc="-1">
                <a:latin typeface="Arial"/>
              </a:rPr>
              <a:t>Documentation  Service Infrastructure</a:t>
            </a:r>
            <a:r>
              <a:rPr lang="fr-FR" sz="1800" b="0" strike="noStrike" spc="-1"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</TotalTime>
  <Words>600</Words>
  <Application>Microsoft Office PowerPoint</Application>
  <PresentationFormat>Grand écran</PresentationFormat>
  <Paragraphs>121</Paragraphs>
  <Slides>17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StarSymbol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Projet M5StickC</dc:title>
  <dc:subject/>
  <dc:creator>lagwaitf lagwaitf</dc:creator>
  <dc:description/>
  <cp:lastModifiedBy>dorian pennacchioni</cp:lastModifiedBy>
  <cp:revision>23</cp:revision>
  <dcterms:created xsi:type="dcterms:W3CDTF">2021-03-05T16:38:17Z</dcterms:created>
  <dcterms:modified xsi:type="dcterms:W3CDTF">2021-05-13T17:06:55Z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15</vt:i4>
  </property>
</Properties>
</file>