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_rels/notesSlide2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70.png" ContentType="image/png"/>
  <Override PartName="/ppt/media/image5.png" ContentType="image/png"/>
  <Override PartName="/ppt/media/image71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57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52.jpeg" ContentType="image/jpeg"/>
  <Override PartName="/ppt/media/image19.png" ContentType="image/png"/>
  <Override PartName="/ppt/media/image20.png" ContentType="image/png"/>
  <Override PartName="/ppt/media/image21.png" ContentType="image/png"/>
  <Override PartName="/ppt/media/image58.jpeg" ContentType="image/jpe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jpeg" ContentType="image/jpeg"/>
  <Override PartName="/ppt/media/image37.png" ContentType="image/png"/>
  <Override PartName="/ppt/media/image27.png" ContentType="image/png"/>
  <Override PartName="/ppt/media/image28.png" ContentType="image/png"/>
  <Override PartName="/ppt/media/image53.jpeg" ContentType="image/jpeg"/>
  <Override PartName="/ppt/media/image29.png" ContentType="image/png"/>
  <Override PartName="/ppt/media/image30.png" ContentType="image/png"/>
  <Override PartName="/ppt/media/image31.png" ContentType="image/png"/>
  <Override PartName="/ppt/media/image59.jpeg" ContentType="image/jpe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8.png" ContentType="image/png"/>
  <Override PartName="/ppt/media/image54.jpeg" ContentType="image/jpeg"/>
  <Override PartName="/ppt/media/image39.jpeg" ContentType="image/jpe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55.jpeg" ContentType="image/jpeg"/>
  <Override PartName="/ppt/media/image83.jpeg" ContentType="image/jpeg"/>
  <Override PartName="/ppt/media/image49.png" ContentType="image/png"/>
  <Override PartName="/ppt/media/image50.png" ContentType="image/png"/>
  <Override PartName="/ppt/media/image51.png" ContentType="image/png"/>
  <Override PartName="/ppt/media/image56.png" ContentType="image/png"/>
  <Override PartName="/ppt/media/image60.jpeg" ContentType="image/jpe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4.jpeg" ContentType="image/jpeg"/>
  <Override PartName="/ppt/media/image75.jpeg" ContentType="image/jpe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déplacer la diapo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18DCD18-9D5D-4542-AE66-D1B597311A58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</p:spPr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401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DAAFEC9-04CB-4AA1-8C21-76D2966F4C1D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404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C602AF3-4861-4A99-B442-7003B53A9E14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</p:spPr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407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4CE3D26-240A-499F-BA22-26A742150FC3}" type="slidenum">
              <a:rPr b="0" lang="fr-FR" sz="1200" spc="-1" strike="noStrike">
                <a:latin typeface="Times New Roman"/>
              </a:rPr>
              <a:t>23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</p:spPr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410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48E5CE7-B690-4241-9F05-E5C606BB38F9}" type="slidenum">
              <a:rPr b="0" lang="fr-FR" sz="1200" spc="-1" strike="noStrike">
                <a:latin typeface="Times New Roman"/>
              </a:rPr>
              <a:t>23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</p:spPr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413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1A7D629-06E2-4E6B-B6D6-DE65BDA36B97}" type="slidenum">
              <a:rPr b="0" lang="fr-FR" sz="1200" spc="-1" strike="noStrike">
                <a:latin typeface="Times New Roman"/>
              </a:rPr>
              <a:t>23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</p:spPr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416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445476E-FB46-44F9-A63A-DC903C459BB3}" type="slidenum">
              <a:rPr b="0" lang="fr-FR" sz="1200" spc="-1" strike="noStrike"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</p:spPr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395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AECD7FE-5801-4ADC-A9A8-2E7BCC8DE269}" type="slidenum">
              <a:rPr b="0" lang="fr-FR" sz="1200" spc="-1" strike="noStrike">
                <a:latin typeface="Times New Roman"/>
              </a:rPr>
              <a:t>23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398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A3B9809-19A0-4244-AC11-F94880827829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jpe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jpeg"/><Relationship Id="rId3" Type="http://schemas.openxmlformats.org/officeDocument/2006/relationships/image" Target="../media/image53.jpeg"/><Relationship Id="rId4" Type="http://schemas.openxmlformats.org/officeDocument/2006/relationships/image" Target="../media/image54.jpeg"/><Relationship Id="rId5" Type="http://schemas.openxmlformats.org/officeDocument/2006/relationships/image" Target="../media/image55.jpeg"/><Relationship Id="rId6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jpeg"/><Relationship Id="rId3" Type="http://schemas.openxmlformats.org/officeDocument/2006/relationships/image" Target="../media/image58.jpeg"/><Relationship Id="rId4" Type="http://schemas.openxmlformats.org/officeDocument/2006/relationships/image" Target="../media/image59.jpeg"/><Relationship Id="rId5" Type="http://schemas.openxmlformats.org/officeDocument/2006/relationships/image" Target="../media/image60.jpeg"/><Relationship Id="rId6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4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jpeg"/><Relationship Id="rId11" Type="http://schemas.openxmlformats.org/officeDocument/2006/relationships/image" Target="../media/image75.jpeg"/><Relationship Id="rId12" Type="http://schemas.openxmlformats.org/officeDocument/2006/relationships/slideLayout" Target="../slideLayouts/slideLayout13.xml"/><Relationship Id="rId1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image" Target="../media/image7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1.png"/><Relationship Id="rId2" Type="http://schemas.openxmlformats.org/officeDocument/2006/relationships/image" Target="../media/image82.png"/><Relationship Id="rId3" Type="http://schemas.openxmlformats.org/officeDocument/2006/relationships/image" Target="../media/image83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8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jpeg"/><Relationship Id="rId9" Type="http://schemas.openxmlformats.org/officeDocument/2006/relationships/image" Target="../media/image27.png"/><Relationship Id="rId10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75560" y="0"/>
            <a:ext cx="10909440" cy="685728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" name="Picture 9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3045240" y="2043720"/>
            <a:ext cx="6104520" cy="203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ffffff"/>
                </a:solidFill>
                <a:latin typeface="Calibri Light"/>
                <a:ea typeface="DejaVu Sans"/>
              </a:rPr>
              <a:t>Présentation Projet E-Covid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3045240" y="4074840"/>
            <a:ext cx="6104520" cy="6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4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LP IOTIA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6EB1474-4666-4746-9C00-86D3D38E2A7A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360" y="1361160"/>
            <a:ext cx="12191400" cy="549648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2" name="Group 2"/>
          <p:cNvGrpSpPr/>
          <p:nvPr/>
        </p:nvGrpSpPr>
        <p:grpSpPr>
          <a:xfrm>
            <a:off x="0" y="360"/>
            <a:ext cx="12191400" cy="3048480"/>
            <a:chOff x="0" y="360"/>
            <a:chExt cx="12191400" cy="3048480"/>
          </a:xfrm>
        </p:grpSpPr>
        <p:pic>
          <p:nvPicPr>
            <p:cNvPr id="223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400" cy="3048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4" name="CustomShape 3"/>
            <p:cNvSpPr/>
            <p:nvPr/>
          </p:nvSpPr>
          <p:spPr>
            <a:xfrm flipV="1">
              <a:off x="2067480" y="1076040"/>
              <a:ext cx="372960" cy="4046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5" name="CustomShape 4"/>
          <p:cNvSpPr/>
          <p:nvPr/>
        </p:nvSpPr>
        <p:spPr>
          <a:xfrm>
            <a:off x="1179360" y="448200"/>
            <a:ext cx="98326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  <a:ea typeface="DejaVu Sans"/>
              </a:rPr>
              <a:t>V. </a:t>
            </a:r>
            <a:r>
              <a:rPr b="0" lang="fr-FR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Base de données 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26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27" name="CustomShape 6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2675AF1-ACA7-4914-9AFC-606CD625E43E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10</a:t>
            </a:fld>
            <a:endParaRPr b="0" lang="fr-FR" sz="1200" spc="-1" strike="noStrike">
              <a:latin typeface="Arial"/>
            </a:endParaRPr>
          </a:p>
        </p:txBody>
      </p:sp>
      <p:sp>
        <p:nvSpPr>
          <p:cNvPr id="228" name="CustomShape 7"/>
          <p:cNvSpPr/>
          <p:nvPr/>
        </p:nvSpPr>
        <p:spPr>
          <a:xfrm>
            <a:off x="3608280" y="2668680"/>
            <a:ext cx="4657680" cy="66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17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5800" spc="-1" strike="noStrike">
                <a:solidFill>
                  <a:srgbClr val="ffffff"/>
                </a:solidFill>
                <a:latin typeface="Calibri"/>
                <a:ea typeface="DejaVu Sans"/>
              </a:rPr>
              <a:t>Use case utilisateur:</a:t>
            </a:r>
            <a:endParaRPr b="0" lang="fr-FR" sz="5800" spc="-1" strike="noStrike">
              <a:latin typeface="Arial"/>
            </a:endParaRPr>
          </a:p>
        </p:txBody>
      </p:sp>
      <p:sp>
        <p:nvSpPr>
          <p:cNvPr id="229" name="CustomShape 8"/>
          <p:cNvSpPr/>
          <p:nvPr/>
        </p:nvSpPr>
        <p:spPr>
          <a:xfrm>
            <a:off x="556200" y="4037760"/>
            <a:ext cx="2082600" cy="66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17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5800" spc="-1" strike="noStrike">
                <a:solidFill>
                  <a:srgbClr val="ffffff"/>
                </a:solidFill>
                <a:latin typeface="Calibri"/>
                <a:ea typeface="DejaVu Sans"/>
              </a:rPr>
              <a:t>utilisateur</a:t>
            </a:r>
            <a:endParaRPr b="0" lang="fr-FR" sz="5800" spc="-1" strike="noStrike">
              <a:latin typeface="Arial"/>
            </a:endParaRPr>
          </a:p>
        </p:txBody>
      </p:sp>
      <p:sp>
        <p:nvSpPr>
          <p:cNvPr id="230" name="CustomShape 9"/>
          <p:cNvSpPr/>
          <p:nvPr/>
        </p:nvSpPr>
        <p:spPr>
          <a:xfrm>
            <a:off x="2679840" y="4461480"/>
            <a:ext cx="793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0"/>
          <p:cNvSpPr/>
          <p:nvPr/>
        </p:nvSpPr>
        <p:spPr>
          <a:xfrm>
            <a:off x="3608280" y="3905640"/>
            <a:ext cx="3696480" cy="108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2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000" spc="-1" strike="noStrike">
                <a:solidFill>
                  <a:srgbClr val="ffffff"/>
                </a:solidFill>
                <a:latin typeface="Calibri"/>
                <a:ea typeface="DejaVu Sans"/>
              </a:rPr>
              <a:t>Utilisation du matériel connecté</a:t>
            </a:r>
            <a:endParaRPr b="0" lang="fr-FR" sz="3000" spc="-1" strike="noStrike">
              <a:latin typeface="Arial"/>
            </a:endParaRPr>
          </a:p>
        </p:txBody>
      </p:sp>
      <p:sp>
        <p:nvSpPr>
          <p:cNvPr id="232" name="CustomShape 11"/>
          <p:cNvSpPr/>
          <p:nvPr/>
        </p:nvSpPr>
        <p:spPr>
          <a:xfrm>
            <a:off x="7454880" y="4432680"/>
            <a:ext cx="793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12"/>
          <p:cNvSpPr/>
          <p:nvPr/>
        </p:nvSpPr>
        <p:spPr>
          <a:xfrm>
            <a:off x="8372160" y="3828600"/>
            <a:ext cx="3696480" cy="108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2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000" spc="-1" strike="noStrike">
                <a:solidFill>
                  <a:srgbClr val="ffffff"/>
                </a:solidFill>
                <a:latin typeface="Calibri"/>
                <a:ea typeface="DejaVu Sans"/>
              </a:rPr>
              <a:t>Enregistrement dans la BDD</a:t>
            </a:r>
            <a:endParaRPr b="0" lang="fr-FR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60" y="1361160"/>
            <a:ext cx="12191400" cy="549648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5" name="Group 2"/>
          <p:cNvGrpSpPr/>
          <p:nvPr/>
        </p:nvGrpSpPr>
        <p:grpSpPr>
          <a:xfrm>
            <a:off x="0" y="360"/>
            <a:ext cx="12191400" cy="3048480"/>
            <a:chOff x="0" y="360"/>
            <a:chExt cx="12191400" cy="3048480"/>
          </a:xfrm>
        </p:grpSpPr>
        <p:pic>
          <p:nvPicPr>
            <p:cNvPr id="236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400" cy="3048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37" name="CustomShape 3"/>
            <p:cNvSpPr/>
            <p:nvPr/>
          </p:nvSpPr>
          <p:spPr>
            <a:xfrm flipV="1">
              <a:off x="2067480" y="1076040"/>
              <a:ext cx="372960" cy="4046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38" name="CustomShape 4"/>
          <p:cNvSpPr/>
          <p:nvPr/>
        </p:nvSpPr>
        <p:spPr>
          <a:xfrm>
            <a:off x="1179360" y="448200"/>
            <a:ext cx="98326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  <a:ea typeface="DejaVu Sans"/>
              </a:rPr>
              <a:t>V. </a:t>
            </a:r>
            <a:r>
              <a:rPr b="0" lang="fr-FR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Base de données 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39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40" name="CustomShape 6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D85B2FD-2C79-40AB-A6C0-5B07B7FA04D0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11</a:t>
            </a:fld>
            <a:endParaRPr b="0" lang="fr-FR" sz="1200" spc="-1" strike="noStrike">
              <a:latin typeface="Arial"/>
            </a:endParaRPr>
          </a:p>
        </p:txBody>
      </p:sp>
      <p:sp>
        <p:nvSpPr>
          <p:cNvPr id="241" name="CustomShape 7"/>
          <p:cNvSpPr/>
          <p:nvPr/>
        </p:nvSpPr>
        <p:spPr>
          <a:xfrm>
            <a:off x="3608280" y="2668680"/>
            <a:ext cx="4657680" cy="66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10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5800" spc="-1" strike="noStrike">
                <a:solidFill>
                  <a:srgbClr val="ffffff"/>
                </a:solidFill>
                <a:latin typeface="Calibri"/>
                <a:ea typeface="DejaVu Sans"/>
              </a:rPr>
              <a:t>Use case administrateur:</a:t>
            </a:r>
            <a:endParaRPr b="0" lang="fr-FR" sz="5800" spc="-1" strike="noStrike">
              <a:latin typeface="Arial"/>
            </a:endParaRPr>
          </a:p>
        </p:txBody>
      </p:sp>
      <p:sp>
        <p:nvSpPr>
          <p:cNvPr id="242" name="CustomShape 8"/>
          <p:cNvSpPr/>
          <p:nvPr/>
        </p:nvSpPr>
        <p:spPr>
          <a:xfrm>
            <a:off x="1594440" y="4077360"/>
            <a:ext cx="2359080" cy="66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10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5800" spc="-1" strike="noStrike">
                <a:solidFill>
                  <a:srgbClr val="ffffff"/>
                </a:solidFill>
                <a:latin typeface="Calibri"/>
                <a:ea typeface="DejaVu Sans"/>
              </a:rPr>
              <a:t>Administrateur</a:t>
            </a:r>
            <a:endParaRPr b="0" lang="fr-FR" sz="5800" spc="-1" strike="noStrike">
              <a:latin typeface="Arial"/>
            </a:endParaRPr>
          </a:p>
        </p:txBody>
      </p:sp>
      <p:sp>
        <p:nvSpPr>
          <p:cNvPr id="243" name="CustomShape 9"/>
          <p:cNvSpPr/>
          <p:nvPr/>
        </p:nvSpPr>
        <p:spPr>
          <a:xfrm>
            <a:off x="4518720" y="4524120"/>
            <a:ext cx="793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10"/>
          <p:cNvSpPr/>
          <p:nvPr/>
        </p:nvSpPr>
        <p:spPr>
          <a:xfrm>
            <a:off x="5862600" y="3961800"/>
            <a:ext cx="3696480" cy="108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2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000" spc="-1" strike="noStrike">
                <a:solidFill>
                  <a:srgbClr val="ffffff"/>
                </a:solidFill>
                <a:latin typeface="Calibri"/>
                <a:ea typeface="DejaVu Sans"/>
              </a:rPr>
              <a:t>Modifications dans la BDD</a:t>
            </a:r>
            <a:endParaRPr b="0" lang="fr-FR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0" y="1360800"/>
            <a:ext cx="12191400" cy="549648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46" name="Group 2"/>
          <p:cNvGrpSpPr/>
          <p:nvPr/>
        </p:nvGrpSpPr>
        <p:grpSpPr>
          <a:xfrm>
            <a:off x="0" y="360"/>
            <a:ext cx="12191400" cy="3048480"/>
            <a:chOff x="0" y="360"/>
            <a:chExt cx="12191400" cy="3048480"/>
          </a:xfrm>
        </p:grpSpPr>
        <p:pic>
          <p:nvPicPr>
            <p:cNvPr id="247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400" cy="3048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8" name="CustomShape 3"/>
            <p:cNvSpPr/>
            <p:nvPr/>
          </p:nvSpPr>
          <p:spPr>
            <a:xfrm flipV="1">
              <a:off x="2067480" y="1076040"/>
              <a:ext cx="372960" cy="4046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9" name="CustomShape 4"/>
          <p:cNvSpPr/>
          <p:nvPr/>
        </p:nvSpPr>
        <p:spPr>
          <a:xfrm>
            <a:off x="1179360" y="448200"/>
            <a:ext cx="98326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  <a:ea typeface="DejaVu Sans"/>
              </a:rPr>
              <a:t>VI. </a:t>
            </a:r>
            <a:r>
              <a:rPr b="0" lang="fr-F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Web Service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250" name="CustomShape 5"/>
          <p:cNvSpPr/>
          <p:nvPr/>
        </p:nvSpPr>
        <p:spPr>
          <a:xfrm>
            <a:off x="1179360" y="3049200"/>
            <a:ext cx="9832680" cy="29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51" name="CustomShape 6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52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D5C31A4-0170-4D59-8470-1541E1C3A0C1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12</a:t>
            </a:fld>
            <a:endParaRPr b="0" lang="fr-FR" sz="1200" spc="-1" strike="noStrike">
              <a:latin typeface="Arial"/>
            </a:endParaRPr>
          </a:p>
        </p:txBody>
      </p:sp>
      <p:pic>
        <p:nvPicPr>
          <p:cNvPr id="253" name="Image 163" descr=""/>
          <p:cNvPicPr/>
          <p:nvPr/>
        </p:nvPicPr>
        <p:blipFill>
          <a:blip r:embed="rId2"/>
          <a:stretch/>
        </p:blipFill>
        <p:spPr>
          <a:xfrm>
            <a:off x="0" y="2340000"/>
            <a:ext cx="2733120" cy="1666080"/>
          </a:xfrm>
          <a:prstGeom prst="rect">
            <a:avLst/>
          </a:prstGeom>
          <a:ln>
            <a:noFill/>
          </a:ln>
        </p:spPr>
      </p:pic>
      <p:pic>
        <p:nvPicPr>
          <p:cNvPr id="254" name="Image 164" descr=""/>
          <p:cNvPicPr/>
          <p:nvPr/>
        </p:nvPicPr>
        <p:blipFill>
          <a:blip r:embed="rId3"/>
          <a:stretch/>
        </p:blipFill>
        <p:spPr>
          <a:xfrm>
            <a:off x="10013400" y="2340000"/>
            <a:ext cx="1788480" cy="1065960"/>
          </a:xfrm>
          <a:prstGeom prst="rect">
            <a:avLst/>
          </a:prstGeom>
          <a:ln>
            <a:noFill/>
          </a:ln>
        </p:spPr>
      </p:pic>
      <p:pic>
        <p:nvPicPr>
          <p:cNvPr id="255" name="Image 165" descr=""/>
          <p:cNvPicPr/>
          <p:nvPr/>
        </p:nvPicPr>
        <p:blipFill>
          <a:blip r:embed="rId4"/>
          <a:stretch/>
        </p:blipFill>
        <p:spPr>
          <a:xfrm>
            <a:off x="3201840" y="2340000"/>
            <a:ext cx="6157800" cy="1979640"/>
          </a:xfrm>
          <a:prstGeom prst="rect">
            <a:avLst/>
          </a:prstGeom>
          <a:ln>
            <a:noFill/>
          </a:ln>
        </p:spPr>
      </p:pic>
      <p:sp>
        <p:nvSpPr>
          <p:cNvPr id="256" name="CustomShape 8"/>
          <p:cNvSpPr/>
          <p:nvPr/>
        </p:nvSpPr>
        <p:spPr>
          <a:xfrm>
            <a:off x="0" y="4569840"/>
            <a:ext cx="8819640" cy="16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-WebService REST réalisé en Node Js , qui est composé de 6 services.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-Infra Admin sécurisé par token (JWT).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-Tourne sur un VPS sous un nom de domaine spécifique (webservice.lensalex.fr ).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-Requête vers la base de données (mysql) pour GET , POST , DELETE ou PUT.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-Chaque service possède ça documentation swagger.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-Exploitation sur un site web (sous .net core) et application mobile (sous xamarin).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57" name="Image 167" descr=""/>
          <p:cNvPicPr/>
          <p:nvPr/>
        </p:nvPicPr>
        <p:blipFill>
          <a:blip r:embed="rId5"/>
          <a:stretch/>
        </p:blipFill>
        <p:spPr>
          <a:xfrm>
            <a:off x="9455040" y="3566880"/>
            <a:ext cx="2604600" cy="2552760"/>
          </a:xfrm>
          <a:prstGeom prst="rect">
            <a:avLst/>
          </a:prstGeom>
          <a:ln>
            <a:noFill/>
          </a:ln>
        </p:spPr>
      </p:pic>
      <p:sp>
        <p:nvSpPr>
          <p:cNvPr id="258" name="CustomShape 9"/>
          <p:cNvSpPr/>
          <p:nvPr/>
        </p:nvSpPr>
        <p:spPr>
          <a:xfrm>
            <a:off x="9900000" y="5994360"/>
            <a:ext cx="2159640" cy="68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800" spc="-1" strike="noStrike">
                <a:solidFill>
                  <a:srgbClr val="000000"/>
                </a:solidFill>
                <a:latin typeface="Arial"/>
                <a:ea typeface="DejaVu Sans"/>
              </a:rPr>
              <a:t>Documentation  Service Infrastructure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grpSp>
        <p:nvGrpSpPr>
          <p:cNvPr id="259" name="Group 10"/>
          <p:cNvGrpSpPr/>
          <p:nvPr/>
        </p:nvGrpSpPr>
        <p:grpSpPr>
          <a:xfrm>
            <a:off x="0" y="-42840"/>
            <a:ext cx="12191400" cy="3048480"/>
            <a:chOff x="0" y="-42840"/>
            <a:chExt cx="12191400" cy="3048480"/>
          </a:xfrm>
        </p:grpSpPr>
        <p:pic>
          <p:nvPicPr>
            <p:cNvPr id="260" name="Picture 10" descr=""/>
            <p:cNvPicPr/>
            <p:nvPr/>
          </p:nvPicPr>
          <p:blipFill>
            <a:blip r:embed="rId6"/>
            <a:srcRect l="0" t="45717" r="0" b="9819"/>
            <a:stretch/>
          </p:blipFill>
          <p:spPr>
            <a:xfrm flipH="1" rot="10800000">
              <a:off x="0" y="-42840"/>
              <a:ext cx="12191400" cy="3048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61" name="CustomShape 11"/>
            <p:cNvSpPr/>
            <p:nvPr/>
          </p:nvSpPr>
          <p:spPr>
            <a:xfrm flipV="1">
              <a:off x="2067480" y="1032840"/>
              <a:ext cx="372960" cy="4046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62" name="CustomShape 12"/>
          <p:cNvSpPr/>
          <p:nvPr/>
        </p:nvSpPr>
        <p:spPr>
          <a:xfrm>
            <a:off x="1039320" y="723600"/>
            <a:ext cx="62449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  <a:ea typeface="DejaVu Sans"/>
              </a:rPr>
              <a:t>VI. </a:t>
            </a:r>
            <a:r>
              <a:rPr b="0" lang="fr-F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Web Service</a:t>
            </a:r>
            <a:endParaRPr b="0" lang="fr-F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0" y="1361160"/>
            <a:ext cx="12191400" cy="549648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4" name="Group 2"/>
          <p:cNvGrpSpPr/>
          <p:nvPr/>
        </p:nvGrpSpPr>
        <p:grpSpPr>
          <a:xfrm>
            <a:off x="0" y="360"/>
            <a:ext cx="12191400" cy="3048480"/>
            <a:chOff x="0" y="360"/>
            <a:chExt cx="12191400" cy="3048480"/>
          </a:xfrm>
        </p:grpSpPr>
        <p:pic>
          <p:nvPicPr>
            <p:cNvPr id="265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400" cy="3048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66" name="CustomShape 3"/>
            <p:cNvSpPr/>
            <p:nvPr/>
          </p:nvSpPr>
          <p:spPr>
            <a:xfrm flipV="1">
              <a:off x="2067480" y="1076040"/>
              <a:ext cx="372960" cy="4046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67" name="CustomShape 4"/>
          <p:cNvSpPr/>
          <p:nvPr/>
        </p:nvSpPr>
        <p:spPr>
          <a:xfrm>
            <a:off x="1179360" y="448200"/>
            <a:ext cx="98326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  <a:ea typeface="DejaVu Sans"/>
              </a:rPr>
              <a:t>VI. </a:t>
            </a:r>
            <a:r>
              <a:rPr b="0" lang="fr-F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Web Service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268" name="CustomShape 5"/>
          <p:cNvSpPr/>
          <p:nvPr/>
        </p:nvSpPr>
        <p:spPr>
          <a:xfrm>
            <a:off x="1179360" y="3049200"/>
            <a:ext cx="9832680" cy="29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9" name="CustomShape 6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70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40E52CE-D3BD-4928-977D-35C7DF42BDC4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13</a:t>
            </a:fld>
            <a:endParaRPr b="0" lang="fr-FR" sz="1200" spc="-1" strike="noStrike">
              <a:latin typeface="Arial"/>
            </a:endParaRPr>
          </a:p>
        </p:txBody>
      </p:sp>
      <p:grpSp>
        <p:nvGrpSpPr>
          <p:cNvPr id="271" name="Group 8"/>
          <p:cNvGrpSpPr/>
          <p:nvPr/>
        </p:nvGrpSpPr>
        <p:grpSpPr>
          <a:xfrm>
            <a:off x="0" y="-42840"/>
            <a:ext cx="12191400" cy="3048480"/>
            <a:chOff x="0" y="-42840"/>
            <a:chExt cx="12191400" cy="3048480"/>
          </a:xfrm>
        </p:grpSpPr>
        <p:pic>
          <p:nvPicPr>
            <p:cNvPr id="272" name="Picture 10" descr=""/>
            <p:cNvPicPr/>
            <p:nvPr/>
          </p:nvPicPr>
          <p:blipFill>
            <a:blip r:embed="rId2"/>
            <a:srcRect l="0" t="45717" r="0" b="9819"/>
            <a:stretch/>
          </p:blipFill>
          <p:spPr>
            <a:xfrm flipH="1" rot="10800000">
              <a:off x="0" y="-42840"/>
              <a:ext cx="12191400" cy="3048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73" name="CustomShape 9"/>
            <p:cNvSpPr/>
            <p:nvPr/>
          </p:nvSpPr>
          <p:spPr>
            <a:xfrm flipV="1">
              <a:off x="2067480" y="1032840"/>
              <a:ext cx="372960" cy="4046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74" name="CustomShape 10"/>
          <p:cNvSpPr/>
          <p:nvPr/>
        </p:nvSpPr>
        <p:spPr>
          <a:xfrm>
            <a:off x="6859440" y="208440"/>
            <a:ext cx="62449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  <a:ea typeface="DejaVu Sans"/>
              </a:rPr>
              <a:t>VI. </a:t>
            </a:r>
            <a:r>
              <a:rPr b="0" lang="fr-F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Web Service</a:t>
            </a:r>
            <a:endParaRPr b="0" lang="fr-FR" sz="4000" spc="-1" strike="noStrike">
              <a:latin typeface="Arial"/>
            </a:endParaRPr>
          </a:p>
        </p:txBody>
      </p:sp>
      <p:pic>
        <p:nvPicPr>
          <p:cNvPr id="275" name="Image 2" descr="Une image contenant texte&#10;&#10;Description générée automatiquement"/>
          <p:cNvPicPr/>
          <p:nvPr/>
        </p:nvPicPr>
        <p:blipFill>
          <a:blip r:embed="rId3"/>
          <a:stretch/>
        </p:blipFill>
        <p:spPr>
          <a:xfrm>
            <a:off x="0" y="3715200"/>
            <a:ext cx="4561200" cy="2563560"/>
          </a:xfrm>
          <a:prstGeom prst="rect">
            <a:avLst/>
          </a:prstGeom>
          <a:ln>
            <a:noFill/>
          </a:ln>
        </p:spPr>
      </p:pic>
      <p:pic>
        <p:nvPicPr>
          <p:cNvPr id="276" name="Image 4" descr=""/>
          <p:cNvPicPr/>
          <p:nvPr/>
        </p:nvPicPr>
        <p:blipFill>
          <a:blip r:embed="rId4"/>
          <a:stretch/>
        </p:blipFill>
        <p:spPr>
          <a:xfrm>
            <a:off x="4968000" y="1361160"/>
            <a:ext cx="7223760" cy="4995000"/>
          </a:xfrm>
          <a:prstGeom prst="rect">
            <a:avLst/>
          </a:prstGeom>
          <a:ln>
            <a:noFill/>
          </a:ln>
        </p:spPr>
      </p:pic>
      <p:pic>
        <p:nvPicPr>
          <p:cNvPr id="277" name="Image 8" descr=""/>
          <p:cNvPicPr/>
          <p:nvPr/>
        </p:nvPicPr>
        <p:blipFill>
          <a:blip r:embed="rId5"/>
          <a:stretch/>
        </p:blipFill>
        <p:spPr>
          <a:xfrm>
            <a:off x="360" y="-29520"/>
            <a:ext cx="4967280" cy="1805760"/>
          </a:xfrm>
          <a:prstGeom prst="rect">
            <a:avLst/>
          </a:prstGeom>
          <a:ln>
            <a:noFill/>
          </a:ln>
        </p:spPr>
      </p:pic>
      <p:pic>
        <p:nvPicPr>
          <p:cNvPr id="278" name="Image 12" descr="Une image contenant texte&#10;&#10;Description générée automatiquement"/>
          <p:cNvPicPr/>
          <p:nvPr/>
        </p:nvPicPr>
        <p:blipFill>
          <a:blip r:embed="rId6"/>
          <a:stretch/>
        </p:blipFill>
        <p:spPr>
          <a:xfrm>
            <a:off x="0" y="1681560"/>
            <a:ext cx="4967280" cy="181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0" y="1360800"/>
            <a:ext cx="12191400" cy="549648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0" name="Group 2"/>
          <p:cNvGrpSpPr/>
          <p:nvPr/>
        </p:nvGrpSpPr>
        <p:grpSpPr>
          <a:xfrm>
            <a:off x="0" y="360"/>
            <a:ext cx="12191400" cy="3048480"/>
            <a:chOff x="0" y="360"/>
            <a:chExt cx="12191400" cy="3048480"/>
          </a:xfrm>
        </p:grpSpPr>
        <p:pic>
          <p:nvPicPr>
            <p:cNvPr id="281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400" cy="3048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2" name="CustomShape 3"/>
            <p:cNvSpPr/>
            <p:nvPr/>
          </p:nvSpPr>
          <p:spPr>
            <a:xfrm flipV="1">
              <a:off x="2067480" y="1076040"/>
              <a:ext cx="372960" cy="4046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83" name="CustomShape 4"/>
          <p:cNvSpPr/>
          <p:nvPr/>
        </p:nvSpPr>
        <p:spPr>
          <a:xfrm>
            <a:off x="1179360" y="448200"/>
            <a:ext cx="98326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  <a:ea typeface="DejaVu Sans"/>
              </a:rPr>
              <a:t>VI. </a:t>
            </a:r>
            <a:r>
              <a:rPr b="0" lang="fr-F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Web Service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284" name="CustomShape 5"/>
          <p:cNvSpPr/>
          <p:nvPr/>
        </p:nvSpPr>
        <p:spPr>
          <a:xfrm>
            <a:off x="1179360" y="3049200"/>
            <a:ext cx="9832680" cy="29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85" name="CustomShape 6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86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0FB8E4E-3003-4683-84E1-0DD4E3FFA423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14</a:t>
            </a:fld>
            <a:endParaRPr b="0" lang="fr-FR" sz="1200" spc="-1" strike="noStrike">
              <a:latin typeface="Arial"/>
            </a:endParaRPr>
          </a:p>
        </p:txBody>
      </p:sp>
      <p:pic>
        <p:nvPicPr>
          <p:cNvPr id="287" name="Image 2" descr=""/>
          <p:cNvPicPr/>
          <p:nvPr/>
        </p:nvPicPr>
        <p:blipFill>
          <a:blip r:embed="rId2"/>
          <a:stretch/>
        </p:blipFill>
        <p:spPr>
          <a:xfrm>
            <a:off x="3808440" y="2069640"/>
            <a:ext cx="3280320" cy="433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0" y="1360800"/>
            <a:ext cx="12191400" cy="549648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9" name="Group 2"/>
          <p:cNvGrpSpPr/>
          <p:nvPr/>
        </p:nvGrpSpPr>
        <p:grpSpPr>
          <a:xfrm>
            <a:off x="0" y="360"/>
            <a:ext cx="12191400" cy="3048480"/>
            <a:chOff x="0" y="360"/>
            <a:chExt cx="12191400" cy="3048480"/>
          </a:xfrm>
        </p:grpSpPr>
        <p:pic>
          <p:nvPicPr>
            <p:cNvPr id="290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400" cy="3048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91" name="CustomShape 3"/>
            <p:cNvSpPr/>
            <p:nvPr/>
          </p:nvSpPr>
          <p:spPr>
            <a:xfrm flipV="1">
              <a:off x="2067480" y="1076040"/>
              <a:ext cx="372960" cy="4046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92" name="CustomShape 4"/>
          <p:cNvSpPr/>
          <p:nvPr/>
        </p:nvSpPr>
        <p:spPr>
          <a:xfrm>
            <a:off x="1179360" y="448200"/>
            <a:ext cx="98326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  <a:ea typeface="DejaVu Sans"/>
              </a:rPr>
              <a:t>VII</a:t>
            </a:r>
            <a:r>
              <a:rPr b="0" lang="fr-F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. Capteurs/Actionneurs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94" name="CustomShape 6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6510197-F82D-4F4C-8240-387A4BCB2A1B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15</a:t>
            </a:fld>
            <a:endParaRPr b="0" lang="fr-FR" sz="1200" spc="-1" strike="noStrike">
              <a:latin typeface="Arial"/>
            </a:endParaRPr>
          </a:p>
        </p:txBody>
      </p:sp>
      <p:pic>
        <p:nvPicPr>
          <p:cNvPr id="295" name="Espace réservé du contenu 8" descr=""/>
          <p:cNvPicPr/>
          <p:nvPr/>
        </p:nvPicPr>
        <p:blipFill>
          <a:blip r:embed="rId2"/>
          <a:stretch/>
        </p:blipFill>
        <p:spPr>
          <a:xfrm>
            <a:off x="1623960" y="2537280"/>
            <a:ext cx="1866240" cy="1866240"/>
          </a:xfrm>
          <a:prstGeom prst="rect">
            <a:avLst/>
          </a:prstGeom>
          <a:ln>
            <a:noFill/>
          </a:ln>
        </p:spPr>
      </p:pic>
      <p:pic>
        <p:nvPicPr>
          <p:cNvPr id="296" name="Image 14" descr=""/>
          <p:cNvPicPr/>
          <p:nvPr/>
        </p:nvPicPr>
        <p:blipFill>
          <a:blip r:embed="rId3"/>
          <a:stretch/>
        </p:blipFill>
        <p:spPr>
          <a:xfrm>
            <a:off x="6643080" y="2415600"/>
            <a:ext cx="2155320" cy="1981440"/>
          </a:xfrm>
          <a:prstGeom prst="rect">
            <a:avLst/>
          </a:prstGeom>
          <a:ln>
            <a:noFill/>
          </a:ln>
        </p:spPr>
      </p:pic>
      <p:pic>
        <p:nvPicPr>
          <p:cNvPr id="297" name="Image 16" descr=""/>
          <p:cNvPicPr/>
          <p:nvPr/>
        </p:nvPicPr>
        <p:blipFill>
          <a:blip r:embed="rId4"/>
          <a:stretch/>
        </p:blipFill>
        <p:spPr>
          <a:xfrm>
            <a:off x="1388160" y="4851000"/>
            <a:ext cx="2337480" cy="993600"/>
          </a:xfrm>
          <a:prstGeom prst="rect">
            <a:avLst/>
          </a:prstGeom>
          <a:ln>
            <a:noFill/>
          </a:ln>
        </p:spPr>
      </p:pic>
      <p:pic>
        <p:nvPicPr>
          <p:cNvPr id="298" name="Image 18" descr="Une image contenant texte, équipement électronique&#10;&#10;Description générée automatiquement"/>
          <p:cNvPicPr/>
          <p:nvPr/>
        </p:nvPicPr>
        <p:blipFill>
          <a:blip r:embed="rId5"/>
          <a:stretch/>
        </p:blipFill>
        <p:spPr>
          <a:xfrm>
            <a:off x="6441120" y="4779720"/>
            <a:ext cx="1866240" cy="1780560"/>
          </a:xfrm>
          <a:prstGeom prst="rect">
            <a:avLst/>
          </a:prstGeom>
          <a:ln>
            <a:noFill/>
          </a:ln>
        </p:spPr>
      </p:pic>
      <p:sp>
        <p:nvSpPr>
          <p:cNvPr id="299" name="CustomShape 7"/>
          <p:cNvSpPr/>
          <p:nvPr/>
        </p:nvSpPr>
        <p:spPr>
          <a:xfrm>
            <a:off x="3881520" y="2547360"/>
            <a:ext cx="18680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Capteur de gaz :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Analogique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00" name="CustomShape 8"/>
          <p:cNvSpPr/>
          <p:nvPr/>
        </p:nvSpPr>
        <p:spPr>
          <a:xfrm>
            <a:off x="9079200" y="2415600"/>
            <a:ext cx="20901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Capteur PIR 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  numérique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120°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6m de détection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01" name="CustomShape 9"/>
          <p:cNvSpPr/>
          <p:nvPr/>
        </p:nvSpPr>
        <p:spPr>
          <a:xfrm>
            <a:off x="3879000" y="4851000"/>
            <a:ext cx="14886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Interrupteur 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numérique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02" name="CustomShape 10"/>
          <p:cNvSpPr/>
          <p:nvPr/>
        </p:nvSpPr>
        <p:spPr>
          <a:xfrm>
            <a:off x="9263880" y="4815720"/>
            <a:ext cx="20383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M5stack :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320x240 TFT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Microcontrôleur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0" y="1361160"/>
            <a:ext cx="12191400" cy="549648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04" name="Group 2"/>
          <p:cNvGrpSpPr/>
          <p:nvPr/>
        </p:nvGrpSpPr>
        <p:grpSpPr>
          <a:xfrm>
            <a:off x="0" y="360"/>
            <a:ext cx="12191400" cy="3048480"/>
            <a:chOff x="0" y="360"/>
            <a:chExt cx="12191400" cy="3048480"/>
          </a:xfrm>
        </p:grpSpPr>
        <p:pic>
          <p:nvPicPr>
            <p:cNvPr id="305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400" cy="3048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06" name="CustomShape 3"/>
            <p:cNvSpPr/>
            <p:nvPr/>
          </p:nvSpPr>
          <p:spPr>
            <a:xfrm flipV="1">
              <a:off x="2067480" y="1076040"/>
              <a:ext cx="372960" cy="4046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07" name="CustomShape 4"/>
          <p:cNvSpPr/>
          <p:nvPr/>
        </p:nvSpPr>
        <p:spPr>
          <a:xfrm>
            <a:off x="1179360" y="448200"/>
            <a:ext cx="98326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  <a:ea typeface="DejaVu Sans"/>
              </a:rPr>
              <a:t>VII</a:t>
            </a:r>
            <a:r>
              <a:rPr b="0" lang="fr-F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. Capteurs/Actionneurs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308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309" name="CustomShape 6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3292782-A180-4785-9F0D-50558FC0AAF1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16</a:t>
            </a:fld>
            <a:endParaRPr b="0" lang="fr-FR" sz="1200" spc="-1" strike="noStrike">
              <a:latin typeface="Arial"/>
            </a:endParaRPr>
          </a:p>
        </p:txBody>
      </p:sp>
      <p:pic>
        <p:nvPicPr>
          <p:cNvPr id="310" name="Image 9" descr="Une image contenant équipement électronique, circuit&#10;&#10;Description générée automatiquement"/>
          <p:cNvPicPr/>
          <p:nvPr/>
        </p:nvPicPr>
        <p:blipFill>
          <a:blip r:embed="rId2"/>
          <a:stretch/>
        </p:blipFill>
        <p:spPr>
          <a:xfrm>
            <a:off x="6755040" y="4798440"/>
            <a:ext cx="1509120" cy="1509120"/>
          </a:xfrm>
          <a:prstGeom prst="rect">
            <a:avLst/>
          </a:prstGeom>
          <a:ln>
            <a:noFill/>
          </a:ln>
        </p:spPr>
      </p:pic>
      <p:pic>
        <p:nvPicPr>
          <p:cNvPr id="311" name="Image 2" descr="Une image contenant texte, carte de visite&#10;&#10;Description générée automatiquement"/>
          <p:cNvPicPr/>
          <p:nvPr/>
        </p:nvPicPr>
        <p:blipFill>
          <a:blip r:embed="rId3"/>
          <a:stretch/>
        </p:blipFill>
        <p:spPr>
          <a:xfrm>
            <a:off x="6683760" y="2761560"/>
            <a:ext cx="1580040" cy="1580040"/>
          </a:xfrm>
          <a:prstGeom prst="rect">
            <a:avLst/>
          </a:prstGeom>
          <a:ln>
            <a:noFill/>
          </a:ln>
        </p:spPr>
      </p:pic>
      <p:pic>
        <p:nvPicPr>
          <p:cNvPr id="312" name="Image 4" descr="Une image contenant équipement électronique&#10;&#10;Description générée automatiquement"/>
          <p:cNvPicPr/>
          <p:nvPr/>
        </p:nvPicPr>
        <p:blipFill>
          <a:blip r:embed="rId4"/>
          <a:stretch/>
        </p:blipFill>
        <p:spPr>
          <a:xfrm>
            <a:off x="520560" y="2507040"/>
            <a:ext cx="2012760" cy="2012760"/>
          </a:xfrm>
          <a:prstGeom prst="rect">
            <a:avLst/>
          </a:prstGeom>
          <a:ln>
            <a:noFill/>
          </a:ln>
        </p:spPr>
      </p:pic>
      <p:pic>
        <p:nvPicPr>
          <p:cNvPr id="313" name="Image 6" descr="Une image contenant équipement électronique, projecteur, appareil photo&#10;&#10;Description générée automatiquement"/>
          <p:cNvPicPr/>
          <p:nvPr/>
        </p:nvPicPr>
        <p:blipFill>
          <a:blip r:embed="rId5"/>
          <a:stretch/>
        </p:blipFill>
        <p:spPr>
          <a:xfrm>
            <a:off x="595800" y="4635720"/>
            <a:ext cx="1671840" cy="1671840"/>
          </a:xfrm>
          <a:prstGeom prst="rect">
            <a:avLst/>
          </a:prstGeom>
          <a:ln>
            <a:noFill/>
          </a:ln>
        </p:spPr>
      </p:pic>
      <p:sp>
        <p:nvSpPr>
          <p:cNvPr id="314" name="CustomShape 7"/>
          <p:cNvSpPr/>
          <p:nvPr/>
        </p:nvSpPr>
        <p:spPr>
          <a:xfrm>
            <a:off x="2697120" y="2507040"/>
            <a:ext cx="17143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Écran LCD 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- 16x2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connexion i2c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rétro éclairer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2454840" y="4635720"/>
            <a:ext cx="21632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Camera :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USB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Librairie openCV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>
            <a:off x="8437320" y="2761560"/>
            <a:ext cx="21279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Lecteur RFID :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Librairie RC522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Protocole Mifare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7" name="CustomShape 10"/>
          <p:cNvSpPr/>
          <p:nvPr/>
        </p:nvSpPr>
        <p:spPr>
          <a:xfrm>
            <a:off x="8440920" y="4798440"/>
            <a:ext cx="28519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Raspberry :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Reçoit tout les capteurs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Python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MQTT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Bluetooth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0" y="1360800"/>
            <a:ext cx="12191400" cy="549648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9" name="Group 2"/>
          <p:cNvGrpSpPr/>
          <p:nvPr/>
        </p:nvGrpSpPr>
        <p:grpSpPr>
          <a:xfrm>
            <a:off x="0" y="360"/>
            <a:ext cx="12191400" cy="3048480"/>
            <a:chOff x="0" y="360"/>
            <a:chExt cx="12191400" cy="3048480"/>
          </a:xfrm>
        </p:grpSpPr>
        <p:pic>
          <p:nvPicPr>
            <p:cNvPr id="320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400" cy="3048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21" name="CustomShape 3"/>
            <p:cNvSpPr/>
            <p:nvPr/>
          </p:nvSpPr>
          <p:spPr>
            <a:xfrm flipV="1">
              <a:off x="2067480" y="1076040"/>
              <a:ext cx="372960" cy="4046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22" name="CustomShape 4"/>
          <p:cNvSpPr/>
          <p:nvPr/>
        </p:nvSpPr>
        <p:spPr>
          <a:xfrm>
            <a:off x="1179360" y="448200"/>
            <a:ext cx="98326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  <a:ea typeface="DejaVu Sans"/>
              </a:rPr>
              <a:t>VII</a:t>
            </a:r>
            <a:r>
              <a:rPr b="0" lang="fr-F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. Capteurs/Actionneurs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323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324" name="CustomShape 6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6995EC2-E3A6-4336-9908-9B00209E5B72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17</a:t>
            </a:fld>
            <a:endParaRPr b="0" lang="fr-FR" sz="1200" spc="-1" strike="noStrike">
              <a:latin typeface="Arial"/>
            </a:endParaRPr>
          </a:p>
        </p:txBody>
      </p:sp>
      <p:pic>
        <p:nvPicPr>
          <p:cNvPr id="325" name="Espace réservé du contenu 4" descr=""/>
          <p:cNvPicPr/>
          <p:nvPr/>
        </p:nvPicPr>
        <p:blipFill>
          <a:blip r:embed="rId2"/>
          <a:stretch/>
        </p:blipFill>
        <p:spPr>
          <a:xfrm>
            <a:off x="3769200" y="1825560"/>
            <a:ext cx="4653000" cy="435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0" y="1360800"/>
            <a:ext cx="12191400" cy="549648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7" name="Group 2"/>
          <p:cNvGrpSpPr/>
          <p:nvPr/>
        </p:nvGrpSpPr>
        <p:grpSpPr>
          <a:xfrm>
            <a:off x="0" y="360"/>
            <a:ext cx="12191400" cy="3048480"/>
            <a:chOff x="0" y="360"/>
            <a:chExt cx="12191400" cy="3048480"/>
          </a:xfrm>
        </p:grpSpPr>
        <p:pic>
          <p:nvPicPr>
            <p:cNvPr id="328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400" cy="3048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29" name="CustomShape 3"/>
            <p:cNvSpPr/>
            <p:nvPr/>
          </p:nvSpPr>
          <p:spPr>
            <a:xfrm flipV="1">
              <a:off x="2067480" y="1076040"/>
              <a:ext cx="372960" cy="4046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30" name="CustomShape 4"/>
          <p:cNvSpPr/>
          <p:nvPr/>
        </p:nvSpPr>
        <p:spPr>
          <a:xfrm>
            <a:off x="1179360" y="448200"/>
            <a:ext cx="98326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  <a:ea typeface="DejaVu Sans"/>
              </a:rPr>
              <a:t>VII</a:t>
            </a:r>
            <a:r>
              <a:rPr b="0" lang="fr-F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. Capteurs/Actionneurs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331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332" name="CustomShape 6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A5F7B16-318D-4EE0-8D5A-56DD5A446B60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18</a:t>
            </a:fld>
            <a:endParaRPr b="0" lang="fr-FR" sz="1200" spc="-1" strike="noStrike">
              <a:latin typeface="Arial"/>
            </a:endParaRPr>
          </a:p>
        </p:txBody>
      </p:sp>
      <p:pic>
        <p:nvPicPr>
          <p:cNvPr id="333" name="Espace réservé du contenu 12" descr=""/>
          <p:cNvPicPr/>
          <p:nvPr/>
        </p:nvPicPr>
        <p:blipFill>
          <a:blip r:embed="rId2"/>
          <a:stretch/>
        </p:blipFill>
        <p:spPr>
          <a:xfrm>
            <a:off x="3831480" y="1825560"/>
            <a:ext cx="4528080" cy="435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360" y="2012400"/>
            <a:ext cx="12191400" cy="549648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35" name="Group 2"/>
          <p:cNvGrpSpPr/>
          <p:nvPr/>
        </p:nvGrpSpPr>
        <p:grpSpPr>
          <a:xfrm>
            <a:off x="0" y="360"/>
            <a:ext cx="12191400" cy="3048480"/>
            <a:chOff x="0" y="360"/>
            <a:chExt cx="12191400" cy="3048480"/>
          </a:xfrm>
        </p:grpSpPr>
        <p:pic>
          <p:nvPicPr>
            <p:cNvPr id="336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400" cy="3048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37" name="CustomShape 3"/>
            <p:cNvSpPr/>
            <p:nvPr/>
          </p:nvSpPr>
          <p:spPr>
            <a:xfrm flipV="1">
              <a:off x="2067480" y="1076040"/>
              <a:ext cx="372960" cy="4046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38" name="CustomShape 4"/>
          <p:cNvSpPr/>
          <p:nvPr/>
        </p:nvSpPr>
        <p:spPr>
          <a:xfrm>
            <a:off x="1179360" y="448200"/>
            <a:ext cx="98326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VIII. Application Web Admin 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339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340" name="CustomShape 6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3376371-69DC-406C-989E-F3C9D457D967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19</a:t>
            </a:fld>
            <a:endParaRPr b="0" lang="fr-FR" sz="1200" spc="-1" strike="noStrike">
              <a:latin typeface="Arial"/>
            </a:endParaRPr>
          </a:p>
        </p:txBody>
      </p:sp>
      <p:pic>
        <p:nvPicPr>
          <p:cNvPr id="341" name="Picture 2" descr="Développer des applications .NET Core sur Linux et macOS | SoftFluent"/>
          <p:cNvPicPr/>
          <p:nvPr/>
        </p:nvPicPr>
        <p:blipFill>
          <a:blip r:embed="rId2"/>
          <a:stretch/>
        </p:blipFill>
        <p:spPr>
          <a:xfrm>
            <a:off x="4848120" y="2390040"/>
            <a:ext cx="2027520" cy="1065960"/>
          </a:xfrm>
          <a:prstGeom prst="rect">
            <a:avLst/>
          </a:prstGeom>
          <a:ln>
            <a:noFill/>
          </a:ln>
        </p:spPr>
      </p:pic>
      <p:pic>
        <p:nvPicPr>
          <p:cNvPr id="342" name="Image 15" descr=""/>
          <p:cNvPicPr/>
          <p:nvPr/>
        </p:nvPicPr>
        <p:blipFill>
          <a:blip r:embed="rId3"/>
          <a:stretch/>
        </p:blipFill>
        <p:spPr>
          <a:xfrm>
            <a:off x="6279120" y="3526920"/>
            <a:ext cx="596880" cy="548640"/>
          </a:xfrm>
          <a:prstGeom prst="rect">
            <a:avLst/>
          </a:prstGeom>
          <a:ln>
            <a:noFill/>
          </a:ln>
        </p:spPr>
      </p:pic>
      <p:pic>
        <p:nvPicPr>
          <p:cNvPr id="343" name="Image 2" descr=""/>
          <p:cNvPicPr/>
          <p:nvPr/>
        </p:nvPicPr>
        <p:blipFill>
          <a:blip r:embed="rId4"/>
          <a:stretch/>
        </p:blipFill>
        <p:spPr>
          <a:xfrm>
            <a:off x="4848120" y="3518280"/>
            <a:ext cx="1300320" cy="548640"/>
          </a:xfrm>
          <a:prstGeom prst="rect">
            <a:avLst/>
          </a:prstGeom>
          <a:ln>
            <a:noFill/>
          </a:ln>
        </p:spPr>
      </p:pic>
      <p:pic>
        <p:nvPicPr>
          <p:cNvPr id="344" name="Picture 2" descr="API REST - IMCS | Conseil et Services Informatiques"/>
          <p:cNvPicPr/>
          <p:nvPr/>
        </p:nvPicPr>
        <p:blipFill>
          <a:blip r:embed="rId5"/>
          <a:stretch/>
        </p:blipFill>
        <p:spPr>
          <a:xfrm>
            <a:off x="9523080" y="4898880"/>
            <a:ext cx="2346840" cy="1330920"/>
          </a:xfrm>
          <a:prstGeom prst="rect">
            <a:avLst/>
          </a:prstGeom>
          <a:ln>
            <a:noFill/>
          </a:ln>
        </p:spPr>
      </p:pic>
      <p:pic>
        <p:nvPicPr>
          <p:cNvPr id="345" name="Picture 4" descr="Amazon RDS for MariaDB – Amazon Web Services (AWS)"/>
          <p:cNvPicPr/>
          <p:nvPr/>
        </p:nvPicPr>
        <p:blipFill>
          <a:blip r:embed="rId6"/>
          <a:stretch/>
        </p:blipFill>
        <p:spPr>
          <a:xfrm>
            <a:off x="4848120" y="5054040"/>
            <a:ext cx="2027520" cy="1193760"/>
          </a:xfrm>
          <a:prstGeom prst="rect">
            <a:avLst/>
          </a:prstGeom>
          <a:ln>
            <a:noFill/>
          </a:ln>
        </p:spPr>
      </p:pic>
      <p:sp>
        <p:nvSpPr>
          <p:cNvPr id="346" name="CustomShape 7"/>
          <p:cNvSpPr/>
          <p:nvPr/>
        </p:nvSpPr>
        <p:spPr>
          <a:xfrm>
            <a:off x="3276720" y="5407560"/>
            <a:ext cx="1204560" cy="3128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8"/>
          <p:cNvSpPr/>
          <p:nvPr/>
        </p:nvSpPr>
        <p:spPr>
          <a:xfrm>
            <a:off x="321840" y="4898880"/>
            <a:ext cx="2588400" cy="13309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Smart-ECovid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9"/>
          <p:cNvSpPr/>
          <p:nvPr/>
        </p:nvSpPr>
        <p:spPr>
          <a:xfrm>
            <a:off x="7597080" y="4998600"/>
            <a:ext cx="1204560" cy="3128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10"/>
          <p:cNvSpPr/>
          <p:nvPr/>
        </p:nvSpPr>
        <p:spPr>
          <a:xfrm rot="10800000">
            <a:off x="7597440" y="5934960"/>
            <a:ext cx="1204560" cy="3128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11"/>
          <p:cNvSpPr/>
          <p:nvPr/>
        </p:nvSpPr>
        <p:spPr>
          <a:xfrm>
            <a:off x="7597080" y="2735640"/>
            <a:ext cx="1204560" cy="3128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CustomShape 12"/>
          <p:cNvSpPr/>
          <p:nvPr/>
        </p:nvSpPr>
        <p:spPr>
          <a:xfrm rot="16200000">
            <a:off x="10251000" y="4200480"/>
            <a:ext cx="890280" cy="35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52" name="Picture 2" descr="4. Programming Read/Write Services - RESTful .NET [Book]"/>
          <p:cNvPicPr/>
          <p:nvPr/>
        </p:nvPicPr>
        <p:blipFill>
          <a:blip r:embed="rId7"/>
          <a:srcRect l="0" t="0" r="69284" b="-1465"/>
          <a:stretch/>
        </p:blipFill>
        <p:spPr>
          <a:xfrm>
            <a:off x="10306080" y="2282040"/>
            <a:ext cx="753480" cy="1564920"/>
          </a:xfrm>
          <a:prstGeom prst="rect">
            <a:avLst/>
          </a:prstGeom>
          <a:ln>
            <a:noFill/>
          </a:ln>
        </p:spPr>
      </p:pic>
      <p:pic>
        <p:nvPicPr>
          <p:cNvPr id="353" name="Image 6" descr=""/>
          <p:cNvPicPr/>
          <p:nvPr/>
        </p:nvPicPr>
        <p:blipFill>
          <a:blip r:embed="rId8"/>
          <a:stretch/>
        </p:blipFill>
        <p:spPr>
          <a:xfrm>
            <a:off x="327960" y="2499120"/>
            <a:ext cx="1065960" cy="1065960"/>
          </a:xfrm>
          <a:prstGeom prst="rect">
            <a:avLst/>
          </a:prstGeom>
          <a:ln>
            <a:noFill/>
          </a:ln>
        </p:spPr>
      </p:pic>
      <p:pic>
        <p:nvPicPr>
          <p:cNvPr id="354" name="Image 8" descr=""/>
          <p:cNvPicPr/>
          <p:nvPr/>
        </p:nvPicPr>
        <p:blipFill>
          <a:blip r:embed="rId9"/>
          <a:stretch/>
        </p:blipFill>
        <p:spPr>
          <a:xfrm>
            <a:off x="1811520" y="2466720"/>
            <a:ext cx="1098360" cy="1098360"/>
          </a:xfrm>
          <a:prstGeom prst="rect">
            <a:avLst/>
          </a:prstGeom>
          <a:ln>
            <a:noFill/>
          </a:ln>
        </p:spPr>
      </p:pic>
      <p:sp>
        <p:nvSpPr>
          <p:cNvPr id="355" name="CustomShape 13"/>
          <p:cNvSpPr/>
          <p:nvPr/>
        </p:nvSpPr>
        <p:spPr>
          <a:xfrm>
            <a:off x="3299400" y="2376720"/>
            <a:ext cx="1204560" cy="3128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14"/>
          <p:cNvSpPr/>
          <p:nvPr/>
        </p:nvSpPr>
        <p:spPr>
          <a:xfrm rot="10800000">
            <a:off x="3277080" y="3326040"/>
            <a:ext cx="1204560" cy="3128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57" name="Picture 2" descr="Understanding the tymon/jwt-auth refresh token mechanism. When &amp; why  JWT_TTL, JWT_REFRESH_TTL. | by Syed Sirajul Islam Anik | Medium"/>
          <p:cNvPicPr/>
          <p:nvPr/>
        </p:nvPicPr>
        <p:blipFill>
          <a:blip r:embed="rId10"/>
          <a:srcRect l="31757" t="0" r="34947" b="-1045"/>
          <a:stretch/>
        </p:blipFill>
        <p:spPr>
          <a:xfrm>
            <a:off x="3553920" y="2689920"/>
            <a:ext cx="650160" cy="591480"/>
          </a:xfrm>
          <a:prstGeom prst="rect">
            <a:avLst/>
          </a:prstGeom>
          <a:ln>
            <a:noFill/>
          </a:ln>
        </p:spPr>
      </p:pic>
      <p:pic>
        <p:nvPicPr>
          <p:cNvPr id="358" name="Picture 2" descr="Understanding the tymon/jwt-auth refresh token mechanism. When &amp; why  JWT_TTL, JWT_REFRESH_TTL. | by Syed Sirajul Islam Anik | Medium"/>
          <p:cNvPicPr/>
          <p:nvPr/>
        </p:nvPicPr>
        <p:blipFill>
          <a:blip r:embed="rId11"/>
          <a:srcRect l="31757" t="0" r="34947" b="-1045"/>
          <a:stretch/>
        </p:blipFill>
        <p:spPr>
          <a:xfrm>
            <a:off x="9228960" y="2583360"/>
            <a:ext cx="650160" cy="59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1360800"/>
            <a:ext cx="12191400" cy="549648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9" name="Group 2"/>
          <p:cNvGrpSpPr/>
          <p:nvPr/>
        </p:nvGrpSpPr>
        <p:grpSpPr>
          <a:xfrm>
            <a:off x="0" y="360"/>
            <a:ext cx="12191400" cy="3048480"/>
            <a:chOff x="0" y="360"/>
            <a:chExt cx="12191400" cy="3048480"/>
          </a:xfrm>
        </p:grpSpPr>
        <p:pic>
          <p:nvPicPr>
            <p:cNvPr id="90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400" cy="3048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91" name="CustomShape 3"/>
            <p:cNvSpPr/>
            <p:nvPr/>
          </p:nvSpPr>
          <p:spPr>
            <a:xfrm flipV="1">
              <a:off x="2067480" y="1076040"/>
              <a:ext cx="372960" cy="4046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2" name="CustomShape 4"/>
          <p:cNvSpPr/>
          <p:nvPr/>
        </p:nvSpPr>
        <p:spPr>
          <a:xfrm>
            <a:off x="1179360" y="448200"/>
            <a:ext cx="98326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  <a:ea typeface="DejaVu Sans"/>
              </a:rPr>
              <a:t>Sommaire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1179360" y="3049200"/>
            <a:ext cx="9832680" cy="29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8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I. Présentation du projet </a:t>
            </a:r>
            <a:endParaRPr b="0" lang="fr-FR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II. Infra BOX + Gateway</a:t>
            </a:r>
            <a:endParaRPr b="0" lang="fr-FR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III. Application Mobile</a:t>
            </a:r>
            <a:endParaRPr b="0" lang="fr-FR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IV. Serveur Web</a:t>
            </a:r>
            <a:endParaRPr b="0" lang="fr-FR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V. Base de données </a:t>
            </a:r>
            <a:endParaRPr b="0" lang="fr-FR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VI. Web Service</a:t>
            </a:r>
            <a:endParaRPr b="0" lang="fr-FR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VII. Capteurs/Actionneurs</a:t>
            </a:r>
            <a:endParaRPr b="0" lang="fr-FR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VIII. Application Web Admin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94" name="CustomShape 6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A0FE458-FAF9-461F-8FC5-3C556CE1EF98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360" y="2012400"/>
            <a:ext cx="12191400" cy="549648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0" name="Group 2"/>
          <p:cNvGrpSpPr/>
          <p:nvPr/>
        </p:nvGrpSpPr>
        <p:grpSpPr>
          <a:xfrm>
            <a:off x="0" y="360"/>
            <a:ext cx="12191400" cy="3048480"/>
            <a:chOff x="0" y="360"/>
            <a:chExt cx="12191400" cy="3048480"/>
          </a:xfrm>
        </p:grpSpPr>
        <p:pic>
          <p:nvPicPr>
            <p:cNvPr id="361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400" cy="3048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62" name="CustomShape 3"/>
            <p:cNvSpPr/>
            <p:nvPr/>
          </p:nvSpPr>
          <p:spPr>
            <a:xfrm flipV="1">
              <a:off x="2067480" y="1076040"/>
              <a:ext cx="372960" cy="4046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63" name="CustomShape 4"/>
          <p:cNvSpPr/>
          <p:nvPr/>
        </p:nvSpPr>
        <p:spPr>
          <a:xfrm>
            <a:off x="1179360" y="448200"/>
            <a:ext cx="98326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VIII. Application Web Admin 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364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365" name="CustomShape 6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7E9E379-3DF6-40C1-8E6A-775B1BBEEE2A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  <p:pic>
        <p:nvPicPr>
          <p:cNvPr id="366" name="Image 8" descr=""/>
          <p:cNvPicPr/>
          <p:nvPr/>
        </p:nvPicPr>
        <p:blipFill>
          <a:blip r:embed="rId2"/>
          <a:stretch/>
        </p:blipFill>
        <p:spPr>
          <a:xfrm>
            <a:off x="1695240" y="1340280"/>
            <a:ext cx="880092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0" y="1360800"/>
            <a:ext cx="12191400" cy="549648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8" name="Group 2"/>
          <p:cNvGrpSpPr/>
          <p:nvPr/>
        </p:nvGrpSpPr>
        <p:grpSpPr>
          <a:xfrm>
            <a:off x="0" y="360"/>
            <a:ext cx="12191400" cy="3048480"/>
            <a:chOff x="0" y="360"/>
            <a:chExt cx="12191400" cy="3048480"/>
          </a:xfrm>
        </p:grpSpPr>
        <p:pic>
          <p:nvPicPr>
            <p:cNvPr id="369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400" cy="3048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70" name="CustomShape 3"/>
            <p:cNvSpPr/>
            <p:nvPr/>
          </p:nvSpPr>
          <p:spPr>
            <a:xfrm flipV="1">
              <a:off x="2067480" y="1076040"/>
              <a:ext cx="372960" cy="4046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71" name="CustomShape 4"/>
          <p:cNvSpPr/>
          <p:nvPr/>
        </p:nvSpPr>
        <p:spPr>
          <a:xfrm>
            <a:off x="1179360" y="448200"/>
            <a:ext cx="98326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  <a:ea typeface="DejaVu Sans"/>
              </a:rPr>
              <a:t>VII</a:t>
            </a:r>
            <a:r>
              <a:rPr b="0" lang="fr-F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. Capteurs SHELLY/ MQTT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372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373" name="CustomShape 6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52726C2-0BE2-4A6C-BC25-B0246E621775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21</a:t>
            </a:fld>
            <a:endParaRPr b="0" lang="fr-FR" sz="1200" spc="-1" strike="noStrike">
              <a:latin typeface="Arial"/>
            </a:endParaRPr>
          </a:p>
        </p:txBody>
      </p:sp>
      <p:pic>
        <p:nvPicPr>
          <p:cNvPr id="374" name="Image 4" descr=""/>
          <p:cNvPicPr/>
          <p:nvPr/>
        </p:nvPicPr>
        <p:blipFill>
          <a:blip r:embed="rId2"/>
          <a:stretch/>
        </p:blipFill>
        <p:spPr>
          <a:xfrm>
            <a:off x="360720" y="2875320"/>
            <a:ext cx="5057280" cy="2857320"/>
          </a:xfrm>
          <a:prstGeom prst="rect">
            <a:avLst/>
          </a:prstGeom>
          <a:ln>
            <a:noFill/>
          </a:ln>
        </p:spPr>
      </p:pic>
      <p:pic>
        <p:nvPicPr>
          <p:cNvPr id="375" name="Image 6" descr=""/>
          <p:cNvPicPr/>
          <p:nvPr/>
        </p:nvPicPr>
        <p:blipFill>
          <a:blip r:embed="rId3"/>
          <a:stretch/>
        </p:blipFill>
        <p:spPr>
          <a:xfrm>
            <a:off x="7552440" y="2818800"/>
            <a:ext cx="3180600" cy="2856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360" y="1360800"/>
            <a:ext cx="12191400" cy="549648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77" name="Group 2"/>
          <p:cNvGrpSpPr/>
          <p:nvPr/>
        </p:nvGrpSpPr>
        <p:grpSpPr>
          <a:xfrm>
            <a:off x="0" y="360"/>
            <a:ext cx="12191400" cy="3048480"/>
            <a:chOff x="0" y="360"/>
            <a:chExt cx="12191400" cy="3048480"/>
          </a:xfrm>
        </p:grpSpPr>
        <p:pic>
          <p:nvPicPr>
            <p:cNvPr id="378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400" cy="3048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79" name="CustomShape 3"/>
            <p:cNvSpPr/>
            <p:nvPr/>
          </p:nvSpPr>
          <p:spPr>
            <a:xfrm flipV="1">
              <a:off x="2067480" y="1076040"/>
              <a:ext cx="372960" cy="4046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80" name="CustomShape 4"/>
          <p:cNvSpPr/>
          <p:nvPr/>
        </p:nvSpPr>
        <p:spPr>
          <a:xfrm>
            <a:off x="1179360" y="448200"/>
            <a:ext cx="98326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  <a:ea typeface="DejaVu Sans"/>
              </a:rPr>
              <a:t>VII</a:t>
            </a:r>
            <a:r>
              <a:rPr b="0" lang="fr-F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. Panneaux solaires / </a:t>
            </a:r>
            <a:r>
              <a:rPr b="0" lang="fr-FR" sz="4000" spc="-1" strike="noStrike">
                <a:solidFill>
                  <a:srgbClr val="202124"/>
                </a:solidFill>
                <a:latin typeface="Calibri Light"/>
                <a:ea typeface="DejaVu Sans"/>
              </a:rPr>
              <a:t>écoresponsabilité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381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382" name="CustomShape 6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5D89B1C-B7B3-4F59-8FA4-208FB18DE888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22</a:t>
            </a:fld>
            <a:endParaRPr b="0" lang="fr-FR" sz="1200" spc="-1" strike="noStrike">
              <a:latin typeface="Arial"/>
            </a:endParaRPr>
          </a:p>
        </p:txBody>
      </p:sp>
      <p:pic>
        <p:nvPicPr>
          <p:cNvPr id="383" name="Picture 4" descr="Devis pose Forum onduleur photovoltaique efficace - Giseh2018"/>
          <p:cNvPicPr/>
          <p:nvPr/>
        </p:nvPicPr>
        <p:blipFill>
          <a:blip r:embed="rId2"/>
          <a:stretch/>
        </p:blipFill>
        <p:spPr>
          <a:xfrm>
            <a:off x="336960" y="3076560"/>
            <a:ext cx="4876560" cy="3352320"/>
          </a:xfrm>
          <a:prstGeom prst="rect">
            <a:avLst/>
          </a:prstGeom>
          <a:ln>
            <a:noFill/>
          </a:ln>
        </p:spPr>
      </p:pic>
      <p:pic>
        <p:nvPicPr>
          <p:cNvPr id="384" name="Picture 6" descr="CSI et l'environnement, éco-responsabilité et développement durable"/>
          <p:cNvPicPr/>
          <p:nvPr/>
        </p:nvPicPr>
        <p:blipFill>
          <a:blip r:embed="rId3"/>
          <a:stretch/>
        </p:blipFill>
        <p:spPr>
          <a:xfrm>
            <a:off x="6977520" y="3048840"/>
            <a:ext cx="3416760" cy="340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0" y="1360800"/>
            <a:ext cx="12191400" cy="549648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6" name="Group 2"/>
          <p:cNvGrpSpPr/>
          <p:nvPr/>
        </p:nvGrpSpPr>
        <p:grpSpPr>
          <a:xfrm>
            <a:off x="0" y="360"/>
            <a:ext cx="12191400" cy="3048480"/>
            <a:chOff x="0" y="360"/>
            <a:chExt cx="12191400" cy="3048480"/>
          </a:xfrm>
        </p:grpSpPr>
        <p:pic>
          <p:nvPicPr>
            <p:cNvPr id="387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400" cy="3048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88" name="CustomShape 3"/>
            <p:cNvSpPr/>
            <p:nvPr/>
          </p:nvSpPr>
          <p:spPr>
            <a:xfrm flipV="1">
              <a:off x="2067480" y="1076040"/>
              <a:ext cx="372960" cy="4046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89" name="CustomShape 4"/>
          <p:cNvSpPr/>
          <p:nvPr/>
        </p:nvSpPr>
        <p:spPr>
          <a:xfrm>
            <a:off x="4258440" y="3056760"/>
            <a:ext cx="98326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ffffff"/>
                </a:solidFill>
                <a:latin typeface="Calibri Light"/>
                <a:ea typeface="DejaVu Sans"/>
              </a:rPr>
              <a:t>Conclusion</a:t>
            </a:r>
            <a:r>
              <a:rPr b="0" lang="fr-FR" sz="4000" spc="-1" strike="noStrike">
                <a:solidFill>
                  <a:srgbClr val="3f3f3f"/>
                </a:solidFill>
                <a:latin typeface="Calibri Light"/>
                <a:ea typeface="DejaVu Sans"/>
              </a:rPr>
              <a:t> 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390" name="CustomShape 5"/>
          <p:cNvSpPr/>
          <p:nvPr/>
        </p:nvSpPr>
        <p:spPr>
          <a:xfrm>
            <a:off x="1179360" y="3049200"/>
            <a:ext cx="9832680" cy="29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391" name="CustomShape 6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392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B4E5E66-0B80-429A-B5B2-B040E7A92A12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23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20" y="1361520"/>
            <a:ext cx="12191400" cy="549648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7" name="Group 2"/>
          <p:cNvGrpSpPr/>
          <p:nvPr/>
        </p:nvGrpSpPr>
        <p:grpSpPr>
          <a:xfrm>
            <a:off x="0" y="360"/>
            <a:ext cx="12191400" cy="3048480"/>
            <a:chOff x="0" y="360"/>
            <a:chExt cx="12191400" cy="3048480"/>
          </a:xfrm>
        </p:grpSpPr>
        <p:pic>
          <p:nvPicPr>
            <p:cNvPr id="98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400" cy="3048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99" name="CustomShape 3"/>
            <p:cNvSpPr/>
            <p:nvPr/>
          </p:nvSpPr>
          <p:spPr>
            <a:xfrm flipV="1">
              <a:off x="2067480" y="1076040"/>
              <a:ext cx="372960" cy="4046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0" name="CustomShape 4"/>
          <p:cNvSpPr/>
          <p:nvPr/>
        </p:nvSpPr>
        <p:spPr>
          <a:xfrm>
            <a:off x="1179360" y="448200"/>
            <a:ext cx="98326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  <a:ea typeface="DejaVu Sans"/>
              </a:rPr>
              <a:t>I</a:t>
            </a:r>
            <a:r>
              <a:rPr b="0" lang="fr-F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. Présentation du projet 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F72F14D-1AD2-466F-BA69-38744EC75FD9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fld>
            <a:endParaRPr b="0" lang="fr-FR" sz="1200" spc="-1" strike="noStrike">
              <a:latin typeface="Arial"/>
            </a:endParaRPr>
          </a:p>
        </p:txBody>
      </p:sp>
      <p:pic>
        <p:nvPicPr>
          <p:cNvPr id="103" name="Picture 2" descr="Développer des applications .NET Core sur Linux et macOS | SoftFluent"/>
          <p:cNvPicPr/>
          <p:nvPr/>
        </p:nvPicPr>
        <p:blipFill>
          <a:blip r:embed="rId2"/>
          <a:stretch/>
        </p:blipFill>
        <p:spPr>
          <a:xfrm>
            <a:off x="365760" y="2427120"/>
            <a:ext cx="1500480" cy="788760"/>
          </a:xfrm>
          <a:prstGeom prst="rect">
            <a:avLst/>
          </a:prstGeom>
          <a:ln>
            <a:noFill/>
          </a:ln>
        </p:spPr>
      </p:pic>
      <p:pic>
        <p:nvPicPr>
          <p:cNvPr id="104" name="Image 15" descr=""/>
          <p:cNvPicPr/>
          <p:nvPr/>
        </p:nvPicPr>
        <p:blipFill>
          <a:blip r:embed="rId3"/>
          <a:stretch/>
        </p:blipFill>
        <p:spPr>
          <a:xfrm>
            <a:off x="1434960" y="3350160"/>
            <a:ext cx="431280" cy="421560"/>
          </a:xfrm>
          <a:prstGeom prst="rect">
            <a:avLst/>
          </a:prstGeom>
          <a:ln>
            <a:noFill/>
          </a:ln>
        </p:spPr>
      </p:pic>
      <p:pic>
        <p:nvPicPr>
          <p:cNvPr id="105" name="Image 11" descr=""/>
          <p:cNvPicPr/>
          <p:nvPr/>
        </p:nvPicPr>
        <p:blipFill>
          <a:blip r:embed="rId4"/>
          <a:stretch/>
        </p:blipFill>
        <p:spPr>
          <a:xfrm>
            <a:off x="365760" y="3353040"/>
            <a:ext cx="999360" cy="421560"/>
          </a:xfrm>
          <a:prstGeom prst="rect">
            <a:avLst/>
          </a:prstGeom>
          <a:ln>
            <a:noFill/>
          </a:ln>
        </p:spPr>
      </p:pic>
      <p:pic>
        <p:nvPicPr>
          <p:cNvPr id="106" name="Picture 2" descr="API REST - IMCS | Conseil et Services Informatiques"/>
          <p:cNvPicPr/>
          <p:nvPr/>
        </p:nvPicPr>
        <p:blipFill>
          <a:blip r:embed="rId5"/>
          <a:stretch/>
        </p:blipFill>
        <p:spPr>
          <a:xfrm>
            <a:off x="1365120" y="4203360"/>
            <a:ext cx="1391400" cy="788760"/>
          </a:xfrm>
          <a:prstGeom prst="rect">
            <a:avLst/>
          </a:prstGeom>
          <a:ln>
            <a:noFill/>
          </a:ln>
        </p:spPr>
      </p:pic>
      <p:pic>
        <p:nvPicPr>
          <p:cNvPr id="107" name="Picture 4" descr="Amazon RDS for MariaDB – Amazon Web Services (AWS)"/>
          <p:cNvPicPr/>
          <p:nvPr/>
        </p:nvPicPr>
        <p:blipFill>
          <a:blip r:embed="rId6"/>
          <a:stretch/>
        </p:blipFill>
        <p:spPr>
          <a:xfrm>
            <a:off x="7242120" y="5738040"/>
            <a:ext cx="1589040" cy="838080"/>
          </a:xfrm>
          <a:prstGeom prst="rect">
            <a:avLst/>
          </a:prstGeom>
          <a:ln>
            <a:noFill/>
          </a:ln>
        </p:spPr>
      </p:pic>
      <p:pic>
        <p:nvPicPr>
          <p:cNvPr id="108" name="Image 14" descr=""/>
          <p:cNvPicPr/>
          <p:nvPr/>
        </p:nvPicPr>
        <p:blipFill>
          <a:blip r:embed="rId7"/>
          <a:stretch/>
        </p:blipFill>
        <p:spPr>
          <a:xfrm>
            <a:off x="2256480" y="2441880"/>
            <a:ext cx="1342800" cy="560880"/>
          </a:xfrm>
          <a:prstGeom prst="rect">
            <a:avLst/>
          </a:prstGeom>
          <a:ln>
            <a:noFill/>
          </a:ln>
        </p:spPr>
      </p:pic>
      <p:pic>
        <p:nvPicPr>
          <p:cNvPr id="109" name="Image 15" descr=""/>
          <p:cNvPicPr/>
          <p:nvPr/>
        </p:nvPicPr>
        <p:blipFill>
          <a:blip r:embed="rId8"/>
          <a:stretch/>
        </p:blipFill>
        <p:spPr>
          <a:xfrm>
            <a:off x="2232360" y="3081960"/>
            <a:ext cx="596880" cy="573120"/>
          </a:xfrm>
          <a:prstGeom prst="rect">
            <a:avLst/>
          </a:prstGeom>
          <a:ln>
            <a:noFill/>
          </a:ln>
        </p:spPr>
      </p:pic>
      <p:pic>
        <p:nvPicPr>
          <p:cNvPr id="110" name="Image 17" descr=""/>
          <p:cNvPicPr/>
          <p:nvPr/>
        </p:nvPicPr>
        <p:blipFill>
          <a:blip r:embed="rId9"/>
          <a:stretch/>
        </p:blipFill>
        <p:spPr>
          <a:xfrm>
            <a:off x="3115440" y="3047040"/>
            <a:ext cx="483840" cy="568080"/>
          </a:xfrm>
          <a:prstGeom prst="rect">
            <a:avLst/>
          </a:prstGeom>
          <a:ln>
            <a:noFill/>
          </a:ln>
        </p:spPr>
      </p:pic>
      <p:sp>
        <p:nvSpPr>
          <p:cNvPr id="111" name="CustomShape 7"/>
          <p:cNvSpPr/>
          <p:nvPr/>
        </p:nvSpPr>
        <p:spPr>
          <a:xfrm flipV="1">
            <a:off x="1764360" y="3655440"/>
            <a:ext cx="360" cy="54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8"/>
          <p:cNvSpPr/>
          <p:nvPr/>
        </p:nvSpPr>
        <p:spPr>
          <a:xfrm>
            <a:off x="2440800" y="3615480"/>
            <a:ext cx="360" cy="58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9"/>
          <p:cNvSpPr/>
          <p:nvPr/>
        </p:nvSpPr>
        <p:spPr>
          <a:xfrm flipV="1">
            <a:off x="2627280" y="3614760"/>
            <a:ext cx="360" cy="58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10"/>
          <p:cNvSpPr/>
          <p:nvPr/>
        </p:nvSpPr>
        <p:spPr>
          <a:xfrm flipH="1">
            <a:off x="1557720" y="3655440"/>
            <a:ext cx="360" cy="54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11"/>
          <p:cNvSpPr/>
          <p:nvPr/>
        </p:nvSpPr>
        <p:spPr>
          <a:xfrm>
            <a:off x="1650600" y="4992480"/>
            <a:ext cx="360" cy="50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12"/>
          <p:cNvSpPr/>
          <p:nvPr/>
        </p:nvSpPr>
        <p:spPr>
          <a:xfrm flipV="1">
            <a:off x="2440800" y="4975560"/>
            <a:ext cx="360" cy="52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Line 13"/>
          <p:cNvSpPr/>
          <p:nvPr/>
        </p:nvSpPr>
        <p:spPr>
          <a:xfrm>
            <a:off x="2067480" y="2279520"/>
            <a:ext cx="0" cy="1492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14"/>
          <p:cNvSpPr/>
          <p:nvPr/>
        </p:nvSpPr>
        <p:spPr>
          <a:xfrm>
            <a:off x="2829600" y="5959440"/>
            <a:ext cx="1274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9" name="Image 2" descr=""/>
          <p:cNvPicPr/>
          <p:nvPr/>
        </p:nvPicPr>
        <p:blipFill>
          <a:blip r:embed="rId10"/>
          <a:stretch/>
        </p:blipFill>
        <p:spPr>
          <a:xfrm>
            <a:off x="4499280" y="4165920"/>
            <a:ext cx="1195920" cy="1178280"/>
          </a:xfrm>
          <a:prstGeom prst="rect">
            <a:avLst/>
          </a:prstGeom>
          <a:ln>
            <a:noFill/>
          </a:ln>
        </p:spPr>
      </p:pic>
      <p:pic>
        <p:nvPicPr>
          <p:cNvPr id="120" name="Image 4" descr=""/>
          <p:cNvPicPr/>
          <p:nvPr/>
        </p:nvPicPr>
        <p:blipFill>
          <a:blip r:embed="rId11"/>
          <a:stretch/>
        </p:blipFill>
        <p:spPr>
          <a:xfrm>
            <a:off x="4404600" y="2372040"/>
            <a:ext cx="367560" cy="560880"/>
          </a:xfrm>
          <a:prstGeom prst="rect">
            <a:avLst/>
          </a:prstGeom>
          <a:ln>
            <a:noFill/>
          </a:ln>
        </p:spPr>
      </p:pic>
      <p:pic>
        <p:nvPicPr>
          <p:cNvPr id="121" name="Image 6" descr=""/>
          <p:cNvPicPr/>
          <p:nvPr/>
        </p:nvPicPr>
        <p:blipFill>
          <a:blip r:embed="rId12"/>
          <a:stretch/>
        </p:blipFill>
        <p:spPr>
          <a:xfrm>
            <a:off x="4451040" y="3001680"/>
            <a:ext cx="1342800" cy="660960"/>
          </a:xfrm>
          <a:prstGeom prst="rect">
            <a:avLst/>
          </a:prstGeom>
          <a:ln>
            <a:noFill/>
          </a:ln>
        </p:spPr>
      </p:pic>
      <p:sp>
        <p:nvSpPr>
          <p:cNvPr id="122" name="CustomShape 15"/>
          <p:cNvSpPr/>
          <p:nvPr/>
        </p:nvSpPr>
        <p:spPr>
          <a:xfrm>
            <a:off x="2920680" y="4536000"/>
            <a:ext cx="1393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3" name="CustomShape 16"/>
          <p:cNvSpPr/>
          <p:nvPr/>
        </p:nvSpPr>
        <p:spPr>
          <a:xfrm flipH="1">
            <a:off x="2919960" y="4975560"/>
            <a:ext cx="1393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4" name="CustomShape 17"/>
          <p:cNvSpPr/>
          <p:nvPr/>
        </p:nvSpPr>
        <p:spPr>
          <a:xfrm>
            <a:off x="4891680" y="3663000"/>
            <a:ext cx="360" cy="44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5" name="" descr=""/>
          <p:cNvPicPr/>
          <p:nvPr/>
        </p:nvPicPr>
        <p:blipFill>
          <a:blip r:embed="rId13"/>
          <a:stretch/>
        </p:blipFill>
        <p:spPr>
          <a:xfrm>
            <a:off x="1584000" y="5544000"/>
            <a:ext cx="1008000" cy="1233360"/>
          </a:xfrm>
          <a:prstGeom prst="rect">
            <a:avLst/>
          </a:prstGeom>
          <a:ln>
            <a:noFill/>
          </a:ln>
        </p:spPr>
      </p:pic>
      <p:sp>
        <p:nvSpPr>
          <p:cNvPr id="126" name="CustomShape 18"/>
          <p:cNvSpPr/>
          <p:nvPr/>
        </p:nvSpPr>
        <p:spPr>
          <a:xfrm flipH="1">
            <a:off x="6094080" y="6120000"/>
            <a:ext cx="961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" descr=""/>
          <p:cNvPicPr/>
          <p:nvPr/>
        </p:nvPicPr>
        <p:blipFill>
          <a:blip r:embed="rId14"/>
          <a:stretch/>
        </p:blipFill>
        <p:spPr>
          <a:xfrm>
            <a:off x="4320000" y="5614560"/>
            <a:ext cx="1647360" cy="1009440"/>
          </a:xfrm>
          <a:prstGeom prst="rect">
            <a:avLst/>
          </a:prstGeom>
          <a:ln>
            <a:noFill/>
          </a:ln>
        </p:spPr>
      </p:pic>
      <p:sp>
        <p:nvSpPr>
          <p:cNvPr id="128" name="CustomShape 19"/>
          <p:cNvSpPr/>
          <p:nvPr/>
        </p:nvSpPr>
        <p:spPr>
          <a:xfrm flipH="1">
            <a:off x="2782080" y="6263640"/>
            <a:ext cx="1249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1360800"/>
            <a:ext cx="12191400" cy="549648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0" name="Group 2"/>
          <p:cNvGrpSpPr/>
          <p:nvPr/>
        </p:nvGrpSpPr>
        <p:grpSpPr>
          <a:xfrm>
            <a:off x="0" y="360"/>
            <a:ext cx="12191400" cy="3048480"/>
            <a:chOff x="0" y="360"/>
            <a:chExt cx="12191400" cy="3048480"/>
          </a:xfrm>
        </p:grpSpPr>
        <p:pic>
          <p:nvPicPr>
            <p:cNvPr id="131" name="Picture 10_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400" cy="3048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2" name="CustomShape 3"/>
            <p:cNvSpPr/>
            <p:nvPr/>
          </p:nvSpPr>
          <p:spPr>
            <a:xfrm flipV="1">
              <a:off x="2067480" y="1076040"/>
              <a:ext cx="372960" cy="4046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3" name="CustomShape 4"/>
          <p:cNvSpPr/>
          <p:nvPr/>
        </p:nvSpPr>
        <p:spPr>
          <a:xfrm>
            <a:off x="1179360" y="448200"/>
            <a:ext cx="98326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  <a:ea typeface="DejaVu Sans"/>
              </a:rPr>
              <a:t>I</a:t>
            </a:r>
            <a:r>
              <a:rPr b="0" lang="fr-F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.</a:t>
            </a:r>
            <a:r>
              <a:rPr b="0" lang="fr-FR" sz="4000" spc="-1" strike="noStrike">
                <a:solidFill>
                  <a:srgbClr val="3f3f3f"/>
                </a:solidFill>
                <a:latin typeface="Calibri Light"/>
                <a:ea typeface="DejaVu Sans"/>
              </a:rPr>
              <a:t>I</a:t>
            </a:r>
            <a:r>
              <a:rPr b="0" lang="fr-F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 Présentation du projet </a:t>
            </a:r>
            <a:r>
              <a:rPr b="0" lang="fr-FR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3706A22-D1BE-4535-A81D-49A43B29A777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fld>
            <a:endParaRPr b="0" lang="fr-FR" sz="1200" spc="-1" strike="noStrike">
              <a:latin typeface="Arial"/>
            </a:endParaRPr>
          </a:p>
        </p:txBody>
      </p:sp>
      <p:sp>
        <p:nvSpPr>
          <p:cNvPr id="136" name="CustomShape 7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TextShape 8"/>
          <p:cNvSpPr txBox="1"/>
          <p:nvPr/>
        </p:nvSpPr>
        <p:spPr>
          <a:xfrm>
            <a:off x="1152000" y="2952000"/>
            <a:ext cx="3312000" cy="173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fr-FR" sz="2200" spc="-1" strike="noStrike">
                <a:solidFill>
                  <a:srgbClr val="ffffff"/>
                </a:solidFill>
                <a:latin typeface="Arial"/>
              </a:rPr>
              <a:t>Cahier de charge :</a:t>
            </a:r>
            <a:endParaRPr b="0" lang="fr-FR" sz="2200" spc="-1" strike="noStrike">
              <a:solidFill>
                <a:srgbClr val="ffffff"/>
              </a:solidFill>
              <a:latin typeface="Arial"/>
            </a:endParaRPr>
          </a:p>
          <a:p>
            <a:endParaRPr b="0" lang="fr-FR" sz="22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-Gestion sanitaire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-Bâtiment intelligent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TextShape 9"/>
          <p:cNvSpPr txBox="1"/>
          <p:nvPr/>
        </p:nvSpPr>
        <p:spPr>
          <a:xfrm>
            <a:off x="5904000" y="3084840"/>
            <a:ext cx="3672000" cy="173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fr-FR" sz="2200" spc="-1" strike="noStrike">
                <a:solidFill>
                  <a:srgbClr val="ffffff"/>
                </a:solidFill>
                <a:latin typeface="Arial"/>
              </a:rPr>
              <a:t>Organisation :</a:t>
            </a:r>
            <a:endParaRPr b="0" lang="fr-FR" sz="2200" spc="-1" strike="noStrike">
              <a:solidFill>
                <a:srgbClr val="ffffff"/>
              </a:solidFill>
              <a:latin typeface="Arial"/>
            </a:endParaRPr>
          </a:p>
          <a:p>
            <a:endParaRPr b="0" lang="fr-FR" sz="22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-Par groupe de compétences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-Réorganisation du travail souple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1360800"/>
            <a:ext cx="12191400" cy="549648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0" name="Group 2"/>
          <p:cNvGrpSpPr/>
          <p:nvPr/>
        </p:nvGrpSpPr>
        <p:grpSpPr>
          <a:xfrm>
            <a:off x="0" y="360"/>
            <a:ext cx="12191400" cy="3048480"/>
            <a:chOff x="0" y="360"/>
            <a:chExt cx="12191400" cy="3048480"/>
          </a:xfrm>
        </p:grpSpPr>
        <p:pic>
          <p:nvPicPr>
            <p:cNvPr id="141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400" cy="3048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42" name="CustomShape 3"/>
            <p:cNvSpPr/>
            <p:nvPr/>
          </p:nvSpPr>
          <p:spPr>
            <a:xfrm flipV="1">
              <a:off x="2067480" y="1076040"/>
              <a:ext cx="372960" cy="4046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3" name="CustomShape 4"/>
          <p:cNvSpPr/>
          <p:nvPr/>
        </p:nvSpPr>
        <p:spPr>
          <a:xfrm>
            <a:off x="1179360" y="448200"/>
            <a:ext cx="98326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  <a:ea typeface="DejaVu Sans"/>
              </a:rPr>
              <a:t>II. </a:t>
            </a:r>
            <a:r>
              <a:rPr b="0" lang="fr-F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Infra BOX + Gateway 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0969C22-C062-407A-ACB3-4C0FBF8AA763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fld>
            <a:endParaRPr b="0" lang="fr-FR" sz="1200" spc="-1" strike="noStrike"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1360800"/>
            <a:ext cx="12191400" cy="549648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8" name="Group 2"/>
          <p:cNvGrpSpPr/>
          <p:nvPr/>
        </p:nvGrpSpPr>
        <p:grpSpPr>
          <a:xfrm>
            <a:off x="0" y="360"/>
            <a:ext cx="12191400" cy="3048480"/>
            <a:chOff x="0" y="360"/>
            <a:chExt cx="12191400" cy="3048480"/>
          </a:xfrm>
        </p:grpSpPr>
        <p:pic>
          <p:nvPicPr>
            <p:cNvPr id="149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400" cy="3048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0" name="CustomShape 3"/>
            <p:cNvSpPr/>
            <p:nvPr/>
          </p:nvSpPr>
          <p:spPr>
            <a:xfrm flipV="1">
              <a:off x="2067480" y="1076040"/>
              <a:ext cx="372960" cy="4046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1" name="CustomShape 4"/>
          <p:cNvSpPr/>
          <p:nvPr/>
        </p:nvSpPr>
        <p:spPr>
          <a:xfrm>
            <a:off x="1179360" y="448200"/>
            <a:ext cx="98326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  <a:ea typeface="DejaVu Sans"/>
              </a:rPr>
              <a:t>III</a:t>
            </a:r>
            <a:r>
              <a:rPr b="0" lang="fr-F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.I Application Mobile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53" name="CustomShape 6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EBA1154-4950-4850-9015-2D87F84EB889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fld>
            <a:endParaRPr b="0" lang="fr-FR" sz="1200" spc="-1" strike="noStrike">
              <a:latin typeface="Arial"/>
            </a:endParaRPr>
          </a:p>
        </p:txBody>
      </p:sp>
      <p:sp>
        <p:nvSpPr>
          <p:cNvPr id="154" name="CustomShape 7"/>
          <p:cNvSpPr/>
          <p:nvPr/>
        </p:nvSpPr>
        <p:spPr>
          <a:xfrm>
            <a:off x="903960" y="3485880"/>
            <a:ext cx="859464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b="0" lang="fr-F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Visual Studio C# Xamarin </a:t>
            </a:r>
            <a:endParaRPr b="0" lang="fr-FR" sz="16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b="0" lang="fr-F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Xaml et mise en page (binding) &amp; Shell </a:t>
            </a:r>
            <a:endParaRPr b="0" lang="fr-FR" sz="16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b="0" lang="fr-F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Emulation &amp; Cross Platform 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16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b="0" lang="fr-F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Hub de notification</a:t>
            </a:r>
            <a:endParaRPr b="0" lang="fr-FR" sz="16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b="0" lang="fr-F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API Notification </a:t>
            </a:r>
            <a:endParaRPr b="0" lang="fr-FR" sz="16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b="0" lang="fr-F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API REST </a:t>
            </a:r>
            <a:endParaRPr b="0" lang="fr-FR" sz="16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b="0" lang="fr-F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 de données MariaDB</a:t>
            </a:r>
            <a:endParaRPr b="0" lang="fr-FR" sz="1600" spc="-1" strike="noStrike">
              <a:latin typeface="Arial"/>
            </a:endParaRPr>
          </a:p>
        </p:txBody>
      </p:sp>
      <p:pic>
        <p:nvPicPr>
          <p:cNvPr id="155" name="Image 13" descr="Une image contenant texte, clipart&#10;&#10;Description générée automatiquement"/>
          <p:cNvPicPr/>
          <p:nvPr/>
        </p:nvPicPr>
        <p:blipFill>
          <a:blip r:embed="rId2"/>
          <a:stretch/>
        </p:blipFill>
        <p:spPr>
          <a:xfrm>
            <a:off x="3690720" y="4656960"/>
            <a:ext cx="761040" cy="399960"/>
          </a:xfrm>
          <a:prstGeom prst="rect">
            <a:avLst/>
          </a:prstGeom>
          <a:ln>
            <a:noFill/>
          </a:ln>
        </p:spPr>
      </p:pic>
      <p:pic>
        <p:nvPicPr>
          <p:cNvPr id="156" name="Image 14" descr=""/>
          <p:cNvPicPr/>
          <p:nvPr/>
        </p:nvPicPr>
        <p:blipFill>
          <a:blip r:embed="rId3"/>
          <a:stretch/>
        </p:blipFill>
        <p:spPr>
          <a:xfrm>
            <a:off x="4413960" y="3252600"/>
            <a:ext cx="1342800" cy="560880"/>
          </a:xfrm>
          <a:prstGeom prst="rect">
            <a:avLst/>
          </a:prstGeom>
          <a:ln>
            <a:noFill/>
          </a:ln>
        </p:spPr>
      </p:pic>
      <p:pic>
        <p:nvPicPr>
          <p:cNvPr id="157" name="Image 15" descr=""/>
          <p:cNvPicPr/>
          <p:nvPr/>
        </p:nvPicPr>
        <p:blipFill>
          <a:blip r:embed="rId4"/>
          <a:stretch/>
        </p:blipFill>
        <p:spPr>
          <a:xfrm>
            <a:off x="3581280" y="3202560"/>
            <a:ext cx="596880" cy="573120"/>
          </a:xfrm>
          <a:prstGeom prst="rect">
            <a:avLst/>
          </a:prstGeom>
          <a:ln>
            <a:noFill/>
          </a:ln>
        </p:spPr>
      </p:pic>
      <p:pic>
        <p:nvPicPr>
          <p:cNvPr id="158" name="Image 16" descr="Une image contenant texte, clipart&#10;&#10;Description générée automatiquement"/>
          <p:cNvPicPr/>
          <p:nvPr/>
        </p:nvPicPr>
        <p:blipFill>
          <a:blip r:embed="rId5"/>
          <a:stretch/>
        </p:blipFill>
        <p:spPr>
          <a:xfrm>
            <a:off x="3967920" y="4281840"/>
            <a:ext cx="483840" cy="239400"/>
          </a:xfrm>
          <a:prstGeom prst="rect">
            <a:avLst/>
          </a:prstGeom>
          <a:ln>
            <a:noFill/>
          </a:ln>
        </p:spPr>
      </p:pic>
      <p:pic>
        <p:nvPicPr>
          <p:cNvPr id="159" name="Image 17" descr=""/>
          <p:cNvPicPr/>
          <p:nvPr/>
        </p:nvPicPr>
        <p:blipFill>
          <a:blip r:embed="rId6"/>
          <a:stretch/>
        </p:blipFill>
        <p:spPr>
          <a:xfrm>
            <a:off x="5515200" y="4117320"/>
            <a:ext cx="483840" cy="568080"/>
          </a:xfrm>
          <a:prstGeom prst="rect">
            <a:avLst/>
          </a:prstGeom>
          <a:ln>
            <a:noFill/>
          </a:ln>
        </p:spPr>
      </p:pic>
      <p:pic>
        <p:nvPicPr>
          <p:cNvPr id="160" name="Image 18" descr="Une image contenant texte, clipart&#10;&#10;Description générée automatiquement"/>
          <p:cNvPicPr/>
          <p:nvPr/>
        </p:nvPicPr>
        <p:blipFill>
          <a:blip r:embed="rId7"/>
          <a:stretch/>
        </p:blipFill>
        <p:spPr>
          <a:xfrm>
            <a:off x="4611240" y="4274280"/>
            <a:ext cx="744480" cy="254160"/>
          </a:xfrm>
          <a:prstGeom prst="rect">
            <a:avLst/>
          </a:prstGeom>
          <a:ln>
            <a:noFill/>
          </a:ln>
        </p:spPr>
      </p:pic>
      <p:pic>
        <p:nvPicPr>
          <p:cNvPr id="161" name="Picture 2" descr="Building a simple REST API with NodeJS and Express. | by Onejohi | Medium"/>
          <p:cNvPicPr/>
          <p:nvPr/>
        </p:nvPicPr>
        <p:blipFill>
          <a:blip r:embed="rId8"/>
          <a:srcRect l="16830" t="31167" r="16880" b="38709"/>
          <a:stretch/>
        </p:blipFill>
        <p:spPr>
          <a:xfrm>
            <a:off x="3308040" y="5261040"/>
            <a:ext cx="1527120" cy="399960"/>
          </a:xfrm>
          <a:prstGeom prst="rect">
            <a:avLst/>
          </a:prstGeom>
          <a:ln>
            <a:noFill/>
          </a:ln>
        </p:spPr>
      </p:pic>
      <p:pic>
        <p:nvPicPr>
          <p:cNvPr id="162" name="Picture 4" descr="Amazon RDS for MariaDB – Amazon Web Services (AWS)"/>
          <p:cNvPicPr/>
          <p:nvPr/>
        </p:nvPicPr>
        <p:blipFill>
          <a:blip r:embed="rId9"/>
          <a:stretch/>
        </p:blipFill>
        <p:spPr>
          <a:xfrm>
            <a:off x="3401280" y="5924520"/>
            <a:ext cx="1339920" cy="689400"/>
          </a:xfrm>
          <a:prstGeom prst="rect">
            <a:avLst/>
          </a:prstGeom>
          <a:ln>
            <a:noFill/>
          </a:ln>
        </p:spPr>
      </p:pic>
      <p:sp>
        <p:nvSpPr>
          <p:cNvPr id="163" name="CustomShape 8"/>
          <p:cNvSpPr/>
          <p:nvPr/>
        </p:nvSpPr>
        <p:spPr>
          <a:xfrm>
            <a:off x="1152360" y="2713680"/>
            <a:ext cx="2006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Contexte &amp; Besoin: 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1360800"/>
            <a:ext cx="12191400" cy="549648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5" name="Group 2"/>
          <p:cNvGrpSpPr/>
          <p:nvPr/>
        </p:nvGrpSpPr>
        <p:grpSpPr>
          <a:xfrm>
            <a:off x="0" y="360"/>
            <a:ext cx="12191400" cy="3048480"/>
            <a:chOff x="0" y="360"/>
            <a:chExt cx="12191400" cy="3048480"/>
          </a:xfrm>
        </p:grpSpPr>
        <p:pic>
          <p:nvPicPr>
            <p:cNvPr id="166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400" cy="3048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7" name="CustomShape 3"/>
            <p:cNvSpPr/>
            <p:nvPr/>
          </p:nvSpPr>
          <p:spPr>
            <a:xfrm flipV="1">
              <a:off x="2067480" y="1076040"/>
              <a:ext cx="372960" cy="4046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8" name="CustomShape 4"/>
          <p:cNvSpPr/>
          <p:nvPr/>
        </p:nvSpPr>
        <p:spPr>
          <a:xfrm>
            <a:off x="1179360" y="448200"/>
            <a:ext cx="98326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  <a:ea typeface="DejaVu Sans"/>
              </a:rPr>
              <a:t>III</a:t>
            </a:r>
            <a:r>
              <a:rPr b="0" lang="fr-F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.II Application Mobile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69" name="CustomShape 5"/>
          <p:cNvSpPr/>
          <p:nvPr/>
        </p:nvSpPr>
        <p:spPr>
          <a:xfrm>
            <a:off x="1179360" y="3049200"/>
            <a:ext cx="9832680" cy="29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70" name="CustomShape 6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71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1EAB532-6E01-4A0C-BD20-DEC0ECBBE36F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7</a:t>
            </a:fld>
            <a:endParaRPr b="0" lang="fr-FR" sz="1200" spc="-1" strike="noStrike">
              <a:latin typeface="Arial"/>
            </a:endParaRPr>
          </a:p>
        </p:txBody>
      </p:sp>
      <p:sp>
        <p:nvSpPr>
          <p:cNvPr id="172" name="CustomShape 8"/>
          <p:cNvSpPr/>
          <p:nvPr/>
        </p:nvSpPr>
        <p:spPr>
          <a:xfrm>
            <a:off x="1267920" y="2251800"/>
            <a:ext cx="7645680" cy="40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Comment s’intègre-t-elle avec les autres parties du projet ?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fr-F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Utilisation des WebServices (communiquant avec l’API REST)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0d0d0d"/>
                </a:solidFill>
                <a:latin typeface="Calibri"/>
                <a:ea typeface="DejaVu Sans"/>
              </a:rPr>
              <a:t>APPMOBILE &amp; WEBSITE </a:t>
            </a:r>
            <a:r>
              <a:rPr b="0" i="1" lang="fr-FR" sz="1600" spc="-1" strike="noStrike">
                <a:solidFill>
                  <a:srgbClr val="0d0d0d"/>
                </a:solidFill>
                <a:latin typeface="Wingdings"/>
                <a:ea typeface="DejaVu Sans"/>
              </a:rPr>
              <a:t></a:t>
            </a:r>
            <a:r>
              <a:rPr b="0" i="1" lang="fr-FR" sz="1600" spc="-1" strike="noStrike">
                <a:solidFill>
                  <a:srgbClr val="0d0d0d"/>
                </a:solidFill>
                <a:latin typeface="Calibri"/>
                <a:ea typeface="DejaVu Sans"/>
              </a:rPr>
              <a:t> API REST </a:t>
            </a:r>
            <a:r>
              <a:rPr b="0" i="1" lang="fr-FR" sz="1600" spc="-1" strike="noStrike">
                <a:solidFill>
                  <a:srgbClr val="0d0d0d"/>
                </a:solidFill>
                <a:latin typeface="Wingdings"/>
                <a:ea typeface="DejaVu Sans"/>
              </a:rPr>
              <a:t></a:t>
            </a:r>
            <a:r>
              <a:rPr b="0" i="1" lang="fr-FR" sz="1600" spc="-1" strike="noStrike">
                <a:solidFill>
                  <a:srgbClr val="0d0d0d"/>
                </a:solidFill>
                <a:latin typeface="Calibri"/>
                <a:ea typeface="DejaVu Sans"/>
              </a:rPr>
              <a:t> Base de données </a:t>
            </a:r>
            <a:r>
              <a:rPr b="0" i="1" lang="fr-FR" sz="1600" spc="-1" strike="noStrike">
                <a:solidFill>
                  <a:srgbClr val="0d0d0d"/>
                </a:solidFill>
                <a:latin typeface="Wingdings"/>
                <a:ea typeface="DejaVu Sans"/>
              </a:rPr>
              <a:t></a:t>
            </a:r>
            <a:r>
              <a:rPr b="0" i="1" lang="fr-FR" sz="1600" spc="-1" strike="noStrike">
                <a:solidFill>
                  <a:srgbClr val="0d0d0d"/>
                </a:solidFill>
                <a:latin typeface="Calibri"/>
                <a:ea typeface="DejaVu Sans"/>
              </a:rPr>
              <a:t> API REST </a:t>
            </a:r>
            <a:r>
              <a:rPr b="0" i="1" lang="fr-FR" sz="1600" spc="-1" strike="noStrike">
                <a:solidFill>
                  <a:srgbClr val="0d0d0d"/>
                </a:solidFill>
                <a:latin typeface="Wingdings"/>
                <a:ea typeface="DejaVu Sans"/>
              </a:rPr>
              <a:t></a:t>
            </a:r>
            <a:r>
              <a:rPr b="0" i="1" lang="fr-FR" sz="1600" spc="-1" strike="noStrike">
                <a:solidFill>
                  <a:srgbClr val="0d0d0d"/>
                </a:solidFill>
                <a:latin typeface="Calibri"/>
                <a:ea typeface="DejaVu Sans"/>
              </a:rPr>
              <a:t> Capteurs &amp; Autres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Envoi des données lors de pénuries 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de produits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Envoi une alerte (count + 1), et 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une alerte push à toutes les apps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-       Utilise les données envoyées par 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les capteurs 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latin typeface="Arial"/>
            </a:endParaRPr>
          </a:p>
        </p:txBody>
      </p:sp>
      <p:pic>
        <p:nvPicPr>
          <p:cNvPr id="173" name="Image 13" descr="Une image contenant texte&#10;&#10;Description générée automatiquement"/>
          <p:cNvPicPr/>
          <p:nvPr/>
        </p:nvPicPr>
        <p:blipFill>
          <a:blip r:embed="rId2"/>
          <a:stretch/>
        </p:blipFill>
        <p:spPr>
          <a:xfrm>
            <a:off x="7423920" y="3702240"/>
            <a:ext cx="4631400" cy="2706840"/>
          </a:xfrm>
          <a:prstGeom prst="rect">
            <a:avLst/>
          </a:prstGeom>
          <a:ln>
            <a:noFill/>
          </a:ln>
        </p:spPr>
      </p:pic>
      <p:pic>
        <p:nvPicPr>
          <p:cNvPr id="174" name="Image 14" descr="Une image contenant texte&#10;&#10;Description générée automatiquement"/>
          <p:cNvPicPr/>
          <p:nvPr/>
        </p:nvPicPr>
        <p:blipFill>
          <a:blip r:embed="rId3"/>
          <a:stretch/>
        </p:blipFill>
        <p:spPr>
          <a:xfrm>
            <a:off x="3935880" y="3702240"/>
            <a:ext cx="3435840" cy="2668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0" y="1360800"/>
            <a:ext cx="12191400" cy="549648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6" name="Group 2"/>
          <p:cNvGrpSpPr/>
          <p:nvPr/>
        </p:nvGrpSpPr>
        <p:grpSpPr>
          <a:xfrm>
            <a:off x="0" y="360"/>
            <a:ext cx="12191400" cy="3048480"/>
            <a:chOff x="0" y="360"/>
            <a:chExt cx="12191400" cy="3048480"/>
          </a:xfrm>
        </p:grpSpPr>
        <p:pic>
          <p:nvPicPr>
            <p:cNvPr id="177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400" cy="3048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78" name="CustomShape 3"/>
            <p:cNvSpPr/>
            <p:nvPr/>
          </p:nvSpPr>
          <p:spPr>
            <a:xfrm flipV="1">
              <a:off x="2067480" y="1076040"/>
              <a:ext cx="372960" cy="4046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9" name="CustomShape 4"/>
          <p:cNvSpPr/>
          <p:nvPr/>
        </p:nvSpPr>
        <p:spPr>
          <a:xfrm>
            <a:off x="1179360" y="448200"/>
            <a:ext cx="98326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  <a:ea typeface="DejaVu Sans"/>
              </a:rPr>
              <a:t>IV. </a:t>
            </a:r>
            <a:r>
              <a:rPr b="0" lang="fr-F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Présentation de la partie : Serveur Web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1179360" y="3049200"/>
            <a:ext cx="9832680" cy="29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81" name="CustomShape 6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82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3ED6EB8-66F0-4F5C-943D-93381A5C974D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8</a:t>
            </a:fld>
            <a:endParaRPr b="0" lang="fr-FR" sz="1200" spc="-1" strike="noStrike">
              <a:latin typeface="Arial"/>
            </a:endParaRPr>
          </a:p>
        </p:txBody>
      </p:sp>
      <p:sp>
        <p:nvSpPr>
          <p:cNvPr id="183" name="CustomShape 8"/>
          <p:cNvSpPr/>
          <p:nvPr/>
        </p:nvSpPr>
        <p:spPr>
          <a:xfrm>
            <a:off x="0" y="1360800"/>
            <a:ext cx="12191400" cy="549648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4" name="Group 9"/>
          <p:cNvGrpSpPr/>
          <p:nvPr/>
        </p:nvGrpSpPr>
        <p:grpSpPr>
          <a:xfrm>
            <a:off x="0" y="720"/>
            <a:ext cx="12191760" cy="2050200"/>
            <a:chOff x="0" y="720"/>
            <a:chExt cx="12191760" cy="2050200"/>
          </a:xfrm>
        </p:grpSpPr>
        <p:pic>
          <p:nvPicPr>
            <p:cNvPr id="185" name="Picture 10" descr=""/>
            <p:cNvPicPr/>
            <p:nvPr/>
          </p:nvPicPr>
          <p:blipFill>
            <a:blip r:embed="rId2"/>
            <a:srcRect l="0" t="45717" r="0" b="9819"/>
            <a:stretch/>
          </p:blipFill>
          <p:spPr>
            <a:xfrm flipH="1" rot="10800000">
              <a:off x="0" y="360"/>
              <a:ext cx="12191760" cy="2050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6" name="CustomShape 10"/>
            <p:cNvSpPr/>
            <p:nvPr/>
          </p:nvSpPr>
          <p:spPr>
            <a:xfrm flipV="1">
              <a:off x="2067480" y="716760"/>
              <a:ext cx="372960" cy="2696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7" name="CustomShape 11"/>
          <p:cNvSpPr/>
          <p:nvPr/>
        </p:nvSpPr>
        <p:spPr>
          <a:xfrm>
            <a:off x="1179360" y="3049200"/>
            <a:ext cx="9832680" cy="29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88" name="CustomShape 12"/>
          <p:cNvSpPr/>
          <p:nvPr/>
        </p:nvSpPr>
        <p:spPr>
          <a:xfrm>
            <a:off x="599040" y="651600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89" name="CustomShape 1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1421C80-2A50-4C7F-A5FB-B5FE59F4798A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8</a:t>
            </a:fld>
            <a:endParaRPr b="0" lang="fr-FR" sz="1200" spc="-1" strike="noStrike">
              <a:latin typeface="Arial"/>
            </a:endParaRPr>
          </a:p>
        </p:txBody>
      </p:sp>
      <p:sp>
        <p:nvSpPr>
          <p:cNvPr id="190" name="CustomShape 14"/>
          <p:cNvSpPr/>
          <p:nvPr/>
        </p:nvSpPr>
        <p:spPr>
          <a:xfrm>
            <a:off x="1179360" y="3049200"/>
            <a:ext cx="9832680" cy="29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91" name="CustomShape 15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C76BF60-A9FE-4ED3-AED4-177D25BF54B0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8</a:t>
            </a:fld>
            <a:endParaRPr b="0" lang="fr-FR" sz="1200" spc="-1" strike="noStrike">
              <a:latin typeface="Arial"/>
            </a:endParaRPr>
          </a:p>
        </p:txBody>
      </p:sp>
      <p:sp>
        <p:nvSpPr>
          <p:cNvPr id="192" name="CustomShape 16"/>
          <p:cNvSpPr/>
          <p:nvPr/>
        </p:nvSpPr>
        <p:spPr>
          <a:xfrm>
            <a:off x="1179360" y="3049200"/>
            <a:ext cx="9832680" cy="29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93" name="CustomShape 1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2893B64-3C5C-4AAB-BDE3-482E90B0CEEE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8</a:t>
            </a:fld>
            <a:endParaRPr b="0" lang="fr-FR" sz="1200" spc="-1" strike="noStrike">
              <a:latin typeface="Arial"/>
            </a:endParaRPr>
          </a:p>
        </p:txBody>
      </p:sp>
      <p:sp>
        <p:nvSpPr>
          <p:cNvPr id="194" name="CustomShape 18"/>
          <p:cNvSpPr/>
          <p:nvPr/>
        </p:nvSpPr>
        <p:spPr>
          <a:xfrm>
            <a:off x="388440" y="-3600"/>
            <a:ext cx="1156284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  <a:ea typeface="DejaVu Sans"/>
              </a:rPr>
              <a:t>IV. </a:t>
            </a:r>
            <a:r>
              <a:rPr b="0" lang="fr-F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Serveur Web et serveur de base de données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95" name="CustomShape 19"/>
          <p:cNvSpPr/>
          <p:nvPr/>
        </p:nvSpPr>
        <p:spPr>
          <a:xfrm>
            <a:off x="1179360" y="3049200"/>
            <a:ext cx="9832680" cy="29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96" name="CustomShape 20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4F467FA-39C1-4DED-A58D-6703554E1173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8</a:t>
            </a:fld>
            <a:endParaRPr b="0" lang="fr-FR" sz="1200" spc="-1" strike="noStrike">
              <a:latin typeface="Arial"/>
            </a:endParaRPr>
          </a:p>
        </p:txBody>
      </p:sp>
      <p:sp>
        <p:nvSpPr>
          <p:cNvPr id="197" name="CustomShape 21"/>
          <p:cNvSpPr/>
          <p:nvPr/>
        </p:nvSpPr>
        <p:spPr>
          <a:xfrm>
            <a:off x="1179360" y="3049200"/>
            <a:ext cx="9832680" cy="29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98" name="CustomShape 2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B39C01C-F67C-473C-A7C3-EC4B38DE00DE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8</a:t>
            </a:fld>
            <a:endParaRPr b="0" lang="fr-FR" sz="1200" spc="-1" strike="noStrike">
              <a:latin typeface="Arial"/>
            </a:endParaRPr>
          </a:p>
        </p:txBody>
      </p:sp>
      <p:sp>
        <p:nvSpPr>
          <p:cNvPr id="199" name="CustomShape 23"/>
          <p:cNvSpPr/>
          <p:nvPr/>
        </p:nvSpPr>
        <p:spPr>
          <a:xfrm>
            <a:off x="249480" y="1865520"/>
            <a:ext cx="5744880" cy="496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2000" spc="-1" strike="noStrike">
                <a:solidFill>
                  <a:srgbClr val="e7e6e6"/>
                </a:solidFill>
                <a:latin typeface="Arial"/>
                <a:ea typeface="DejaVu Sans"/>
              </a:rPr>
              <a:t>Serveur Web :</a:t>
            </a:r>
            <a:endParaRPr b="0" lang="fr-FR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e7e6e6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e7e6e6"/>
                </a:solidFill>
                <a:latin typeface="Arial"/>
                <a:ea typeface="DejaVu Sans"/>
              </a:rPr>
              <a:t>Windows Server 2019</a:t>
            </a:r>
            <a:endParaRPr b="0" lang="fr-FR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e7e6e6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e7e6e6"/>
                </a:solidFill>
                <a:latin typeface="Arial"/>
                <a:ea typeface="DejaVu Sans"/>
              </a:rPr>
              <a:t>Deux interfaces </a:t>
            </a:r>
            <a:endParaRPr b="0" lang="fr-FR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e7e6e6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e7e6e6"/>
                </a:solidFill>
                <a:latin typeface="Arial"/>
                <a:ea typeface="DejaVu Sans"/>
              </a:rPr>
              <a:t>Hébergera les applications web et web services : </a:t>
            </a:r>
            <a:endParaRPr b="0" lang="fr-FR" sz="20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e7e6e6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e7e6e6"/>
                </a:solidFill>
                <a:latin typeface="Arial"/>
                <a:ea typeface="DejaVu Sans"/>
              </a:rPr>
              <a:t>Smart-Ecovid développé en ASP. Net Core</a:t>
            </a:r>
            <a:endParaRPr b="0" lang="fr-FR" sz="20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e7e6e6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e7e6e6"/>
                </a:solidFill>
                <a:latin typeface="Arial"/>
                <a:ea typeface="DejaVu Sans"/>
              </a:rPr>
              <a:t>WebServices développés en NodeJS</a:t>
            </a:r>
            <a:endParaRPr b="0" lang="fr-FR" sz="20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e7e6e6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e7e6e6"/>
                </a:solidFill>
                <a:latin typeface="Arial"/>
                <a:ea typeface="DejaVu Sans"/>
              </a:rPr>
              <a:t>Ainsi que PhpMyAdmin</a:t>
            </a:r>
            <a:endParaRPr b="0" lang="fr-FR" sz="20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e7e6e6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e7e6e6"/>
                </a:solidFill>
                <a:latin typeface="Arial"/>
                <a:ea typeface="DejaVu Sans"/>
              </a:rPr>
              <a:t>Un broker MQTT central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00" name="CustomShape 24"/>
          <p:cNvSpPr/>
          <p:nvPr/>
        </p:nvSpPr>
        <p:spPr>
          <a:xfrm>
            <a:off x="6744600" y="1843560"/>
            <a:ext cx="5239800" cy="421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2000" spc="-1" strike="noStrike">
                <a:solidFill>
                  <a:srgbClr val="e7e6e6"/>
                </a:solidFill>
                <a:latin typeface="Arial"/>
                <a:ea typeface="DejaVu Sans"/>
              </a:rPr>
              <a:t>Serveur de base de données :</a:t>
            </a:r>
            <a:endParaRPr b="0" lang="fr-FR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e7e6e6"/>
              </a:buClr>
              <a:buSzPct val="125000"/>
              <a:buFont typeface="Arial"/>
              <a:buChar char="•"/>
            </a:pPr>
            <a:r>
              <a:rPr b="0" lang="fr-FR" sz="2000" spc="-1" strike="noStrike">
                <a:solidFill>
                  <a:srgbClr val="e7e6e6"/>
                </a:solidFill>
                <a:latin typeface="Arial"/>
                <a:ea typeface="DejaVu Sans"/>
              </a:rPr>
              <a:t>Raspberry pi 3</a:t>
            </a:r>
            <a:endParaRPr b="0" lang="fr-FR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e7e6e6"/>
              </a:buClr>
              <a:buSzPct val="125000"/>
              <a:buFont typeface="Arial"/>
              <a:buChar char="•"/>
            </a:pPr>
            <a:r>
              <a:rPr b="0" lang="fr-FR" sz="2000" spc="-1" strike="noStrike">
                <a:solidFill>
                  <a:srgbClr val="e7e6e6"/>
                </a:solidFill>
                <a:latin typeface="Arial"/>
                <a:ea typeface="DejaVu Sans"/>
              </a:rPr>
              <a:t>Rasbpian</a:t>
            </a:r>
            <a:endParaRPr b="0" lang="fr-FR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e7e6e6"/>
              </a:buClr>
              <a:buSzPct val="125000"/>
              <a:buFont typeface="Arial"/>
              <a:buChar char="•"/>
            </a:pPr>
            <a:r>
              <a:rPr b="0" lang="fr-FR" sz="2000" spc="-1" strike="noStrike">
                <a:solidFill>
                  <a:srgbClr val="e7e6e6"/>
                </a:solidFill>
                <a:latin typeface="Arial"/>
                <a:ea typeface="DejaVu Sans"/>
              </a:rPr>
              <a:t>Hébergera la base de données</a:t>
            </a:r>
            <a:endParaRPr b="0" lang="fr-FR" sz="20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e7e6e6"/>
              </a:buClr>
              <a:buSzPct val="125000"/>
              <a:buFont typeface="Arial"/>
              <a:buChar char="•"/>
            </a:pPr>
            <a:r>
              <a:rPr b="0" lang="fr-FR" sz="2000" spc="-1" strike="noStrike">
                <a:solidFill>
                  <a:srgbClr val="e7e6e6"/>
                </a:solidFill>
                <a:latin typeface="Arial"/>
                <a:ea typeface="DejaVu Sans"/>
              </a:rPr>
              <a:t>MariaDB 10</a:t>
            </a:r>
            <a:endParaRPr b="0" lang="fr-FR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e7e6e6"/>
              </a:buClr>
              <a:buSzPct val="125000"/>
              <a:buFont typeface="Arial"/>
              <a:buChar char="•"/>
            </a:pPr>
            <a:r>
              <a:rPr b="0" lang="fr-FR" sz="2000" spc="-1" strike="noStrike">
                <a:solidFill>
                  <a:srgbClr val="e7e6e6"/>
                </a:solidFill>
                <a:latin typeface="Arial"/>
                <a:ea typeface="DejaVu Sans"/>
              </a:rPr>
              <a:t>Rejette toutes communications ayant une adresse ip différente de la plage de l’intranet</a:t>
            </a:r>
            <a:endParaRPr b="0" lang="fr-FR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e7e6e6"/>
              </a:buClr>
              <a:buSzPct val="125000"/>
              <a:buFont typeface="Arial"/>
              <a:buChar char="•"/>
            </a:pPr>
            <a:r>
              <a:rPr b="0" lang="fr-FR" sz="2000" spc="-1" strike="noStrike">
                <a:solidFill>
                  <a:srgbClr val="e7e6e6"/>
                </a:solidFill>
                <a:latin typeface="Arial"/>
                <a:ea typeface="DejaVu Sans"/>
              </a:rPr>
              <a:t>Accessible uniquement depuis l’intranet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01" name="Image 68" descr=""/>
          <p:cNvPicPr/>
          <p:nvPr/>
        </p:nvPicPr>
        <p:blipFill>
          <a:blip r:embed="rId3"/>
          <a:srcRect l="0" t="11121" r="28958" b="0"/>
          <a:stretch/>
        </p:blipFill>
        <p:spPr>
          <a:xfrm>
            <a:off x="1907640" y="772200"/>
            <a:ext cx="8017920" cy="6095160"/>
          </a:xfrm>
          <a:prstGeom prst="rect">
            <a:avLst/>
          </a:prstGeom>
          <a:ln>
            <a:noFill/>
          </a:ln>
        </p:spPr>
      </p:pic>
      <p:graphicFrame>
        <p:nvGraphicFramePr>
          <p:cNvPr id="202" name="Table 25"/>
          <p:cNvGraphicFramePr/>
          <p:nvPr/>
        </p:nvGraphicFramePr>
        <p:xfrm>
          <a:off x="236160" y="1875600"/>
          <a:ext cx="5692680" cy="3426480"/>
        </p:xfrm>
        <a:graphic>
          <a:graphicData uri="http://schemas.openxmlformats.org/drawingml/2006/table">
            <a:tbl>
              <a:tblPr/>
              <a:tblGrid>
                <a:gridCol w="5196600"/>
                <a:gridCol w="496080"/>
              </a:tblGrid>
              <a:tr h="375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20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Serveur Web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849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Installation NodeJs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2800" spc="-1" strike="noStrike">
                          <a:solidFill>
                            <a:srgbClr val="ffc000"/>
                          </a:solidFill>
                          <a:latin typeface="Wingdings"/>
                          <a:ea typeface="DejaVu Sans"/>
                        </a:rPr>
                        <a:t></a:t>
                      </a:r>
                      <a:endParaRPr b="0" lang="fr-FR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849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Installation .Net Core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2800" spc="-1" strike="noStrike">
                          <a:solidFill>
                            <a:srgbClr val="00b050"/>
                          </a:solidFill>
                          <a:latin typeface="Wingdings"/>
                          <a:ea typeface="DejaVu Sans"/>
                        </a:rPr>
                        <a:t></a:t>
                      </a:r>
                      <a:endParaRPr b="0" lang="fr-FR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849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Configuration IIS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2800" spc="-1" strike="noStrike">
                          <a:solidFill>
                            <a:srgbClr val="00b050"/>
                          </a:solidFill>
                          <a:latin typeface="Wingdings"/>
                          <a:ea typeface="DejaVu Sans"/>
                        </a:rPr>
                        <a:t></a:t>
                      </a:r>
                      <a:endParaRPr b="0" lang="fr-FR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849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Installation/Configuration de PhpMyAdmin 4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2800" spc="-1" strike="noStrike">
                          <a:solidFill>
                            <a:srgbClr val="00b050"/>
                          </a:solidFill>
                          <a:latin typeface="Wingdings"/>
                          <a:ea typeface="DejaVu Sans"/>
                        </a:rPr>
                        <a:t></a:t>
                      </a:r>
                      <a:endParaRPr b="0" lang="fr-FR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849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Ouverture des ports 80, 8081, 8082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2800" spc="-1" strike="noStrike">
                          <a:solidFill>
                            <a:srgbClr val="00b050"/>
                          </a:solidFill>
                          <a:latin typeface="Wingdings"/>
                          <a:ea typeface="DejaVu Sans"/>
                        </a:rPr>
                        <a:t></a:t>
                      </a:r>
                      <a:endParaRPr b="0" lang="fr-FR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849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Installation broker d’un client MQTT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2800" spc="-1" strike="noStrike">
                          <a:solidFill>
                            <a:srgbClr val="00b050"/>
                          </a:solidFill>
                          <a:latin typeface="Wingdings"/>
                          <a:ea typeface="DejaVu Sans"/>
                        </a:rPr>
                        <a:t></a:t>
                      </a:r>
                      <a:endParaRPr b="0" lang="fr-FR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849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Configuration de Let’s Encpryt pour TLS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2800" spc="-1" strike="noStrike">
                          <a:solidFill>
                            <a:srgbClr val="ffc000"/>
                          </a:solidFill>
                          <a:latin typeface="Wingdings"/>
                          <a:ea typeface="DejaVu Sans"/>
                        </a:rPr>
                        <a:t></a:t>
                      </a:r>
                      <a:endParaRPr b="0" lang="fr-FR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603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Tâche planifiée : mise à jour du projet Smart Ecovid + Webservices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2800" spc="-1" strike="noStrike">
                          <a:solidFill>
                            <a:srgbClr val="ffc000"/>
                          </a:solidFill>
                          <a:latin typeface="Wingdings"/>
                          <a:ea typeface="DejaVu Sans"/>
                        </a:rPr>
                        <a:t></a:t>
                      </a:r>
                      <a:endParaRPr b="0" lang="fr-FR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3" name="Table 26"/>
          <p:cNvGraphicFramePr/>
          <p:nvPr/>
        </p:nvGraphicFramePr>
        <p:xfrm>
          <a:off x="6291720" y="1864800"/>
          <a:ext cx="5692680" cy="1854000"/>
        </p:xfrm>
        <a:graphic>
          <a:graphicData uri="http://schemas.openxmlformats.org/drawingml/2006/table">
            <a:tbl>
              <a:tblPr/>
              <a:tblGrid>
                <a:gridCol w="4991760"/>
                <a:gridCol w="701280"/>
              </a:tblGrid>
              <a:tr h="375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20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Serveur de base de données 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849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Configuration d’open-Ssh 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2800" spc="-1" strike="noStrike">
                          <a:solidFill>
                            <a:srgbClr val="00b050"/>
                          </a:solidFill>
                          <a:latin typeface="Wingdings"/>
                          <a:ea typeface="DejaVu Sans"/>
                        </a:rPr>
                        <a:t></a:t>
                      </a:r>
                      <a:endParaRPr b="0" lang="fr-FR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849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Configuration d’iptables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2800" spc="-1" strike="noStrike">
                          <a:solidFill>
                            <a:srgbClr val="00b050"/>
                          </a:solidFill>
                          <a:latin typeface="Wingdings"/>
                          <a:ea typeface="DejaVu Sans"/>
                        </a:rPr>
                        <a:t></a:t>
                      </a:r>
                      <a:endParaRPr b="0" lang="fr-FR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849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Configuration IIS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2800" spc="-1" strike="noStrike">
                          <a:solidFill>
                            <a:srgbClr val="00b050"/>
                          </a:solidFill>
                          <a:latin typeface="Wingdings"/>
                          <a:ea typeface="DejaVu Sans"/>
                        </a:rPr>
                        <a:t></a:t>
                      </a:r>
                      <a:endParaRPr b="0" lang="fr-FR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849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Configuration de Maria DB 10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2800" spc="-1" strike="noStrike">
                          <a:solidFill>
                            <a:srgbClr val="00b050"/>
                          </a:solidFill>
                          <a:latin typeface="Wingdings"/>
                          <a:ea typeface="DejaVu Sans"/>
                        </a:rPr>
                        <a:t></a:t>
                      </a:r>
                      <a:endParaRPr b="0" lang="fr-FR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4" name="CustomShape 27"/>
          <p:cNvSpPr/>
          <p:nvPr/>
        </p:nvSpPr>
        <p:spPr>
          <a:xfrm>
            <a:off x="257760" y="1414800"/>
            <a:ext cx="3488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ffffff"/>
                </a:solidFill>
                <a:latin typeface="Arial"/>
                <a:ea typeface="DejaVu Sans"/>
              </a:rPr>
              <a:t>Etat d’avancement : 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xit" presetID="16" presetSubtype="21">
                                  <p:stCondLst>
                                    <p:cond delay="0"/>
                                  </p:stCondLst>
                                  <p:childTnLst>
                                    <p:animEffect filter="barn(inVertical)" transition="out">
                                      <p:cBhvr additive="repl"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nodeType="withEffect" fill="hold" presetClass="exit" presetID="16" presetSubtype="21">
                                  <p:stCondLst>
                                    <p:cond delay="0"/>
                                  </p:stCondLst>
                                  <p:childTnLst>
                                    <p:animEffect filter="barn(inVertical)" transition="out">
                                      <p:cBhvr additive="repl">
                                        <p:cTn id="1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360" y="1361160"/>
            <a:ext cx="12191400" cy="549648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6" name="Group 2"/>
          <p:cNvGrpSpPr/>
          <p:nvPr/>
        </p:nvGrpSpPr>
        <p:grpSpPr>
          <a:xfrm>
            <a:off x="0" y="360"/>
            <a:ext cx="12191400" cy="3048480"/>
            <a:chOff x="0" y="360"/>
            <a:chExt cx="12191400" cy="3048480"/>
          </a:xfrm>
        </p:grpSpPr>
        <p:pic>
          <p:nvPicPr>
            <p:cNvPr id="207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400" cy="3048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08" name="CustomShape 3"/>
            <p:cNvSpPr/>
            <p:nvPr/>
          </p:nvSpPr>
          <p:spPr>
            <a:xfrm flipV="1">
              <a:off x="2067480" y="1076040"/>
              <a:ext cx="372960" cy="4046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9" name="CustomShape 4"/>
          <p:cNvSpPr/>
          <p:nvPr/>
        </p:nvSpPr>
        <p:spPr>
          <a:xfrm>
            <a:off x="1179360" y="448200"/>
            <a:ext cx="98326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  <a:ea typeface="DejaVu Sans"/>
              </a:rPr>
              <a:t>V. </a:t>
            </a:r>
            <a:r>
              <a:rPr b="0" lang="fr-FR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Base de données 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10" name="CustomShape 5"/>
          <p:cNvSpPr/>
          <p:nvPr/>
        </p:nvSpPr>
        <p:spPr>
          <a:xfrm>
            <a:off x="376200" y="2215440"/>
            <a:ext cx="4657680" cy="66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37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5800" spc="-1" strike="noStrike">
                <a:solidFill>
                  <a:srgbClr val="ffffff"/>
                </a:solidFill>
                <a:latin typeface="Calibri"/>
                <a:ea typeface="DejaVu Sans"/>
              </a:rPr>
              <a:t>Les chiffres :</a:t>
            </a:r>
            <a:endParaRPr b="0" lang="fr-FR" sz="5800" spc="-1" strike="noStrike">
              <a:latin typeface="Arial"/>
            </a:endParaRPr>
          </a:p>
        </p:txBody>
      </p:sp>
      <p:sp>
        <p:nvSpPr>
          <p:cNvPr id="211" name="CustomShape 6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12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0ABF95C-BD93-405D-B0CC-FAAC2DFB7F0A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9</a:t>
            </a:fld>
            <a:endParaRPr b="0" lang="fr-FR" sz="1200" spc="-1" strike="noStrike">
              <a:latin typeface="Arial"/>
            </a:endParaRPr>
          </a:p>
        </p:txBody>
      </p:sp>
      <p:sp>
        <p:nvSpPr>
          <p:cNvPr id="213" name="CustomShape 8"/>
          <p:cNvSpPr/>
          <p:nvPr/>
        </p:nvSpPr>
        <p:spPr>
          <a:xfrm>
            <a:off x="705600" y="3113640"/>
            <a:ext cx="4657680" cy="66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37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5800" spc="-1" strike="noStrike">
                <a:solidFill>
                  <a:srgbClr val="ffffff"/>
                </a:solidFill>
                <a:latin typeface="Calibri"/>
                <a:ea typeface="DejaVu Sans"/>
              </a:rPr>
              <a:t>29 tables</a:t>
            </a:r>
            <a:endParaRPr b="0" lang="fr-FR" sz="5800" spc="-1" strike="noStrike">
              <a:latin typeface="Arial"/>
            </a:endParaRPr>
          </a:p>
        </p:txBody>
      </p:sp>
      <p:sp>
        <p:nvSpPr>
          <p:cNvPr id="214" name="CustomShape 9"/>
          <p:cNvSpPr/>
          <p:nvPr/>
        </p:nvSpPr>
        <p:spPr>
          <a:xfrm>
            <a:off x="705600" y="3794760"/>
            <a:ext cx="4657680" cy="69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41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5800" spc="-1" strike="noStrike">
                <a:solidFill>
                  <a:srgbClr val="ffffff"/>
                </a:solidFill>
                <a:latin typeface="Calibri"/>
                <a:ea typeface="DejaVu Sans"/>
              </a:rPr>
              <a:t>132 champs</a:t>
            </a:r>
            <a:endParaRPr b="0" lang="fr-FR" sz="5800" spc="-1" strike="noStrike">
              <a:latin typeface="Arial"/>
            </a:endParaRPr>
          </a:p>
        </p:txBody>
      </p:sp>
      <p:sp>
        <p:nvSpPr>
          <p:cNvPr id="215" name="CustomShape 10"/>
          <p:cNvSpPr/>
          <p:nvPr/>
        </p:nvSpPr>
        <p:spPr>
          <a:xfrm>
            <a:off x="705600" y="4508280"/>
            <a:ext cx="5147280" cy="69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1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2800" spc="-1" strike="noStrike">
                <a:solidFill>
                  <a:srgbClr val="ffffff"/>
                </a:solidFill>
                <a:latin typeface="Calibri"/>
                <a:ea typeface="DejaVu Sans"/>
              </a:rPr>
              <a:t>2799 enregistrements de test</a:t>
            </a:r>
            <a:endParaRPr b="0" lang="fr-FR" sz="12800" spc="-1" strike="noStrike">
              <a:latin typeface="Arial"/>
            </a:endParaRPr>
          </a:p>
        </p:txBody>
      </p:sp>
      <p:sp>
        <p:nvSpPr>
          <p:cNvPr id="216" name="CustomShape 11"/>
          <p:cNvSpPr/>
          <p:nvPr/>
        </p:nvSpPr>
        <p:spPr>
          <a:xfrm>
            <a:off x="705600" y="5214600"/>
            <a:ext cx="4657680" cy="69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41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5800" spc="-1" strike="noStrike">
                <a:solidFill>
                  <a:srgbClr val="ffffff"/>
                </a:solidFill>
                <a:latin typeface="Calibri"/>
                <a:ea typeface="DejaVu Sans"/>
              </a:rPr>
              <a:t>7 triggers</a:t>
            </a:r>
            <a:endParaRPr b="0" lang="fr-FR" sz="5800" spc="-1" strike="noStrike">
              <a:latin typeface="Arial"/>
            </a:endParaRPr>
          </a:p>
        </p:txBody>
      </p:sp>
      <p:sp>
        <p:nvSpPr>
          <p:cNvPr id="217" name="CustomShape 12"/>
          <p:cNvSpPr/>
          <p:nvPr/>
        </p:nvSpPr>
        <p:spPr>
          <a:xfrm>
            <a:off x="6095880" y="2170800"/>
            <a:ext cx="4657680" cy="66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10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5800" spc="-1" strike="noStrike">
                <a:solidFill>
                  <a:srgbClr val="ffffff"/>
                </a:solidFill>
                <a:latin typeface="Calibri"/>
                <a:ea typeface="DejaVu Sans"/>
              </a:rPr>
              <a:t>Les applications possibles :</a:t>
            </a:r>
            <a:endParaRPr b="0" lang="fr-FR" sz="5800" spc="-1" strike="noStrike">
              <a:latin typeface="Arial"/>
            </a:endParaRPr>
          </a:p>
        </p:txBody>
      </p:sp>
      <p:sp>
        <p:nvSpPr>
          <p:cNvPr id="218" name="CustomShape 13"/>
          <p:cNvSpPr/>
          <p:nvPr/>
        </p:nvSpPr>
        <p:spPr>
          <a:xfrm>
            <a:off x="6558120" y="3077280"/>
            <a:ext cx="5384160" cy="66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17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5800" spc="-1" strike="noStrike">
                <a:solidFill>
                  <a:srgbClr val="ffffff"/>
                </a:solidFill>
                <a:latin typeface="Calibri"/>
                <a:ea typeface="DejaVu Sans"/>
              </a:rPr>
              <a:t>Tous types d’infrastructures</a:t>
            </a:r>
            <a:endParaRPr b="0" lang="fr-FR" sz="5800" spc="-1" strike="noStrike">
              <a:latin typeface="Arial"/>
            </a:endParaRPr>
          </a:p>
        </p:txBody>
      </p:sp>
      <p:sp>
        <p:nvSpPr>
          <p:cNvPr id="219" name="CustomShape 14"/>
          <p:cNvSpPr/>
          <p:nvPr/>
        </p:nvSpPr>
        <p:spPr>
          <a:xfrm>
            <a:off x="6558120" y="3762360"/>
            <a:ext cx="5384160" cy="66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17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5800" spc="-1" strike="noStrike">
                <a:solidFill>
                  <a:srgbClr val="ffffff"/>
                </a:solidFill>
                <a:latin typeface="Calibri"/>
                <a:ea typeface="DejaVu Sans"/>
              </a:rPr>
              <a:t>Tous types d’équipements</a:t>
            </a:r>
            <a:endParaRPr b="0" lang="fr-FR" sz="5800" spc="-1" strike="noStrike">
              <a:latin typeface="Arial"/>
            </a:endParaRPr>
          </a:p>
        </p:txBody>
      </p:sp>
      <p:sp>
        <p:nvSpPr>
          <p:cNvPr id="220" name="CustomShape 15"/>
          <p:cNvSpPr/>
          <p:nvPr/>
        </p:nvSpPr>
        <p:spPr>
          <a:xfrm>
            <a:off x="6823440" y="4398480"/>
            <a:ext cx="5384160" cy="16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500" spc="-1" strike="noStrike">
                <a:solidFill>
                  <a:srgbClr val="ffffff"/>
                </a:solidFill>
                <a:latin typeface="Calibri"/>
                <a:ea typeface="DejaVu Sans"/>
              </a:rPr>
              <a:t>Capteurs</a:t>
            </a:r>
            <a:endParaRPr b="0" lang="fr-FR" sz="25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500" spc="-1" strike="noStrike">
                <a:solidFill>
                  <a:srgbClr val="ffffff"/>
                </a:solidFill>
                <a:latin typeface="Calibri"/>
                <a:ea typeface="DejaVu Sans"/>
              </a:rPr>
              <a:t>Actionneurs</a:t>
            </a:r>
            <a:endParaRPr b="0" lang="fr-FR" sz="25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500" spc="-1" strike="noStrike">
                <a:solidFill>
                  <a:srgbClr val="ffffff"/>
                </a:solidFill>
                <a:latin typeface="Calibri"/>
                <a:ea typeface="DejaVu Sans"/>
              </a:rPr>
              <a:t>Equipements connectés</a:t>
            </a:r>
            <a:endParaRPr b="0" lang="fr-FR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</TotalTime>
  <Application>LibreOffice/6.4.0.3$Windows_X86_64 LibreOffice_project/b0a288ab3d2d4774cb44b62f04d5d28733ac6df8</Application>
  <Words>670</Words>
  <Paragraphs>227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2021-03-05T16:38:17Z</dcterms:created>
  <dc:creator>lagwaitf lagwaitf</dc:creator>
  <dc:description/>
  <dc:language>fr-FR</dc:language>
  <cp:lastModifiedBy/>
  <dcterms:modified xsi:type="dcterms:W3CDTF">2021-05-17T00:00:52Z</dcterms:modified>
  <cp:revision>56</cp:revision>
  <dc:subject/>
  <dc:title>Presentation Projet M5StickC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