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64" r:id="rId13"/>
    <p:sldId id="273" r:id="rId14"/>
    <p:sldId id="270" r:id="rId15"/>
    <p:sldId id="274" r:id="rId16"/>
    <p:sldId id="266" r:id="rId17"/>
    <p:sldId id="267" r:id="rId18"/>
    <p:sldId id="268" r:id="rId19"/>
    <p:sldId id="271" r:id="rId20"/>
    <p:sldId id="272" r:id="rId21"/>
    <p:sldId id="275" r:id="rId22"/>
    <p:sldId id="277" r:id="rId23"/>
    <p:sldId id="269" r:id="rId2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22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29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6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2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5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e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4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 smtClean="0">
                <a:solidFill>
                  <a:srgbClr val="000000"/>
                </a:solidFill>
                <a:latin typeface="Calibri Light"/>
              </a:rPr>
              <a:t>Base de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9" name="TextShape 5"/>
          <p:cNvSpPr txBox="1"/>
          <p:nvPr/>
        </p:nvSpPr>
        <p:spPr>
          <a:xfrm>
            <a:off x="3608362" y="2668623"/>
            <a:ext cx="4658022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i="1" spc="-1" dirty="0" smtClean="0">
                <a:solidFill>
                  <a:schemeClr val="bg1"/>
                </a:solidFill>
                <a:latin typeface="Calibri"/>
              </a:rPr>
              <a:t>Use case administrateur:</a:t>
            </a:r>
            <a:endParaRPr lang="fr-FR" sz="5800" b="0" i="1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0" name="TextShape 5"/>
          <p:cNvSpPr txBox="1"/>
          <p:nvPr/>
        </p:nvSpPr>
        <p:spPr>
          <a:xfrm>
            <a:off x="1594270" y="4077513"/>
            <a:ext cx="2359549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spc="-1" dirty="0" smtClean="0">
                <a:solidFill>
                  <a:schemeClr val="bg1"/>
                </a:solidFill>
                <a:latin typeface="Calibri"/>
              </a:rPr>
              <a:t>Administrateur</a:t>
            </a:r>
            <a:endParaRPr lang="fr-FR" sz="5800" b="0" strike="noStrike" spc="-1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518771" y="4523982"/>
            <a:ext cx="794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Shape 5"/>
          <p:cNvSpPr txBox="1"/>
          <p:nvPr/>
        </p:nvSpPr>
        <p:spPr>
          <a:xfrm>
            <a:off x="5862510" y="3961801"/>
            <a:ext cx="3696678" cy="108293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fr-FR" sz="3000" spc="-1" dirty="0" smtClean="0">
                <a:solidFill>
                  <a:schemeClr val="bg1"/>
                </a:solidFill>
                <a:latin typeface="Calibri"/>
              </a:rPr>
              <a:t>Modifications dans la BDD</a:t>
            </a:r>
            <a:endParaRPr lang="fr-FR" sz="3000" b="0" strike="noStrike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5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1623802" y="2537284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6642902" y="2415562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1388182" y="4850869"/>
            <a:ext cx="2337840" cy="99389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6441131" y="4779823"/>
            <a:ext cx="1866600" cy="178092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E98090-94B1-4A0A-97B0-B4DD3E29DA14}"/>
              </a:ext>
            </a:extLst>
          </p:cNvPr>
          <p:cNvSpPr txBox="1"/>
          <p:nvPr/>
        </p:nvSpPr>
        <p:spPr>
          <a:xfrm>
            <a:off x="3870665" y="2547254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de gaz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Analogique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1878E-1C6E-4DAA-8ED0-8DE23F0B0081}"/>
              </a:ext>
            </a:extLst>
          </p:cNvPr>
          <p:cNvSpPr txBox="1"/>
          <p:nvPr/>
        </p:nvSpPr>
        <p:spPr>
          <a:xfrm>
            <a:off x="9067179" y="2415562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PIR :</a:t>
            </a:r>
          </a:p>
          <a:p>
            <a:r>
              <a:rPr lang="fr-FR" dirty="0"/>
              <a:t>-   numérique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120°</a:t>
            </a:r>
          </a:p>
          <a:p>
            <a:pPr marL="285750" indent="-285750">
              <a:buFontTx/>
              <a:buChar char="-"/>
            </a:pPr>
            <a:r>
              <a:rPr lang="fr-FR" dirty="0"/>
              <a:t>6m de détection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95DD56-0EF6-4212-86FD-C0D8F877855A}"/>
              </a:ext>
            </a:extLst>
          </p:cNvPr>
          <p:cNvSpPr txBox="1"/>
          <p:nvPr/>
        </p:nvSpPr>
        <p:spPr>
          <a:xfrm>
            <a:off x="3870665" y="485086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Interrupteur :</a:t>
            </a:r>
          </a:p>
          <a:p>
            <a:r>
              <a:rPr lang="fr-FR" dirty="0"/>
              <a:t>- 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13EDC-D35A-4155-91AA-821E5232254D}"/>
              </a:ext>
            </a:extLst>
          </p:cNvPr>
          <p:cNvSpPr txBox="1"/>
          <p:nvPr/>
        </p:nvSpPr>
        <p:spPr>
          <a:xfrm>
            <a:off x="9212990" y="4815657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M5stack :</a:t>
            </a:r>
          </a:p>
          <a:p>
            <a:pPr marL="285750" indent="-285750">
              <a:buFontTx/>
              <a:buChar char="-"/>
            </a:pPr>
            <a:r>
              <a:rPr lang="fr-FR" dirty="0"/>
              <a:t>320x240 TFT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Microcontrôleur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4FD440C-6FE3-472B-B88A-7C1E64B30CFD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9" y="4798493"/>
            <a:ext cx="1509312" cy="1509312"/>
          </a:xfrm>
          <a:prstGeom prst="rect">
            <a:avLst/>
          </a:prstGeom>
        </p:spPr>
      </p:pic>
      <p:pic>
        <p:nvPicPr>
          <p:cNvPr id="3" name="Image 2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4BA0248F-7647-4C1D-AD9E-A68CC0A30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48" y="2761690"/>
            <a:ext cx="1580503" cy="1580503"/>
          </a:xfrm>
          <a:prstGeom prst="rect">
            <a:avLst/>
          </a:prstGeom>
        </p:spPr>
      </p:pic>
      <p:pic>
        <p:nvPicPr>
          <p:cNvPr id="5" name="Image 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45891B3-FC7B-4809-991E-B844394C4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3" y="2507002"/>
            <a:ext cx="2013197" cy="2013197"/>
          </a:xfrm>
          <a:prstGeom prst="rect">
            <a:avLst/>
          </a:prstGeom>
        </p:spPr>
      </p:pic>
      <p:pic>
        <p:nvPicPr>
          <p:cNvPr id="7" name="Image 6" descr="Une image contenant équipement électronique, projecteur, appareil photo&#10;&#10;Description générée automatiquement">
            <a:extLst>
              <a:ext uri="{FF2B5EF4-FFF2-40B4-BE49-F238E27FC236}">
                <a16:creationId xmlns:a16="http://schemas.microsoft.com/office/drawing/2014/main" id="{393E87C9-D782-4EBF-964C-B6AD93A869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5" y="4635647"/>
            <a:ext cx="1672158" cy="16721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6F75DD-1BC4-4B9B-806A-E4CA59F0D336}"/>
              </a:ext>
            </a:extLst>
          </p:cNvPr>
          <p:cNvSpPr txBox="1"/>
          <p:nvPr/>
        </p:nvSpPr>
        <p:spPr>
          <a:xfrm>
            <a:off x="2654423" y="250700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Écran LCD :</a:t>
            </a:r>
          </a:p>
          <a:p>
            <a:r>
              <a:rPr lang="fr-FR" dirty="0"/>
              <a:t>- 16x2</a:t>
            </a:r>
          </a:p>
          <a:p>
            <a:r>
              <a:rPr lang="fr-FR" dirty="0"/>
              <a:t>- connexion i2c</a:t>
            </a:r>
          </a:p>
          <a:p>
            <a:r>
              <a:rPr lang="fr-FR" dirty="0"/>
              <a:t>- rétro éclairer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C11C0C-054B-4643-BAFD-73BFD96A7B45}"/>
              </a:ext>
            </a:extLst>
          </p:cNvPr>
          <p:cNvSpPr txBox="1"/>
          <p:nvPr/>
        </p:nvSpPr>
        <p:spPr>
          <a:xfrm>
            <a:off x="2440800" y="4635647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Camera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USB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</a:t>
            </a:r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C4940F-0300-4A54-B364-A959EECCE326}"/>
              </a:ext>
            </a:extLst>
          </p:cNvPr>
          <p:cNvSpPr txBox="1"/>
          <p:nvPr/>
        </p:nvSpPr>
        <p:spPr>
          <a:xfrm>
            <a:off x="8424909" y="2761690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Lecteur RFID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RC522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Protocole </a:t>
            </a:r>
            <a:r>
              <a:rPr lang="fr-FR" dirty="0" err="1"/>
              <a:t>Mifare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94F096-32A7-4AAF-A1A3-06188F86767E}"/>
              </a:ext>
            </a:extLst>
          </p:cNvPr>
          <p:cNvSpPr txBox="1"/>
          <p:nvPr/>
        </p:nvSpPr>
        <p:spPr>
          <a:xfrm>
            <a:off x="8424909" y="4798493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:</a:t>
            </a:r>
          </a:p>
          <a:p>
            <a:pPr marL="285750" indent="-285750">
              <a:buFontTx/>
              <a:buChar char="-"/>
            </a:pPr>
            <a:r>
              <a:rPr lang="fr-FR" dirty="0"/>
              <a:t>Reçoit tout les capteurs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MQTT</a:t>
            </a:r>
          </a:p>
          <a:p>
            <a:pPr marL="285750" indent="-285750">
              <a:buFontTx/>
              <a:buChar char="-"/>
            </a:pPr>
            <a:r>
              <a:rPr lang="fr-FR"/>
              <a:t>Bluetooth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Calibri"/>
              </a:rPr>
              <a:t>Base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 SHELLY/ MQTT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83981A-57FF-49EC-814D-7EA42BC4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3" y="2875321"/>
            <a:ext cx="5057775" cy="2857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A6A234-811D-4CD0-B041-3BB101EA4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00" y="2818620"/>
            <a:ext cx="3180990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4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Panneaux solaires / </a:t>
            </a:r>
            <a:r>
              <a:rPr lang="fr-FR" sz="40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écoresponsabilité</a:t>
            </a:r>
            <a:endParaRPr lang="fr-FR" sz="40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8" name="Picture 4" descr="Devis pose Forum onduleur photovoltaique efficace - Giseh2018">
            <a:extLst>
              <a:ext uri="{FF2B5EF4-FFF2-40B4-BE49-F238E27FC236}">
                <a16:creationId xmlns:a16="http://schemas.microsoft.com/office/drawing/2014/main" id="{344700E4-0682-4878-AEAE-330EC2B3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" y="3076612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I et l'environnement, éco-responsabilité et développement durable">
            <a:extLst>
              <a:ext uri="{FF2B5EF4-FFF2-40B4-BE49-F238E27FC236}">
                <a16:creationId xmlns:a16="http://schemas.microsoft.com/office/drawing/2014/main" id="{B81E6EA2-5F13-4D64-B19F-8F5D4E6C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76" y="3048841"/>
            <a:ext cx="3417218" cy="34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5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EF424E6-2083-4C8B-BC8A-648F1AE35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85" y="4165910"/>
            <a:ext cx="1196412" cy="11786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FBD3DB-8970-4936-9ABE-5F625D727FFA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6" y="2371962"/>
            <a:ext cx="368026" cy="561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109AC6-99CA-4C95-BCA9-3DBF03C4EFF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8" y="3001527"/>
            <a:ext cx="1343160" cy="66133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B309FBD-69C1-41B2-B848-220C7BAF5408}"/>
              </a:ext>
            </a:extLst>
          </p:cNvPr>
          <p:cNvCxnSpPr/>
          <p:nvPr/>
        </p:nvCxnSpPr>
        <p:spPr>
          <a:xfrm>
            <a:off x="2920753" y="4535848"/>
            <a:ext cx="139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B875CD-9854-43C0-B2A8-09400EAC645F}"/>
              </a:ext>
            </a:extLst>
          </p:cNvPr>
          <p:cNvCxnSpPr/>
          <p:nvPr/>
        </p:nvCxnSpPr>
        <p:spPr>
          <a:xfrm flipH="1">
            <a:off x="2920753" y="4975495"/>
            <a:ext cx="139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E6DCEA4-FA14-4619-BEFE-58FB2981234D}"/>
              </a:ext>
            </a:extLst>
          </p:cNvPr>
          <p:cNvCxnSpPr/>
          <p:nvPr/>
        </p:nvCxnSpPr>
        <p:spPr>
          <a:xfrm>
            <a:off x="4891596" y="3662857"/>
            <a:ext cx="0" cy="4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1907486" y="772085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1605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5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96201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4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 smtClean="0">
                <a:solidFill>
                  <a:srgbClr val="000000"/>
                </a:solidFill>
                <a:latin typeface="Calibri Light"/>
              </a:rPr>
              <a:t>Base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376262" y="2215474"/>
            <a:ext cx="4658022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i="1" spc="-1" dirty="0" smtClean="0">
                <a:solidFill>
                  <a:schemeClr val="bg1"/>
                </a:solidFill>
                <a:latin typeface="Calibri"/>
              </a:rPr>
              <a:t>Les chiffres :</a:t>
            </a:r>
            <a:endParaRPr lang="fr-FR" sz="5800" b="0" i="1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TextShape 5"/>
          <p:cNvSpPr txBox="1"/>
          <p:nvPr/>
        </p:nvSpPr>
        <p:spPr>
          <a:xfrm>
            <a:off x="705445" y="3113661"/>
            <a:ext cx="4658022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spc="-1" dirty="0" smtClean="0">
                <a:solidFill>
                  <a:schemeClr val="bg1"/>
                </a:solidFill>
                <a:latin typeface="Calibri"/>
              </a:rPr>
              <a:t>29 tables</a:t>
            </a:r>
            <a:endParaRPr lang="fr-FR" sz="58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TextShape 5"/>
          <p:cNvSpPr txBox="1"/>
          <p:nvPr/>
        </p:nvSpPr>
        <p:spPr>
          <a:xfrm>
            <a:off x="705445" y="3794608"/>
            <a:ext cx="4658022" cy="6978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spc="-1" dirty="0" smtClean="0">
                <a:solidFill>
                  <a:schemeClr val="bg1"/>
                </a:solidFill>
                <a:latin typeface="Calibri"/>
              </a:rPr>
              <a:t>132 champs</a:t>
            </a:r>
            <a:endParaRPr lang="fr-FR" sz="58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TextShape 5"/>
          <p:cNvSpPr txBox="1"/>
          <p:nvPr/>
        </p:nvSpPr>
        <p:spPr>
          <a:xfrm>
            <a:off x="705445" y="4508438"/>
            <a:ext cx="5147550" cy="6978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2800" spc="-1" dirty="0" smtClean="0">
                <a:solidFill>
                  <a:schemeClr val="bg1"/>
                </a:solidFill>
                <a:latin typeface="Calibri"/>
              </a:rPr>
              <a:t>2799 enregistrements de test</a:t>
            </a:r>
            <a:endParaRPr lang="fr-FR" sz="128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TextShape 5"/>
          <p:cNvSpPr txBox="1"/>
          <p:nvPr/>
        </p:nvSpPr>
        <p:spPr>
          <a:xfrm>
            <a:off x="705445" y="5214764"/>
            <a:ext cx="4658022" cy="6978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spc="-1" dirty="0" smtClean="0">
                <a:solidFill>
                  <a:schemeClr val="bg1"/>
                </a:solidFill>
                <a:latin typeface="Calibri"/>
              </a:rPr>
              <a:t>7 triggers</a:t>
            </a:r>
            <a:endParaRPr lang="fr-FR" sz="58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TextShape 5"/>
          <p:cNvSpPr txBox="1"/>
          <p:nvPr/>
        </p:nvSpPr>
        <p:spPr>
          <a:xfrm>
            <a:off x="6095880" y="2170892"/>
            <a:ext cx="4658022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i="1" spc="-1" dirty="0" smtClean="0">
                <a:solidFill>
                  <a:schemeClr val="bg1"/>
                </a:solidFill>
                <a:latin typeface="Calibri"/>
              </a:rPr>
              <a:t>Les applications possibles :</a:t>
            </a:r>
            <a:endParaRPr lang="fr-FR" sz="5800" b="0" i="1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TextShape 5"/>
          <p:cNvSpPr txBox="1"/>
          <p:nvPr/>
        </p:nvSpPr>
        <p:spPr>
          <a:xfrm>
            <a:off x="6558200" y="3077107"/>
            <a:ext cx="5384418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spc="-1" dirty="0" smtClean="0">
                <a:solidFill>
                  <a:schemeClr val="bg1"/>
                </a:solidFill>
                <a:latin typeface="Calibri"/>
              </a:rPr>
              <a:t>Tous types d’infrastructures</a:t>
            </a:r>
            <a:endParaRPr lang="fr-FR" sz="58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7" name="TextShape 5"/>
          <p:cNvSpPr txBox="1"/>
          <p:nvPr/>
        </p:nvSpPr>
        <p:spPr>
          <a:xfrm>
            <a:off x="6558200" y="3762283"/>
            <a:ext cx="5384418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spc="-1" dirty="0" smtClean="0">
                <a:solidFill>
                  <a:schemeClr val="bg1"/>
                </a:solidFill>
                <a:latin typeface="Calibri"/>
              </a:rPr>
              <a:t>Tous types d’équipements</a:t>
            </a:r>
            <a:endParaRPr lang="fr-FR" sz="58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8" name="TextShape 5"/>
          <p:cNvSpPr txBox="1"/>
          <p:nvPr/>
        </p:nvSpPr>
        <p:spPr>
          <a:xfrm>
            <a:off x="6823470" y="4398457"/>
            <a:ext cx="5384418" cy="161568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500" spc="-1" dirty="0" smtClean="0">
                <a:solidFill>
                  <a:schemeClr val="bg1"/>
                </a:solidFill>
                <a:latin typeface="Calibri"/>
              </a:rPr>
              <a:t>Capteurs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500" b="0" strike="noStrike" spc="-1" dirty="0" smtClean="0">
                <a:solidFill>
                  <a:schemeClr val="bg1"/>
                </a:solidFill>
                <a:latin typeface="Calibri"/>
              </a:rPr>
              <a:t>Actionneurs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500" spc="-1" dirty="0" smtClean="0">
                <a:solidFill>
                  <a:schemeClr val="bg1"/>
                </a:solidFill>
                <a:latin typeface="Calibri"/>
              </a:rPr>
              <a:t>Equipements connectés</a:t>
            </a:r>
            <a:endParaRPr lang="fr-FR" sz="2500" b="0" strike="noStrike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4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 smtClean="0">
                <a:solidFill>
                  <a:srgbClr val="000000"/>
                </a:solidFill>
                <a:latin typeface="Calibri Light"/>
              </a:rPr>
              <a:t>Base de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9" name="TextShape 5"/>
          <p:cNvSpPr txBox="1"/>
          <p:nvPr/>
        </p:nvSpPr>
        <p:spPr>
          <a:xfrm>
            <a:off x="3608362" y="2668623"/>
            <a:ext cx="4658022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i="1" spc="-1" dirty="0" smtClean="0">
                <a:solidFill>
                  <a:schemeClr val="bg1"/>
                </a:solidFill>
                <a:latin typeface="Calibri"/>
              </a:rPr>
              <a:t>Use case utilisateur:</a:t>
            </a:r>
            <a:endParaRPr lang="fr-FR" sz="5800" b="0" i="1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0" name="TextShape 5"/>
          <p:cNvSpPr txBox="1"/>
          <p:nvPr/>
        </p:nvSpPr>
        <p:spPr>
          <a:xfrm>
            <a:off x="556371" y="4037702"/>
            <a:ext cx="2082800" cy="66497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5800" spc="-1" dirty="0" smtClean="0">
                <a:solidFill>
                  <a:schemeClr val="bg1"/>
                </a:solidFill>
                <a:latin typeface="Calibri"/>
              </a:rPr>
              <a:t>utilisateur</a:t>
            </a:r>
            <a:endParaRPr lang="fr-FR" sz="5800" b="0" strike="noStrike" spc="-1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679811" y="4461631"/>
            <a:ext cx="794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Shape 5"/>
          <p:cNvSpPr txBox="1"/>
          <p:nvPr/>
        </p:nvSpPr>
        <p:spPr>
          <a:xfrm>
            <a:off x="3608362" y="3905622"/>
            <a:ext cx="3696678" cy="108293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fr-FR" sz="3000" spc="-1" dirty="0" smtClean="0">
                <a:solidFill>
                  <a:schemeClr val="bg1"/>
                </a:solidFill>
                <a:latin typeface="Calibri"/>
              </a:rPr>
              <a:t>Utilisation du matériel connecté</a:t>
            </a:r>
            <a:endParaRPr lang="fr-FR" sz="3000" b="0" strike="noStrike" spc="-1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455011" y="4432542"/>
            <a:ext cx="794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Shape 5"/>
          <p:cNvSpPr txBox="1"/>
          <p:nvPr/>
        </p:nvSpPr>
        <p:spPr>
          <a:xfrm>
            <a:off x="8372330" y="3828722"/>
            <a:ext cx="3696678" cy="108293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fr-FR" sz="3000" spc="-1" dirty="0" smtClean="0">
                <a:solidFill>
                  <a:schemeClr val="bg1"/>
                </a:solidFill>
                <a:latin typeface="Calibri"/>
              </a:rPr>
              <a:t>Enregistrement dans la BDD</a:t>
            </a:r>
            <a:endParaRPr lang="fr-FR" sz="3000" b="0" strike="noStrike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670</Words>
  <Application>Microsoft Office PowerPoint</Application>
  <PresentationFormat>Grand écran</PresentationFormat>
  <Paragraphs>227</Paragraphs>
  <Slides>22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pierre locquet</cp:lastModifiedBy>
  <cp:revision>53</cp:revision>
  <dcterms:created xsi:type="dcterms:W3CDTF">2021-03-05T16:38:17Z</dcterms:created>
  <dcterms:modified xsi:type="dcterms:W3CDTF">2021-05-16T21:31:19Z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