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0" r:id="rId13"/>
    <p:sldId id="274" r:id="rId14"/>
    <p:sldId id="266" r:id="rId15"/>
    <p:sldId id="267" r:id="rId16"/>
    <p:sldId id="268" r:id="rId17"/>
    <p:sldId id="271" r:id="rId18"/>
    <p:sldId id="272" r:id="rId19"/>
    <p:sldId id="275" r:id="rId20"/>
    <p:sldId id="277" r:id="rId21"/>
    <p:sldId id="269" r:id="rId2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1B55E-7F34-4815-9CB9-4B195243A283}" v="2" dt="2021-05-09T08:44:2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8D48-811A-4055-B218-CE83A36871B8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71B4-A1B5-4DF7-90FF-2BB55EBEAF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37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8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438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171B4-A1B5-4DF7-90FF-2BB55EBEAF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1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611203E-7825-454F-9041-A9B2E83847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2C0AD1-F581-4F9F-8325-7D42D2AE801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75560" y="0"/>
            <a:ext cx="10909800" cy="68576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9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 txBox="1"/>
          <p:nvPr/>
        </p:nvSpPr>
        <p:spPr>
          <a:xfrm>
            <a:off x="3045240" y="2043720"/>
            <a:ext cx="6104880" cy="203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FFFFFF"/>
                </a:solidFill>
                <a:latin typeface="Calibri Light"/>
              </a:rPr>
              <a:t>Présentation Projet E-Covid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3045240" y="4074840"/>
            <a:ext cx="6104880" cy="68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87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2500612-B3EF-4BFF-8A3C-A50998A736D2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fr-FR" sz="1200" b="0" strike="noStrike" spc="-1">
              <a:latin typeface="Times New Roman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6859271" y="208300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691C00-9F84-47DC-944D-63B0A1514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5293"/>
            <a:ext cx="4561656" cy="2563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89AF844-7CA8-4127-8050-E6C9B3B1C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26" y="1361160"/>
            <a:ext cx="7224074" cy="49953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88D6C-207D-4B5E-83B4-BE3E02797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" y="-29593"/>
            <a:ext cx="4967686" cy="1806222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E6BF96-54C9-42B9-BF8F-07DC7F2D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1528"/>
            <a:ext cx="4967686" cy="18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11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5C333D-2A3B-4A1D-B8DB-3649D95A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20" y="2069781"/>
            <a:ext cx="3280807" cy="43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8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72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C83DF5-FC9C-4F36-9C1A-CA1428F247D2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12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77" name="Espace réservé du contenu 8"/>
          <p:cNvPicPr/>
          <p:nvPr/>
        </p:nvPicPr>
        <p:blipFill>
          <a:blip r:embed="rId3"/>
          <a:stretch/>
        </p:blipFill>
        <p:spPr>
          <a:xfrm>
            <a:off x="1623802" y="2537284"/>
            <a:ext cx="1866600" cy="1866600"/>
          </a:xfrm>
          <a:prstGeom prst="rect">
            <a:avLst/>
          </a:prstGeom>
          <a:ln w="0">
            <a:noFill/>
          </a:ln>
        </p:spPr>
      </p:pic>
      <p:pic>
        <p:nvPicPr>
          <p:cNvPr id="178" name="Image 14"/>
          <p:cNvPicPr/>
          <p:nvPr/>
        </p:nvPicPr>
        <p:blipFill>
          <a:blip r:embed="rId4"/>
          <a:stretch/>
        </p:blipFill>
        <p:spPr>
          <a:xfrm>
            <a:off x="6642902" y="2415562"/>
            <a:ext cx="2155680" cy="1981800"/>
          </a:xfrm>
          <a:prstGeom prst="rect">
            <a:avLst/>
          </a:prstGeom>
          <a:ln w="0">
            <a:noFill/>
          </a:ln>
        </p:spPr>
      </p:pic>
      <p:pic>
        <p:nvPicPr>
          <p:cNvPr id="179" name="Image 16"/>
          <p:cNvPicPr/>
          <p:nvPr/>
        </p:nvPicPr>
        <p:blipFill>
          <a:blip r:embed="rId5"/>
          <a:stretch/>
        </p:blipFill>
        <p:spPr>
          <a:xfrm>
            <a:off x="1388182" y="4850869"/>
            <a:ext cx="2337840" cy="99389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8" descr="Une image contenant texte, équipement électronique&#10;&#10;Description générée automatiquement"/>
          <p:cNvPicPr/>
          <p:nvPr/>
        </p:nvPicPr>
        <p:blipFill>
          <a:blip r:embed="rId6"/>
          <a:stretch/>
        </p:blipFill>
        <p:spPr>
          <a:xfrm>
            <a:off x="6441131" y="4779823"/>
            <a:ext cx="1866600" cy="178092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9E98090-94B1-4A0A-97B0-B4DD3E29DA14}"/>
              </a:ext>
            </a:extLst>
          </p:cNvPr>
          <p:cNvSpPr txBox="1"/>
          <p:nvPr/>
        </p:nvSpPr>
        <p:spPr>
          <a:xfrm>
            <a:off x="3870665" y="2547254"/>
            <a:ext cx="189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de gaz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Analogique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CO2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1878E-1C6E-4DAA-8ED0-8DE23F0B0081}"/>
              </a:ext>
            </a:extLst>
          </p:cNvPr>
          <p:cNvSpPr txBox="1"/>
          <p:nvPr/>
        </p:nvSpPr>
        <p:spPr>
          <a:xfrm>
            <a:off x="9067179" y="2415562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PIR :</a:t>
            </a:r>
          </a:p>
          <a:p>
            <a:r>
              <a:rPr lang="fr-FR" dirty="0"/>
              <a:t>-   numérique</a:t>
            </a:r>
          </a:p>
          <a:p>
            <a:pPr marL="285750" indent="-285750">
              <a:buFontTx/>
              <a:buChar char="-"/>
            </a:pPr>
            <a:r>
              <a:rPr lang="fr-FR" dirty="0"/>
              <a:t>120°</a:t>
            </a:r>
          </a:p>
          <a:p>
            <a:pPr marL="285750" indent="-285750">
              <a:buFontTx/>
              <a:buChar char="-"/>
            </a:pPr>
            <a:r>
              <a:rPr lang="fr-FR" dirty="0"/>
              <a:t>6m de détection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95DD56-0EF6-4212-86FD-C0D8F877855A}"/>
              </a:ext>
            </a:extLst>
          </p:cNvPr>
          <p:cNvSpPr txBox="1"/>
          <p:nvPr/>
        </p:nvSpPr>
        <p:spPr>
          <a:xfrm>
            <a:off x="3870665" y="4850869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Interrupteur :</a:t>
            </a:r>
          </a:p>
          <a:p>
            <a:r>
              <a:rPr lang="fr-FR" dirty="0"/>
              <a:t>- numérique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13EDC-D35A-4155-91AA-821E5232254D}"/>
              </a:ext>
            </a:extLst>
          </p:cNvPr>
          <p:cNvSpPr txBox="1"/>
          <p:nvPr/>
        </p:nvSpPr>
        <p:spPr>
          <a:xfrm>
            <a:off x="9212990" y="4815657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M5stack :</a:t>
            </a:r>
          </a:p>
          <a:p>
            <a:pPr marL="285750" indent="-285750">
              <a:buFontTx/>
              <a:buChar char="-"/>
            </a:pPr>
            <a:r>
              <a:rPr lang="fr-FR" dirty="0"/>
              <a:t>320x240 TFT</a:t>
            </a:r>
          </a:p>
          <a:p>
            <a:pPr marL="285750" indent="-285750">
              <a:buFontTx/>
              <a:buChar char="-"/>
            </a:pPr>
            <a:r>
              <a:rPr lang="fr-FR" dirty="0"/>
              <a:t>Microcontrôleur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116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Image 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F4FD440C-6FE3-472B-B88A-7C1E64B30CF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39" y="4798493"/>
            <a:ext cx="1509312" cy="1509312"/>
          </a:xfrm>
          <a:prstGeom prst="rect">
            <a:avLst/>
          </a:prstGeom>
        </p:spPr>
      </p:pic>
      <p:pic>
        <p:nvPicPr>
          <p:cNvPr id="3" name="Image 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4BA0248F-7647-4C1D-AD9E-A68CC0A30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2761690"/>
            <a:ext cx="1580503" cy="1580503"/>
          </a:xfrm>
          <a:prstGeom prst="rect">
            <a:avLst/>
          </a:prstGeom>
        </p:spPr>
      </p:pic>
      <p:pic>
        <p:nvPicPr>
          <p:cNvPr id="5" name="Image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D45891B3-FC7B-4809-991E-B844394C4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3" y="2507002"/>
            <a:ext cx="2013197" cy="2013197"/>
          </a:xfrm>
          <a:prstGeom prst="rect">
            <a:avLst/>
          </a:prstGeom>
        </p:spPr>
      </p:pic>
      <p:pic>
        <p:nvPicPr>
          <p:cNvPr id="7" name="Image 6" descr="Une image contenant équipement électronique, projecteur, appareil photo&#10;&#10;Description générée automatiquement">
            <a:extLst>
              <a:ext uri="{FF2B5EF4-FFF2-40B4-BE49-F238E27FC236}">
                <a16:creationId xmlns:a16="http://schemas.microsoft.com/office/drawing/2014/main" id="{393E87C9-D782-4EBF-964C-B6AD93A86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5" y="4635647"/>
            <a:ext cx="1672158" cy="16721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F6F75DD-1BC4-4B9B-806A-E4CA59F0D336}"/>
              </a:ext>
            </a:extLst>
          </p:cNvPr>
          <p:cNvSpPr txBox="1"/>
          <p:nvPr/>
        </p:nvSpPr>
        <p:spPr>
          <a:xfrm>
            <a:off x="2654423" y="2507002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Écran LCD :</a:t>
            </a:r>
          </a:p>
          <a:p>
            <a:r>
              <a:rPr lang="fr-FR" dirty="0"/>
              <a:t>- 16x2</a:t>
            </a:r>
          </a:p>
          <a:p>
            <a:r>
              <a:rPr lang="fr-FR" dirty="0"/>
              <a:t>- connexion i2c</a:t>
            </a:r>
          </a:p>
          <a:p>
            <a:r>
              <a:rPr lang="fr-FR" dirty="0"/>
              <a:t>- rétro éclairer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C11C0C-054B-4643-BAFD-73BFD96A7B45}"/>
              </a:ext>
            </a:extLst>
          </p:cNvPr>
          <p:cNvSpPr txBox="1"/>
          <p:nvPr/>
        </p:nvSpPr>
        <p:spPr>
          <a:xfrm>
            <a:off x="2440800" y="4635647"/>
            <a:ext cx="2191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:</a:t>
            </a:r>
          </a:p>
          <a:p>
            <a:pPr marL="285750" indent="-285750">
              <a:buFontTx/>
              <a:buChar char="-"/>
            </a:pPr>
            <a:r>
              <a:rPr lang="fr-FR" dirty="0"/>
              <a:t>USB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</a:t>
            </a:r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C4940F-0300-4A54-B364-A959EECCE326}"/>
              </a:ext>
            </a:extLst>
          </p:cNvPr>
          <p:cNvSpPr txBox="1"/>
          <p:nvPr/>
        </p:nvSpPr>
        <p:spPr>
          <a:xfrm>
            <a:off x="8424909" y="2761690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Lecteur RFID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Librairie RC522</a:t>
            </a:r>
          </a:p>
          <a:p>
            <a:pPr marL="285750" indent="-285750">
              <a:buFontTx/>
              <a:buChar char="-"/>
            </a:pPr>
            <a:r>
              <a:rPr lang="fr-FR" dirty="0"/>
              <a:t>Protocole </a:t>
            </a:r>
            <a:r>
              <a:rPr lang="fr-FR" dirty="0" err="1"/>
              <a:t>Mifare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94F096-32A7-4AAF-A1A3-06188F86767E}"/>
              </a:ext>
            </a:extLst>
          </p:cNvPr>
          <p:cNvSpPr txBox="1"/>
          <p:nvPr/>
        </p:nvSpPr>
        <p:spPr>
          <a:xfrm>
            <a:off x="8424909" y="4798493"/>
            <a:ext cx="28841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Raspberry :</a:t>
            </a:r>
          </a:p>
          <a:p>
            <a:pPr marL="285750" indent="-285750">
              <a:buFontTx/>
              <a:buChar char="-"/>
            </a:pPr>
            <a:r>
              <a:rPr lang="fr-FR" dirty="0"/>
              <a:t>Reçoit tout les capteurs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Python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MQTT</a:t>
            </a:r>
          </a:p>
          <a:p>
            <a:pPr marL="285750" indent="-285750">
              <a:buFontTx/>
              <a:buChar char="-"/>
            </a:pPr>
            <a:r>
              <a:rPr lang="fr-FR"/>
              <a:t>Bluetooth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95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76446CB-B168-4E8C-9CBA-5AE9E24E4F5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14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96" name="Espace réservé du contenu 4"/>
          <p:cNvPicPr/>
          <p:nvPr/>
        </p:nvPicPr>
        <p:blipFill>
          <a:blip r:embed="rId3"/>
          <a:stretch/>
        </p:blipFill>
        <p:spPr>
          <a:xfrm>
            <a:off x="3769200" y="1825560"/>
            <a:ext cx="465336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Capteurs/Actionneurs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15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204" name="Espace réservé du contenu 12"/>
          <p:cNvPicPr/>
          <p:nvPr/>
        </p:nvPicPr>
        <p:blipFill>
          <a:blip r:embed="rId3"/>
          <a:stretch/>
        </p:blipFill>
        <p:spPr>
          <a:xfrm>
            <a:off x="3831480" y="1825560"/>
            <a:ext cx="4528440" cy="435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16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6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AB802CC1-CF1E-4F93-80B5-2B1C63A8E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6" y="2389900"/>
            <a:ext cx="2027972" cy="10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15">
            <a:extLst>
              <a:ext uri="{FF2B5EF4-FFF2-40B4-BE49-F238E27FC236}">
                <a16:creationId xmlns:a16="http://schemas.microsoft.com/office/drawing/2014/main" id="{EA404832-CBA0-4DFB-9DE1-2B0A3DB5568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78968" y="3526860"/>
            <a:ext cx="597240" cy="548883"/>
          </a:xfrm>
          <a:prstGeom prst="rect">
            <a:avLst/>
          </a:prstGeom>
          <a:ln w="0"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08115-32B9-4284-BDA5-9827D5FC0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236" y="3518288"/>
            <a:ext cx="1300777" cy="548883"/>
          </a:xfrm>
          <a:prstGeom prst="rect">
            <a:avLst/>
          </a:prstGeom>
        </p:spPr>
      </p:pic>
      <p:pic>
        <p:nvPicPr>
          <p:cNvPr id="2050" name="Picture 2" descr="API REST - IMCS | Conseil et Services Informatiques">
            <a:extLst>
              <a:ext uri="{FF2B5EF4-FFF2-40B4-BE49-F238E27FC236}">
                <a16:creationId xmlns:a16="http://schemas.microsoft.com/office/drawing/2014/main" id="{643544DF-B3D3-4240-9A88-BCF2AD3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028" y="4898957"/>
            <a:ext cx="2347215" cy="133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mazon RDS for MariaDB – Amazon Web Services (AWS)">
            <a:extLst>
              <a:ext uri="{FF2B5EF4-FFF2-40B4-BE49-F238E27FC236}">
                <a16:creationId xmlns:a16="http://schemas.microsoft.com/office/drawing/2014/main" id="{AED3AA78-CBB7-4B0C-A113-FA570A8752C8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848236" y="5053977"/>
            <a:ext cx="2027972" cy="1193955"/>
          </a:xfrm>
          <a:prstGeom prst="rect">
            <a:avLst/>
          </a:prstGeom>
          <a:ln w="0">
            <a:noFill/>
          </a:ln>
        </p:spPr>
      </p:pic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2F711135-A9FC-44A4-894A-ACB6AF0F48D6}"/>
              </a:ext>
            </a:extLst>
          </p:cNvPr>
          <p:cNvSpPr/>
          <p:nvPr/>
        </p:nvSpPr>
        <p:spPr>
          <a:xfrm>
            <a:off x="3276751" y="5407654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CD1AF4-1132-48F5-B98A-07C3C4369F9A}"/>
              </a:ext>
            </a:extLst>
          </p:cNvPr>
          <p:cNvSpPr/>
          <p:nvPr/>
        </p:nvSpPr>
        <p:spPr>
          <a:xfrm>
            <a:off x="321757" y="4898957"/>
            <a:ext cx="2588868" cy="1331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Smart-</a:t>
            </a:r>
            <a:r>
              <a:rPr lang="fr-FR" dirty="0" err="1">
                <a:solidFill>
                  <a:schemeClr val="tx1"/>
                </a:solidFill>
              </a:rPr>
              <a:t>ECovid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F3AF99B8-87DC-4C5D-928A-F65617CE47E1}"/>
              </a:ext>
            </a:extLst>
          </p:cNvPr>
          <p:cNvSpPr/>
          <p:nvPr/>
        </p:nvSpPr>
        <p:spPr>
          <a:xfrm>
            <a:off x="7597093" y="499864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9439133-18DB-44BB-94B9-C343DC36DCF0}"/>
              </a:ext>
            </a:extLst>
          </p:cNvPr>
          <p:cNvSpPr/>
          <p:nvPr/>
        </p:nvSpPr>
        <p:spPr>
          <a:xfrm rot="10800000">
            <a:off x="7597093" y="5934656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82B44A6-A34A-4464-81DB-D7A397330DEA}"/>
              </a:ext>
            </a:extLst>
          </p:cNvPr>
          <p:cNvSpPr/>
          <p:nvPr/>
        </p:nvSpPr>
        <p:spPr>
          <a:xfrm>
            <a:off x="7597092" y="2735778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4AECB2-F03F-464E-81D3-60A48192C347}"/>
              </a:ext>
            </a:extLst>
          </p:cNvPr>
          <p:cNvSpPr/>
          <p:nvPr/>
        </p:nvSpPr>
        <p:spPr>
          <a:xfrm rot="16200000">
            <a:off x="10251325" y="4200300"/>
            <a:ext cx="890620" cy="3531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 descr="4. Programming Read/Write Services - RESTful .NET [Book]">
            <a:extLst>
              <a:ext uri="{FF2B5EF4-FFF2-40B4-BE49-F238E27FC236}">
                <a16:creationId xmlns:a16="http://schemas.microsoft.com/office/drawing/2014/main" id="{E0B61632-72F3-4298-A16E-189AAE75C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9271" b="-1464"/>
          <a:stretch/>
        </p:blipFill>
        <p:spPr bwMode="auto">
          <a:xfrm>
            <a:off x="10306176" y="2281989"/>
            <a:ext cx="753776" cy="156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BC4756-A5BC-46E9-8BD0-87A162C35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044" y="2499206"/>
            <a:ext cx="1066321" cy="1066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5608D4D-9ED1-455B-82EA-B8A57E1730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1666" y="2466875"/>
            <a:ext cx="1098652" cy="1098652"/>
          </a:xfrm>
          <a:prstGeom prst="rect">
            <a:avLst/>
          </a:prstGeom>
        </p:spPr>
      </p:pic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247DA0F6-4C1D-4460-A023-284A6DEB1A23}"/>
              </a:ext>
            </a:extLst>
          </p:cNvPr>
          <p:cNvSpPr/>
          <p:nvPr/>
        </p:nvSpPr>
        <p:spPr>
          <a:xfrm>
            <a:off x="3299409" y="2376710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5CD268D-1F2C-46E3-93EA-717E65C94F10}"/>
              </a:ext>
            </a:extLst>
          </p:cNvPr>
          <p:cNvSpPr/>
          <p:nvPr/>
        </p:nvSpPr>
        <p:spPr>
          <a:xfrm rot="10800000">
            <a:off x="3276752" y="3325575"/>
            <a:ext cx="1205049" cy="31327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25CBE03D-0D46-432A-8255-C5A9E5184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3554082" y="2689986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Understanding the tymon/jwt-auth refresh token mechanism. When &amp; why  JWT_TTL, JWT_REFRESH_TTL. | by Syed Sirajul Islam Anik | Medium">
            <a:extLst>
              <a:ext uri="{FF2B5EF4-FFF2-40B4-BE49-F238E27FC236}">
                <a16:creationId xmlns:a16="http://schemas.microsoft.com/office/drawing/2014/main" id="{FCF9E21A-C63C-49A4-ADEF-2BCDFBAD1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r="34940" b="-1049"/>
          <a:stretch/>
        </p:blipFill>
        <p:spPr bwMode="auto">
          <a:xfrm>
            <a:off x="9228964" y="2583335"/>
            <a:ext cx="650389" cy="5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79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40" y="2012339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99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1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4000" spc="-1" dirty="0">
                <a:latin typeface="Calibri"/>
              </a:rPr>
              <a:t> VIII. </a:t>
            </a:r>
            <a:r>
              <a:rPr lang="fr-FR" sz="4000" b="0" strike="noStrike" spc="-1" dirty="0">
                <a:latin typeface="Calibri"/>
              </a:rPr>
              <a:t>Application Web Admin </a:t>
            </a:r>
          </a:p>
        </p:txBody>
      </p:sp>
      <p:sp>
        <p:nvSpPr>
          <p:cNvPr id="202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03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41B49BA-3E84-433D-9E74-692EFDA0F3D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17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31001B5-AE35-41FF-8EC0-769D52BE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30" y="1340308"/>
            <a:ext cx="8801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Capteurs SHELLY/ MQTT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18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83981A-57FF-49EC-814D-7EA42BC4E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" y="2875321"/>
            <a:ext cx="5057775" cy="2857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A6A234-811D-4CD0-B041-3BB101EA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00" y="2818620"/>
            <a:ext cx="3180990" cy="28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4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2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83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5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 Panneaux solaires / </a:t>
            </a:r>
            <a:r>
              <a:rPr lang="fr-FR" sz="40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écoresponsabilité</a:t>
            </a:r>
            <a:endParaRPr lang="fr-FR" sz="40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8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EEB78DF-1CA5-4DDE-9F83-E1EB083DBE30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19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28" name="Picture 4" descr="Devis pose Forum onduleur photovoltaique efficace - Giseh2018">
            <a:extLst>
              <a:ext uri="{FF2B5EF4-FFF2-40B4-BE49-F238E27FC236}">
                <a16:creationId xmlns:a16="http://schemas.microsoft.com/office/drawing/2014/main" id="{344700E4-0682-4878-AEAE-330EC2B3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4" y="3076612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I et l'environnement, éco-responsabilité et développement durable">
            <a:extLst>
              <a:ext uri="{FF2B5EF4-FFF2-40B4-BE49-F238E27FC236}">
                <a16:creationId xmlns:a16="http://schemas.microsoft.com/office/drawing/2014/main" id="{B81E6EA2-5F13-4D64-B19F-8F5D4E6CD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476" y="3048841"/>
            <a:ext cx="3417218" cy="34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Sommaire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I. Présentation du projet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II. Infra BOX + Gateway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III. Application Mobile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IV. Serveur Web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V. </a:t>
            </a:r>
            <a:r>
              <a:rPr lang="fr-FR" sz="2400" b="0" strike="noStrike" spc="-1" dirty="0" smtClean="0">
                <a:solidFill>
                  <a:srgbClr val="FFFFFF"/>
                </a:solidFill>
                <a:latin typeface="Calibri"/>
              </a:rPr>
              <a:t>Base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de données 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VI. Web Service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VII. Capteurs/Actionneurs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fr-FR" sz="2400" spc="-1" dirty="0">
                <a:solidFill>
                  <a:srgbClr val="FFFFFF"/>
                </a:solidFill>
                <a:latin typeface="Calibri"/>
              </a:rPr>
              <a:t> VIII. 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Application Web </a:t>
            </a:r>
            <a:r>
              <a:rPr lang="fr-FR" sz="2400" b="0" strike="noStrike" spc="-1" dirty="0">
                <a:solidFill>
                  <a:schemeClr val="bg1"/>
                </a:solidFill>
                <a:latin typeface="Calibri"/>
              </a:rPr>
              <a:t>Admin</a:t>
            </a:r>
          </a:p>
        </p:txBody>
      </p:sp>
      <p:sp>
        <p:nvSpPr>
          <p:cNvPr id="9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9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6D5D7-ED54-462D-82AA-B76B79BDA1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6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207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TextShape 4"/>
          <p:cNvSpPr txBox="1"/>
          <p:nvPr/>
        </p:nvSpPr>
        <p:spPr>
          <a:xfrm>
            <a:off x="4258440" y="305676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FFFFFF"/>
                </a:solidFill>
                <a:latin typeface="Calibri Light"/>
              </a:rPr>
              <a:t>Conclusion</a:t>
            </a: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212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0A09182-5AA5-4442-9E9D-13220B2FB0FD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20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9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. Présentation du projet 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0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D3D37C6-A7C2-4705-BC5C-40B85913A57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0" name="Picture 2" descr="Développer des applications .NET Core sur Linux et macOS | SoftFluent">
            <a:extLst>
              <a:ext uri="{FF2B5EF4-FFF2-40B4-BE49-F238E27FC236}">
                <a16:creationId xmlns:a16="http://schemas.microsoft.com/office/drawing/2014/main" id="{2CD39D55-BE99-4D8F-8512-64EB6E37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5" y="2427120"/>
            <a:ext cx="1500995" cy="78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5">
            <a:extLst>
              <a:ext uri="{FF2B5EF4-FFF2-40B4-BE49-F238E27FC236}">
                <a16:creationId xmlns:a16="http://schemas.microsoft.com/office/drawing/2014/main" id="{D0F475E6-681A-4F43-A285-F053EB5E1B6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434892" y="3350205"/>
            <a:ext cx="431708" cy="421778"/>
          </a:xfrm>
          <a:prstGeom prst="rect">
            <a:avLst/>
          </a:prstGeom>
          <a:ln w="0"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AF6EC4-48D9-4E5C-9F2B-8C0EE33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05" y="3353191"/>
            <a:ext cx="999556" cy="421778"/>
          </a:xfrm>
          <a:prstGeom prst="rect">
            <a:avLst/>
          </a:prstGeom>
        </p:spPr>
      </p:pic>
      <p:pic>
        <p:nvPicPr>
          <p:cNvPr id="13" name="Picture 2" descr="API REST - IMCS | Conseil et Services Informatiques">
            <a:extLst>
              <a:ext uri="{FF2B5EF4-FFF2-40B4-BE49-F238E27FC236}">
                <a16:creationId xmlns:a16="http://schemas.microsoft.com/office/drawing/2014/main" id="{7FB00B62-DFED-40F2-BBF5-2F587C64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1" y="4203201"/>
            <a:ext cx="1391664" cy="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mazon RDS for MariaDB – Amazon Web Services (AWS)">
            <a:extLst>
              <a:ext uri="{FF2B5EF4-FFF2-40B4-BE49-F238E27FC236}">
                <a16:creationId xmlns:a16="http://schemas.microsoft.com/office/drawing/2014/main" id="{46F00BE8-3764-46C5-BB55-9BA274D69694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1240154" y="5540154"/>
            <a:ext cx="1589291" cy="838423"/>
          </a:xfrm>
          <a:prstGeom prst="rect">
            <a:avLst/>
          </a:prstGeom>
          <a:ln w="0">
            <a:noFill/>
          </a:ln>
        </p:spPr>
      </p:pic>
      <p:pic>
        <p:nvPicPr>
          <p:cNvPr id="19" name="Image 14">
            <a:extLst>
              <a:ext uri="{FF2B5EF4-FFF2-40B4-BE49-F238E27FC236}">
                <a16:creationId xmlns:a16="http://schemas.microsoft.com/office/drawing/2014/main" id="{7C2DB2DC-31FA-4D48-A583-56E5A1F18DE1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2256457" y="2441968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Image 15">
            <a:extLst>
              <a:ext uri="{FF2B5EF4-FFF2-40B4-BE49-F238E27FC236}">
                <a16:creationId xmlns:a16="http://schemas.microsoft.com/office/drawing/2014/main" id="{B3FB520C-F728-4297-B1D6-08E8F1200F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232205" y="308200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21" name="Image 17">
            <a:extLst>
              <a:ext uri="{FF2B5EF4-FFF2-40B4-BE49-F238E27FC236}">
                <a16:creationId xmlns:a16="http://schemas.microsoft.com/office/drawing/2014/main" id="{A53CDA2F-E07B-4E27-AC1E-A6C5E7EF264F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3115417" y="3047086"/>
            <a:ext cx="484200" cy="568440"/>
          </a:xfrm>
          <a:prstGeom prst="rect">
            <a:avLst/>
          </a:prstGeom>
          <a:ln w="0">
            <a:noFill/>
          </a:ln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BC9B224-4DD2-488E-ADDC-9A97ED27621C}"/>
              </a:ext>
            </a:extLst>
          </p:cNvPr>
          <p:cNvCxnSpPr>
            <a:cxnSpLocks/>
          </p:cNvCxnSpPr>
          <p:nvPr/>
        </p:nvCxnSpPr>
        <p:spPr>
          <a:xfrm flipV="1">
            <a:off x="1764406" y="3655481"/>
            <a:ext cx="0" cy="54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409907B-3B14-4340-917E-AFA568F4B701}"/>
              </a:ext>
            </a:extLst>
          </p:cNvPr>
          <p:cNvCxnSpPr>
            <a:cxnSpLocks/>
          </p:cNvCxnSpPr>
          <p:nvPr/>
        </p:nvCxnSpPr>
        <p:spPr>
          <a:xfrm>
            <a:off x="2440800" y="3615526"/>
            <a:ext cx="1" cy="58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277F2E9-8F28-4896-8E30-9D5549CFA282}"/>
              </a:ext>
            </a:extLst>
          </p:cNvPr>
          <p:cNvCxnSpPr>
            <a:cxnSpLocks/>
          </p:cNvCxnSpPr>
          <p:nvPr/>
        </p:nvCxnSpPr>
        <p:spPr>
          <a:xfrm flipV="1">
            <a:off x="2627290" y="3615526"/>
            <a:ext cx="0" cy="58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4DDA94-8295-4171-A5E8-BB225786B0A9}"/>
              </a:ext>
            </a:extLst>
          </p:cNvPr>
          <p:cNvCxnSpPr>
            <a:cxnSpLocks/>
          </p:cNvCxnSpPr>
          <p:nvPr/>
        </p:nvCxnSpPr>
        <p:spPr>
          <a:xfrm flipH="1">
            <a:off x="1558344" y="3655480"/>
            <a:ext cx="1" cy="54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17E22B1-7DF6-470F-BF68-77CA158DEF5D}"/>
              </a:ext>
            </a:extLst>
          </p:cNvPr>
          <p:cNvCxnSpPr>
            <a:cxnSpLocks/>
          </p:cNvCxnSpPr>
          <p:nvPr/>
        </p:nvCxnSpPr>
        <p:spPr>
          <a:xfrm>
            <a:off x="1650746" y="4992433"/>
            <a:ext cx="0" cy="504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B37D197-FBFA-4425-A17E-2126A5F531D1}"/>
              </a:ext>
            </a:extLst>
          </p:cNvPr>
          <p:cNvCxnSpPr>
            <a:cxnSpLocks/>
          </p:cNvCxnSpPr>
          <p:nvPr/>
        </p:nvCxnSpPr>
        <p:spPr>
          <a:xfrm flipV="1">
            <a:off x="2440800" y="4975495"/>
            <a:ext cx="1" cy="52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9DD01C2-4830-4FE3-8B30-7CD2B71C9CA2}"/>
              </a:ext>
            </a:extLst>
          </p:cNvPr>
          <p:cNvCxnSpPr/>
          <p:nvPr/>
        </p:nvCxnSpPr>
        <p:spPr>
          <a:xfrm>
            <a:off x="2067480" y="2279561"/>
            <a:ext cx="0" cy="1492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AC5EBED-E95B-4F0F-899F-01ACB26F3CC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29445" y="5959366"/>
            <a:ext cx="1575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3EF424E6-2083-4C8B-BC8A-648F1AE35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385" y="4165910"/>
            <a:ext cx="1196412" cy="117864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4FBD3DB-8970-4936-9ABE-5F625D727FFA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576" y="2371962"/>
            <a:ext cx="368026" cy="561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09AC6-99CA-4C95-BCA9-3DBF03C4EFF0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78" y="3001527"/>
            <a:ext cx="1343160" cy="66133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B309FBD-69C1-41B2-B848-220C7BAF5408}"/>
              </a:ext>
            </a:extLst>
          </p:cNvPr>
          <p:cNvCxnSpPr/>
          <p:nvPr/>
        </p:nvCxnSpPr>
        <p:spPr>
          <a:xfrm>
            <a:off x="2920753" y="4535848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B875CD-9854-43C0-B2A8-09400EAC645F}"/>
              </a:ext>
            </a:extLst>
          </p:cNvPr>
          <p:cNvCxnSpPr/>
          <p:nvPr/>
        </p:nvCxnSpPr>
        <p:spPr>
          <a:xfrm flipH="1">
            <a:off x="2920753" y="4975495"/>
            <a:ext cx="1393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E6DCEA4-FA14-4619-BEFE-58FB2981234D}"/>
              </a:ext>
            </a:extLst>
          </p:cNvPr>
          <p:cNvCxnSpPr/>
          <p:nvPr/>
        </p:nvCxnSpPr>
        <p:spPr>
          <a:xfrm>
            <a:off x="4891596" y="3662857"/>
            <a:ext cx="0" cy="4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06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8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Infra BOX + Gateway 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001FA95-B2A9-43A2-BD7A-2B02FEFFC0E9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1" name="TextShape 7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3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14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6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5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18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37E5F6-C3D8-45F0-916F-C3DCB2952245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903960" y="3485880"/>
            <a:ext cx="859500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Visual Studio C# Xamarin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Xaml et mise en page (binding) &amp; Shell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Emulation &amp; Cross Platform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Hub de notification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Notification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API REST </a:t>
            </a:r>
            <a:endParaRPr lang="fr-FR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Base de données MariaDB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20" name="Image 13" descr="Une image contenant texte,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3690720" y="4656960"/>
            <a:ext cx="761400" cy="400320"/>
          </a:xfrm>
          <a:prstGeom prst="rect">
            <a:avLst/>
          </a:prstGeom>
          <a:ln w="0">
            <a:noFill/>
          </a:ln>
        </p:spPr>
      </p:pic>
      <p:pic>
        <p:nvPicPr>
          <p:cNvPr id="121" name="Image 14"/>
          <p:cNvPicPr/>
          <p:nvPr/>
        </p:nvPicPr>
        <p:blipFill>
          <a:blip r:embed="rId4"/>
          <a:stretch/>
        </p:blipFill>
        <p:spPr>
          <a:xfrm>
            <a:off x="4413960" y="3252600"/>
            <a:ext cx="1343160" cy="561240"/>
          </a:xfrm>
          <a:prstGeom prst="rect">
            <a:avLst/>
          </a:prstGeom>
          <a:ln w="0">
            <a:noFill/>
          </a:ln>
        </p:spPr>
      </p:pic>
      <p:pic>
        <p:nvPicPr>
          <p:cNvPr id="122" name="Image 15"/>
          <p:cNvPicPr/>
          <p:nvPr/>
        </p:nvPicPr>
        <p:blipFill>
          <a:blip r:embed="rId5"/>
          <a:stretch/>
        </p:blipFill>
        <p:spPr>
          <a:xfrm>
            <a:off x="3581280" y="3202560"/>
            <a:ext cx="597240" cy="573480"/>
          </a:xfrm>
          <a:prstGeom prst="rect">
            <a:avLst/>
          </a:prstGeom>
          <a:ln w="0">
            <a:noFill/>
          </a:ln>
        </p:spPr>
      </p:pic>
      <p:pic>
        <p:nvPicPr>
          <p:cNvPr id="123" name="Image 16" descr="Une image contenant texte, clipart&#10;&#10;Description générée automatiquement"/>
          <p:cNvPicPr/>
          <p:nvPr/>
        </p:nvPicPr>
        <p:blipFill>
          <a:blip r:embed="rId6"/>
          <a:stretch/>
        </p:blipFill>
        <p:spPr>
          <a:xfrm>
            <a:off x="3967920" y="4281840"/>
            <a:ext cx="484200" cy="239760"/>
          </a:xfrm>
          <a:prstGeom prst="rect">
            <a:avLst/>
          </a:prstGeom>
          <a:ln w="0">
            <a:noFill/>
          </a:ln>
        </p:spPr>
      </p:pic>
      <p:pic>
        <p:nvPicPr>
          <p:cNvPr id="124" name="Image 17"/>
          <p:cNvPicPr/>
          <p:nvPr/>
        </p:nvPicPr>
        <p:blipFill>
          <a:blip r:embed="rId7"/>
          <a:stretch/>
        </p:blipFill>
        <p:spPr>
          <a:xfrm>
            <a:off x="5515200" y="4117320"/>
            <a:ext cx="484200" cy="568440"/>
          </a:xfrm>
          <a:prstGeom prst="rect">
            <a:avLst/>
          </a:prstGeom>
          <a:ln w="0">
            <a:noFill/>
          </a:ln>
        </p:spPr>
      </p:pic>
      <p:pic>
        <p:nvPicPr>
          <p:cNvPr id="125" name="Image 18" descr="Une image contenant texte, clipart&#10;&#10;Description générée automatiquement"/>
          <p:cNvPicPr/>
          <p:nvPr/>
        </p:nvPicPr>
        <p:blipFill>
          <a:blip r:embed="rId8"/>
          <a:stretch/>
        </p:blipFill>
        <p:spPr>
          <a:xfrm>
            <a:off x="4611240" y="4274280"/>
            <a:ext cx="744840" cy="2545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2" descr="Building a simple REST API with NodeJS and Express. | by Onejohi | Medium"/>
          <p:cNvPicPr/>
          <p:nvPr/>
        </p:nvPicPr>
        <p:blipFill>
          <a:blip r:embed="rId9"/>
          <a:srcRect l="16830" t="31167" r="16875" b="38709"/>
          <a:stretch/>
        </p:blipFill>
        <p:spPr>
          <a:xfrm>
            <a:off x="3308040" y="5261040"/>
            <a:ext cx="1527480" cy="40032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4" descr="Amazon RDS for MariaDB – Amazon Web Services (AWS)"/>
          <p:cNvPicPr/>
          <p:nvPr/>
        </p:nvPicPr>
        <p:blipFill>
          <a:blip r:embed="rId10"/>
          <a:stretch/>
        </p:blipFill>
        <p:spPr>
          <a:xfrm>
            <a:off x="3401280" y="5924520"/>
            <a:ext cx="1340280" cy="68976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1152360" y="2713680"/>
            <a:ext cx="200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Contexte &amp; Besoin: 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31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2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III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.II Application Mobile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36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EFC051B-6C3D-4C1D-8C10-2A88FA2EE93C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6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37" name="CustomShape 8"/>
          <p:cNvSpPr/>
          <p:nvPr/>
        </p:nvSpPr>
        <p:spPr>
          <a:xfrm>
            <a:off x="1267920" y="2251800"/>
            <a:ext cx="7646040" cy="44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Comment s’intègre-t-elle avec les autres parties du projet ?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Utilisation des WebServices (communiquant avec l’API REST)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APPMOBILE &amp; WEBSITE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Base de données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API REST </a:t>
            </a:r>
            <a:r>
              <a:rPr lang="fr-FR" sz="1600" b="0" i="1" strike="noStrike" spc="-1">
                <a:solidFill>
                  <a:srgbClr val="0D0D0D"/>
                </a:solidFill>
                <a:latin typeface="Wingdings"/>
              </a:rPr>
              <a:t></a:t>
            </a:r>
            <a:r>
              <a:rPr lang="fr-FR" sz="1600" b="0" i="1" strike="noStrike" spc="-1">
                <a:solidFill>
                  <a:srgbClr val="0D0D0D"/>
                </a:solidFill>
                <a:latin typeface="Calibri"/>
              </a:rPr>
              <a:t> Capteurs &amp; Autres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des données lors de pénuries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de produits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FFFFFF"/>
              </a:buClr>
              <a:buFont typeface="StarSymbol"/>
              <a:buChar char="-"/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Envoi une alerte (count + 1), et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une alerte push à toutes les apps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-       Utilise les données envoyées par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les capteurs </a:t>
            </a: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200" b="0" strike="noStrike" spc="-1">
              <a:latin typeface="Arial"/>
            </a:endParaRPr>
          </a:p>
        </p:txBody>
      </p:sp>
      <p:pic>
        <p:nvPicPr>
          <p:cNvPr id="138" name="Image 13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423920" y="3702240"/>
            <a:ext cx="4631760" cy="2707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 14" descr="Une image contenant texte&#10;&#10;Description générée automatiquement"/>
          <p:cNvPicPr/>
          <p:nvPr/>
        </p:nvPicPr>
        <p:blipFill>
          <a:blip r:embed="rId4"/>
          <a:stretch/>
        </p:blipFill>
        <p:spPr>
          <a:xfrm>
            <a:off x="3935880" y="3702240"/>
            <a:ext cx="3436200" cy="266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1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42" name="Picture 10"/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3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b="0" strike="noStrike" spc="-1">
                <a:solidFill>
                  <a:srgbClr val="000000"/>
                </a:solidFill>
                <a:latin typeface="Calibri Light"/>
              </a:rPr>
              <a:t>Présentation de la partie : Serveur Web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47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0677D7A2-EDF3-4926-B9BD-0DCEFF5A9510}"/>
              </a:ext>
            </a:extLst>
          </p:cNvPr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596BAC3E-262D-40ED-A717-5F989751A5E2}"/>
              </a:ext>
            </a:extLst>
          </p:cNvPr>
          <p:cNvGrpSpPr/>
          <p:nvPr/>
        </p:nvGrpSpPr>
        <p:grpSpPr>
          <a:xfrm>
            <a:off x="0" y="120"/>
            <a:ext cx="12192000" cy="2050621"/>
            <a:chOff x="0" y="-1"/>
            <a:chExt cx="12192000" cy="3075832"/>
          </a:xfrm>
        </p:grpSpPr>
        <p:pic>
          <p:nvPicPr>
            <p:cNvPr id="12" name="Picture 10">
              <a:extLst>
                <a:ext uri="{FF2B5EF4-FFF2-40B4-BE49-F238E27FC236}">
                  <a16:creationId xmlns:a16="http://schemas.microsoft.com/office/drawing/2014/main" id="{6CFF06B6-EEF2-4098-9477-E57B49809F4C}"/>
                </a:ext>
              </a:extLst>
            </p:cNvPr>
            <p:cNvPicPr/>
            <p:nvPr/>
          </p:nvPicPr>
          <p:blipFill>
            <a:blip r:embed="rId3"/>
            <a:srcRect t="45717" b="9819"/>
            <a:stretch/>
          </p:blipFill>
          <p:spPr>
            <a:xfrm rot="10800000" flipH="1">
              <a:off x="0" y="-1"/>
              <a:ext cx="12192000" cy="3075832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" name="CustomShape 3">
              <a:extLst>
                <a:ext uri="{FF2B5EF4-FFF2-40B4-BE49-F238E27FC236}">
                  <a16:creationId xmlns:a16="http://schemas.microsoft.com/office/drawing/2014/main" id="{F4719E7F-8EC6-4992-98B8-89A44FBA079F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" name="TextShape 5">
            <a:extLst>
              <a:ext uri="{FF2B5EF4-FFF2-40B4-BE49-F238E27FC236}">
                <a16:creationId xmlns:a16="http://schemas.microsoft.com/office/drawing/2014/main" id="{C378D56E-AFFA-4F84-B565-F37B9A82A03F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6">
            <a:extLst>
              <a:ext uri="{FF2B5EF4-FFF2-40B4-BE49-F238E27FC236}">
                <a16:creationId xmlns:a16="http://schemas.microsoft.com/office/drawing/2014/main" id="{D2DB575A-A9C2-4D0B-976E-00BD560D7FBF}"/>
              </a:ext>
            </a:extLst>
          </p:cNvPr>
          <p:cNvSpPr txBox="1"/>
          <p:nvPr/>
        </p:nvSpPr>
        <p:spPr>
          <a:xfrm>
            <a:off x="599101" y="6516034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D20D8E5B-43B5-4359-8B3A-8424B08AD7C2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18" name="TextShape 5">
            <a:extLst>
              <a:ext uri="{FF2B5EF4-FFF2-40B4-BE49-F238E27FC236}">
                <a16:creationId xmlns:a16="http://schemas.microsoft.com/office/drawing/2014/main" id="{C06D2F2F-ED84-4AF8-BC07-D32A9E5F5D2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Shape 7">
            <a:extLst>
              <a:ext uri="{FF2B5EF4-FFF2-40B4-BE49-F238E27FC236}">
                <a16:creationId xmlns:a16="http://schemas.microsoft.com/office/drawing/2014/main" id="{52EC156C-743F-411A-B9A0-BCDCEC371BFB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58" name="TextShape 5">
            <a:extLst>
              <a:ext uri="{FF2B5EF4-FFF2-40B4-BE49-F238E27FC236}">
                <a16:creationId xmlns:a16="http://schemas.microsoft.com/office/drawing/2014/main" id="{9C81F0B3-6CFA-4C8C-B2A2-856F88877437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7">
            <a:extLst>
              <a:ext uri="{FF2B5EF4-FFF2-40B4-BE49-F238E27FC236}">
                <a16:creationId xmlns:a16="http://schemas.microsoft.com/office/drawing/2014/main" id="{D1FF147F-C0F8-49BF-B086-E9DE2C51F1A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1" name="TextShape 4">
            <a:extLst>
              <a:ext uri="{FF2B5EF4-FFF2-40B4-BE49-F238E27FC236}">
                <a16:creationId xmlns:a16="http://schemas.microsoft.com/office/drawing/2014/main" id="{85EFF90E-6735-4996-AD52-4894654EE77D}"/>
              </a:ext>
            </a:extLst>
          </p:cNvPr>
          <p:cNvSpPr txBox="1"/>
          <p:nvPr/>
        </p:nvSpPr>
        <p:spPr>
          <a:xfrm>
            <a:off x="388459" y="-3525"/>
            <a:ext cx="11563141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IV. </a:t>
            </a:r>
            <a:r>
              <a:rPr lang="fr-FR" sz="4000" spc="-1" dirty="0">
                <a:solidFill>
                  <a:srgbClr val="000000"/>
                </a:solidFill>
                <a:latin typeface="Calibri Light"/>
              </a:rPr>
              <a:t>Serveur Web et serveur de base de données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5">
            <a:extLst>
              <a:ext uri="{FF2B5EF4-FFF2-40B4-BE49-F238E27FC236}">
                <a16:creationId xmlns:a16="http://schemas.microsoft.com/office/drawing/2014/main" id="{BBAC4E68-7B5A-4A00-8F92-E4BD93038E22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7">
            <a:extLst>
              <a:ext uri="{FF2B5EF4-FFF2-40B4-BE49-F238E27FC236}">
                <a16:creationId xmlns:a16="http://schemas.microsoft.com/office/drawing/2014/main" id="{02E475D7-75CF-441F-BBC3-21CA5A1181B5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127B7B-A1D3-4150-B341-D24BF54BBC4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5" name="TextShape 5">
            <a:extLst>
              <a:ext uri="{FF2B5EF4-FFF2-40B4-BE49-F238E27FC236}">
                <a16:creationId xmlns:a16="http://schemas.microsoft.com/office/drawing/2014/main" id="{57E29DEF-05D8-4BC9-A285-2207AC754C16}"/>
              </a:ext>
            </a:extLst>
          </p:cNvPr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7">
            <a:extLst>
              <a:ext uri="{FF2B5EF4-FFF2-40B4-BE49-F238E27FC236}">
                <a16:creationId xmlns:a16="http://schemas.microsoft.com/office/drawing/2014/main" id="{BC005FAA-79E5-4971-A2D9-16F31A52CC6F}"/>
              </a:ext>
            </a:extLst>
          </p:cNvPr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7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67" name="Espace réservé du contenu 2">
            <a:extLst>
              <a:ext uri="{FF2B5EF4-FFF2-40B4-BE49-F238E27FC236}">
                <a16:creationId xmlns:a16="http://schemas.microsoft.com/office/drawing/2014/main" id="{500CE0F3-D931-464C-A710-C349E59154D3}"/>
              </a:ext>
            </a:extLst>
          </p:cNvPr>
          <p:cNvSpPr txBox="1">
            <a:spLocks/>
          </p:cNvSpPr>
          <p:nvPr/>
        </p:nvSpPr>
        <p:spPr>
          <a:xfrm>
            <a:off x="249370" y="1865670"/>
            <a:ext cx="5745308" cy="4965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Web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Windows Server 2019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Deux interfaces 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les applications web et web services : 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Smart-</a:t>
            </a:r>
            <a:r>
              <a:rPr lang="fr-FR" sz="2000" dirty="0" err="1">
                <a:solidFill>
                  <a:schemeClr val="bg2"/>
                </a:solidFill>
              </a:rPr>
              <a:t>Ecovid</a:t>
            </a:r>
            <a:r>
              <a:rPr lang="fr-FR" sz="2000" dirty="0">
                <a:solidFill>
                  <a:schemeClr val="bg2"/>
                </a:solidFill>
              </a:rPr>
              <a:t> développé en ASP. Net </a:t>
            </a:r>
            <a:r>
              <a:rPr lang="fr-FR" sz="2000" dirty="0" err="1">
                <a:solidFill>
                  <a:schemeClr val="bg2"/>
                </a:solidFill>
              </a:rPr>
              <a:t>Core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WebServices</a:t>
            </a:r>
            <a:r>
              <a:rPr lang="fr-FR" sz="2000" dirty="0">
                <a:solidFill>
                  <a:schemeClr val="bg2"/>
                </a:solidFill>
              </a:rPr>
              <a:t> développés en </a:t>
            </a:r>
            <a:r>
              <a:rPr lang="fr-FR" sz="2000" dirty="0" err="1">
                <a:solidFill>
                  <a:schemeClr val="bg2"/>
                </a:solidFill>
              </a:rPr>
              <a:t>NodeJS</a:t>
            </a:r>
            <a:endParaRPr lang="fr-FR" sz="20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Ainsi que PhpMyAdmin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Un broker MQTT central</a:t>
            </a:r>
          </a:p>
        </p:txBody>
      </p:sp>
      <p:sp>
        <p:nvSpPr>
          <p:cNvPr id="68" name="Espace réservé du contenu 2">
            <a:extLst>
              <a:ext uri="{FF2B5EF4-FFF2-40B4-BE49-F238E27FC236}">
                <a16:creationId xmlns:a16="http://schemas.microsoft.com/office/drawing/2014/main" id="{76BD2B9D-9688-413A-9B21-7861E596195F}"/>
              </a:ext>
            </a:extLst>
          </p:cNvPr>
          <p:cNvSpPr txBox="1">
            <a:spLocks/>
          </p:cNvSpPr>
          <p:nvPr/>
        </p:nvSpPr>
        <p:spPr>
          <a:xfrm>
            <a:off x="6744644" y="1843514"/>
            <a:ext cx="5240136" cy="4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2"/>
                </a:solidFill>
              </a:rPr>
              <a:t>Serveur de base de données :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Raspberry pi 3</a:t>
            </a:r>
          </a:p>
          <a:p>
            <a:pPr>
              <a:lnSpc>
                <a:spcPct val="100000"/>
              </a:lnSpc>
            </a:pPr>
            <a:r>
              <a:rPr lang="fr-FR" sz="2000" dirty="0" err="1">
                <a:solidFill>
                  <a:schemeClr val="bg2"/>
                </a:solidFill>
              </a:rPr>
              <a:t>Rasbpian</a:t>
            </a:r>
            <a:endParaRPr lang="fr-FR" sz="2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Hébergera la base de données</a:t>
            </a: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chemeClr val="bg2"/>
                </a:solidFill>
              </a:rPr>
              <a:t>MariaDB</a:t>
            </a:r>
            <a:r>
              <a:rPr lang="fr-FR" dirty="0">
                <a:solidFill>
                  <a:schemeClr val="bg2"/>
                </a:solidFill>
              </a:rPr>
              <a:t> 10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Rejette toutes communications ayant une adresse </a:t>
            </a:r>
            <a:r>
              <a:rPr lang="fr-FR" sz="2000" dirty="0" err="1">
                <a:solidFill>
                  <a:schemeClr val="bg2"/>
                </a:solidFill>
              </a:rPr>
              <a:t>ip</a:t>
            </a:r>
            <a:r>
              <a:rPr lang="fr-FR" sz="2000" dirty="0">
                <a:solidFill>
                  <a:schemeClr val="bg2"/>
                </a:solidFill>
              </a:rPr>
              <a:t> différente de la plage de l’intranet</a:t>
            </a:r>
          </a:p>
          <a:p>
            <a:pPr>
              <a:lnSpc>
                <a:spcPct val="100000"/>
              </a:lnSpc>
            </a:pPr>
            <a:r>
              <a:rPr lang="fr-FR" sz="2000" dirty="0">
                <a:solidFill>
                  <a:schemeClr val="bg2"/>
                </a:solidFill>
              </a:rPr>
              <a:t>Accessible uniquement depuis l’intranet</a:t>
            </a:r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8CD0FB90-A692-44B7-A330-08472403CE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1" r="28960"/>
          <a:stretch/>
        </p:blipFill>
        <p:spPr>
          <a:xfrm>
            <a:off x="1907486" y="772085"/>
            <a:ext cx="8018190" cy="6095372"/>
          </a:xfrm>
          <a:prstGeom prst="rect">
            <a:avLst/>
          </a:prstGeom>
        </p:spPr>
      </p:pic>
      <p:graphicFrame>
        <p:nvGraphicFramePr>
          <p:cNvPr id="70" name="Tableau 7">
            <a:extLst>
              <a:ext uri="{FF2B5EF4-FFF2-40B4-BE49-F238E27FC236}">
                <a16:creationId xmlns:a16="http://schemas.microsoft.com/office/drawing/2014/main" id="{734F2B32-E630-4637-B239-6325096C4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01605"/>
              </p:ext>
            </p:extLst>
          </p:nvPr>
        </p:nvGraphicFramePr>
        <p:xfrm>
          <a:off x="236239" y="1875667"/>
          <a:ext cx="5693096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895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496201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Web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NodeJs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.Net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Core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Installation/Configuration de PhpMyAdmin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  <a:tr h="460143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Ouverture des ports 80, 8081, 8082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Installation broker d’un client MQTT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61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Let’s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Encpryt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pour TLS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Tâche planifiée : mise à jour du projet Smart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Ecovid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+ Webservices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</a:t>
                      </a:r>
                      <a:endParaRPr lang="fr-FR" sz="2800" b="1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189645"/>
                  </a:ext>
                </a:extLst>
              </a:tr>
            </a:tbl>
          </a:graphicData>
        </a:graphic>
      </p:graphicFrame>
      <p:graphicFrame>
        <p:nvGraphicFramePr>
          <p:cNvPr id="71" name="Tableau 7">
            <a:extLst>
              <a:ext uri="{FF2B5EF4-FFF2-40B4-BE49-F238E27FC236}">
                <a16:creationId xmlns:a16="http://schemas.microsoft.com/office/drawing/2014/main" id="{26FC625A-A5C9-424E-ABBF-DB053C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18732"/>
              </p:ext>
            </p:extLst>
          </p:nvPr>
        </p:nvGraphicFramePr>
        <p:xfrm>
          <a:off x="6291564" y="1864907"/>
          <a:ext cx="569309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811">
                  <a:extLst>
                    <a:ext uri="{9D8B030D-6E8A-4147-A177-3AD203B41FA5}">
                      <a16:colId xmlns:a16="http://schemas.microsoft.com/office/drawing/2014/main" val="2904378242"/>
                    </a:ext>
                  </a:extLst>
                </a:gridCol>
                <a:gridCol w="701285">
                  <a:extLst>
                    <a:ext uri="{9D8B030D-6E8A-4147-A177-3AD203B41FA5}">
                      <a16:colId xmlns:a16="http://schemas.microsoft.com/office/drawing/2014/main" val="2045041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Serveur de base de données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25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d’open-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Ssh</a:t>
                      </a: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lang="fr-FR" sz="1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46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d’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</a:rPr>
                        <a:t>iptables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9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IIS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9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1"/>
                          </a:solidFill>
                        </a:rPr>
                        <a:t>Configuration de Maria DB 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Wingdings" panose="05000000000000000000" pitchFamily="2" charset="2"/>
                        </a:rPr>
                        <a:t>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alibri"/>
                        <a:sym typeface="Wingdings" panose="05000000000000000000" pitchFamily="2" charset="2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30644"/>
                  </a:ext>
                </a:extLst>
              </a:tr>
            </a:tbl>
          </a:graphicData>
        </a:graphic>
      </p:graphicFrame>
      <p:sp>
        <p:nvSpPr>
          <p:cNvPr id="72" name="ZoneTexte 71">
            <a:extLst>
              <a:ext uri="{FF2B5EF4-FFF2-40B4-BE49-F238E27FC236}">
                <a16:creationId xmlns:a16="http://schemas.microsoft.com/office/drawing/2014/main" id="{F32C56D6-0E77-42ED-AA65-0A823F0442F9}"/>
              </a:ext>
            </a:extLst>
          </p:cNvPr>
          <p:cNvSpPr txBox="1"/>
          <p:nvPr/>
        </p:nvSpPr>
        <p:spPr>
          <a:xfrm>
            <a:off x="257756" y="1414655"/>
            <a:ext cx="348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chemeClr val="bg1"/>
                </a:solidFill>
              </a:rPr>
              <a:t>Etat d’avancement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2" grpId="0"/>
      <p:bldP spid="7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0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2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V. </a:t>
            </a:r>
            <a:r>
              <a:rPr lang="fr-FR" sz="3600" b="0" strike="noStrike" spc="-1" dirty="0" smtClean="0">
                <a:solidFill>
                  <a:srgbClr val="000000"/>
                </a:solidFill>
                <a:latin typeface="Calibri Light"/>
              </a:rPr>
              <a:t>Base </a:t>
            </a:r>
            <a:r>
              <a:rPr lang="fr-FR" sz="3600" b="0" strike="noStrike" spc="-1" dirty="0">
                <a:solidFill>
                  <a:srgbClr val="000000"/>
                </a:solidFill>
                <a:latin typeface="Calibri Light"/>
              </a:rPr>
              <a:t>de données </a:t>
            </a:r>
            <a:endParaRPr lang="fr-FR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55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9852E89-60D3-43A7-B38E-7FD2E7927657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1360800"/>
            <a:ext cx="12191760" cy="5496840"/>
          </a:xfrm>
          <a:prstGeom prst="rect">
            <a:avLst/>
          </a:prstGeom>
          <a:gradFill rotWithShape="0">
            <a:gsLst>
              <a:gs pos="0">
                <a:srgbClr val="3965B5"/>
              </a:gs>
              <a:gs pos="100000">
                <a:srgbClr val="3965B5"/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7" name="Group 2"/>
          <p:cNvGrpSpPr/>
          <p:nvPr/>
        </p:nvGrpSpPr>
        <p:grpSpPr>
          <a:xfrm>
            <a:off x="0" y="360"/>
            <a:ext cx="12191760" cy="3048840"/>
            <a:chOff x="0" y="360"/>
            <a:chExt cx="12191760" cy="3048840"/>
          </a:xfrm>
        </p:grpSpPr>
        <p:pic>
          <p:nvPicPr>
            <p:cNvPr id="158" name="Picture 10"/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9" name="CustomShape 3"/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0" name="TextShape 4"/>
          <p:cNvSpPr txBox="1"/>
          <p:nvPr/>
        </p:nvSpPr>
        <p:spPr>
          <a:xfrm>
            <a:off x="1179360" y="448200"/>
            <a:ext cx="983304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5"/>
          <p:cNvSpPr txBox="1"/>
          <p:nvPr/>
        </p:nvSpPr>
        <p:spPr>
          <a:xfrm>
            <a:off x="1179360" y="3049200"/>
            <a:ext cx="9833040" cy="294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6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</a:rPr>
              <a:t>LP IOTIA</a:t>
            </a:r>
            <a:endParaRPr lang="fr-FR" sz="1200" b="0" strike="noStrike" spc="-1">
              <a:latin typeface="Times New Roman"/>
            </a:endParaRPr>
          </a:p>
        </p:txBody>
      </p:sp>
      <p:sp>
        <p:nvSpPr>
          <p:cNvPr id="163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43A575-004B-4A81-819A-C42D477DA0A4}" type="slidenum">
              <a:rPr lang="fr-FR" sz="1200" b="0" strike="noStrike" spc="-1">
                <a:solidFill>
                  <a:srgbClr val="FFFFFF"/>
                </a:solidFill>
                <a:latin typeface="Calibri"/>
              </a:rPr>
              <a:t>9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164" name="Image 163"/>
          <p:cNvPicPr/>
          <p:nvPr/>
        </p:nvPicPr>
        <p:blipFill>
          <a:blip r:embed="rId3"/>
          <a:stretch/>
        </p:blipFill>
        <p:spPr>
          <a:xfrm>
            <a:off x="0" y="2340000"/>
            <a:ext cx="2733480" cy="1666440"/>
          </a:xfrm>
          <a:prstGeom prst="rect">
            <a:avLst/>
          </a:prstGeom>
          <a:ln w="0">
            <a:noFill/>
          </a:ln>
        </p:spPr>
      </p:pic>
      <p:pic>
        <p:nvPicPr>
          <p:cNvPr id="165" name="Image 164"/>
          <p:cNvPicPr/>
          <p:nvPr/>
        </p:nvPicPr>
        <p:blipFill>
          <a:blip r:embed="rId4"/>
          <a:stretch/>
        </p:blipFill>
        <p:spPr>
          <a:xfrm>
            <a:off x="10013400" y="2340000"/>
            <a:ext cx="1788959" cy="1066320"/>
          </a:xfrm>
          <a:prstGeom prst="rect">
            <a:avLst/>
          </a:prstGeom>
          <a:ln w="0">
            <a:noFill/>
          </a:ln>
        </p:spPr>
      </p:pic>
      <p:pic>
        <p:nvPicPr>
          <p:cNvPr id="166" name="Image 165"/>
          <p:cNvPicPr/>
          <p:nvPr/>
        </p:nvPicPr>
        <p:blipFill>
          <a:blip r:embed="rId5"/>
          <a:stretch/>
        </p:blipFill>
        <p:spPr>
          <a:xfrm>
            <a:off x="3201840" y="2340000"/>
            <a:ext cx="6158160" cy="1980000"/>
          </a:xfrm>
          <a:prstGeom prst="rect">
            <a:avLst/>
          </a:prstGeom>
          <a:ln w="0"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0" y="4569840"/>
            <a:ext cx="882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1800" b="0" strike="noStrike" spc="-1" dirty="0">
                <a:latin typeface="Arial"/>
              </a:rPr>
              <a:t>-</a:t>
            </a:r>
            <a:r>
              <a:rPr lang="fr-FR" sz="1800" b="0" strike="noStrike" spc="-1" dirty="0" err="1">
                <a:latin typeface="Arial"/>
              </a:rPr>
              <a:t>WebService</a:t>
            </a:r>
            <a:r>
              <a:rPr lang="fr-FR" sz="1800" b="0" strike="noStrike" spc="-1" dirty="0">
                <a:latin typeface="Arial"/>
              </a:rPr>
              <a:t> REST réalisé en Node </a:t>
            </a:r>
            <a:r>
              <a:rPr lang="fr-FR" sz="1800" b="0" strike="noStrike" spc="-1" dirty="0" err="1">
                <a:latin typeface="Arial"/>
              </a:rPr>
              <a:t>Js</a:t>
            </a:r>
            <a:r>
              <a:rPr lang="fr-FR" sz="1800" b="0" strike="noStrike" spc="-1" dirty="0">
                <a:latin typeface="Arial"/>
              </a:rPr>
              <a:t> , qui est composé de 6 services.</a:t>
            </a:r>
          </a:p>
          <a:p>
            <a:r>
              <a:rPr lang="fr-FR" sz="1800" b="0" strike="noStrike" spc="-1" dirty="0">
                <a:latin typeface="Arial"/>
              </a:rPr>
              <a:t>-Infra Admin sécurisé par </a:t>
            </a:r>
            <a:r>
              <a:rPr lang="fr-FR" sz="1800" b="0" strike="noStrike" spc="-1" dirty="0" err="1">
                <a:latin typeface="Arial"/>
              </a:rPr>
              <a:t>token</a:t>
            </a:r>
            <a:r>
              <a:rPr lang="fr-FR" sz="1800" b="0" strike="noStrike" spc="-1" dirty="0">
                <a:latin typeface="Arial"/>
              </a:rPr>
              <a:t> (JWT).</a:t>
            </a:r>
          </a:p>
          <a:p>
            <a:r>
              <a:rPr lang="fr-FR" sz="1800" b="0" strike="noStrike" spc="-1" dirty="0">
                <a:latin typeface="Arial"/>
              </a:rPr>
              <a:t>-Tourne sur un VPS sous un nom de domaine spécifique (webservice.lensalex.fr ).</a:t>
            </a:r>
          </a:p>
          <a:p>
            <a:r>
              <a:rPr lang="fr-FR" sz="1800" b="0" strike="noStrike" spc="-1" dirty="0">
                <a:latin typeface="Arial"/>
              </a:rPr>
              <a:t>-Requête vers la base de données (</a:t>
            </a:r>
            <a:r>
              <a:rPr lang="fr-FR" sz="1800" b="0" strike="noStrike" spc="-1" dirty="0" err="1">
                <a:latin typeface="Arial"/>
              </a:rPr>
              <a:t>mysql</a:t>
            </a:r>
            <a:r>
              <a:rPr lang="fr-FR" sz="1800" b="0" strike="noStrike" spc="-1" dirty="0">
                <a:latin typeface="Arial"/>
              </a:rPr>
              <a:t>) pour GET , POST , DELETE ou PUT.</a:t>
            </a:r>
          </a:p>
          <a:p>
            <a:r>
              <a:rPr lang="fr-FR" sz="1800" b="0" strike="noStrike" spc="-1" dirty="0">
                <a:latin typeface="Arial"/>
              </a:rPr>
              <a:t>-Chaque service possède ça documentation </a:t>
            </a:r>
            <a:r>
              <a:rPr lang="fr-FR" sz="1800" b="0" strike="noStrike" spc="-1" dirty="0" err="1">
                <a:latin typeface="Arial"/>
              </a:rPr>
              <a:t>swagger</a:t>
            </a:r>
            <a:r>
              <a:rPr lang="fr-FR" sz="1800" b="0" strike="noStrike" spc="-1" dirty="0">
                <a:latin typeface="Arial"/>
              </a:rPr>
              <a:t>.</a:t>
            </a:r>
          </a:p>
          <a:p>
            <a:r>
              <a:rPr lang="fr-FR" sz="1800" b="0" strike="noStrike" spc="-1" dirty="0">
                <a:latin typeface="Arial"/>
              </a:rPr>
              <a:t>-Exploitation sur un site web (sous .net </a:t>
            </a:r>
            <a:r>
              <a:rPr lang="fr-FR" sz="1800" b="0" strike="noStrike" spc="-1" dirty="0" err="1">
                <a:latin typeface="Arial"/>
              </a:rPr>
              <a:t>core</a:t>
            </a:r>
            <a:r>
              <a:rPr lang="fr-FR" sz="1800" b="0" strike="noStrike" spc="-1" dirty="0">
                <a:latin typeface="Arial"/>
              </a:rPr>
              <a:t>) et application mobile (sous </a:t>
            </a:r>
            <a:r>
              <a:rPr lang="fr-FR" sz="1800" b="0" strike="noStrike" spc="-1" dirty="0" err="1">
                <a:latin typeface="Arial"/>
              </a:rPr>
              <a:t>xamarin</a:t>
            </a:r>
            <a:r>
              <a:rPr lang="fr-FR" sz="1800" b="0" strike="noStrike" spc="-1" dirty="0">
                <a:latin typeface="Arial"/>
              </a:rPr>
              <a:t>).</a:t>
            </a:r>
          </a:p>
        </p:txBody>
      </p:sp>
      <p:pic>
        <p:nvPicPr>
          <p:cNvPr id="168" name="Image 167"/>
          <p:cNvPicPr/>
          <p:nvPr/>
        </p:nvPicPr>
        <p:blipFill>
          <a:blip r:embed="rId6"/>
          <a:stretch/>
        </p:blipFill>
        <p:spPr>
          <a:xfrm>
            <a:off x="9455085" y="3566880"/>
            <a:ext cx="2604915" cy="2553120"/>
          </a:xfrm>
          <a:prstGeom prst="rect">
            <a:avLst/>
          </a:prstGeom>
          <a:ln w="0">
            <a:noFill/>
          </a:ln>
        </p:spPr>
      </p:pic>
      <p:sp>
        <p:nvSpPr>
          <p:cNvPr id="169" name="TextShape 9"/>
          <p:cNvSpPr txBox="1"/>
          <p:nvPr/>
        </p:nvSpPr>
        <p:spPr>
          <a:xfrm>
            <a:off x="9900000" y="5994360"/>
            <a:ext cx="21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800" b="0" strike="noStrike" spc="-1">
                <a:latin typeface="Arial"/>
              </a:rPr>
              <a:t>Documentation  Service Infrastructure</a:t>
            </a:r>
            <a:r>
              <a:rPr lang="fr-FR" sz="1800" b="0" strike="noStrike" spc="-1">
                <a:latin typeface="Arial"/>
              </a:rPr>
              <a:t> 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6A49982D-5055-4C14-B0C9-08CB61717D19}"/>
              </a:ext>
            </a:extLst>
          </p:cNvPr>
          <p:cNvGrpSpPr/>
          <p:nvPr/>
        </p:nvGrpSpPr>
        <p:grpSpPr>
          <a:xfrm>
            <a:off x="0" y="-43020"/>
            <a:ext cx="12191760" cy="3048840"/>
            <a:chOff x="0" y="360"/>
            <a:chExt cx="12191760" cy="3048840"/>
          </a:xfrm>
        </p:grpSpPr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B72641CD-9BB5-4A5F-8006-74B578FEF674}"/>
                </a:ext>
              </a:extLst>
            </p:cNvPr>
            <p:cNvPicPr/>
            <p:nvPr/>
          </p:nvPicPr>
          <p:blipFill>
            <a:blip r:embed="rId2"/>
            <a:srcRect t="45717" b="9819"/>
            <a:stretch/>
          </p:blipFill>
          <p:spPr>
            <a:xfrm rot="10800000" flipH="1">
              <a:off x="0" y="0"/>
              <a:ext cx="12191760" cy="30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" name="CustomShape 3">
              <a:extLst>
                <a:ext uri="{FF2B5EF4-FFF2-40B4-BE49-F238E27FC236}">
                  <a16:creationId xmlns:a16="http://schemas.microsoft.com/office/drawing/2014/main" id="{64A5E7BD-F345-4B5B-9F57-7ADD647321B8}"/>
                </a:ext>
              </a:extLst>
            </p:cNvPr>
            <p:cNvSpPr/>
            <p:nvPr/>
          </p:nvSpPr>
          <p:spPr>
            <a:xfrm flipV="1">
              <a:off x="2067480" y="1076400"/>
              <a:ext cx="373320" cy="40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53FE8E48-8A0B-419B-8A5B-C09FC2E69D6E}"/>
              </a:ext>
            </a:extLst>
          </p:cNvPr>
          <p:cNvSpPr txBox="1"/>
          <p:nvPr/>
        </p:nvSpPr>
        <p:spPr>
          <a:xfrm>
            <a:off x="1039305" y="723432"/>
            <a:ext cx="624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4000" b="0" strike="noStrike" spc="-1" dirty="0">
                <a:solidFill>
                  <a:srgbClr val="3F3F3F"/>
                </a:solidFill>
                <a:latin typeface="Calibri Light"/>
              </a:rPr>
              <a:t>VI. </a:t>
            </a:r>
            <a:r>
              <a:rPr lang="fr-FR" sz="4000" b="0" strike="noStrike" spc="-1" dirty="0">
                <a:solidFill>
                  <a:srgbClr val="000000"/>
                </a:solidFill>
                <a:latin typeface="Calibri Light"/>
              </a:rPr>
              <a:t>Web Service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602</Words>
  <Application>Microsoft Office PowerPoint</Application>
  <PresentationFormat>Grand écran</PresentationFormat>
  <Paragraphs>185</Paragraphs>
  <Slides>20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StarSymbol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subject/>
  <dc:creator>lagwaitf lagwaitf</dc:creator>
  <dc:description/>
  <cp:lastModifiedBy>pierre locquet</cp:lastModifiedBy>
  <cp:revision>52</cp:revision>
  <dcterms:created xsi:type="dcterms:W3CDTF">2021-03-05T16:38:17Z</dcterms:created>
  <dcterms:modified xsi:type="dcterms:W3CDTF">2021-05-16T21:21:27Z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15</vt:i4>
  </property>
</Properties>
</file>