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6e630553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6e630553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e6305531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e6305531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e6305531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e6305531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e6305531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e6305531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e6305531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e6305531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bb90782d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bb90782d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llamahub.ai/?tab=tool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71725" y="1980250"/>
            <a:ext cx="8520600" cy="82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Agents </a:t>
            </a:r>
            <a:r>
              <a:rPr lang="en" sz="4800">
                <a:solidFill>
                  <a:srgbClr val="0D0D0D"/>
                </a:solidFill>
                <a:highlight>
                  <a:srgbClr val="FFFFFF"/>
                </a:highlight>
                <a:latin typeface="Roboto"/>
                <a:ea typeface="Roboto"/>
                <a:cs typeface="Roboto"/>
                <a:sym typeface="Roboto"/>
              </a:rPr>
              <a:t>🤖 </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Agents</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200">
                <a:solidFill>
                  <a:schemeClr val="dk1"/>
                </a:solidFill>
                <a:highlight>
                  <a:schemeClr val="lt1"/>
                </a:highlight>
              </a:rPr>
              <a:t>Data Agents, empowered by LLMs are knowledge workers within LlamaIndex, designed to interact with various types of data. These agents can handle both unstructured and structured data, significantly enhancing the capabilities beyond traditional query engines.</a:t>
            </a:r>
            <a:endParaRPr sz="1200">
              <a:solidFill>
                <a:schemeClr val="dk1"/>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sz="1200">
              <a:solidFill>
                <a:schemeClr val="dk1"/>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 sz="1200">
                <a:solidFill>
                  <a:schemeClr val="dk1"/>
                </a:solidFill>
                <a:highlight>
                  <a:schemeClr val="lt1"/>
                </a:highlight>
              </a:rPr>
              <a:t>Here's a high level overview about it:</a:t>
            </a:r>
            <a:endParaRPr sz="1200">
              <a:solidFill>
                <a:schemeClr val="dk1"/>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sz="1200">
              <a:solidFill>
                <a:schemeClr val="dk1"/>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b="1" lang="en" sz="1200">
                <a:solidFill>
                  <a:schemeClr val="dk1"/>
                </a:solidFill>
                <a:highlight>
                  <a:schemeClr val="lt1"/>
                </a:highlight>
              </a:rPr>
              <a:t>Functionality:</a:t>
            </a:r>
            <a:r>
              <a:rPr lang="en" sz="1200">
                <a:solidFill>
                  <a:schemeClr val="dk1"/>
                </a:solidFill>
                <a:highlight>
                  <a:schemeClr val="lt1"/>
                </a:highlight>
              </a:rPr>
              <a:t> Data Agents can autonomously conduct searches and retrieve information across unstructured, semi-structured, and structured data. They are not limited to just reading data; they can also write, modify, and store information by integrating with external service APIs.</a:t>
            </a:r>
            <a:endParaRPr sz="1200">
              <a:solidFill>
                <a:schemeClr val="dk1"/>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sz="1200">
              <a:solidFill>
                <a:schemeClr val="dk1"/>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b="1" lang="en" sz="1200">
                <a:solidFill>
                  <a:schemeClr val="dk1"/>
                </a:solidFill>
                <a:highlight>
                  <a:schemeClr val="lt1"/>
                </a:highlight>
              </a:rPr>
              <a:t>Dynamic Interaction:</a:t>
            </a:r>
            <a:r>
              <a:rPr lang="en" sz="1200">
                <a:solidFill>
                  <a:schemeClr val="dk1"/>
                </a:solidFill>
                <a:highlight>
                  <a:schemeClr val="lt1"/>
                </a:highlight>
              </a:rPr>
              <a:t> Unlike static query engines, Data Agents can dynamically interact with data sources. They can ingest new data and adapt based on the information they process, offering a more flexible and responsive approach to data management.</a:t>
            </a:r>
            <a:endParaRPr sz="1200">
              <a:solidFill>
                <a:schemeClr val="dk1"/>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sz="1200">
              <a:solidFill>
                <a:schemeClr val="dk1"/>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sz="1200">
              <a:solidFill>
                <a:schemeClr val="dk1"/>
              </a:solidFill>
              <a:highlight>
                <a:schemeClr val="lt1"/>
              </a:highlight>
            </a:endParaRPr>
          </a:p>
          <a:p>
            <a:pPr indent="0" lvl="0" marL="0" rtl="0" algn="l">
              <a:spcBef>
                <a:spcPts val="0"/>
              </a:spcBef>
              <a:spcAft>
                <a:spcPts val="1200"/>
              </a:spcAft>
              <a:buNone/>
            </a:pPr>
            <a:r>
              <a:t/>
            </a:r>
            <a:endParaRPr sz="1200">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440875" y="-484850"/>
            <a:ext cx="8156126" cy="5968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b="1" lang="en" sz="1800">
                <a:highlight>
                  <a:schemeClr val="lt1"/>
                </a:highlight>
              </a:rPr>
              <a:t>Core Components</a:t>
            </a:r>
            <a:endParaRPr sz="1800">
              <a:highlight>
                <a:schemeClr val="lt1"/>
              </a:highlight>
            </a:endParaRPr>
          </a:p>
        </p:txBody>
      </p:sp>
      <p:sp>
        <p:nvSpPr>
          <p:cNvPr id="71" name="Google Shape;71;p16"/>
          <p:cNvSpPr txBox="1"/>
          <p:nvPr>
            <p:ph idx="1" type="body"/>
          </p:nvPr>
        </p:nvSpPr>
        <p:spPr>
          <a:xfrm>
            <a:off x="311700" y="1152475"/>
            <a:ext cx="8520600" cy="1260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chemeClr val="lt1"/>
                </a:highlight>
              </a:rPr>
              <a:t>1.  </a:t>
            </a:r>
            <a:r>
              <a:rPr b="1" lang="en" sz="1050">
                <a:solidFill>
                  <a:schemeClr val="dk1"/>
                </a:solidFill>
                <a:highlight>
                  <a:schemeClr val="lt1"/>
                </a:highlight>
              </a:rPr>
              <a:t>Reasoning Loop:</a:t>
            </a:r>
            <a:r>
              <a:rPr lang="en" sz="1050">
                <a:solidFill>
                  <a:schemeClr val="dk1"/>
                </a:solidFill>
                <a:highlight>
                  <a:schemeClr val="lt1"/>
                </a:highlight>
              </a:rPr>
              <a:t> At the heart of a Data Agent is the reasoning loop, a decision-making process that determines how the agent interacts with various data tools.</a:t>
            </a:r>
            <a:endParaRPr sz="1050">
              <a:solidFill>
                <a:schemeClr val="dk1"/>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chemeClr val="lt1"/>
                </a:highlight>
              </a:rPr>
              <a:t>2.  </a:t>
            </a:r>
            <a:r>
              <a:rPr b="1" lang="en" sz="1050">
                <a:solidFill>
                  <a:schemeClr val="dk1"/>
                </a:solidFill>
                <a:highlight>
                  <a:schemeClr val="lt1"/>
                </a:highlight>
              </a:rPr>
              <a:t>Tool Abstractions:</a:t>
            </a:r>
            <a:r>
              <a:rPr lang="en" sz="1050">
                <a:solidFill>
                  <a:schemeClr val="dk1"/>
                </a:solidFill>
                <a:highlight>
                  <a:schemeClr val="lt1"/>
                </a:highlight>
              </a:rPr>
              <a:t> Data Agents are equipped with a set of APIs or tools. They leverage these tools to either fetch data or alter it, making informed decisions based on the task at hand.</a:t>
            </a:r>
            <a:endParaRPr>
              <a:solidFill>
                <a:schemeClr val="dk1"/>
              </a:solidFill>
              <a:highlight>
                <a:schemeClr val="lt1"/>
              </a:highlight>
            </a:endParaRPr>
          </a:p>
        </p:txBody>
      </p:sp>
      <p:pic>
        <p:nvPicPr>
          <p:cNvPr id="72" name="Google Shape;72;p16"/>
          <p:cNvPicPr preferRelativeResize="0"/>
          <p:nvPr/>
        </p:nvPicPr>
        <p:blipFill>
          <a:blip r:embed="rId3">
            <a:alphaModFix/>
          </a:blip>
          <a:stretch>
            <a:fillRect/>
          </a:stretch>
        </p:blipFill>
        <p:spPr>
          <a:xfrm>
            <a:off x="1781175" y="2143125"/>
            <a:ext cx="4951649" cy="2903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b="1" lang="en" sz="1800">
                <a:highlight>
                  <a:schemeClr val="lt1"/>
                </a:highlight>
              </a:rPr>
              <a:t>Reasoning Loop</a:t>
            </a:r>
            <a:endParaRPr sz="1800">
              <a:highlight>
                <a:schemeClr val="lt1"/>
              </a:highlight>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chemeClr val="lt1"/>
                </a:highlight>
              </a:rPr>
              <a:t>The reasoning loop is a pivotal component in the architecture of Data Agents in LlamaIndex. This loop is instrumental in determining how agents interact with data and tools, enabling them to make informed decisions based on the context and the task at hand. We have support for the following agents:</a:t>
            </a:r>
            <a:endParaRPr sz="1050">
              <a:solidFill>
                <a:schemeClr val="dk1"/>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chemeClr val="lt1"/>
                </a:highlight>
              </a:rPr>
              <a:t>1. </a:t>
            </a:r>
            <a:r>
              <a:rPr b="1" lang="en" sz="1050">
                <a:solidFill>
                  <a:schemeClr val="dk1"/>
                </a:solidFill>
                <a:highlight>
                  <a:schemeClr val="lt1"/>
                </a:highlight>
              </a:rPr>
              <a:t>ReACT Agent</a:t>
            </a:r>
            <a:r>
              <a:rPr lang="en" sz="1050">
                <a:solidFill>
                  <a:schemeClr val="dk1"/>
                </a:solidFill>
                <a:highlight>
                  <a:schemeClr val="lt1"/>
                </a:highlight>
              </a:rPr>
              <a:t> - Works across any chat/text completion LLM endpoint.</a:t>
            </a:r>
            <a:endParaRPr sz="1050">
              <a:solidFill>
                <a:schemeClr val="dk1"/>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chemeClr val="lt1"/>
                </a:highlight>
              </a:rPr>
              <a:t>2. </a:t>
            </a:r>
            <a:r>
              <a:rPr b="1" lang="en" sz="1050">
                <a:solidFill>
                  <a:schemeClr val="dk1"/>
                </a:solidFill>
                <a:highlight>
                  <a:schemeClr val="lt1"/>
                </a:highlight>
              </a:rPr>
              <a:t>FunctionCallingAgent</a:t>
            </a:r>
            <a:r>
              <a:rPr lang="en" sz="1050">
                <a:solidFill>
                  <a:schemeClr val="dk1"/>
                </a:solidFill>
                <a:highlight>
                  <a:schemeClr val="lt1"/>
                </a:highlight>
              </a:rPr>
              <a:t> - a unified abstraction that uses function calling capabilities of different LLMs.</a:t>
            </a:r>
            <a:endParaRPr sz="1050">
              <a:solidFill>
                <a:schemeClr val="dk1"/>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chemeClr val="lt1"/>
                </a:highlight>
              </a:rPr>
              <a:t>3. </a:t>
            </a:r>
            <a:r>
              <a:rPr b="1" lang="en" sz="1050">
                <a:solidFill>
                  <a:schemeClr val="dk1"/>
                </a:solidFill>
                <a:highlight>
                  <a:schemeClr val="lt1"/>
                </a:highlight>
              </a:rPr>
              <a:t>LLMCompiler Agent</a:t>
            </a:r>
            <a:r>
              <a:rPr lang="en" sz="1050">
                <a:solidFill>
                  <a:schemeClr val="dk1"/>
                </a:solidFill>
                <a:highlight>
                  <a:schemeClr val="lt1"/>
                </a:highlight>
              </a:rPr>
              <a:t> - Enables an efficient and effective orchestration of parallel function calling with LLMs.</a:t>
            </a:r>
            <a:endParaRPr sz="1050">
              <a:solidFill>
                <a:schemeClr val="dk1"/>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chemeClr val="lt1"/>
              </a:highlight>
            </a:endParaRPr>
          </a:p>
          <a:p>
            <a:pPr indent="0" lvl="0" marL="0" rtl="0" algn="l">
              <a:spcBef>
                <a:spcPts val="0"/>
              </a:spcBef>
              <a:spcAft>
                <a:spcPts val="1200"/>
              </a:spcAft>
              <a:buNone/>
            </a:pPr>
            <a:r>
              <a:t/>
            </a:r>
            <a:endParaRPr>
              <a:solidFill>
                <a:schemeClr val="dk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b="1" lang="en" sz="1800">
                <a:highlight>
                  <a:schemeClr val="lt1"/>
                </a:highlight>
              </a:rPr>
              <a:t>Tool Abstractions</a:t>
            </a:r>
            <a:endParaRPr sz="1800">
              <a:highlight>
                <a:schemeClr val="lt1"/>
              </a:highlight>
            </a:endParaRPr>
          </a:p>
        </p:txBody>
      </p:sp>
      <p:sp>
        <p:nvSpPr>
          <p:cNvPr id="84" name="Google Shape;84;p18"/>
          <p:cNvSpPr txBox="1"/>
          <p:nvPr>
            <p:ph idx="1" type="body"/>
          </p:nvPr>
        </p:nvSpPr>
        <p:spPr>
          <a:xfrm>
            <a:off x="311700" y="1152475"/>
            <a:ext cx="8520600" cy="21909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chemeClr val="lt1"/>
                </a:highlight>
              </a:rPr>
              <a:t>At their core, tool abstractions allow for a structured way to define how Data Agents can interact with data or services. Unlike typical APIs designed for human users, these tools are optimized for automated interactions, enabling agents to execute tasks with precision and efficiency.</a:t>
            </a:r>
            <a:endParaRPr sz="1050">
              <a:solidFill>
                <a:schemeClr val="dk1"/>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b="1" lang="en" sz="1050">
                <a:solidFill>
                  <a:schemeClr val="dk1"/>
                </a:solidFill>
                <a:highlight>
                  <a:schemeClr val="lt1"/>
                </a:highlight>
              </a:rPr>
              <a:t>Types of Tools:</a:t>
            </a:r>
            <a:endParaRPr b="1" sz="1050">
              <a:solidFill>
                <a:schemeClr val="dk1"/>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chemeClr val="lt1"/>
                </a:highlight>
              </a:rPr>
              <a:t>1. </a:t>
            </a:r>
            <a:r>
              <a:rPr b="1" lang="en" sz="1050">
                <a:solidFill>
                  <a:schemeClr val="dk1"/>
                </a:solidFill>
                <a:highlight>
                  <a:schemeClr val="lt1"/>
                </a:highlight>
              </a:rPr>
              <a:t>FunctionTool</a:t>
            </a:r>
            <a:r>
              <a:rPr lang="en" sz="1050">
                <a:solidFill>
                  <a:schemeClr val="dk1"/>
                </a:solidFill>
                <a:highlight>
                  <a:schemeClr val="lt1"/>
                </a:highlight>
              </a:rPr>
              <a:t> - A function tool allows users to easily convert any user-defined function into a Tool. It can also auto-infer the function schema.</a:t>
            </a:r>
            <a:endParaRPr sz="1050">
              <a:solidFill>
                <a:schemeClr val="dk1"/>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chemeClr val="lt1"/>
                </a:highlight>
              </a:rPr>
              <a:t>2. </a:t>
            </a:r>
            <a:r>
              <a:rPr b="1" lang="en" sz="1050">
                <a:solidFill>
                  <a:schemeClr val="dk1"/>
                </a:solidFill>
                <a:highlight>
                  <a:schemeClr val="lt1"/>
                </a:highlight>
              </a:rPr>
              <a:t>QueryEngineTool</a:t>
            </a:r>
            <a:r>
              <a:rPr lang="en" sz="1050">
                <a:solidFill>
                  <a:schemeClr val="dk1"/>
                </a:solidFill>
                <a:highlight>
                  <a:schemeClr val="lt1"/>
                </a:highlight>
              </a:rPr>
              <a:t> - A tool that wraps an existing query engine. </a:t>
            </a:r>
            <a:endParaRPr>
              <a:solidFill>
                <a:schemeClr val="dk1"/>
              </a:solidFill>
              <a:highlight>
                <a:schemeClr val="lt1"/>
              </a:highlight>
            </a:endParaRPr>
          </a:p>
        </p:txBody>
      </p:sp>
      <p:sp>
        <p:nvSpPr>
          <p:cNvPr id="85" name="Google Shape;85;p18"/>
          <p:cNvSpPr txBox="1"/>
          <p:nvPr/>
        </p:nvSpPr>
        <p:spPr>
          <a:xfrm>
            <a:off x="368625" y="3411850"/>
            <a:ext cx="493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chemeClr val="hlink"/>
                </a:solidFill>
                <a:hlinkClick r:id="rId3"/>
              </a:rPr>
              <a:t>LlamaHub Tools</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Tutorial Series</a:t>
            </a:r>
            <a:endParaRPr sz="180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Clr>
                <a:srgbClr val="1D1C1D"/>
              </a:buClr>
              <a:buSzPts val="1150"/>
              <a:buChar char="●"/>
            </a:pPr>
            <a:r>
              <a:rPr lang="en" sz="1150">
                <a:solidFill>
                  <a:srgbClr val="1D1C1D"/>
                </a:solidFill>
                <a:highlight>
                  <a:srgbClr val="FFFFFF"/>
                </a:highlight>
              </a:rPr>
              <a:t>ReACT Agent</a:t>
            </a:r>
            <a:endParaRPr sz="1150">
              <a:solidFill>
                <a:schemeClr val="hlink"/>
              </a:solidFill>
              <a:highlight>
                <a:srgbClr val="FFFFFF"/>
              </a:highlight>
            </a:endParaRPr>
          </a:p>
          <a:p>
            <a:pPr indent="-301625" lvl="0" marL="457200" rtl="0" algn="l">
              <a:spcBef>
                <a:spcPts val="0"/>
              </a:spcBef>
              <a:spcAft>
                <a:spcPts val="0"/>
              </a:spcAft>
              <a:buClr>
                <a:srgbClr val="1D1C1D"/>
              </a:buClr>
              <a:buSzPts val="1150"/>
              <a:buChar char="●"/>
            </a:pPr>
            <a:r>
              <a:rPr lang="en" sz="1150">
                <a:solidFill>
                  <a:srgbClr val="1D1C1D"/>
                </a:solidFill>
                <a:highlight>
                  <a:srgbClr val="FFFFFF"/>
                </a:highlight>
              </a:rPr>
              <a:t>FunctionCallingAgent </a:t>
            </a:r>
            <a:endParaRPr sz="1150">
              <a:solidFill>
                <a:schemeClr val="hlink"/>
              </a:solidFill>
              <a:highlight>
                <a:srgbClr val="FFFFFF"/>
              </a:highlight>
            </a:endParaRPr>
          </a:p>
          <a:p>
            <a:pPr indent="-301625" lvl="0" marL="457200" rtl="0" algn="l">
              <a:spcBef>
                <a:spcPts val="0"/>
              </a:spcBef>
              <a:spcAft>
                <a:spcPts val="0"/>
              </a:spcAft>
              <a:buClr>
                <a:srgbClr val="1D1C1D"/>
              </a:buClr>
              <a:buSzPts val="1150"/>
              <a:buChar char="●"/>
            </a:pPr>
            <a:r>
              <a:rPr lang="en" sz="1150">
                <a:solidFill>
                  <a:srgbClr val="1D1C1D"/>
                </a:solidFill>
                <a:highlight>
                  <a:srgbClr val="FFFFFF"/>
                </a:highlight>
              </a:rPr>
              <a:t>Retrieval Augmented FunctionCallingAgent</a:t>
            </a:r>
            <a:endParaRPr sz="1150">
              <a:solidFill>
                <a:schemeClr val="hlink"/>
              </a:solidFill>
              <a:highlight>
                <a:srgbClr val="FFFFFF"/>
              </a:highlight>
            </a:endParaRPr>
          </a:p>
          <a:p>
            <a:pPr indent="-301625" lvl="0" marL="457200" rtl="0" algn="l">
              <a:spcBef>
                <a:spcPts val="0"/>
              </a:spcBef>
              <a:spcAft>
                <a:spcPts val="0"/>
              </a:spcAft>
              <a:buClr>
                <a:srgbClr val="1D1C1D"/>
              </a:buClr>
              <a:buSzPts val="1150"/>
              <a:buChar char="●"/>
            </a:pPr>
            <a:r>
              <a:rPr lang="en" sz="1150">
                <a:solidFill>
                  <a:srgbClr val="1D1C1D"/>
                </a:solidFill>
                <a:highlight>
                  <a:srgbClr val="FFFFFF"/>
                </a:highlight>
              </a:rPr>
              <a:t>Controlling Agent Reasoning Loop</a:t>
            </a:r>
            <a:endParaRPr sz="1150">
              <a:solidFill>
                <a:schemeClr val="hlink"/>
              </a:solidFill>
              <a:highlight>
                <a:srgbClr val="FFFFFF"/>
              </a:highlight>
            </a:endParaRPr>
          </a:p>
          <a:p>
            <a:pPr indent="-301625" lvl="0" marL="457200" rtl="0" algn="l">
              <a:spcBef>
                <a:spcPts val="0"/>
              </a:spcBef>
              <a:spcAft>
                <a:spcPts val="0"/>
              </a:spcAft>
              <a:buClr>
                <a:srgbClr val="1D1C1D"/>
              </a:buClr>
              <a:buSzPts val="1150"/>
              <a:buChar char="●"/>
            </a:pPr>
            <a:r>
              <a:rPr lang="en" sz="1150">
                <a:solidFill>
                  <a:srgbClr val="1D1C1D"/>
                </a:solidFill>
                <a:highlight>
                  <a:srgbClr val="FFFFFF"/>
                </a:highlight>
              </a:rPr>
              <a:t>StepWise Controllable Agent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