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4"/>
  </p:sldMasterIdLst>
  <p:notesMasterIdLst>
    <p:notesMasterId r:id="rId16"/>
  </p:notesMasterIdLst>
  <p:sldIdLst>
    <p:sldId id="256" r:id="rId5"/>
    <p:sldId id="260" r:id="rId6"/>
    <p:sldId id="261" r:id="rId7"/>
    <p:sldId id="258" r:id="rId8"/>
    <p:sldId id="266" r:id="rId9"/>
    <p:sldId id="265" r:id="rId10"/>
    <p:sldId id="259" r:id="rId11"/>
    <p:sldId id="267" r:id="rId12"/>
    <p:sldId id="269" r:id="rId13"/>
    <p:sldId id="268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83" autoAdjust="0"/>
  </p:normalViewPr>
  <p:slideViewPr>
    <p:cSldViewPr>
      <p:cViewPr varScale="1">
        <p:scale>
          <a:sx n="90" d="100"/>
          <a:sy n="90" d="100"/>
        </p:scale>
        <p:origin x="22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EF679-20B1-46C3-A6E0-35230737095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36E3D-E749-4D2D-B062-D808A6A72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6E3D-E749-4D2D-B062-D808A6A72C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6E3D-E749-4D2D-B062-D808A6A72C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0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6E3D-E749-4D2D-B062-D808A6A72C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6E3D-E749-4D2D-B062-D808A6A72C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6E3D-E749-4D2D-B062-D808A6A72C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0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6E3D-E749-4D2D-B062-D808A6A72C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5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36E3D-E749-4D2D-B062-D808A6A72C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6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2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460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03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3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8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oodle.vtc.edu.hk" TargetMode="External"/><Relationship Id="rId2" Type="http://schemas.openxmlformats.org/officeDocument/2006/relationships/hyperlink" Target="mailto:tinng@vtc.edu.h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odle2425.vtc.edu.hk/course/view.php?id=388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286000"/>
            <a:ext cx="5826719" cy="1646302"/>
          </a:xfrm>
        </p:spPr>
        <p:txBody>
          <a:bodyPr/>
          <a:lstStyle/>
          <a:p>
            <a:r>
              <a:rPr lang="en-US" sz="6600" dirty="0"/>
              <a:t>ITP4506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3252" y="4724400"/>
            <a:ext cx="7063740" cy="1691640"/>
          </a:xfrm>
        </p:spPr>
        <p:txBody>
          <a:bodyPr>
            <a:normAutofit/>
          </a:bodyPr>
          <a:lstStyle/>
          <a:p>
            <a:r>
              <a:rPr lang="en-US" sz="3200" i="1" dirty="0"/>
              <a:t>Human Computer Interaction &amp; GUI Programming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1824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14F2-A67B-4D75-8F49-4E323D8A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" y="609600"/>
            <a:ext cx="7269480" cy="13255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Module Intended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4D7A-49A1-48F6-8A2F-81D1975C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60" y="2057400"/>
            <a:ext cx="6446520" cy="4351337"/>
          </a:xfrm>
        </p:spPr>
        <p:txBody>
          <a:bodyPr>
            <a:normAutofit/>
          </a:bodyPr>
          <a:lstStyle/>
          <a:p>
            <a:r>
              <a:rPr lang="en-US" sz="2000" dirty="0"/>
              <a:t>Evaluate and select appropriate GUI components and software tools according to human-computer interfaces Interaction (HCI) concepts for business applications; </a:t>
            </a:r>
          </a:p>
          <a:p>
            <a:r>
              <a:rPr lang="en-US" sz="2000" dirty="0"/>
              <a:t>Employ HCI concepts in designing and developing user-friendly interfaces; and</a:t>
            </a:r>
          </a:p>
          <a:p>
            <a:r>
              <a:rPr lang="en-US" sz="2000" dirty="0"/>
              <a:t>Develop programs using a contemporary multimedia presentation system that implements rich and user-friendly GUI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0296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7819"/>
            <a:ext cx="7269480" cy="132556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Ways to get high grade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960" y="1905000"/>
            <a:ext cx="6363856" cy="3048000"/>
          </a:xfrm>
        </p:spPr>
        <p:txBody>
          <a:bodyPr>
            <a:normAutofit/>
          </a:bodyPr>
          <a:lstStyle/>
          <a:p>
            <a:r>
              <a:rPr lang="en-US" sz="2400" dirty="0"/>
              <a:t>Attend ALL classes, both lecture and labs, and …..…… Be Punctual 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26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6E451F-32E8-49F5-BB19-4A3393E5B592}"/>
              </a:ext>
            </a:extLst>
          </p:cNvPr>
          <p:cNvSpPr txBox="1">
            <a:spLocks/>
          </p:cNvSpPr>
          <p:nvPr/>
        </p:nvSpPr>
        <p:spPr>
          <a:xfrm>
            <a:off x="838200" y="990599"/>
            <a:ext cx="6347713" cy="9722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Lecturer: Ng Sheung Tin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C70E36-0F5F-4ACA-8F5B-0973C6F82628}"/>
              </a:ext>
            </a:extLst>
          </p:cNvPr>
          <p:cNvSpPr txBox="1">
            <a:spLocks/>
          </p:cNvSpPr>
          <p:nvPr/>
        </p:nvSpPr>
        <p:spPr>
          <a:xfrm>
            <a:off x="1057562" y="1962854"/>
            <a:ext cx="7028875" cy="36759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 Black" panose="020B0A04020102020204" pitchFamily="34" charset="0"/>
              </a:rPr>
              <a:t>Tel: 		    		2436 8580</a:t>
            </a:r>
          </a:p>
          <a:p>
            <a:r>
              <a:rPr lang="en-US" sz="2800" dirty="0">
                <a:latin typeface="Arial Black" panose="020B0A04020102020204" pitchFamily="34" charset="0"/>
              </a:rPr>
              <a:t>Email:				</a:t>
            </a:r>
            <a:r>
              <a:rPr lang="en-US" sz="2800" dirty="0">
                <a:latin typeface="Arial Black" panose="020B0A04020102020204" pitchFamily="34" charset="0"/>
                <a:hlinkClick r:id="rId2"/>
              </a:rPr>
              <a:t>tinng@vtc.edu.hk</a:t>
            </a:r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Moodle: 			</a:t>
            </a:r>
            <a:r>
              <a:rPr lang="en-US" sz="2800" dirty="0">
                <a:latin typeface="Arial Black" panose="020B0A04020102020204" pitchFamily="34" charset="0"/>
                <a:hlinkClick r:id="rId3"/>
              </a:rPr>
              <a:t>moodle.vtc.edu.hk</a:t>
            </a:r>
            <a:endParaRPr lang="en-US" sz="2800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Course Name:</a:t>
            </a:r>
          </a:p>
          <a:p>
            <a:r>
              <a:rPr lang="en-US" sz="2800" b="1" dirty="0">
                <a:hlinkClick r:id="rId4"/>
              </a:rPr>
              <a:t>ITP4506_IT_ICT_1( Human-Computer Interaction and GUI Programming ) by SHEUNG TIN NG</a:t>
            </a:r>
            <a:endParaRPr lang="en-US" sz="2800" b="1" dirty="0"/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  <a:p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685800"/>
            <a:ext cx="6500113" cy="990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Module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6781800" cy="3886200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 Black" panose="020B0A04020102020204" pitchFamily="34" charset="0"/>
              </a:rPr>
              <a:t>13 credit values </a:t>
            </a:r>
          </a:p>
          <a:p>
            <a:r>
              <a:rPr lang="en-US" sz="2200" dirty="0">
                <a:latin typeface="Arial Black" panose="020B0A04020102020204" pitchFamily="34" charset="0"/>
              </a:rPr>
              <a:t>4 contact hours per week</a:t>
            </a:r>
          </a:p>
          <a:p>
            <a:r>
              <a:rPr lang="en-US" sz="2200" dirty="0">
                <a:latin typeface="Arial Black" panose="020B0A04020102020204" pitchFamily="34" charset="0"/>
              </a:rPr>
              <a:t>-----------------------------------------------------</a:t>
            </a:r>
          </a:p>
          <a:p>
            <a:r>
              <a:rPr lang="en-US" sz="2200" dirty="0">
                <a:latin typeface="Arial Black" panose="020B0A04020102020204" pitchFamily="34" charset="0"/>
              </a:rPr>
              <a:t>Lecture:		</a:t>
            </a:r>
            <a:r>
              <a:rPr lang="en-US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Tue 11:00 - 12:30 </a:t>
            </a:r>
          </a:p>
          <a:p>
            <a:r>
              <a:rPr lang="en-US" sz="2200" dirty="0">
                <a:latin typeface="Arial Black" panose="020B0A04020102020204" pitchFamily="34" charset="0"/>
              </a:rPr>
              <a:t>Labs:</a:t>
            </a:r>
          </a:p>
          <a:p>
            <a:pPr lvl="1" indent="-182563"/>
            <a:r>
              <a:rPr lang="en-US" sz="2000" dirty="0">
                <a:latin typeface="Arial Black" panose="020B0A04020102020204" pitchFamily="34" charset="0"/>
              </a:rPr>
              <a:t>2A: 		</a:t>
            </a:r>
            <a:r>
              <a:rPr lang="en-US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Wed 09:30 – 12:00 </a:t>
            </a:r>
          </a:p>
          <a:p>
            <a:pPr lvl="1"/>
            <a:r>
              <a:rPr lang="en-US" sz="2000" dirty="0">
                <a:latin typeface="Arial Black" panose="020B0A04020102020204" pitchFamily="34" charset="0"/>
              </a:rPr>
              <a:t>2B: 		</a:t>
            </a:r>
            <a:r>
              <a:rPr lang="en-US" sz="2000" dirty="0">
                <a:solidFill>
                  <a:schemeClr val="accent1"/>
                </a:solidFill>
                <a:latin typeface="Arial Black" panose="020B0A04020102020204" pitchFamily="34" charset="0"/>
              </a:rPr>
              <a:t>Thu 10:00 – 12:30 </a:t>
            </a:r>
          </a:p>
          <a:p>
            <a:pPr lvl="1"/>
            <a:r>
              <a:rPr lang="en-US" sz="2000" dirty="0">
                <a:latin typeface="Arial Black" panose="020B0A04020102020204" pitchFamily="34" charset="0"/>
              </a:rPr>
              <a:t>2C: 		</a:t>
            </a:r>
            <a:r>
              <a:rPr lang="en-US" sz="2000">
                <a:solidFill>
                  <a:schemeClr val="accent1"/>
                </a:solidFill>
                <a:latin typeface="Arial Black" panose="020B0A04020102020204" pitchFamily="34" charset="0"/>
              </a:rPr>
              <a:t>Mon 13:00 – 15:30 </a:t>
            </a:r>
            <a:endParaRPr lang="en-US" sz="2000" dirty="0">
              <a:solidFill>
                <a:schemeClr val="accent1"/>
              </a:solidFill>
              <a:latin typeface="Arial Black" panose="020B0A04020102020204" pitchFamily="34" charset="0"/>
            </a:endParaRPr>
          </a:p>
          <a:p>
            <a:endParaRPr lang="en-US" sz="2200" dirty="0">
              <a:latin typeface="Arial Black" panose="020B0A04020102020204" pitchFamily="34" charset="0"/>
            </a:endParaRPr>
          </a:p>
          <a:p>
            <a:endParaRPr lang="en-US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1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180815"/>
              </p:ext>
            </p:extLst>
          </p:nvPr>
        </p:nvGraphicFramePr>
        <p:xfrm>
          <a:off x="914400" y="1524000"/>
          <a:ext cx="6400801" cy="4659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0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6117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Continuous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 (50%)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Assessment Type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Weight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2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Practical Test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6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Labs (JQuery, HTML5, C#, WPF)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5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Written Test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63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End of Module Assessment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EA (50%)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Project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50%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F3DF457-DB34-486A-B44A-336C0684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6500113" cy="990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Assessment Scheme</a:t>
            </a:r>
          </a:p>
        </p:txBody>
      </p:sp>
    </p:spTree>
    <p:extLst>
      <p:ext uri="{BB962C8B-B14F-4D97-AF65-F5344CB8AC3E}">
        <p14:creationId xmlns:p14="http://schemas.microsoft.com/office/powerpoint/2010/main" val="338851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209" y="762000"/>
            <a:ext cx="7269480" cy="9144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543801" cy="3880773"/>
          </a:xfrm>
        </p:spPr>
        <p:txBody>
          <a:bodyPr>
            <a:normAutofit/>
          </a:bodyPr>
          <a:lstStyle/>
          <a:p>
            <a:r>
              <a:rPr lang="en-US" sz="2400" dirty="0"/>
              <a:t>2 students per group</a:t>
            </a:r>
          </a:p>
          <a:p>
            <a:r>
              <a:rPr lang="en-US" sz="2400" dirty="0"/>
              <a:t>Each student will work on their own parts</a:t>
            </a:r>
          </a:p>
          <a:p>
            <a:r>
              <a:rPr lang="en-US" sz="2400" dirty="0"/>
              <a:t>use HTML5, CSS, JavaScript, and jQuery to complete this project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22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381000"/>
            <a:ext cx="7269480" cy="1325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Lab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644652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jQuery</a:t>
            </a:r>
            <a:r>
              <a:rPr lang="en-US" sz="2800" dirty="0"/>
              <a:t> (5)</a:t>
            </a:r>
          </a:p>
          <a:p>
            <a:r>
              <a:rPr lang="en-US" sz="2400" dirty="0"/>
              <a:t>HTML5</a:t>
            </a:r>
            <a:r>
              <a:rPr lang="en-US" sz="2800" dirty="0"/>
              <a:t> (3)</a:t>
            </a:r>
          </a:p>
          <a:p>
            <a:r>
              <a:rPr lang="en-US" sz="2800" dirty="0"/>
              <a:t>C# (1)</a:t>
            </a:r>
          </a:p>
          <a:p>
            <a:r>
              <a:rPr lang="en-US" sz="2800" dirty="0"/>
              <a:t>WPF (1)</a:t>
            </a:r>
          </a:p>
          <a:p>
            <a:r>
              <a:rPr lang="en-US" sz="2800" dirty="0"/>
              <a:t>Total 10 labs for marking.</a:t>
            </a:r>
          </a:p>
        </p:txBody>
      </p:sp>
    </p:spTree>
    <p:extLst>
      <p:ext uri="{BB962C8B-B14F-4D97-AF65-F5344CB8AC3E}">
        <p14:creationId xmlns:p14="http://schemas.microsoft.com/office/powerpoint/2010/main" val="121729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19200" y="914400"/>
            <a:ext cx="7269480" cy="13255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Lab </a:t>
            </a:r>
            <a:r>
              <a:rPr lang="en-US" sz="4000" dirty="0">
                <a:solidFill>
                  <a:schemeClr val="accent1"/>
                </a:solidFill>
              </a:rPr>
              <a:t>Exercise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Lab must be marked during lab classes.</a:t>
            </a:r>
          </a:p>
          <a:p>
            <a:r>
              <a:rPr lang="en-US" sz="2400" dirty="0"/>
              <a:t>Each lab is due (deadline) on the next lab classes.</a:t>
            </a:r>
          </a:p>
          <a:p>
            <a:r>
              <a:rPr lang="en-US" sz="2400" dirty="0"/>
              <a:t>If you are absent in the lab classes, your lab will not be marked. That is, you get zero for the lab.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170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14F2-A67B-4D75-8F49-4E323D8A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89" y="228600"/>
            <a:ext cx="7269480" cy="13255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Contents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4D7A-49A1-48F6-8A2F-81D1975C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644652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HCI Principles &amp; Design</a:t>
            </a:r>
          </a:p>
          <a:p>
            <a:pPr lvl="1"/>
            <a:r>
              <a:rPr lang="en-US" sz="1800" dirty="0"/>
              <a:t>User-centered Development Methodology,</a:t>
            </a:r>
          </a:p>
          <a:p>
            <a:pPr lvl="1"/>
            <a:r>
              <a:rPr lang="en-US" sz="1800" dirty="0"/>
              <a:t>Content Organization, Visual Organization</a:t>
            </a:r>
          </a:p>
          <a:p>
            <a:pPr lvl="1"/>
            <a:r>
              <a:rPr lang="en-US" sz="1800" dirty="0"/>
              <a:t>Capability of Human Beings,</a:t>
            </a:r>
          </a:p>
          <a:p>
            <a:pPr lvl="1"/>
            <a:r>
              <a:rPr lang="en-US" sz="1800" dirty="0"/>
              <a:t>Navigation, Evaluation, Prototyping, Task Analysis</a:t>
            </a:r>
          </a:p>
          <a:p>
            <a:pPr lvl="1"/>
            <a:r>
              <a:rPr lang="en-US" sz="1800" dirty="0"/>
              <a:t>Color, Web Content Accessibility Guidelines</a:t>
            </a:r>
          </a:p>
          <a:p>
            <a:r>
              <a:rPr lang="en-US" sz="2000" dirty="0"/>
              <a:t>GUI Programming Basis</a:t>
            </a:r>
          </a:p>
          <a:p>
            <a:pPr lvl="1"/>
            <a:r>
              <a:rPr lang="en-US" sz="1800" dirty="0"/>
              <a:t>Containers </a:t>
            </a:r>
          </a:p>
          <a:p>
            <a:pPr lvl="1"/>
            <a:r>
              <a:rPr lang="en-US" sz="1800" dirty="0"/>
              <a:t>Components</a:t>
            </a:r>
          </a:p>
          <a:p>
            <a:pPr lvl="1"/>
            <a:r>
              <a:rPr lang="en-US" sz="1800" dirty="0"/>
              <a:t>Events Handling</a:t>
            </a:r>
          </a:p>
          <a:p>
            <a:r>
              <a:rPr lang="en-US" sz="2000" dirty="0"/>
              <a:t>Basic GUI Components</a:t>
            </a:r>
          </a:p>
          <a:p>
            <a:pPr lvl="1"/>
            <a:r>
              <a:rPr lang="en-US" sz="1800" dirty="0"/>
              <a:t>Buttons, Label, Text Boxes, List Boxes</a:t>
            </a:r>
          </a:p>
          <a:p>
            <a:pPr lvl="1"/>
            <a:r>
              <a:rPr lang="en-US" sz="1800" dirty="0"/>
              <a:t>Menu, Toolbars, Frames, Panels, Dialogs</a:t>
            </a:r>
          </a:p>
          <a:p>
            <a:pPr lvl="1"/>
            <a:r>
              <a:rPr lang="en-US" sz="1800" dirty="0"/>
              <a:t>Layout Management</a:t>
            </a:r>
          </a:p>
        </p:txBody>
      </p:sp>
    </p:spTree>
    <p:extLst>
      <p:ext uri="{BB962C8B-B14F-4D97-AF65-F5344CB8AC3E}">
        <p14:creationId xmlns:p14="http://schemas.microsoft.com/office/powerpoint/2010/main" val="12138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14F2-A67B-4D75-8F49-4E323D8A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89" y="228600"/>
            <a:ext cx="7269480" cy="132556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 Contents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4D7A-49A1-48F6-8A2F-81D1975C0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6400"/>
            <a:ext cx="6446520" cy="435133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More Implementation Techniques for HCI and GUI</a:t>
            </a:r>
          </a:p>
          <a:p>
            <a:pPr lvl="1"/>
            <a:r>
              <a:rPr lang="en-US" sz="2000" dirty="0"/>
              <a:t>Advanced GUI Components such as Trees, Tables, and Tabbed Panes, etc. </a:t>
            </a:r>
          </a:p>
          <a:p>
            <a:pPr lvl="1"/>
            <a:r>
              <a:rPr lang="en-US" sz="2000" dirty="0"/>
              <a:t>UI Design and Authoring</a:t>
            </a:r>
          </a:p>
          <a:p>
            <a:r>
              <a:rPr lang="en-US" sz="2000" dirty="0"/>
              <a:t>Using Computer-Software Graphical Subsystem or Web Application Framework for User Interface Rendering</a:t>
            </a:r>
          </a:p>
          <a:p>
            <a:pPr lvl="1"/>
            <a:r>
              <a:rPr lang="en-US" sz="2000" dirty="0"/>
              <a:t>Contemporary application/web presentation systems such as Windows Presentation Foundation (WPF) </a:t>
            </a:r>
          </a:p>
          <a:p>
            <a:pPr lvl="1"/>
            <a:r>
              <a:rPr lang="en-US" sz="2000" dirty="0"/>
              <a:t>Techniques for adding different media and embedding rich user interfaces into the presentation system</a:t>
            </a:r>
          </a:p>
        </p:txBody>
      </p:sp>
    </p:spTree>
    <p:extLst>
      <p:ext uri="{BB962C8B-B14F-4D97-AF65-F5344CB8AC3E}">
        <p14:creationId xmlns:p14="http://schemas.microsoft.com/office/powerpoint/2010/main" val="37076132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772539-4d85-4c9e-b184-7588878ec74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31E5B508DBAC40BB787C017993A9FE" ma:contentTypeVersion="18" ma:contentTypeDescription="Create a new document." ma:contentTypeScope="" ma:versionID="a9ce6efce333a14dfab18faa90e71179">
  <xsd:schema xmlns:xsd="http://www.w3.org/2001/XMLSchema" xmlns:xs="http://www.w3.org/2001/XMLSchema" xmlns:p="http://schemas.microsoft.com/office/2006/metadata/properties" xmlns:ns3="59772539-4d85-4c9e-b184-7588878ec748" xmlns:ns4="70526906-50e1-4a09-8555-3e7a01e9a476" targetNamespace="http://schemas.microsoft.com/office/2006/metadata/properties" ma:root="true" ma:fieldsID="cd195231419a24c201b097f6bb894295" ns3:_="" ns4:_="">
    <xsd:import namespace="59772539-4d85-4c9e-b184-7588878ec748"/>
    <xsd:import namespace="70526906-50e1-4a09-8555-3e7a01e9a4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72539-4d85-4c9e-b184-7588878ec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526906-50e1-4a09-8555-3e7a01e9a47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87903F-1F9F-4F6C-B8B1-778177C97A45}">
  <ds:schemaRefs>
    <ds:schemaRef ds:uri="http://www.w3.org/XML/1998/namespace"/>
    <ds:schemaRef ds:uri="70526906-50e1-4a09-8555-3e7a01e9a476"/>
    <ds:schemaRef ds:uri="http://schemas.microsoft.com/office/2006/documentManagement/types"/>
    <ds:schemaRef ds:uri="http://purl.org/dc/terms/"/>
    <ds:schemaRef ds:uri="http://purl.org/dc/elements/1.1/"/>
    <ds:schemaRef ds:uri="59772539-4d85-4c9e-b184-7588878ec748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E077167-953B-47AF-8DE2-FAA42007EC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31FD02-E5CE-43BA-8975-8125C67CEF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772539-4d85-4c9e-b184-7588878ec748"/>
    <ds:schemaRef ds:uri="70526906-50e1-4a09-8555-3e7a01e9a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2948</TotalTime>
  <Words>474</Words>
  <Application>Microsoft Office PowerPoint</Application>
  <PresentationFormat>On-screen Show (4:3)</PresentationFormat>
  <Paragraphs>85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SimSun</vt:lpstr>
      <vt:lpstr>Arial</vt:lpstr>
      <vt:lpstr>Arial Black</vt:lpstr>
      <vt:lpstr>Calibri</vt:lpstr>
      <vt:lpstr>Century Schoolbook</vt:lpstr>
      <vt:lpstr>Times New Roman</vt:lpstr>
      <vt:lpstr>Wingdings 2</vt:lpstr>
      <vt:lpstr>Wingdings 3</vt:lpstr>
      <vt:lpstr>View</vt:lpstr>
      <vt:lpstr>ITP4506</vt:lpstr>
      <vt:lpstr>PowerPoint Presentation</vt:lpstr>
      <vt:lpstr>Module Delivery</vt:lpstr>
      <vt:lpstr>Assessment Scheme</vt:lpstr>
      <vt:lpstr>Project </vt:lpstr>
      <vt:lpstr>Lab Exercises</vt:lpstr>
      <vt:lpstr>Lab Exercise  </vt:lpstr>
      <vt:lpstr>Learning Contents (1)</vt:lpstr>
      <vt:lpstr>Learning Contents (2)</vt:lpstr>
      <vt:lpstr>Module Intended Learning Outcomes</vt:lpstr>
      <vt:lpstr>Ways to get high grade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ITP4506</dc:title>
  <dc:creator>nhleung</dc:creator>
  <cp:lastModifiedBy>Tin Ng</cp:lastModifiedBy>
  <cp:revision>44</cp:revision>
  <dcterms:created xsi:type="dcterms:W3CDTF">2006-08-16T00:00:00Z</dcterms:created>
  <dcterms:modified xsi:type="dcterms:W3CDTF">2025-09-02T01:56:17Z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0x010100B331E5B508DBAC40BB787C017993A9FE</vt:lpwstr>
  </property>
</Properties>
</file>