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0" r:id="rId21"/>
    <p:sldId id="256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Baini" initials="LB" lastIdx="2" clrIdx="0">
    <p:extLst>
      <p:ext uri="{19B8F6BF-5375-455C-9EA6-DF929625EA0E}">
        <p15:presenceInfo xmlns:p15="http://schemas.microsoft.com/office/powerpoint/2012/main" userId="S::AR00122207@prosegur.com::dfa14f10-1749-42ac-b776-0a7862923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D986E-C308-4CA6-BF28-7B9353A3747E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9DEA4-DBAC-4FED-9FC0-0BE1398389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987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02DA0-CA7A-44C0-BF24-AC38BC623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96DA7-E3BA-41E0-A8E4-5BB91662D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73192-CD85-4232-B6E9-50554101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391C6-866D-4B65-A4FD-E40C87CE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7006D-7F1A-446C-839F-77CE76C4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31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6BAF2-9810-4571-BBFD-8B0D87F9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1AE8D7-6B70-457E-9826-B00835D5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8632A-5760-4891-B01D-AEE4DB1C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92873-3867-49F0-BEFC-87B6DE24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B743C5-DB07-4189-B9A2-EA8A538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25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3B89EA-9D4F-4F3E-A4D8-6112B866C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81565A-4A6F-453B-8314-E8B0ACCB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E1F7D-4BC8-43F1-B9D7-35321800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37B18C-FC36-4824-8878-24BA0323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69E2F5-70C4-4304-9947-87AA9A9A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379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59C1E-1362-428F-95E5-881A1242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978FB-FE15-416D-A830-95A80971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62295-0C69-4457-A1FC-18B1E83B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362B4-BC5E-45D7-BC65-E32C0E26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767D7-B552-4052-AF5C-EC9B6604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150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7544A-87BC-4341-83BD-9920526F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625B84-EBDD-4119-83DE-9B91029F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F0F35-C4EC-4D08-85A5-9D0487EA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BF90C-B05E-4D69-A596-B29EA1BA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2AA3C-F5D0-4185-9DEC-706345D9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311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174A8-64A2-4D30-B0A2-8DAD031B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F93FF-5F2E-4E2F-9DCA-CB9CFB4E8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4E8DEC-5B9B-4D5D-BAE6-AEEE2BAF2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28859-DC1C-4C16-B14C-16589B82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A1105A-8D89-4F11-8CE4-CFEAE0F7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A6820D-9B74-43BB-8DC4-7F249A71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82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A5129-2976-4BBE-8E44-45C7A227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6B6CE-E7D3-49CD-BF8D-4012BE743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4A2A35-4E11-4D21-8AE2-8331F046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0B80A9-3C24-4541-8393-69DCCB318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244620-4763-4E34-BFCC-AE040B921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FF9D3E-CA6D-417F-BBFD-B373E4C4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A64AE0-175B-4F51-A251-9E505171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C2C3D2-EA7A-456F-B060-13DB0B21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9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3E21A-937E-42DC-A448-B1F48BAE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E866E7-E206-4EB8-BDFC-BF14D86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1F99DB-1A60-4EED-9B5E-8C727B94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49D5DD-91E1-41DF-8740-861E690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08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6B4149-FD9F-4126-9C20-13D51E5B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7517D5-2B68-4B72-BD0F-42AB9301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5271A1-E737-4CC8-BD68-AEE2E356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67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617FB-0F34-417F-8C6C-C95FB951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424FA-4D78-40AF-9B8C-05634980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13FB4D-62D6-4DE5-A6E8-82C870441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C1413C-D32F-4A6A-A56A-960E3BFF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628455-E025-430C-A4F8-961F457B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DBA73-C3FC-4168-8235-A284C97A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624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A7628-855B-47CE-ADBF-F852AC29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86351E-7CD1-40A0-A77F-F01935875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C4CBA4-C1E4-4651-978D-CD3D5A2C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05A324-204F-4B40-8BB9-5F393176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0FA4A-7EA5-45CD-BD72-D7686DE7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0E6389-143F-4306-BC57-A5937D9B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6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8F5B0F-F5A0-40E6-968D-4D99DD87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8577A9-E6AE-4911-9DF2-6B78D84D6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EE57E-2294-4F77-8AD1-034ADABCB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5AEE-BD4F-481B-9F9C-DEF1B765F87C}" type="datetimeFigureOut">
              <a:rPr lang="es-AR" smtClean="0"/>
              <a:t>19/5/2021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7373A9-963A-4625-A9D5-39609820B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9DEB0-D5AE-443C-A638-361925124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52D9-F629-46E6-8B51-B4C199752A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610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ti.es-acti-des-mastermind-sist_cra@prosegu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CA1FFB-C4A8-4DBF-935D-4E64C5EF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 DE CONSULTA DE FALLOS TÉCNICOS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70C67EB2-0F5A-4B38-A3D1-28B10825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74" y="5544388"/>
            <a:ext cx="2066925" cy="13906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2F0003-82FF-40B8-A1B3-FDD22B0EC17B}"/>
              </a:ext>
            </a:extLst>
          </p:cNvPr>
          <p:cNvSpPr txBox="1"/>
          <p:nvPr/>
        </p:nvSpPr>
        <p:spPr>
          <a:xfrm>
            <a:off x="2001835" y="54394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SOLO USO INTERNO  </a:t>
            </a:r>
            <a:r>
              <a:rPr lang="es-AR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dti.es-acti-des-mastermind-sist_cra@prosegur.com</a:t>
            </a:r>
            <a:endParaRPr lang="es-AR" b="1" dirty="0">
              <a:solidFill>
                <a:srgbClr val="FF0000"/>
              </a:solidFill>
            </a:endParaRPr>
          </a:p>
          <a:p>
            <a:r>
              <a:rPr lang="es-AR" b="1" dirty="0">
                <a:solidFill>
                  <a:srgbClr val="FF0000"/>
                </a:solidFill>
              </a:rPr>
              <a:t>Contiene claves de acceso al repositorio GIT HUB</a:t>
            </a:r>
          </a:p>
        </p:txBody>
      </p:sp>
    </p:spTree>
    <p:extLst>
      <p:ext uri="{BB962C8B-B14F-4D97-AF65-F5344CB8AC3E}">
        <p14:creationId xmlns:p14="http://schemas.microsoft.com/office/powerpoint/2010/main" val="22614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83BCCC-0816-487C-9C10-1D91EB2F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357312"/>
            <a:ext cx="6534150" cy="414337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1967A8A-3B84-4935-B34F-9AA0773890D5}"/>
              </a:ext>
            </a:extLst>
          </p:cNvPr>
          <p:cNvSpPr/>
          <p:nvPr/>
        </p:nvSpPr>
        <p:spPr>
          <a:xfrm>
            <a:off x="2940148" y="2250831"/>
            <a:ext cx="4515729" cy="379827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390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B5373BC-ABCE-48B6-A9CE-7707EC72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343025"/>
            <a:ext cx="6534150" cy="417195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14C333B-69CC-41DD-B0F7-4D4B54D80637}"/>
              </a:ext>
            </a:extLst>
          </p:cNvPr>
          <p:cNvCxnSpPr/>
          <p:nvPr/>
        </p:nvCxnSpPr>
        <p:spPr>
          <a:xfrm flipH="1" flipV="1">
            <a:off x="3502855" y="2616591"/>
            <a:ext cx="576776" cy="2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0BF4E92-8C85-4691-8D56-B1EAF30BA7DD}"/>
              </a:ext>
            </a:extLst>
          </p:cNvPr>
          <p:cNvCxnSpPr/>
          <p:nvPr/>
        </p:nvCxnSpPr>
        <p:spPr>
          <a:xfrm flipH="1">
            <a:off x="3221502" y="1963650"/>
            <a:ext cx="1041009" cy="16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DB2CD5C-BFA8-4B7C-AADD-9695D71FD81D}"/>
              </a:ext>
            </a:extLst>
          </p:cNvPr>
          <p:cNvCxnSpPr/>
          <p:nvPr/>
        </p:nvCxnSpPr>
        <p:spPr>
          <a:xfrm>
            <a:off x="7990449" y="3429000"/>
            <a:ext cx="112542" cy="176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024D33-F246-41D9-B4CD-9C262041744E}"/>
              </a:ext>
            </a:extLst>
          </p:cNvPr>
          <p:cNvSpPr/>
          <p:nvPr/>
        </p:nvSpPr>
        <p:spPr>
          <a:xfrm>
            <a:off x="2828925" y="1856935"/>
            <a:ext cx="1574263" cy="1308296"/>
          </a:xfrm>
          <a:prstGeom prst="roundRect">
            <a:avLst/>
          </a:prstGeom>
          <a:solidFill>
            <a:schemeClr val="accent4">
              <a:alpha val="3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8B7A3B5-01F5-4F64-94C2-075C33F23E2A}"/>
              </a:ext>
            </a:extLst>
          </p:cNvPr>
          <p:cNvSpPr/>
          <p:nvPr/>
        </p:nvSpPr>
        <p:spPr>
          <a:xfrm>
            <a:off x="7540283" y="4754880"/>
            <a:ext cx="984739" cy="760095"/>
          </a:xfrm>
          <a:prstGeom prst="round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4212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94C9A6-2041-4646-8196-3FBC571A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314450"/>
            <a:ext cx="6543675" cy="422910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2AC4BD4-0C7B-4846-8B01-436CD3CF1CAC}"/>
              </a:ext>
            </a:extLst>
          </p:cNvPr>
          <p:cNvCxnSpPr/>
          <p:nvPr/>
        </p:nvCxnSpPr>
        <p:spPr>
          <a:xfrm flipH="1">
            <a:off x="3516923" y="2222695"/>
            <a:ext cx="1111348" cy="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0FD3879-0675-410A-85A9-378938687F93}"/>
              </a:ext>
            </a:extLst>
          </p:cNvPr>
          <p:cNvCxnSpPr/>
          <p:nvPr/>
        </p:nvCxnSpPr>
        <p:spPr>
          <a:xfrm>
            <a:off x="3235569" y="3010486"/>
            <a:ext cx="0" cy="8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2B17B98-01F5-43DC-93B0-A63BDDE28802}"/>
              </a:ext>
            </a:extLst>
          </p:cNvPr>
          <p:cNvCxnSpPr/>
          <p:nvPr/>
        </p:nvCxnSpPr>
        <p:spPr>
          <a:xfrm>
            <a:off x="7624689" y="3429000"/>
            <a:ext cx="1266093" cy="167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75E866-4B19-4B41-82E4-F74B2C9380AF}"/>
              </a:ext>
            </a:extLst>
          </p:cNvPr>
          <p:cNvSpPr/>
          <p:nvPr/>
        </p:nvSpPr>
        <p:spPr>
          <a:xfrm>
            <a:off x="2824162" y="2222695"/>
            <a:ext cx="1902571" cy="211016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D1D9B19-C647-4BC1-9D8C-8C5EA9666506}"/>
              </a:ext>
            </a:extLst>
          </p:cNvPr>
          <p:cNvSpPr/>
          <p:nvPr/>
        </p:nvSpPr>
        <p:spPr>
          <a:xfrm>
            <a:off x="2821850" y="3671668"/>
            <a:ext cx="892021" cy="1252024"/>
          </a:xfrm>
          <a:prstGeom prst="roundRect">
            <a:avLst/>
          </a:prstGeom>
          <a:solidFill>
            <a:schemeClr val="accent4">
              <a:alpha val="4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02AAD98-BE47-4B77-9408-E14420063F98}"/>
              </a:ext>
            </a:extLst>
          </p:cNvPr>
          <p:cNvSpPr/>
          <p:nvPr/>
        </p:nvSpPr>
        <p:spPr>
          <a:xfrm>
            <a:off x="8257735" y="4501662"/>
            <a:ext cx="1110102" cy="1041888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5672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CC55B0D-FBD4-43F9-B1BF-EBE5D214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942975"/>
            <a:ext cx="58578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42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F2C5EC-2987-4275-82B3-FBFB705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s-AR" sz="4000" dirty="0">
                <a:solidFill>
                  <a:srgbClr val="FFFFFF"/>
                </a:solidFill>
              </a:rPr>
              <a:t>Aspectos técnicos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FFDB4-615F-4794-9784-95EFDE5F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AR" sz="2000" dirty="0"/>
              <a:t>El sistema está montado sobre un servidor PHP, utiliza </a:t>
            </a:r>
            <a:r>
              <a:rPr lang="es-AR" sz="2000" dirty="0" err="1"/>
              <a:t>MySql</a:t>
            </a:r>
            <a:r>
              <a:rPr lang="es-AR" sz="2000" dirty="0"/>
              <a:t> para encolar los reportes solicitados por los usuarios.</a:t>
            </a:r>
          </a:p>
          <a:p>
            <a:r>
              <a:rPr lang="es-AR" sz="2000" dirty="0"/>
              <a:t>Una vez encolado el reporte, el sistema llama al </a:t>
            </a:r>
            <a:r>
              <a:rPr lang="es-AR" sz="2000" dirty="0" err="1"/>
              <a:t>backend</a:t>
            </a:r>
            <a:r>
              <a:rPr lang="es-AR" sz="2000" dirty="0"/>
              <a:t> </a:t>
            </a:r>
            <a:r>
              <a:rPr lang="es-AR" sz="2000" dirty="0" err="1"/>
              <a:t>MasterQuery</a:t>
            </a:r>
            <a:r>
              <a:rPr lang="es-AR" sz="2000" dirty="0"/>
              <a:t> que recoge todos los reportes, y ejecuta de a uno dando formato SQL_CMD, y ejecutando este, al finalizar, </a:t>
            </a:r>
            <a:r>
              <a:rPr lang="es-AR" sz="2000" dirty="0" err="1"/>
              <a:t>disponibiliza</a:t>
            </a:r>
            <a:r>
              <a:rPr lang="es-AR" sz="2000" dirty="0"/>
              <a:t> el reporte en la carpeta del país correspondiente dentro del servidor de aplicación, es decir, los reportes quedan agrupados por </a:t>
            </a:r>
            <a:r>
              <a:rPr lang="es-AR" sz="2000" dirty="0" err="1"/>
              <a:t>pais</a:t>
            </a:r>
            <a:r>
              <a:rPr lang="es-AR" sz="2000" dirty="0"/>
              <a:t>.</a:t>
            </a:r>
          </a:p>
          <a:p>
            <a:r>
              <a:rPr lang="es-AR" sz="2000" dirty="0" err="1"/>
              <a:t>MasterQuery</a:t>
            </a:r>
            <a:r>
              <a:rPr lang="es-AR" sz="2000" dirty="0"/>
              <a:t>, el </a:t>
            </a:r>
            <a:r>
              <a:rPr lang="es-AR" sz="2000" dirty="0" err="1"/>
              <a:t>backend</a:t>
            </a:r>
            <a:r>
              <a:rPr lang="es-AR" sz="2000" dirty="0"/>
              <a:t>, está diseñado para ejecutar una sola instancia del programa, asegurando que solo se ejecute un reporte a la vez, optimizando los recursos de hardware.</a:t>
            </a:r>
          </a:p>
          <a:p>
            <a:r>
              <a:rPr lang="es-AR" sz="2000" dirty="0"/>
              <a:t>Mientras </a:t>
            </a:r>
            <a:r>
              <a:rPr lang="es-AR" sz="2000" dirty="0" err="1"/>
              <a:t>MasterQuery</a:t>
            </a:r>
            <a:r>
              <a:rPr lang="es-AR" sz="2000" dirty="0"/>
              <a:t> está en ejecución, el puerto 9090 estará en escucha, puerto que usa la app web para saber si está en ejecución.</a:t>
            </a:r>
          </a:p>
        </p:txBody>
      </p:sp>
    </p:spTree>
    <p:extLst>
      <p:ext uri="{BB962C8B-B14F-4D97-AF65-F5344CB8AC3E}">
        <p14:creationId xmlns:p14="http://schemas.microsoft.com/office/powerpoint/2010/main" val="173530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F2C5EC-2987-4275-82B3-FBFB705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s-AR" sz="4000" dirty="0">
                <a:solidFill>
                  <a:srgbClr val="FFFFFF"/>
                </a:solidFill>
              </a:rPr>
              <a:t>Aspectos técnicos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FFDB4-615F-4794-9784-95EFDE5F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AR" sz="2000" dirty="0"/>
              <a:t>Al ejecutarse el </a:t>
            </a:r>
            <a:r>
              <a:rPr lang="es-AR" sz="2000" dirty="0" err="1"/>
              <a:t>backend</a:t>
            </a:r>
            <a:r>
              <a:rPr lang="es-AR" sz="2000" dirty="0"/>
              <a:t> solo cuando hay reportes, no requiere que el aplicativo sea un servicio, solo enciende cuando tiene trabajo para hacer.</a:t>
            </a:r>
          </a:p>
          <a:p>
            <a:r>
              <a:rPr lang="es-AR" sz="2000" dirty="0"/>
              <a:t>Cada usuario se </a:t>
            </a:r>
            <a:r>
              <a:rPr lang="es-AR" sz="2000" dirty="0" err="1"/>
              <a:t>loguea</a:t>
            </a:r>
            <a:r>
              <a:rPr lang="es-AR" sz="2000" dirty="0"/>
              <a:t> con su clave de </a:t>
            </a:r>
            <a:r>
              <a:rPr lang="es-AR" sz="2000" dirty="0" err="1"/>
              <a:t>MasterMind</a:t>
            </a:r>
            <a:r>
              <a:rPr lang="es-AR" sz="2000" dirty="0"/>
              <a:t>, que debe tener permisos para ver la vista en cuestión, v_manto6 y v_manto6_detalle.</a:t>
            </a:r>
          </a:p>
          <a:p>
            <a:r>
              <a:rPr lang="es-AR" sz="2000" dirty="0"/>
              <a:t>Para poder ejecutar la </a:t>
            </a:r>
            <a:r>
              <a:rPr lang="es-AR" sz="2000" dirty="0" err="1"/>
              <a:t>query</a:t>
            </a:r>
            <a:r>
              <a:rPr lang="es-AR" sz="2000" dirty="0"/>
              <a:t>, en la carpeta C:\xampp\htdocs\REPORTERO\QUERY_INPUTS existen 2 archivos que son la plantilla que usa el sistema para consultar, en este caso manto6.txt dice:</a:t>
            </a:r>
          </a:p>
          <a:p>
            <a:pPr marL="0" indent="0">
              <a:buNone/>
            </a:pPr>
            <a:r>
              <a:rPr lang="en-US" sz="2000" dirty="0"/>
              <a:t>select * from v_manto6 where </a:t>
            </a:r>
            <a:r>
              <a:rPr lang="en-US" sz="2000" dirty="0" err="1"/>
              <a:t>cs_no</a:t>
            </a:r>
            <a:r>
              <a:rPr lang="en-US" sz="2000" dirty="0"/>
              <a:t> in (</a:t>
            </a:r>
          </a:p>
          <a:p>
            <a:pPr marL="0" indent="0">
              <a:buNone/>
            </a:pPr>
            <a:r>
              <a:rPr lang="en-US" sz="2000" dirty="0"/>
              <a:t>CODIGOS_CONEXION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Al </a:t>
            </a:r>
            <a:r>
              <a:rPr lang="en-US" sz="2000" dirty="0" err="1"/>
              <a:t>procesar</a:t>
            </a:r>
            <a:r>
              <a:rPr lang="en-US" sz="2000" dirty="0"/>
              <a:t>, se </a:t>
            </a:r>
            <a:r>
              <a:rPr lang="en-US" sz="2000" dirty="0" err="1"/>
              <a:t>reemplaza</a:t>
            </a:r>
            <a:r>
              <a:rPr lang="en-US" sz="2000" dirty="0"/>
              <a:t> CODIGOS_CONEXION</a:t>
            </a:r>
          </a:p>
          <a:p>
            <a:pPr marL="0" indent="0">
              <a:buNone/>
            </a:pPr>
            <a:r>
              <a:rPr lang="en-US" sz="2000" dirty="0"/>
              <a:t>Por los </a:t>
            </a:r>
            <a:r>
              <a:rPr lang="en-US" sz="2000" dirty="0" err="1"/>
              <a:t>códigos</a:t>
            </a:r>
            <a:r>
              <a:rPr lang="en-US" sz="2000" dirty="0"/>
              <a:t> </a:t>
            </a:r>
            <a:r>
              <a:rPr lang="en-US" sz="2000" dirty="0" err="1"/>
              <a:t>reales</a:t>
            </a:r>
            <a:r>
              <a:rPr lang="en-US" sz="2000" dirty="0"/>
              <a:t>, </a:t>
            </a:r>
            <a:r>
              <a:rPr lang="en-US" sz="2000" dirty="0" err="1"/>
              <a:t>quedando</a:t>
            </a:r>
            <a:r>
              <a:rPr lang="en-US" sz="2000" dirty="0"/>
              <a:t> en la </a:t>
            </a:r>
            <a:r>
              <a:rPr lang="en-US" sz="2000" dirty="0" err="1"/>
              <a:t>misma</a:t>
            </a:r>
            <a:r>
              <a:rPr lang="en-US" sz="2000" dirty="0"/>
              <a:t> </a:t>
            </a:r>
            <a:r>
              <a:rPr lang="en-US" sz="2000" dirty="0" err="1"/>
              <a:t>carpeta</a:t>
            </a:r>
            <a:r>
              <a:rPr lang="en-US" sz="2000" dirty="0"/>
              <a:t> un 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s-AR" sz="2000" dirty="0"/>
              <a:t>manto6_detalle.txt con la última </a:t>
            </a:r>
            <a:r>
              <a:rPr lang="es-AR" sz="2000" dirty="0" err="1"/>
              <a:t>query</a:t>
            </a:r>
            <a:r>
              <a:rPr lang="es-AR" sz="2000" dirty="0"/>
              <a:t> ejecutada </a:t>
            </a:r>
            <a:endParaRPr lang="en-US" sz="2000" dirty="0"/>
          </a:p>
          <a:p>
            <a:endParaRPr lang="es-AR" sz="2000" dirty="0"/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77391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F2C5EC-2987-4275-82B3-FBFB705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s-AR" sz="4000" dirty="0">
                <a:solidFill>
                  <a:srgbClr val="FFFFFF"/>
                </a:solidFill>
              </a:rPr>
              <a:t>Aspectos técnicos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FFDB4-615F-4794-9784-95EFDE5F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AR" sz="2000" dirty="0"/>
              <a:t>El sistema de </a:t>
            </a:r>
            <a:r>
              <a:rPr lang="es-AR" sz="2000" dirty="0" err="1"/>
              <a:t>backed</a:t>
            </a:r>
            <a:r>
              <a:rPr lang="es-AR" sz="2000" dirty="0"/>
              <a:t>, </a:t>
            </a:r>
            <a:r>
              <a:rPr lang="es-AR" sz="2000" dirty="0" err="1"/>
              <a:t>MasterQuery</a:t>
            </a:r>
            <a:r>
              <a:rPr lang="es-AR" sz="2000" dirty="0"/>
              <a:t>, se puede ejecutar manualmente con fines de test, el archivo C:\xampp\htdocs\REPORTERO\QUERY_INPUTS \start.bat ejecuta el </a:t>
            </a:r>
            <a:r>
              <a:rPr lang="es-AR" sz="2000" dirty="0" err="1"/>
              <a:t>backend</a:t>
            </a:r>
            <a:r>
              <a:rPr lang="es-AR" sz="2000" dirty="0"/>
              <a:t> y muestra </a:t>
            </a:r>
            <a:r>
              <a:rPr lang="es-AR" sz="2000" dirty="0" err="1"/>
              <a:t>info</a:t>
            </a:r>
            <a:r>
              <a:rPr lang="es-AR" sz="2000" dirty="0"/>
              <a:t> en pantalla de los procesos que está ejecutando, errores, </a:t>
            </a:r>
            <a:r>
              <a:rPr lang="es-AR" sz="2000" dirty="0" err="1"/>
              <a:t>etc</a:t>
            </a:r>
            <a:r>
              <a:rPr lang="es-AR" sz="2000" dirty="0"/>
              <a:t>…</a:t>
            </a:r>
          </a:p>
          <a:p>
            <a:r>
              <a:rPr lang="es-AR" sz="2000" dirty="0"/>
              <a:t>Para poder hacer una prueba de funcionamiento manual, requiere que haya un campo en la tabla </a:t>
            </a:r>
            <a:r>
              <a:rPr lang="es-AR" sz="2000" dirty="0" err="1"/>
              <a:t>reportero.colareportes</a:t>
            </a:r>
            <a:r>
              <a:rPr lang="es-AR" sz="2000" dirty="0"/>
              <a:t> del equipo host, en este caso 10.54.118.95, haya un registro que tenga el campo </a:t>
            </a:r>
            <a:r>
              <a:rPr lang="es-AR" sz="2000" dirty="0" err="1"/>
              <a:t>fechafinalizado</a:t>
            </a:r>
            <a:r>
              <a:rPr lang="es-AR" sz="2000" dirty="0"/>
              <a:t> en </a:t>
            </a:r>
            <a:r>
              <a:rPr lang="es-AR" sz="2000" dirty="0" err="1"/>
              <a:t>null</a:t>
            </a:r>
            <a:r>
              <a:rPr lang="es-AR" sz="2000" dirty="0"/>
              <a:t>, de esa manera el </a:t>
            </a:r>
            <a:r>
              <a:rPr lang="es-AR" sz="2000" dirty="0" err="1"/>
              <a:t>backend</a:t>
            </a:r>
            <a:r>
              <a:rPr lang="es-AR" sz="2000" dirty="0"/>
              <a:t> sabrá que hay que procesarlo. </a:t>
            </a:r>
          </a:p>
          <a:p>
            <a:r>
              <a:rPr lang="es-AR" sz="2000" dirty="0"/>
              <a:t>Se puede acceder con </a:t>
            </a:r>
            <a:r>
              <a:rPr lang="es-AR" sz="2000" dirty="0" err="1"/>
              <a:t>MySqlWorkBench</a:t>
            </a:r>
            <a:r>
              <a:rPr lang="es-AR" sz="2000" dirty="0"/>
              <a:t> o con Heidi </a:t>
            </a:r>
            <a:r>
              <a:rPr lang="es-AR" sz="2000" dirty="0" err="1"/>
              <a:t>Sql</a:t>
            </a:r>
            <a:r>
              <a:rPr lang="es-AR" sz="2000" dirty="0"/>
              <a:t> usando las credenciales </a:t>
            </a:r>
            <a:r>
              <a:rPr lang="es-AR" sz="2000" dirty="0" err="1"/>
              <a:t>admin</a:t>
            </a:r>
            <a:r>
              <a:rPr lang="es-AR" sz="2000" dirty="0"/>
              <a:t>/</a:t>
            </a:r>
            <a:r>
              <a:rPr lang="es-AR" sz="2000" dirty="0" err="1"/>
              <a:t>admin</a:t>
            </a:r>
            <a:r>
              <a:rPr lang="es-AR" sz="2000" dirty="0"/>
              <a:t>, como se muestra en la imagen de abajo.</a:t>
            </a:r>
          </a:p>
        </p:txBody>
      </p:sp>
    </p:spTree>
    <p:extLst>
      <p:ext uri="{BB962C8B-B14F-4D97-AF65-F5344CB8AC3E}">
        <p14:creationId xmlns:p14="http://schemas.microsoft.com/office/powerpoint/2010/main" val="132728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F2C5EC-2987-4275-82B3-FBFB705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s-AR" sz="4000" dirty="0">
                <a:solidFill>
                  <a:srgbClr val="FFFFFF"/>
                </a:solidFill>
              </a:rPr>
              <a:t>Aspectos técnicos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FFDB4-615F-4794-9784-95EFDE5F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1268220"/>
          </a:xfrm>
        </p:spPr>
        <p:txBody>
          <a:bodyPr anchor="ctr">
            <a:normAutofit/>
          </a:bodyPr>
          <a:lstStyle/>
          <a:p>
            <a:r>
              <a:rPr lang="es-AR" sz="2000" dirty="0"/>
              <a:t>En C:\Herramientas\HeidiSQL\heidisql.exe del equipo 10.54.118.95 está el cliente que se puede usar para acceder a </a:t>
            </a:r>
            <a:r>
              <a:rPr lang="es-AR" sz="2000" dirty="0" err="1"/>
              <a:t>MySql</a:t>
            </a:r>
            <a:r>
              <a:rPr lang="es-AR" sz="2000" dirty="0"/>
              <a:t> local</a:t>
            </a:r>
          </a:p>
          <a:p>
            <a:endParaRPr lang="es-AR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029E8B-5F01-40F1-B6D3-D2143989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7" y="1788919"/>
            <a:ext cx="6524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5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F2C5EC-2987-4275-82B3-FBFB705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s-AR" sz="4000" dirty="0">
                <a:solidFill>
                  <a:srgbClr val="FFFFFF"/>
                </a:solidFill>
              </a:rPr>
              <a:t>Aspectos técnicos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AF8C98-02BE-4F38-95B2-1381229C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826" y="2281941"/>
            <a:ext cx="8095018" cy="33250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A951AC-3120-4755-BAF3-18F00A60FA03}"/>
              </a:ext>
            </a:extLst>
          </p:cNvPr>
          <p:cNvSpPr txBox="1"/>
          <p:nvPr/>
        </p:nvSpPr>
        <p:spPr>
          <a:xfrm>
            <a:off x="4241800" y="406400"/>
            <a:ext cx="772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Solo tiene una tabla, </a:t>
            </a:r>
            <a:r>
              <a:rPr lang="es-AR" dirty="0" err="1"/>
              <a:t>colareportes</a:t>
            </a:r>
            <a:r>
              <a:rPr lang="es-AR" dirty="0"/>
              <a:t> que usa el sistema para saber si hay reportes que procesar, se va llenando a medida que se usa, se puede vaciar “truncar” cada x tiempo, funcionalidad pendiente a hoy. Para no tener que mantener el sistema en lo absoluto.</a:t>
            </a:r>
          </a:p>
        </p:txBody>
      </p:sp>
    </p:spTree>
    <p:extLst>
      <p:ext uri="{BB962C8B-B14F-4D97-AF65-F5344CB8AC3E}">
        <p14:creationId xmlns:p14="http://schemas.microsoft.com/office/powerpoint/2010/main" val="219038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F2C5EC-2987-4275-82B3-FBFB705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s-AR" sz="4000" dirty="0">
                <a:solidFill>
                  <a:srgbClr val="FFFFFF"/>
                </a:solidFill>
              </a:rPr>
              <a:t>Aspectos técnicos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A951AC-3120-4755-BAF3-18F00A60FA03}"/>
              </a:ext>
            </a:extLst>
          </p:cNvPr>
          <p:cNvSpPr txBox="1"/>
          <p:nvPr/>
        </p:nvSpPr>
        <p:spPr>
          <a:xfrm>
            <a:off x="4241800" y="406400"/>
            <a:ext cx="772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Repositorios con código fuente en </a:t>
            </a:r>
            <a:r>
              <a:rPr lang="es-AR" dirty="0" err="1"/>
              <a:t>github</a:t>
            </a:r>
            <a:endParaRPr lang="es-AR" dirty="0"/>
          </a:p>
          <a:p>
            <a:r>
              <a:rPr lang="es-AR" dirty="0">
                <a:hlinkClick r:id="rId2"/>
              </a:rPr>
              <a:t>https://github.com/</a:t>
            </a:r>
            <a:endParaRPr lang="es-AR" dirty="0"/>
          </a:p>
          <a:p>
            <a:r>
              <a:rPr lang="es-AR" dirty="0"/>
              <a:t>Entrar con usuario: </a:t>
            </a:r>
            <a:r>
              <a:rPr lang="es-AR" dirty="0" err="1"/>
              <a:t>prosegurteam</a:t>
            </a:r>
            <a:endParaRPr lang="es-AR" dirty="0"/>
          </a:p>
          <a:p>
            <a:r>
              <a:rPr lang="es-AR" dirty="0"/>
              <a:t>Pass: mastermind2021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0A8301-74FA-4874-8641-C5F37CE2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2013129"/>
            <a:ext cx="33051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849CF-06B2-4815-910F-C8C5E30A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latin typeface="Rockwell" panose="02060603020205020403" pitchFamily="18" charset="0"/>
              </a:rPr>
              <a:t>Esquema simplificado de funcionamiento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E33A869-8801-411C-9E5A-03FC8F793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56" y="1826314"/>
            <a:ext cx="10923503" cy="35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28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643812-78E6-4A2D-B03A-43B0FA89FCC1}"/>
              </a:ext>
            </a:extLst>
          </p:cNvPr>
          <p:cNvSpPr txBox="1"/>
          <p:nvPr/>
        </p:nvSpPr>
        <p:spPr>
          <a:xfrm>
            <a:off x="4034441" y="250158"/>
            <a:ext cx="39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Rockwell" panose="02060603020205020403" pitchFamily="18" charset="0"/>
              </a:rPr>
              <a:t>Secuencia de los procesos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BCECB4-808C-49CA-923A-A277F3F7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512759"/>
            <a:ext cx="87058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87925-B63F-4F9E-9057-27EF011E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494" y="2221385"/>
            <a:ext cx="3873305" cy="2343654"/>
          </a:xfrm>
        </p:spPr>
        <p:txBody>
          <a:bodyPr>
            <a:normAutofit/>
          </a:bodyPr>
          <a:lstStyle/>
          <a:p>
            <a:r>
              <a:rPr lang="es-AR" sz="4800" dirty="0">
                <a:latin typeface="Rockwell" panose="02060603020205020403" pitchFamily="18" charset="0"/>
              </a:rPr>
              <a:t>Tecnologías utilizadas en 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AF4F07-F555-4FE3-AFE7-6672D620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322678"/>
            <a:ext cx="2133600" cy="1485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90E25E-C0DA-465C-9C9D-BA3865FB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61" y="229332"/>
            <a:ext cx="1285875" cy="1552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8246EF-7BE5-4CA6-A141-B4BC30104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090" y="248383"/>
            <a:ext cx="2486025" cy="1514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C73138-594F-4AE7-897A-71194B8C4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19" y="2448839"/>
            <a:ext cx="2609850" cy="11525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88475CE-08B4-408D-AB38-AFFC5B1B1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19" y="4636616"/>
            <a:ext cx="3190875" cy="16478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1E65450-F8C3-49AD-860A-23D40DDCD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987" y="5008090"/>
            <a:ext cx="2486025" cy="904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4A0E51F-8630-4F81-B10C-767D72A07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8265" y="2313768"/>
            <a:ext cx="2609850" cy="17240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EB2D282-28A0-4B06-B9B9-4F4737FDF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9640" y="5230175"/>
            <a:ext cx="3038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1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84B92-FD54-48F1-89B5-FA368C09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latin typeface="Rockwell" panose="02060603020205020403" pitchFamily="18" charset="0"/>
              </a:rPr>
              <a:t>Pantalla de inicio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8D4A00E-6398-4999-9E2F-BE4CA9FE0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108" y="1573834"/>
            <a:ext cx="8369854" cy="43513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E23D6B-36CE-42E8-B2B2-F90E826B206E}"/>
              </a:ext>
            </a:extLst>
          </p:cNvPr>
          <p:cNvSpPr txBox="1"/>
          <p:nvPr/>
        </p:nvSpPr>
        <p:spPr>
          <a:xfrm>
            <a:off x="371061" y="1690688"/>
            <a:ext cx="3140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 esta pantalla se podrá </a:t>
            </a:r>
            <a:r>
              <a:rPr lang="es-AR" dirty="0" err="1"/>
              <a:t>loguear</a:t>
            </a:r>
            <a:r>
              <a:rPr lang="es-AR" dirty="0"/>
              <a:t> con sus credenciales de </a:t>
            </a:r>
            <a:r>
              <a:rPr lang="es-AR" dirty="0" err="1"/>
              <a:t>MasterMind</a:t>
            </a:r>
            <a:r>
              <a:rPr lang="es-AR" dirty="0"/>
              <a:t>, siempre y cuando su usuario tenga habilitada la función </a:t>
            </a:r>
            <a:r>
              <a:rPr lang="es-AR" dirty="0" err="1"/>
              <a:t>External</a:t>
            </a:r>
            <a:r>
              <a:rPr lang="es-AR" dirty="0"/>
              <a:t> Access en Mastermind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193733-86F6-499E-AAC3-86F620C022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061" y="3589062"/>
            <a:ext cx="2867025" cy="1819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F9E1A5-7FA8-4EBF-9509-27AE503EB103}"/>
              </a:ext>
            </a:extLst>
          </p:cNvPr>
          <p:cNvSpPr txBox="1"/>
          <p:nvPr/>
        </p:nvSpPr>
        <p:spPr>
          <a:xfrm>
            <a:off x="9002789" y="2838433"/>
            <a:ext cx="2818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usuario se debe dar de alta en cada país, una vez realizado, se podrán obtener reportes de los países a los que se tenga permiso</a:t>
            </a:r>
          </a:p>
        </p:txBody>
      </p:sp>
    </p:spTree>
    <p:extLst>
      <p:ext uri="{BB962C8B-B14F-4D97-AF65-F5344CB8AC3E}">
        <p14:creationId xmlns:p14="http://schemas.microsoft.com/office/powerpoint/2010/main" val="1473206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A5F3D4-7B6B-4952-91CB-EE93C24F9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5">
            <a:extLst>
              <a:ext uri="{FF2B5EF4-FFF2-40B4-BE49-F238E27FC236}">
                <a16:creationId xmlns:a16="http://schemas.microsoft.com/office/drawing/2014/main" id="{CB1B1F1B-D123-4886-AD02-E3F1DF663755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FF00"/>
                </a:solidFill>
              </a:rPr>
              <a:t>COMPONENTES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E2ABAD9-3577-4084-9008-B72F99D5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62" y="1448972"/>
            <a:ext cx="9118452" cy="48555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6D5D295-6E6B-4E39-8118-A619072FC853}"/>
              </a:ext>
            </a:extLst>
          </p:cNvPr>
          <p:cNvCxnSpPr>
            <a:cxnSpLocks/>
          </p:cNvCxnSpPr>
          <p:nvPr/>
        </p:nvCxnSpPr>
        <p:spPr>
          <a:xfrm>
            <a:off x="821635" y="1363486"/>
            <a:ext cx="437322" cy="7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2059ADB-5007-4101-B4CB-3852FA5E3E01}"/>
              </a:ext>
            </a:extLst>
          </p:cNvPr>
          <p:cNvCxnSpPr>
            <a:cxnSpLocks/>
          </p:cNvCxnSpPr>
          <p:nvPr/>
        </p:nvCxnSpPr>
        <p:spPr>
          <a:xfrm flipV="1">
            <a:off x="7827542" y="2922104"/>
            <a:ext cx="8758" cy="80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FC9D45A-C70D-4A82-9506-43C708830AF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552661" y="5630430"/>
            <a:ext cx="331340" cy="39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16B0A35-62DD-4D49-B737-091AD9DE8418}"/>
              </a:ext>
            </a:extLst>
          </p:cNvPr>
          <p:cNvCxnSpPr/>
          <p:nvPr/>
        </p:nvCxnSpPr>
        <p:spPr>
          <a:xfrm>
            <a:off x="9682618" y="5367130"/>
            <a:ext cx="0" cy="52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058A32-164B-409E-8ABF-FE1BC56AF99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509382" y="5521018"/>
            <a:ext cx="107924" cy="37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19BD41C-1FB6-40C1-A6E4-7287E1543DFC}"/>
              </a:ext>
            </a:extLst>
          </p:cNvPr>
          <p:cNvCxnSpPr/>
          <p:nvPr/>
        </p:nvCxnSpPr>
        <p:spPr>
          <a:xfrm flipV="1">
            <a:off x="1730358" y="4293704"/>
            <a:ext cx="0" cy="37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39F57D5-B5D9-469E-A72C-0531AE40B54F}"/>
              </a:ext>
            </a:extLst>
          </p:cNvPr>
          <p:cNvCxnSpPr>
            <a:cxnSpLocks/>
          </p:cNvCxnSpPr>
          <p:nvPr/>
        </p:nvCxnSpPr>
        <p:spPr>
          <a:xfrm>
            <a:off x="3776870" y="1683026"/>
            <a:ext cx="1577008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B093276-7CA2-4908-A239-FBAEFE2DDEDC}"/>
              </a:ext>
            </a:extLst>
          </p:cNvPr>
          <p:cNvCxnSpPr>
            <a:cxnSpLocks/>
          </p:cNvCxnSpPr>
          <p:nvPr/>
        </p:nvCxnSpPr>
        <p:spPr>
          <a:xfrm flipV="1">
            <a:off x="5035826" y="2339330"/>
            <a:ext cx="185057" cy="4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1D9FD64-B18C-42B1-BDA9-12465AB3370A}"/>
              </a:ext>
            </a:extLst>
          </p:cNvPr>
          <p:cNvCxnSpPr>
            <a:cxnSpLocks/>
          </p:cNvCxnSpPr>
          <p:nvPr/>
        </p:nvCxnSpPr>
        <p:spPr>
          <a:xfrm flipV="1">
            <a:off x="6042991" y="2319131"/>
            <a:ext cx="715618" cy="120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4CD19F0-5EEA-4F59-ACF9-0A6D03244EA1}"/>
              </a:ext>
            </a:extLst>
          </p:cNvPr>
          <p:cNvCxnSpPr>
            <a:cxnSpLocks/>
          </p:cNvCxnSpPr>
          <p:nvPr/>
        </p:nvCxnSpPr>
        <p:spPr>
          <a:xfrm flipH="1">
            <a:off x="10005391" y="1728664"/>
            <a:ext cx="477327" cy="59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8B3CB3A-6516-4428-A7EB-A1645B0A3C74}"/>
              </a:ext>
            </a:extLst>
          </p:cNvPr>
          <p:cNvSpPr txBox="1"/>
          <p:nvPr/>
        </p:nvSpPr>
        <p:spPr>
          <a:xfrm>
            <a:off x="510212" y="5213241"/>
            <a:ext cx="4214188" cy="3077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 err="1"/>
              <a:t>Info</a:t>
            </a:r>
            <a:r>
              <a:rPr lang="es-AR" sz="1400" dirty="0"/>
              <a:t> en tiempo real del comportamiento del aplicativo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8BAF1D-E2C8-4892-9A06-1B82942011D4}"/>
              </a:ext>
            </a:extLst>
          </p:cNvPr>
          <p:cNvSpPr txBox="1"/>
          <p:nvPr/>
        </p:nvSpPr>
        <p:spPr>
          <a:xfrm>
            <a:off x="3312" y="1055709"/>
            <a:ext cx="2506070" cy="3077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/>
              <a:t>Botón de selección de reporte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9A5DEB9-A584-46B3-A5C9-92EABA760B29}"/>
              </a:ext>
            </a:extLst>
          </p:cNvPr>
          <p:cNvSpPr txBox="1"/>
          <p:nvPr/>
        </p:nvSpPr>
        <p:spPr>
          <a:xfrm>
            <a:off x="3246784" y="1309264"/>
            <a:ext cx="4214188" cy="3077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/>
              <a:t>Información de la sesión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FBF7F3C-B3BE-4128-8D40-47E12F933581}"/>
              </a:ext>
            </a:extLst>
          </p:cNvPr>
          <p:cNvSpPr txBox="1"/>
          <p:nvPr/>
        </p:nvSpPr>
        <p:spPr>
          <a:xfrm>
            <a:off x="1192695" y="4479234"/>
            <a:ext cx="4161183" cy="30628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 err="1"/>
              <a:t>Info</a:t>
            </a:r>
            <a:r>
              <a:rPr lang="es-AR" sz="1400" dirty="0"/>
              <a:t> en tiempo real del comportamiento del aplicativo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229267-F8FD-4DD4-B860-D11E6E1284F1}"/>
              </a:ext>
            </a:extLst>
          </p:cNvPr>
          <p:cNvSpPr txBox="1"/>
          <p:nvPr/>
        </p:nvSpPr>
        <p:spPr>
          <a:xfrm>
            <a:off x="3374108" y="2830347"/>
            <a:ext cx="2506070" cy="3077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/>
              <a:t>Botón de selección de reporte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1F46B7A-1694-43F7-BF27-9F50D77A977B}"/>
              </a:ext>
            </a:extLst>
          </p:cNvPr>
          <p:cNvSpPr txBox="1"/>
          <p:nvPr/>
        </p:nvSpPr>
        <p:spPr>
          <a:xfrm>
            <a:off x="4709739" y="3483184"/>
            <a:ext cx="1386261" cy="30628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/>
              <a:t>Sale del sistema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AD4559A-6797-4D98-A072-9400D6B612E9}"/>
              </a:ext>
            </a:extLst>
          </p:cNvPr>
          <p:cNvSpPr txBox="1"/>
          <p:nvPr/>
        </p:nvSpPr>
        <p:spPr>
          <a:xfrm>
            <a:off x="6837914" y="3722870"/>
            <a:ext cx="2506070" cy="73866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/>
              <a:t>Muestra reportes listos para descargar, haciendo </a:t>
            </a:r>
            <a:r>
              <a:rPr lang="es-AR" sz="1400" dirty="0" err="1"/>
              <a:t>click</a:t>
            </a:r>
            <a:r>
              <a:rPr lang="es-AR" sz="1400" dirty="0"/>
              <a:t> en el link.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913C0F6-BB4B-4F0B-AD8C-B19445F5E3C6}"/>
              </a:ext>
            </a:extLst>
          </p:cNvPr>
          <p:cNvSpPr txBox="1"/>
          <p:nvPr/>
        </p:nvSpPr>
        <p:spPr>
          <a:xfrm>
            <a:off x="9550923" y="1717608"/>
            <a:ext cx="1386261" cy="30628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 err="1"/>
              <a:t>Info</a:t>
            </a:r>
            <a:r>
              <a:rPr lang="es-AR" sz="1400" dirty="0"/>
              <a:t> de soporte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953A65E-3C95-405B-8428-3C9BE4053D77}"/>
              </a:ext>
            </a:extLst>
          </p:cNvPr>
          <p:cNvSpPr txBox="1"/>
          <p:nvPr/>
        </p:nvSpPr>
        <p:spPr>
          <a:xfrm>
            <a:off x="5884001" y="5476541"/>
            <a:ext cx="2235811" cy="3077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/>
              <a:t>Muestra reportes a ejecutar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BE600F7-FF7D-403F-BA66-A4E551685F4F}"/>
              </a:ext>
            </a:extLst>
          </p:cNvPr>
          <p:cNvSpPr txBox="1"/>
          <p:nvPr/>
        </p:nvSpPr>
        <p:spPr>
          <a:xfrm>
            <a:off x="9042661" y="4991143"/>
            <a:ext cx="1386261" cy="73866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/>
              <a:t>Borra reportes generados del país.</a:t>
            </a:r>
          </a:p>
        </p:txBody>
      </p:sp>
    </p:spTree>
    <p:extLst>
      <p:ext uri="{BB962C8B-B14F-4D97-AF65-F5344CB8AC3E}">
        <p14:creationId xmlns:p14="http://schemas.microsoft.com/office/powerpoint/2010/main" val="549943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2E17AC-5F2D-4B03-8493-6F2B640B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81" y="703916"/>
            <a:ext cx="10556010" cy="544974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1517991-A14E-4F2F-A02F-68C290FF6EA9}"/>
              </a:ext>
            </a:extLst>
          </p:cNvPr>
          <p:cNvCxnSpPr>
            <a:cxnSpLocks/>
          </p:cNvCxnSpPr>
          <p:nvPr/>
        </p:nvCxnSpPr>
        <p:spPr>
          <a:xfrm flipH="1" flipV="1">
            <a:off x="4823791" y="2266123"/>
            <a:ext cx="1146312" cy="38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C2A0554-2F25-4607-A990-FBED8E5E75FF}"/>
              </a:ext>
            </a:extLst>
          </p:cNvPr>
          <p:cNvSpPr txBox="1"/>
          <p:nvPr/>
        </p:nvSpPr>
        <p:spPr>
          <a:xfrm>
            <a:off x="2716695" y="2656606"/>
            <a:ext cx="6506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Rockwell" panose="02060603020205020403" pitchFamily="18" charset="0"/>
              </a:rPr>
              <a:t>Se llega a esta pantalla </a:t>
            </a:r>
            <a:r>
              <a:rPr lang="es-AR" dirty="0" err="1">
                <a:latin typeface="Rockwell" panose="02060603020205020403" pitchFamily="18" charset="0"/>
              </a:rPr>
              <a:t>clickeando</a:t>
            </a:r>
            <a:r>
              <a:rPr lang="es-AR" dirty="0">
                <a:latin typeface="Rockwell" panose="02060603020205020403" pitchFamily="18" charset="0"/>
              </a:rPr>
              <a:t> en el link “LINK a La Cola de Reportes, sirve para saber en que posición estamos, ya que la aplicación, por diseño de performance, ejecutará de a un reporte a la vez, si hay varios usuarios ejecutando reportes antes que nosotros, el reporte estará listo cuando le llegue el turno”</a:t>
            </a:r>
          </a:p>
        </p:txBody>
      </p:sp>
    </p:spTree>
    <p:extLst>
      <p:ext uri="{BB962C8B-B14F-4D97-AF65-F5344CB8AC3E}">
        <p14:creationId xmlns:p14="http://schemas.microsoft.com/office/powerpoint/2010/main" val="1910308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1517991-A14E-4F2F-A02F-68C290FF6EA9}"/>
              </a:ext>
            </a:extLst>
          </p:cNvPr>
          <p:cNvCxnSpPr>
            <a:cxnSpLocks/>
          </p:cNvCxnSpPr>
          <p:nvPr/>
        </p:nvCxnSpPr>
        <p:spPr>
          <a:xfrm flipH="1" flipV="1">
            <a:off x="4823791" y="2266123"/>
            <a:ext cx="1146312" cy="38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5A7A42D-2AB2-48A1-8B7A-EF1C75CF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460" y="1308408"/>
            <a:ext cx="6696075" cy="31242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2D5A0FA-8F8A-489A-A97F-A93AFE5BE429}"/>
              </a:ext>
            </a:extLst>
          </p:cNvPr>
          <p:cNvSpPr txBox="1"/>
          <p:nvPr/>
        </p:nvSpPr>
        <p:spPr>
          <a:xfrm>
            <a:off x="3863009" y="3310992"/>
            <a:ext cx="4214188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s-AR" sz="1400" dirty="0"/>
              <a:t>Una vez finalizado, podremos pulsar en el link para descargarlo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9A78660-9D1D-442A-900F-5277F17BA5DB}"/>
              </a:ext>
            </a:extLst>
          </p:cNvPr>
          <p:cNvCxnSpPr>
            <a:cxnSpLocks/>
          </p:cNvCxnSpPr>
          <p:nvPr/>
        </p:nvCxnSpPr>
        <p:spPr>
          <a:xfrm flipV="1">
            <a:off x="3863009" y="2460936"/>
            <a:ext cx="351182" cy="85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90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DF5D60-F05A-491C-8159-A9598286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29"/>
            <a:ext cx="12192000" cy="6517341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D554091-3974-4FFE-A24D-EC33DE6E6D0F}"/>
              </a:ext>
            </a:extLst>
          </p:cNvPr>
          <p:cNvSpPr/>
          <p:nvPr/>
        </p:nvSpPr>
        <p:spPr>
          <a:xfrm>
            <a:off x="7686260" y="4903304"/>
            <a:ext cx="503583" cy="675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8ECFFAFD-9C35-4F81-8E4D-1EF50A3B7303}"/>
              </a:ext>
            </a:extLst>
          </p:cNvPr>
          <p:cNvSpPr/>
          <p:nvPr/>
        </p:nvSpPr>
        <p:spPr>
          <a:xfrm>
            <a:off x="9501809" y="2226150"/>
            <a:ext cx="477078" cy="7421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BB07DB-6ACF-4576-9728-6054B72A4B69}"/>
              </a:ext>
            </a:extLst>
          </p:cNvPr>
          <p:cNvSpPr txBox="1"/>
          <p:nvPr/>
        </p:nvSpPr>
        <p:spPr>
          <a:xfrm>
            <a:off x="5459896" y="3428786"/>
            <a:ext cx="2729947" cy="923330"/>
          </a:xfrm>
          <a:prstGeom prst="rect">
            <a:avLst/>
          </a:prstGeom>
          <a:gradFill>
            <a:gsLst>
              <a:gs pos="3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latin typeface="Rockwell" panose="02060603020205020403" pitchFamily="18" charset="0"/>
              </a:rPr>
              <a:t>Guardamos el reporte en nuestra ubicación preferida</a:t>
            </a:r>
          </a:p>
        </p:txBody>
      </p:sp>
    </p:spTree>
    <p:extLst>
      <p:ext uri="{BB962C8B-B14F-4D97-AF65-F5344CB8AC3E}">
        <p14:creationId xmlns:p14="http://schemas.microsoft.com/office/powerpoint/2010/main" val="3267368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138DCA-5536-4C8E-8FB6-DD851B30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42" y="861798"/>
            <a:ext cx="8667750" cy="513397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1B31D43-A92D-4956-8239-D4C9A9084594}"/>
              </a:ext>
            </a:extLst>
          </p:cNvPr>
          <p:cNvCxnSpPr>
            <a:cxnSpLocks/>
          </p:cNvCxnSpPr>
          <p:nvPr/>
        </p:nvCxnSpPr>
        <p:spPr>
          <a:xfrm>
            <a:off x="8510954" y="4653947"/>
            <a:ext cx="1" cy="42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CFC77C1-E462-4107-B831-5A13B5B6F12F}"/>
              </a:ext>
            </a:extLst>
          </p:cNvPr>
          <p:cNvCxnSpPr/>
          <p:nvPr/>
        </p:nvCxnSpPr>
        <p:spPr>
          <a:xfrm flipV="1">
            <a:off x="6296010" y="2982351"/>
            <a:ext cx="175128" cy="94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8A1347-86FD-43E2-91FF-A8364E10AA2B}"/>
              </a:ext>
            </a:extLst>
          </p:cNvPr>
          <p:cNvSpPr txBox="1"/>
          <p:nvPr/>
        </p:nvSpPr>
        <p:spPr>
          <a:xfrm>
            <a:off x="7582486" y="3453618"/>
            <a:ext cx="1997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Seleccione Todos los archivos, de lo contrario no verá el archivo </a:t>
            </a:r>
            <a:r>
              <a:rPr lang="es-AR" dirty="0" err="1"/>
              <a:t>txt</a:t>
            </a:r>
            <a:r>
              <a:rPr lang="es-A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819754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772</Words>
  <Application>Microsoft Office PowerPoint</Application>
  <PresentationFormat>Panorámica</PresentationFormat>
  <Paragraphs>51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Rockwell</vt:lpstr>
      <vt:lpstr>Tema de Office</vt:lpstr>
      <vt:lpstr>SISTEMA DE CONSULTA DE FALLOS TÉCNICOS</vt:lpstr>
      <vt:lpstr>Esquema simplificado de funcionamiento</vt:lpstr>
      <vt:lpstr>Pantalla de 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Aspectos técnicos</vt:lpstr>
      <vt:lpstr>Aspectos técnicos</vt:lpstr>
      <vt:lpstr>Aspectos técnicos</vt:lpstr>
      <vt:lpstr>Aspectos técnicos</vt:lpstr>
      <vt:lpstr>Aspectos técnicos</vt:lpstr>
      <vt:lpstr>Aspectos técnicos</vt:lpstr>
      <vt:lpstr>Presentación de PowerPoint</vt:lpstr>
      <vt:lpstr>Tecnologías utilizadas en 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Tecnologías utilizadas en el proyecto</dc:title>
  <dc:creator>Leonardo Baini</dc:creator>
  <cp:lastModifiedBy>Leonardo Baini</cp:lastModifiedBy>
  <cp:revision>21</cp:revision>
  <dcterms:created xsi:type="dcterms:W3CDTF">2021-05-19T15:26:47Z</dcterms:created>
  <dcterms:modified xsi:type="dcterms:W3CDTF">2021-05-19T18:43:18Z</dcterms:modified>
</cp:coreProperties>
</file>