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400" r:id="rId2"/>
    <p:sldId id="402" r:id="rId3"/>
    <p:sldId id="491" r:id="rId4"/>
    <p:sldId id="492" r:id="rId5"/>
    <p:sldId id="485" r:id="rId6"/>
    <p:sldId id="481" r:id="rId7"/>
    <p:sldId id="494" r:id="rId8"/>
    <p:sldId id="493" r:id="rId9"/>
    <p:sldId id="495" r:id="rId10"/>
    <p:sldId id="322" r:id="rId11"/>
  </p:sldIdLst>
  <p:sldSz cx="12192000" cy="6858000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FABF48"/>
    <a:srgbClr val="FFFFCC"/>
    <a:srgbClr val="009644"/>
    <a:srgbClr val="FFCD2D"/>
    <a:srgbClr val="FFD347"/>
    <a:srgbClr val="FFD243"/>
    <a:srgbClr val="FFD961"/>
    <a:srgbClr val="C1C103"/>
    <a:srgbClr val="B9B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286" autoAdjust="0"/>
  </p:normalViewPr>
  <p:slideViewPr>
    <p:cSldViewPr>
      <p:cViewPr>
        <p:scale>
          <a:sx n="100" d="100"/>
          <a:sy n="100" d="100"/>
        </p:scale>
        <p:origin x="93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08" y="62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8"/>
    </p:cViewPr>
  </p:sorterViewPr>
  <p:notesViewPr>
    <p:cSldViewPr>
      <p:cViewPr varScale="1">
        <p:scale>
          <a:sx n="61" d="100"/>
          <a:sy n="61" d="100"/>
        </p:scale>
        <p:origin x="-2640" y="-77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DF995-D678-4DB9-A3D6-B8BC72793C67}" type="datetimeFigureOut">
              <a:rPr lang="zh-TW" altLang="en-US" smtClean="0"/>
              <a:pPr/>
              <a:t>2023/3/28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E7EB5-EADD-42A3-BF27-D8731D22EE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46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85CC0-FFB6-4BE0-83BA-3B59157E1390}" type="datetimeFigureOut">
              <a:rPr lang="zh-TW" altLang="en-US" smtClean="0"/>
              <a:pPr/>
              <a:t>2023/3/28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99158-560F-4F43-849A-BB67336B6D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11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99158-560F-4F43-849A-BB67336B6D0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65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99158-560F-4F43-849A-BB67336B6D0A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0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99158-560F-4F43-849A-BB67336B6D0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49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99158-560F-4F43-849A-BB67336B6D0A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10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8443" y="2391024"/>
            <a:ext cx="9022027" cy="1470025"/>
          </a:xfrm>
        </p:spPr>
        <p:txBody>
          <a:bodyPr>
            <a:no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31750" dist="25400" dir="5400000" algn="tl">
                    <a:srgbClr val="000000">
                      <a:alpha val="25000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43872" y="4675584"/>
            <a:ext cx="5419328" cy="1129680"/>
          </a:xfrm>
        </p:spPr>
        <p:txBody>
          <a:bodyPr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985" y="139701"/>
            <a:ext cx="4972049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群組 22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7" name="Shape 66"/>
            <p:cNvSpPr>
              <a:spLocks noChangeArrowheads="1"/>
            </p:cNvSpPr>
            <p:nvPr/>
          </p:nvSpPr>
          <p:spPr bwMode="auto">
            <a:xfrm>
              <a:off x="0" y="0"/>
              <a:ext cx="9144000" cy="10527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 anchor="ctr"/>
            <a:lstStyle/>
            <a:p>
              <a:pPr eaLnBrk="1" hangingPunct="1"/>
              <a:endParaRPr lang="zh-TW" altLang="zh-TW" sz="1800"/>
            </a:p>
          </p:txBody>
        </p:sp>
        <p:sp>
          <p:nvSpPr>
            <p:cNvPr id="9" name="Shape 66"/>
            <p:cNvSpPr>
              <a:spLocks noChangeArrowheads="1"/>
            </p:cNvSpPr>
            <p:nvPr/>
          </p:nvSpPr>
          <p:spPr bwMode="auto">
            <a:xfrm>
              <a:off x="0" y="6525344"/>
              <a:ext cx="9144000" cy="33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 anchor="ctr"/>
            <a:lstStyle/>
            <a:p>
              <a:pPr eaLnBrk="1" hangingPunct="1"/>
              <a:endParaRPr lang="zh-TW" altLang="zh-TW" sz="1800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10800000">
              <a:off x="8352000" y="1052736"/>
              <a:ext cx="792000" cy="540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2" name="直角三角形 21"/>
            <p:cNvSpPr/>
            <p:nvPr userDrawn="1"/>
          </p:nvSpPr>
          <p:spPr>
            <a:xfrm rot="10800000" flipH="1" flipV="1">
              <a:off x="1468" y="6021915"/>
              <a:ext cx="792000" cy="540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9349" y="179504"/>
            <a:ext cx="4416491" cy="65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群組 10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2" name="Shape 66"/>
            <p:cNvSpPr>
              <a:spLocks noChangeArrowheads="1"/>
            </p:cNvSpPr>
            <p:nvPr/>
          </p:nvSpPr>
          <p:spPr bwMode="auto"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 anchor="ctr"/>
            <a:lstStyle/>
            <a:p>
              <a:pPr eaLnBrk="1" hangingPunct="1"/>
              <a:endParaRPr lang="zh-TW" altLang="zh-TW" sz="1800"/>
            </a:p>
          </p:txBody>
        </p:sp>
        <p:sp>
          <p:nvSpPr>
            <p:cNvPr id="13" name="Shape 66"/>
            <p:cNvSpPr>
              <a:spLocks noChangeArrowheads="1"/>
            </p:cNvSpPr>
            <p:nvPr/>
          </p:nvSpPr>
          <p:spPr bwMode="auto">
            <a:xfrm>
              <a:off x="0" y="0"/>
              <a:ext cx="9144000" cy="10287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 anchor="ctr"/>
            <a:lstStyle/>
            <a:p>
              <a:pPr eaLnBrk="1" hangingPunct="1"/>
              <a:endParaRPr lang="zh-TW" altLang="zh-TW" sz="1800"/>
            </a:p>
          </p:txBody>
        </p:sp>
        <p:sp>
          <p:nvSpPr>
            <p:cNvPr id="14" name="直角三角形 13"/>
            <p:cNvSpPr/>
            <p:nvPr userDrawn="1"/>
          </p:nvSpPr>
          <p:spPr>
            <a:xfrm flipH="1" flipV="1">
              <a:off x="8423920" y="980728"/>
              <a:ext cx="720080" cy="46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15" name="直角三角形 14"/>
            <p:cNvSpPr/>
            <p:nvPr userDrawn="1"/>
          </p:nvSpPr>
          <p:spPr>
            <a:xfrm>
              <a:off x="0" y="5949280"/>
              <a:ext cx="720080" cy="46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grpSp>
        <p:nvGrpSpPr>
          <p:cNvPr id="6" name="群組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7" name="Shape 66"/>
            <p:cNvSpPr>
              <a:spLocks noChangeArrowheads="1"/>
            </p:cNvSpPr>
            <p:nvPr/>
          </p:nvSpPr>
          <p:spPr bwMode="auto">
            <a:xfrm>
              <a:off x="0" y="0"/>
              <a:ext cx="9144000" cy="10527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 anchor="ctr"/>
            <a:lstStyle/>
            <a:p>
              <a:pPr eaLnBrk="1" hangingPunct="1"/>
              <a:endParaRPr lang="zh-TW" altLang="zh-TW" sz="1800"/>
            </a:p>
          </p:txBody>
        </p:sp>
        <p:sp>
          <p:nvSpPr>
            <p:cNvPr id="18" name="Shape 66"/>
            <p:cNvSpPr>
              <a:spLocks noChangeArrowheads="1"/>
            </p:cNvSpPr>
            <p:nvPr/>
          </p:nvSpPr>
          <p:spPr bwMode="auto">
            <a:xfrm>
              <a:off x="0" y="6525344"/>
              <a:ext cx="9144000" cy="33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 anchor="ctr"/>
            <a:lstStyle/>
            <a:p>
              <a:pPr eaLnBrk="1" hangingPunct="1"/>
              <a:endParaRPr lang="zh-TW" altLang="zh-TW" sz="1800"/>
            </a:p>
          </p:txBody>
        </p:sp>
        <p:sp>
          <p:nvSpPr>
            <p:cNvPr id="19" name="直角三角形 18"/>
            <p:cNvSpPr/>
            <p:nvPr userDrawn="1"/>
          </p:nvSpPr>
          <p:spPr>
            <a:xfrm rot="10800000">
              <a:off x="8352000" y="1052736"/>
              <a:ext cx="792000" cy="540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10800000" flipH="1" flipV="1">
              <a:off x="1468" y="6021915"/>
              <a:ext cx="792000" cy="540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9349" y="179504"/>
            <a:ext cx="4416491" cy="65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6"/>
          <p:cNvSpPr>
            <a:spLocks noChangeArrowheads="1"/>
          </p:cNvSpPr>
          <p:nvPr/>
        </p:nvSpPr>
        <p:spPr bwMode="auto">
          <a:xfrm>
            <a:off x="11280576" y="6453336"/>
            <a:ext cx="911424" cy="28803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eaLnBrk="1" hangingPunct="1"/>
            <a:endParaRPr lang="zh-TW" altLang="zh-TW" sz="1800" dirty="0">
              <a:solidFill>
                <a:schemeClr val="bg1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374931" y="6453336"/>
            <a:ext cx="672075" cy="31301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fld id="{F69AFA99-5DB1-429E-9D75-24DE9AF6A3A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1424" y="274638"/>
            <a:ext cx="10670976" cy="706090"/>
          </a:xfrm>
          <a:effectLst>
            <a:outerShdw blurRad="50800" dist="50800" dir="5400000" algn="ctr" rotWithShape="0">
              <a:srgbClr val="000000">
                <a:alpha val="25000"/>
              </a:srgbClr>
            </a:outerShdw>
          </a:effectLst>
        </p:spPr>
        <p:txBody>
          <a:bodyPr>
            <a:noAutofit/>
          </a:bodyPr>
          <a:lstStyle>
            <a:lvl1pPr algn="l">
              <a:defRPr sz="4100" u="sng" baseline="0">
                <a:solidFill>
                  <a:schemeClr val="tx2"/>
                </a:solidFill>
                <a:effectLst>
                  <a:outerShdw blurRad="31750" dist="25400" dir="5400000" algn="ctr" rotWithShape="0">
                    <a:srgbClr val="000000">
                      <a:alpha val="25000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1424" y="1124744"/>
            <a:ext cx="10670976" cy="5184576"/>
          </a:xfrm>
        </p:spPr>
        <p:txBody>
          <a:bodyPr/>
          <a:lstStyle>
            <a:lvl1pPr>
              <a:buClr>
                <a:schemeClr val="tx2"/>
              </a:buClr>
              <a:buFont typeface="Webdings" pitchFamily="18" charset="2"/>
              <a:buChar char=""/>
              <a:defRPr baseline="0">
                <a:latin typeface="Verdana" pitchFamily="34" charset="0"/>
                <a:ea typeface="華康中黑體" pitchFamily="49" charset="-120"/>
              </a:defRPr>
            </a:lvl1pPr>
            <a:lvl2pPr marL="720000">
              <a:buClr>
                <a:schemeClr val="tx2">
                  <a:lumMod val="50000"/>
                </a:schemeClr>
              </a:buClr>
              <a:defRPr baseline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華康中黑體" pitchFamily="49" charset="-120"/>
              </a:defRPr>
            </a:lvl2pPr>
            <a:lvl3pPr marL="1008000" indent="-252000">
              <a:buClr>
                <a:schemeClr val="accent4">
                  <a:lumMod val="50000"/>
                </a:schemeClr>
              </a:buClr>
              <a:buFont typeface="Verdana" pitchFamily="34" charset="0"/>
              <a:buChar char="−"/>
              <a:defRPr baseline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華康中黑體" pitchFamily="49" charset="-120"/>
              </a:defRPr>
            </a:lvl3pPr>
            <a:lvl4pPr marL="1332000">
              <a:defRPr baseline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華康中黑體" pitchFamily="49" charset="-120"/>
              </a:defRPr>
            </a:lvl4pPr>
            <a:lvl5pPr marL="1620000">
              <a:defRPr sz="1900" baseline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華康中黑體" pitchFamily="49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11424" y="6433443"/>
            <a:ext cx="1632181" cy="31301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BB114E1-0358-4E1D-BA0D-F266F73DE219}" type="datetime1">
              <a:rPr lang="zh-TW" altLang="en-US" smtClean="0"/>
              <a:pPr/>
              <a:t>2023/3/28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433443"/>
            <a:ext cx="3860800" cy="313010"/>
          </a:xfrm>
        </p:spPr>
        <p:txBody>
          <a:bodyPr/>
          <a:lstStyle>
            <a:lvl1pPr>
              <a:defRPr sz="1400" baseline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微軟正黑體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hape 66"/>
          <p:cNvSpPr>
            <a:spLocks noChangeArrowheads="1"/>
          </p:cNvSpPr>
          <p:nvPr/>
        </p:nvSpPr>
        <p:spPr bwMode="auto">
          <a:xfrm>
            <a:off x="0" y="0"/>
            <a:ext cx="335360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eaLnBrk="1" hangingPunct="1"/>
            <a:endParaRPr lang="zh-TW" altLang="zh-TW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只有標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6"/>
          <p:cNvSpPr>
            <a:spLocks noChangeArrowheads="1"/>
          </p:cNvSpPr>
          <p:nvPr/>
        </p:nvSpPr>
        <p:spPr bwMode="auto">
          <a:xfrm>
            <a:off x="0" y="6381328"/>
            <a:ext cx="12192000" cy="4766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3" tIns="91423" rIns="91423" bIns="91423" anchor="ctr"/>
          <a:lstStyle/>
          <a:p>
            <a:pPr eaLnBrk="1" hangingPunct="1"/>
            <a:endParaRPr lang="zh-TW" altLang="zh-TW" sz="1800"/>
          </a:p>
        </p:txBody>
      </p:sp>
      <p:sp>
        <p:nvSpPr>
          <p:cNvPr id="6" name="Shape 66"/>
          <p:cNvSpPr>
            <a:spLocks noChangeArrowheads="1"/>
          </p:cNvSpPr>
          <p:nvPr/>
        </p:nvSpPr>
        <p:spPr bwMode="auto">
          <a:xfrm>
            <a:off x="0" y="0"/>
            <a:ext cx="12192000" cy="27089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3" tIns="91423" rIns="91423" bIns="91423" anchor="ctr"/>
          <a:lstStyle/>
          <a:p>
            <a:pPr eaLnBrk="1" hangingPunct="1"/>
            <a:endParaRPr lang="zh-TW" altLang="zh-TW" sz="180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97632" y="1588323"/>
            <a:ext cx="8078688" cy="1656184"/>
          </a:xfrm>
        </p:spPr>
        <p:txBody>
          <a:bodyPr anchor="b">
            <a:noAutofit/>
          </a:bodyPr>
          <a:lstStyle>
            <a:lvl1pPr>
              <a:defRPr sz="14000">
                <a:solidFill>
                  <a:schemeClr val="tx2"/>
                </a:solidFill>
              </a:defRPr>
            </a:lvl1pPr>
          </a:lstStyle>
          <a:p>
            <a:r>
              <a:rPr lang="en-US" altLang="zh-TW" dirty="0"/>
              <a:t>Thanks !</a:t>
            </a:r>
            <a:endParaRPr lang="zh-TW" altLang="en-US" dirty="0"/>
          </a:p>
        </p:txBody>
      </p:sp>
      <p:sp>
        <p:nvSpPr>
          <p:cNvPr id="8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99456" y="3019400"/>
            <a:ext cx="5760640" cy="1129680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Any questions ?</a:t>
            </a:r>
            <a:endParaRPr lang="zh-TW" altLang="en-US" dirty="0"/>
          </a:p>
        </p:txBody>
      </p:sp>
      <p:sp>
        <p:nvSpPr>
          <p:cNvPr id="10" name="Shape 66"/>
          <p:cNvSpPr>
            <a:spLocks noChangeArrowheads="1"/>
          </p:cNvSpPr>
          <p:nvPr/>
        </p:nvSpPr>
        <p:spPr bwMode="auto">
          <a:xfrm>
            <a:off x="1391477" y="3765355"/>
            <a:ext cx="2400267" cy="1677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3" tIns="91423" rIns="91423" bIns="91423" anchor="ctr"/>
          <a:lstStyle/>
          <a:p>
            <a:pPr eaLnBrk="1" hangingPunct="1"/>
            <a:endParaRPr lang="zh-TW" altLang="zh-TW" sz="180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5999989" y="6063332"/>
            <a:ext cx="5184576" cy="3385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en-US" altLang="zh-TW" sz="1600" b="0" dirty="0">
                <a:solidFill>
                  <a:schemeClr val="bg1"/>
                </a:solidFill>
                <a:latin typeface="+mn-lt"/>
              </a:rPr>
              <a:t>TEJ  </a:t>
            </a:r>
            <a:r>
              <a:rPr lang="en-US" altLang="zh-TW" sz="1600" b="0" dirty="0" err="1">
                <a:solidFill>
                  <a:schemeClr val="bg1"/>
                </a:solidFill>
                <a:latin typeface="+mn-lt"/>
              </a:rPr>
              <a:t>Ratings‧Risk‧Index‧Databank</a:t>
            </a:r>
            <a:endParaRPr lang="zh-TW" altLang="en-US" sz="1600" b="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236-4791-4622-89A8-F6F06A2930FA}" type="datetime1">
              <a:rPr lang="zh-TW" altLang="en-US" smtClean="0"/>
              <a:pPr/>
              <a:t>2023/3/28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FA99-5DB1-429E-9D75-24DE9AF6A3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5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844825"/>
            <a:ext cx="10972800" cy="428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4236-4791-4622-89A8-F6F06A2930FA}" type="datetime1">
              <a:rPr lang="zh-TW" altLang="en-US" smtClean="0"/>
              <a:pPr/>
              <a:t>2023/3/28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2544" y="6356351"/>
            <a:ext cx="6720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400" b="0">
                <a:solidFill>
                  <a:schemeClr val="tx1"/>
                </a:solidFill>
                <a:latin typeface="+mn-lt"/>
                <a:ea typeface="微軟正黑體" pitchFamily="34" charset="-120"/>
              </a:defRPr>
            </a:lvl1pPr>
          </a:lstStyle>
          <a:p>
            <a:fld id="{F69AFA99-5DB1-429E-9D75-24DE9AF6A3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7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"/>
        <a:defRPr sz="28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微軟正黑體" pitchFamily="34" charset="-120"/>
        <a:buChar char="△"/>
        <a:defRPr sz="22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46492" y="2465770"/>
            <a:ext cx="6766520" cy="1470025"/>
          </a:xfrm>
        </p:spPr>
        <p:txBody>
          <a:bodyPr/>
          <a:lstStyle/>
          <a:p>
            <a:r>
              <a:rPr lang="en-US" altLang="zh-TW" sz="4400" dirty="0" smtClean="0">
                <a:latin typeface="微軟正黑體" pitchFamily="34" charset="-120"/>
              </a:rPr>
              <a:t>TEJ-Tool</a:t>
            </a:r>
            <a:r>
              <a:rPr lang="en-US" altLang="zh-TW" sz="4400" dirty="0">
                <a:latin typeface="微軟正黑體" pitchFamily="34" charset="-120"/>
              </a:rPr>
              <a:t>-</a:t>
            </a:r>
            <a:r>
              <a:rPr lang="en-US" altLang="zh-TW" sz="4400" dirty="0" smtClean="0">
                <a:latin typeface="微軟正黑體" pitchFamily="34" charset="-120"/>
              </a:rPr>
              <a:t>API</a:t>
            </a:r>
            <a:endParaRPr lang="zh-TW" altLang="zh-TW" sz="4400" dirty="0">
              <a:latin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176120" y="5157192"/>
            <a:ext cx="4712568" cy="11296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itchFamily="34" charset="-120"/>
              </a:rPr>
              <a:t>TEJ </a:t>
            </a:r>
            <a:r>
              <a:rPr lang="zh-TW" altLang="en-US" sz="2400" dirty="0" smtClean="0">
                <a:latin typeface="微軟正黑體" pitchFamily="34" charset="-120"/>
              </a:rPr>
              <a:t>風險</a:t>
            </a:r>
            <a:r>
              <a:rPr lang="zh-TW" altLang="en-US" sz="2400" dirty="0">
                <a:latin typeface="微軟正黑體" pitchFamily="34" charset="-120"/>
              </a:rPr>
              <a:t>分析部 </a:t>
            </a:r>
            <a:r>
              <a:rPr lang="zh-TW" altLang="en-US" sz="2400" dirty="0" smtClean="0">
                <a:latin typeface="微軟正黑體" pitchFamily="34" charset="-120"/>
              </a:rPr>
              <a:t>黃仁寬</a:t>
            </a:r>
            <a:r>
              <a:rPr lang="zh-TW" altLang="en-US" sz="2400" dirty="0" smtClean="0"/>
              <a:t>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749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135560" y="812710"/>
            <a:ext cx="7056784" cy="2400267"/>
          </a:xfrm>
        </p:spPr>
        <p:txBody>
          <a:bodyPr/>
          <a:lstStyle/>
          <a:p>
            <a:pPr algn="l"/>
            <a:r>
              <a:rPr lang="en-US" altLang="zh-TW" sz="12000" dirty="0"/>
              <a:t>Thanks!</a:t>
            </a:r>
            <a:endParaRPr lang="zh-TW" altLang="en-US" sz="120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Any Questions</a:t>
            </a:r>
            <a:r>
              <a:rPr lang="en-US" altLang="zh-TW" dirty="0">
                <a:solidFill>
                  <a:schemeClr val="accent3"/>
                </a:solidFill>
              </a:rPr>
              <a:t>?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FEFF8633-2D5E-44D1-B811-9F682D366BDF}"/>
              </a:ext>
            </a:extLst>
          </p:cNvPr>
          <p:cNvSpPr txBox="1"/>
          <p:nvPr/>
        </p:nvSpPr>
        <p:spPr>
          <a:xfrm>
            <a:off x="7320136" y="6420043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copyright © 2022 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台灣經濟新報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軟正黑體" panose="020B0604030504040204" pitchFamily="34" charset="-120"/>
              </a:rPr>
              <a:t>TEJ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3352" y="-198784"/>
            <a:ext cx="5544616" cy="7056784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207568" y="2976563"/>
            <a:ext cx="1944216" cy="706090"/>
          </a:xfrm>
        </p:spPr>
        <p:txBody>
          <a:bodyPr/>
          <a:lstStyle/>
          <a:p>
            <a:r>
              <a:rPr lang="en-US" altLang="zh-TW" sz="3200" u="none" dirty="0" smtClean="0">
                <a:solidFill>
                  <a:schemeClr val="bg1"/>
                </a:solidFill>
              </a:rPr>
              <a:t>Agenda</a:t>
            </a:r>
            <a:endParaRPr lang="zh-TW" altLang="en-US" sz="3200" u="none" dirty="0">
              <a:solidFill>
                <a:schemeClr val="bg1"/>
              </a:solidFill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6744072" y="1556792"/>
            <a:ext cx="4786719" cy="720080"/>
            <a:chOff x="6463775" y="1196752"/>
            <a:chExt cx="4786719" cy="720080"/>
          </a:xfrm>
        </p:grpSpPr>
        <p:sp>
          <p:nvSpPr>
            <p:cNvPr id="16" name="手繪多邊形 15"/>
            <p:cNvSpPr/>
            <p:nvPr/>
          </p:nvSpPr>
          <p:spPr>
            <a:xfrm>
              <a:off x="7104112" y="1196752"/>
              <a:ext cx="4146382" cy="720080"/>
            </a:xfrm>
            <a:custGeom>
              <a:avLst/>
              <a:gdLst>
                <a:gd name="connsiteX0" fmla="*/ 120016 w 4146382"/>
                <a:gd name="connsiteY0" fmla="*/ 0 h 720080"/>
                <a:gd name="connsiteX1" fmla="*/ 3084004 w 4146382"/>
                <a:gd name="connsiteY1" fmla="*/ 0 h 720080"/>
                <a:gd name="connsiteX2" fmla="*/ 3480384 w 4146382"/>
                <a:gd name="connsiteY2" fmla="*/ 0 h 720080"/>
                <a:gd name="connsiteX3" fmla="*/ 3942698 w 4146382"/>
                <a:gd name="connsiteY3" fmla="*/ 0 h 720080"/>
                <a:gd name="connsiteX4" fmla="*/ 4146382 w 4146382"/>
                <a:gd name="connsiteY4" fmla="*/ 360040 h 720080"/>
                <a:gd name="connsiteX5" fmla="*/ 3942698 w 4146382"/>
                <a:gd name="connsiteY5" fmla="*/ 720080 h 720080"/>
                <a:gd name="connsiteX6" fmla="*/ 3480384 w 4146382"/>
                <a:gd name="connsiteY6" fmla="*/ 720080 h 720080"/>
                <a:gd name="connsiteX7" fmla="*/ 3084004 w 4146382"/>
                <a:gd name="connsiteY7" fmla="*/ 720080 h 720080"/>
                <a:gd name="connsiteX8" fmla="*/ 120016 w 4146382"/>
                <a:gd name="connsiteY8" fmla="*/ 720080 h 720080"/>
                <a:gd name="connsiteX9" fmla="*/ 0 w 4146382"/>
                <a:gd name="connsiteY9" fmla="*/ 600064 h 720080"/>
                <a:gd name="connsiteX10" fmla="*/ 0 w 4146382"/>
                <a:gd name="connsiteY10" fmla="*/ 120016 h 720080"/>
                <a:gd name="connsiteX11" fmla="*/ 120016 w 4146382"/>
                <a:gd name="connsiteY11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6382" h="720080">
                  <a:moveTo>
                    <a:pt x="120016" y="0"/>
                  </a:moveTo>
                  <a:lnTo>
                    <a:pt x="3084004" y="0"/>
                  </a:lnTo>
                  <a:lnTo>
                    <a:pt x="3480384" y="0"/>
                  </a:lnTo>
                  <a:lnTo>
                    <a:pt x="3942698" y="0"/>
                  </a:lnTo>
                  <a:cubicBezTo>
                    <a:pt x="4055179" y="0"/>
                    <a:pt x="4146382" y="161185"/>
                    <a:pt x="4146382" y="360040"/>
                  </a:cubicBezTo>
                  <a:cubicBezTo>
                    <a:pt x="4146382" y="558896"/>
                    <a:pt x="4055179" y="720080"/>
                    <a:pt x="3942698" y="720080"/>
                  </a:cubicBezTo>
                  <a:lnTo>
                    <a:pt x="3480384" y="720080"/>
                  </a:lnTo>
                  <a:lnTo>
                    <a:pt x="3084004" y="720080"/>
                  </a:lnTo>
                  <a:lnTo>
                    <a:pt x="120016" y="720080"/>
                  </a:lnTo>
                  <a:cubicBezTo>
                    <a:pt x="53733" y="720080"/>
                    <a:pt x="0" y="666347"/>
                    <a:pt x="0" y="600064"/>
                  </a:cubicBezTo>
                  <a:lnTo>
                    <a:pt x="0" y="120016"/>
                  </a:lnTo>
                  <a:cubicBezTo>
                    <a:pt x="0" y="53733"/>
                    <a:pt x="53733" y="0"/>
                    <a:pt x="120016" y="0"/>
                  </a:cubicBezTo>
                  <a:close/>
                </a:path>
              </a:pathLst>
            </a:cu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u="sng" dirty="0" err="1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  <a:t>Tejapi</a:t>
              </a:r>
              <a:r>
                <a:rPr lang="en-US" altLang="zh-TW" b="1" u="sng" dirty="0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  <a:t> </a:t>
              </a:r>
              <a:r>
                <a:rPr lang="en-US" altLang="zh-TW" b="1" u="sng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vs </a:t>
              </a:r>
              <a:r>
                <a:rPr lang="en-US" altLang="zh-TW" b="1" u="sng" dirty="0" err="1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  <a:t>Tej</a:t>
              </a:r>
              <a:r>
                <a:rPr lang="en-US" altLang="zh-TW" b="1" u="sng" dirty="0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  <a:t>-Tool-API</a:t>
              </a:r>
              <a:endParaRPr lang="en-US" altLang="zh-TW" b="1" u="sng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9" name="流程圖: 結束點 8"/>
            <p:cNvSpPr/>
            <p:nvPr/>
          </p:nvSpPr>
          <p:spPr>
            <a:xfrm>
              <a:off x="6463775" y="1196752"/>
              <a:ext cx="1266062" cy="720080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  <a:t>01</a:t>
              </a:r>
              <a:endPara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744072" y="2976563"/>
            <a:ext cx="4786719" cy="720080"/>
            <a:chOff x="6463775" y="1196752"/>
            <a:chExt cx="4786719" cy="720080"/>
          </a:xfrm>
        </p:grpSpPr>
        <p:sp>
          <p:nvSpPr>
            <p:cNvPr id="19" name="手繪多邊形 18"/>
            <p:cNvSpPr/>
            <p:nvPr/>
          </p:nvSpPr>
          <p:spPr>
            <a:xfrm>
              <a:off x="7104112" y="1196752"/>
              <a:ext cx="4146382" cy="720080"/>
            </a:xfrm>
            <a:custGeom>
              <a:avLst/>
              <a:gdLst>
                <a:gd name="connsiteX0" fmla="*/ 120016 w 4146382"/>
                <a:gd name="connsiteY0" fmla="*/ 0 h 720080"/>
                <a:gd name="connsiteX1" fmla="*/ 3084004 w 4146382"/>
                <a:gd name="connsiteY1" fmla="*/ 0 h 720080"/>
                <a:gd name="connsiteX2" fmla="*/ 3480384 w 4146382"/>
                <a:gd name="connsiteY2" fmla="*/ 0 h 720080"/>
                <a:gd name="connsiteX3" fmla="*/ 3942698 w 4146382"/>
                <a:gd name="connsiteY3" fmla="*/ 0 h 720080"/>
                <a:gd name="connsiteX4" fmla="*/ 4146382 w 4146382"/>
                <a:gd name="connsiteY4" fmla="*/ 360040 h 720080"/>
                <a:gd name="connsiteX5" fmla="*/ 3942698 w 4146382"/>
                <a:gd name="connsiteY5" fmla="*/ 720080 h 720080"/>
                <a:gd name="connsiteX6" fmla="*/ 3480384 w 4146382"/>
                <a:gd name="connsiteY6" fmla="*/ 720080 h 720080"/>
                <a:gd name="connsiteX7" fmla="*/ 3084004 w 4146382"/>
                <a:gd name="connsiteY7" fmla="*/ 720080 h 720080"/>
                <a:gd name="connsiteX8" fmla="*/ 120016 w 4146382"/>
                <a:gd name="connsiteY8" fmla="*/ 720080 h 720080"/>
                <a:gd name="connsiteX9" fmla="*/ 0 w 4146382"/>
                <a:gd name="connsiteY9" fmla="*/ 600064 h 720080"/>
                <a:gd name="connsiteX10" fmla="*/ 0 w 4146382"/>
                <a:gd name="connsiteY10" fmla="*/ 120016 h 720080"/>
                <a:gd name="connsiteX11" fmla="*/ 120016 w 4146382"/>
                <a:gd name="connsiteY11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6382" h="720080">
                  <a:moveTo>
                    <a:pt x="120016" y="0"/>
                  </a:moveTo>
                  <a:lnTo>
                    <a:pt x="3084004" y="0"/>
                  </a:lnTo>
                  <a:lnTo>
                    <a:pt x="3480384" y="0"/>
                  </a:lnTo>
                  <a:lnTo>
                    <a:pt x="3942698" y="0"/>
                  </a:lnTo>
                  <a:cubicBezTo>
                    <a:pt x="4055179" y="0"/>
                    <a:pt x="4146382" y="161185"/>
                    <a:pt x="4146382" y="360040"/>
                  </a:cubicBezTo>
                  <a:cubicBezTo>
                    <a:pt x="4146382" y="558896"/>
                    <a:pt x="4055179" y="720080"/>
                    <a:pt x="3942698" y="720080"/>
                  </a:cubicBezTo>
                  <a:lnTo>
                    <a:pt x="3480384" y="720080"/>
                  </a:lnTo>
                  <a:lnTo>
                    <a:pt x="3084004" y="720080"/>
                  </a:lnTo>
                  <a:lnTo>
                    <a:pt x="120016" y="720080"/>
                  </a:lnTo>
                  <a:cubicBezTo>
                    <a:pt x="53733" y="720080"/>
                    <a:pt x="0" y="666347"/>
                    <a:pt x="0" y="600064"/>
                  </a:cubicBezTo>
                  <a:lnTo>
                    <a:pt x="0" y="120016"/>
                  </a:lnTo>
                  <a:cubicBezTo>
                    <a:pt x="0" y="53733"/>
                    <a:pt x="53733" y="0"/>
                    <a:pt x="120016" y="0"/>
                  </a:cubicBezTo>
                  <a:close/>
                </a:path>
              </a:pathLst>
            </a:cu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u="sng" dirty="0" err="1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  <a:t>TejToolAPI</a:t>
              </a:r>
              <a:r>
                <a:rPr lang="zh-TW" altLang="en-US" b="1" u="sng" dirty="0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  <a:t>功能</a:t>
              </a:r>
              <a:endParaRPr lang="zh-TW" altLang="en-US" b="1" u="sng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20" name="流程圖: 結束點 19"/>
            <p:cNvSpPr/>
            <p:nvPr/>
          </p:nvSpPr>
          <p:spPr>
            <a:xfrm>
              <a:off x="6463775" y="1196752"/>
              <a:ext cx="1266062" cy="720080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  <a:t>02</a:t>
              </a:r>
              <a:endPara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6744072" y="4396334"/>
            <a:ext cx="4786719" cy="720080"/>
            <a:chOff x="6463775" y="1196752"/>
            <a:chExt cx="4786719" cy="720080"/>
          </a:xfrm>
        </p:grpSpPr>
        <p:sp>
          <p:nvSpPr>
            <p:cNvPr id="22" name="手繪多邊形 21"/>
            <p:cNvSpPr/>
            <p:nvPr/>
          </p:nvSpPr>
          <p:spPr>
            <a:xfrm>
              <a:off x="7104112" y="1196752"/>
              <a:ext cx="4146382" cy="720080"/>
            </a:xfrm>
            <a:custGeom>
              <a:avLst/>
              <a:gdLst>
                <a:gd name="connsiteX0" fmla="*/ 120016 w 4146382"/>
                <a:gd name="connsiteY0" fmla="*/ 0 h 720080"/>
                <a:gd name="connsiteX1" fmla="*/ 3084004 w 4146382"/>
                <a:gd name="connsiteY1" fmla="*/ 0 h 720080"/>
                <a:gd name="connsiteX2" fmla="*/ 3480384 w 4146382"/>
                <a:gd name="connsiteY2" fmla="*/ 0 h 720080"/>
                <a:gd name="connsiteX3" fmla="*/ 3942698 w 4146382"/>
                <a:gd name="connsiteY3" fmla="*/ 0 h 720080"/>
                <a:gd name="connsiteX4" fmla="*/ 4146382 w 4146382"/>
                <a:gd name="connsiteY4" fmla="*/ 360040 h 720080"/>
                <a:gd name="connsiteX5" fmla="*/ 3942698 w 4146382"/>
                <a:gd name="connsiteY5" fmla="*/ 720080 h 720080"/>
                <a:gd name="connsiteX6" fmla="*/ 3480384 w 4146382"/>
                <a:gd name="connsiteY6" fmla="*/ 720080 h 720080"/>
                <a:gd name="connsiteX7" fmla="*/ 3084004 w 4146382"/>
                <a:gd name="connsiteY7" fmla="*/ 720080 h 720080"/>
                <a:gd name="connsiteX8" fmla="*/ 120016 w 4146382"/>
                <a:gd name="connsiteY8" fmla="*/ 720080 h 720080"/>
                <a:gd name="connsiteX9" fmla="*/ 0 w 4146382"/>
                <a:gd name="connsiteY9" fmla="*/ 600064 h 720080"/>
                <a:gd name="connsiteX10" fmla="*/ 0 w 4146382"/>
                <a:gd name="connsiteY10" fmla="*/ 120016 h 720080"/>
                <a:gd name="connsiteX11" fmla="*/ 120016 w 4146382"/>
                <a:gd name="connsiteY11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6382" h="720080">
                  <a:moveTo>
                    <a:pt x="120016" y="0"/>
                  </a:moveTo>
                  <a:lnTo>
                    <a:pt x="3084004" y="0"/>
                  </a:lnTo>
                  <a:lnTo>
                    <a:pt x="3480384" y="0"/>
                  </a:lnTo>
                  <a:lnTo>
                    <a:pt x="3942698" y="0"/>
                  </a:lnTo>
                  <a:cubicBezTo>
                    <a:pt x="4055179" y="0"/>
                    <a:pt x="4146382" y="161185"/>
                    <a:pt x="4146382" y="360040"/>
                  </a:cubicBezTo>
                  <a:cubicBezTo>
                    <a:pt x="4146382" y="558896"/>
                    <a:pt x="4055179" y="720080"/>
                    <a:pt x="3942698" y="720080"/>
                  </a:cubicBezTo>
                  <a:lnTo>
                    <a:pt x="3480384" y="720080"/>
                  </a:lnTo>
                  <a:lnTo>
                    <a:pt x="3084004" y="720080"/>
                  </a:lnTo>
                  <a:lnTo>
                    <a:pt x="120016" y="720080"/>
                  </a:lnTo>
                  <a:cubicBezTo>
                    <a:pt x="53733" y="720080"/>
                    <a:pt x="0" y="666347"/>
                    <a:pt x="0" y="600064"/>
                  </a:cubicBezTo>
                  <a:lnTo>
                    <a:pt x="0" y="120016"/>
                  </a:lnTo>
                  <a:cubicBezTo>
                    <a:pt x="0" y="53733"/>
                    <a:pt x="53733" y="0"/>
                    <a:pt x="120016" y="0"/>
                  </a:cubicBezTo>
                  <a:close/>
                </a:path>
              </a:pathLst>
            </a:cu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u="sng" dirty="0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  <a:t>Use case </a:t>
              </a:r>
              <a:r>
                <a:rPr lang="zh-TW" altLang="en-US" b="1" u="sng" dirty="0">
                  <a:solidFill>
                    <a:schemeClr val="tx1"/>
                  </a:solidFill>
                  <a:ea typeface="微軟正黑體" panose="020B0604030504040204" pitchFamily="34" charset="-120"/>
                </a:rPr>
                <a:t>介紹</a:t>
              </a:r>
            </a:p>
          </p:txBody>
        </p:sp>
        <p:sp>
          <p:nvSpPr>
            <p:cNvPr id="23" name="流程圖: 結束點 22"/>
            <p:cNvSpPr/>
            <p:nvPr/>
          </p:nvSpPr>
          <p:spPr>
            <a:xfrm>
              <a:off x="6463775" y="1196752"/>
              <a:ext cx="1266062" cy="720080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  <a:t>03</a:t>
              </a:r>
              <a:endPara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FA99-5DB1-429E-9D75-24DE9AF6A3AD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圓角矩形 46"/>
          <p:cNvSpPr/>
          <p:nvPr/>
        </p:nvSpPr>
        <p:spPr>
          <a:xfrm>
            <a:off x="558280" y="1181657"/>
            <a:ext cx="11377264" cy="52565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FA99-5DB1-429E-9D75-24DE9AF6A3AD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err="1">
                <a:solidFill>
                  <a:srgbClr val="1F497D"/>
                </a:solidFill>
              </a:rPr>
              <a:t>Tejapi</a:t>
            </a:r>
            <a:r>
              <a:rPr lang="en-US" altLang="zh-TW" sz="3200" dirty="0">
                <a:solidFill>
                  <a:srgbClr val="1F497D"/>
                </a:solidFill>
              </a:rPr>
              <a:t> vs </a:t>
            </a:r>
            <a:r>
              <a:rPr lang="en-US" altLang="zh-TW" sz="3200" dirty="0" err="1" smtClean="0">
                <a:solidFill>
                  <a:srgbClr val="1F497D"/>
                </a:solidFill>
              </a:rPr>
              <a:t>TejToolAPI</a:t>
            </a:r>
            <a:endParaRPr lang="zh-TW" altLang="en-US" sz="3200" dirty="0">
              <a:solidFill>
                <a:srgbClr val="1F497D"/>
              </a:solidFill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853208" y="1556792"/>
            <a:ext cx="10729192" cy="3706885"/>
            <a:chOff x="695400" y="2026371"/>
            <a:chExt cx="10729192" cy="3706885"/>
          </a:xfrm>
        </p:grpSpPr>
        <p:grpSp>
          <p:nvGrpSpPr>
            <p:cNvPr id="24" name="群組 23"/>
            <p:cNvGrpSpPr/>
            <p:nvPr/>
          </p:nvGrpSpPr>
          <p:grpSpPr>
            <a:xfrm>
              <a:off x="695400" y="2348880"/>
              <a:ext cx="3096344" cy="3240360"/>
              <a:chOff x="1487488" y="2852936"/>
              <a:chExt cx="3096344" cy="3240360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1487488" y="2852936"/>
                <a:ext cx="3096344" cy="3240360"/>
                <a:chOff x="1199456" y="2852936"/>
                <a:chExt cx="3600400" cy="3240360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1199456" y="2852936"/>
                  <a:ext cx="3600400" cy="32403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199456" y="2852936"/>
                  <a:ext cx="3600400" cy="2880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Data</a:t>
                  </a:r>
                  <a:endParaRPr lang="zh-TW" altLang="en-US" dirty="0"/>
                </a:p>
              </p:txBody>
            </p:sp>
          </p:grpSp>
          <p:sp>
            <p:nvSpPr>
              <p:cNvPr id="10" name="平行四邊形 9"/>
              <p:cNvSpPr/>
              <p:nvPr/>
            </p:nvSpPr>
            <p:spPr>
              <a:xfrm>
                <a:off x="2063552" y="3396051"/>
                <a:ext cx="1944216" cy="576064"/>
              </a:xfrm>
              <a:prstGeom prst="parallelogram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TEJAPI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Document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平行四邊形 10"/>
              <p:cNvSpPr/>
              <p:nvPr/>
            </p:nvSpPr>
            <p:spPr>
              <a:xfrm>
                <a:off x="2063552" y="4329099"/>
                <a:ext cx="1944216" cy="576064"/>
              </a:xfrm>
              <a:prstGeom prst="parallelogram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Table</a:t>
                </a:r>
              </a:p>
            </p:txBody>
          </p:sp>
          <p:sp>
            <p:nvSpPr>
              <p:cNvPr id="12" name="平行四邊形 11"/>
              <p:cNvSpPr/>
              <p:nvPr/>
            </p:nvSpPr>
            <p:spPr>
              <a:xfrm>
                <a:off x="2063552" y="5262147"/>
                <a:ext cx="1944216" cy="576064"/>
              </a:xfrm>
              <a:prstGeom prst="parallelogram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>
                    <a:solidFill>
                      <a:schemeClr val="tx1"/>
                    </a:solidFill>
                  </a:rPr>
                  <a:t>Tejapi.get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線單箭頭接點 13"/>
              <p:cNvCxnSpPr>
                <a:stCxn id="10" idx="4"/>
                <a:endCxn id="11" idx="0"/>
              </p:cNvCxnSpPr>
              <p:nvPr/>
            </p:nvCxnSpPr>
            <p:spPr>
              <a:xfrm>
                <a:off x="3035660" y="3972115"/>
                <a:ext cx="0" cy="3569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>
                <a:stCxn id="11" idx="4"/>
                <a:endCxn id="12" idx="0"/>
              </p:cNvCxnSpPr>
              <p:nvPr/>
            </p:nvCxnSpPr>
            <p:spPr>
              <a:xfrm>
                <a:off x="3035660" y="4905163"/>
                <a:ext cx="0" cy="3569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>
            <a:xfrm>
              <a:off x="4187788" y="2026371"/>
              <a:ext cx="3852428" cy="3706885"/>
              <a:chOff x="1199456" y="2852936"/>
              <a:chExt cx="3600400" cy="324036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199456" y="2852936"/>
                <a:ext cx="3600400" cy="3240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199456" y="2852936"/>
                <a:ext cx="3600400" cy="2880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Data Processing</a:t>
                </a:r>
                <a:endParaRPr lang="zh-TW" altLang="en-US" dirty="0"/>
              </a:p>
            </p:txBody>
          </p:sp>
        </p:grpSp>
        <p:sp>
          <p:nvSpPr>
            <p:cNvPr id="34" name="圓角矩形 33"/>
            <p:cNvSpPr/>
            <p:nvPr/>
          </p:nvSpPr>
          <p:spPr>
            <a:xfrm>
              <a:off x="4474931" y="2548744"/>
              <a:ext cx="1440160" cy="75913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  <a:t>Fill </a:t>
              </a:r>
              <a:r>
                <a:rPr lang="en-US" altLang="zh-TW" dirty="0" err="1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  <a:t>NaN</a:t>
              </a:r>
              <a:endParaRPr lang="zh-TW" altLang="en-US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4475264" y="4683559"/>
              <a:ext cx="1534380" cy="75913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  <a:t>Data Aggregation</a:t>
              </a:r>
              <a:endParaRPr lang="zh-TW" altLang="en-US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36" name="圓角矩形 35"/>
            <p:cNvSpPr/>
            <p:nvPr/>
          </p:nvSpPr>
          <p:spPr>
            <a:xfrm>
              <a:off x="4474931" y="3582200"/>
              <a:ext cx="1440160" cy="75913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  <a:t>Data 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  <a:t>Cleaning</a:t>
              </a:r>
              <a:endParaRPr lang="zh-TW" altLang="en-US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37" name="圓角矩形 36"/>
            <p:cNvSpPr/>
            <p:nvPr/>
          </p:nvSpPr>
          <p:spPr>
            <a:xfrm>
              <a:off x="6402034" y="3589489"/>
              <a:ext cx="1440160" cy="75913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  <a:t>Features</a:t>
              </a:r>
              <a:br>
                <a:rPr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</a:br>
              <a:r>
                <a:rPr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  <a:t>Engineering</a:t>
              </a:r>
              <a:endParaRPr lang="zh-TW" altLang="en-US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8328248" y="2344626"/>
              <a:ext cx="3096344" cy="3240360"/>
              <a:chOff x="1487488" y="2852936"/>
              <a:chExt cx="3096344" cy="3240360"/>
            </a:xfrm>
          </p:grpSpPr>
          <p:grpSp>
            <p:nvGrpSpPr>
              <p:cNvPr id="39" name="群組 38"/>
              <p:cNvGrpSpPr/>
              <p:nvPr/>
            </p:nvGrpSpPr>
            <p:grpSpPr>
              <a:xfrm>
                <a:off x="1487488" y="2852936"/>
                <a:ext cx="3096344" cy="3240360"/>
                <a:chOff x="1199456" y="2852936"/>
                <a:chExt cx="3600400" cy="3240360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1199456" y="2852936"/>
                  <a:ext cx="3600400" cy="32403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199456" y="2852936"/>
                  <a:ext cx="3600400" cy="2880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Model</a:t>
                  </a:r>
                  <a:endParaRPr lang="zh-TW" altLang="en-US" dirty="0"/>
                </a:p>
              </p:txBody>
            </p:sp>
          </p:grpSp>
          <p:sp>
            <p:nvSpPr>
              <p:cNvPr id="40" name="平行四邊形 39"/>
              <p:cNvSpPr/>
              <p:nvPr/>
            </p:nvSpPr>
            <p:spPr>
              <a:xfrm>
                <a:off x="2063552" y="3396051"/>
                <a:ext cx="1944216" cy="576064"/>
              </a:xfrm>
              <a:prstGeom prst="parallelogram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Train, Test split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平行四邊形 40"/>
              <p:cNvSpPr/>
              <p:nvPr/>
            </p:nvSpPr>
            <p:spPr>
              <a:xfrm>
                <a:off x="2063552" y="4329099"/>
                <a:ext cx="1944216" cy="576064"/>
              </a:xfrm>
              <a:prstGeom prst="parallelogram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Model Training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平行四邊形 41"/>
              <p:cNvSpPr/>
              <p:nvPr/>
            </p:nvSpPr>
            <p:spPr>
              <a:xfrm>
                <a:off x="2063552" y="5262147"/>
                <a:ext cx="1944216" cy="576064"/>
              </a:xfrm>
              <a:prstGeom prst="parallelogram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Evaluate Model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線單箭頭接點 42"/>
              <p:cNvCxnSpPr>
                <a:stCxn id="40" idx="4"/>
                <a:endCxn id="41" idx="0"/>
              </p:cNvCxnSpPr>
              <p:nvPr/>
            </p:nvCxnSpPr>
            <p:spPr>
              <a:xfrm>
                <a:off x="3035660" y="3972115"/>
                <a:ext cx="0" cy="3569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/>
              <p:cNvCxnSpPr>
                <a:stCxn id="41" idx="4"/>
                <a:endCxn id="42" idx="0"/>
              </p:cNvCxnSpPr>
              <p:nvPr/>
            </p:nvCxnSpPr>
            <p:spPr>
              <a:xfrm>
                <a:off x="3035660" y="4905163"/>
                <a:ext cx="0" cy="3569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9" name="圖片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5436550"/>
            <a:ext cx="1159310" cy="684801"/>
          </a:xfrm>
          <a:prstGeom prst="rect">
            <a:avLst/>
          </a:prstGeom>
        </p:spPr>
      </p:pic>
      <p:sp>
        <p:nvSpPr>
          <p:cNvPr id="50" name="文字方塊 49"/>
          <p:cNvSpPr txBox="1"/>
          <p:nvPr/>
        </p:nvSpPr>
        <p:spPr>
          <a:xfrm>
            <a:off x="2068874" y="5662156"/>
            <a:ext cx="307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sng" dirty="0" err="1" smtClean="0">
                <a:latin typeface="+mj-lt"/>
                <a:cs typeface="Times New Roman" panose="02020603050405020304" pitchFamily="18" charset="0"/>
              </a:rPr>
              <a:t>Tejapi</a:t>
            </a:r>
            <a:r>
              <a:rPr lang="en-US" altLang="zh-TW" sz="2000" u="sng" dirty="0" smtClean="0">
                <a:latin typeface="+mj-lt"/>
                <a:cs typeface="Times New Roman" panose="02020603050405020304" pitchFamily="18" charset="0"/>
              </a:rPr>
              <a:t> Framework</a:t>
            </a:r>
            <a:endParaRPr lang="zh-TW" altLang="en-US" sz="2000" u="sng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6559842" y="2086453"/>
            <a:ext cx="1440160" cy="75913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Frequency Coherent</a:t>
            </a:r>
            <a:endParaRPr lang="zh-TW" altLang="en-US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6559842" y="4216073"/>
            <a:ext cx="1440160" cy="75913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Point-in-time</a:t>
            </a:r>
            <a:endParaRPr lang="zh-TW" altLang="en-US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67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圓角矩形 46"/>
          <p:cNvSpPr/>
          <p:nvPr/>
        </p:nvSpPr>
        <p:spPr>
          <a:xfrm>
            <a:off x="558280" y="1181657"/>
            <a:ext cx="11377264" cy="52565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FA99-5DB1-429E-9D75-24DE9AF6A3AD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err="1">
                <a:solidFill>
                  <a:srgbClr val="1F497D"/>
                </a:solidFill>
              </a:rPr>
              <a:t>Tejapi</a:t>
            </a:r>
            <a:r>
              <a:rPr lang="en-US" altLang="zh-TW" sz="3200" dirty="0">
                <a:solidFill>
                  <a:srgbClr val="1F497D"/>
                </a:solidFill>
              </a:rPr>
              <a:t> vs </a:t>
            </a:r>
            <a:r>
              <a:rPr lang="en-US" altLang="zh-TW" sz="3200" dirty="0" err="1" smtClean="0">
                <a:solidFill>
                  <a:srgbClr val="1F497D"/>
                </a:solidFill>
              </a:rPr>
              <a:t>Tej</a:t>
            </a:r>
            <a:r>
              <a:rPr lang="en-US" altLang="zh-TW" sz="3200" dirty="0" smtClean="0">
                <a:solidFill>
                  <a:srgbClr val="1F497D"/>
                </a:solidFill>
              </a:rPr>
              <a:t>-Tool-API</a:t>
            </a:r>
            <a:endParaRPr lang="zh-TW" altLang="en-US" sz="3200" dirty="0">
              <a:solidFill>
                <a:srgbClr val="1F497D"/>
              </a:solidFill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1052803" y="1653962"/>
            <a:ext cx="2520000" cy="3744408"/>
            <a:chOff x="1487488" y="2852936"/>
            <a:chExt cx="3096344" cy="3240360"/>
          </a:xfrm>
        </p:grpSpPr>
        <p:grpSp>
          <p:nvGrpSpPr>
            <p:cNvPr id="9" name="群組 8"/>
            <p:cNvGrpSpPr/>
            <p:nvPr/>
          </p:nvGrpSpPr>
          <p:grpSpPr>
            <a:xfrm>
              <a:off x="1487488" y="2852936"/>
              <a:ext cx="3096344" cy="3240360"/>
              <a:chOff x="1199456" y="2852936"/>
              <a:chExt cx="3600400" cy="324036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99456" y="2852936"/>
                <a:ext cx="3600400" cy="3240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99456" y="2852936"/>
                <a:ext cx="3600400" cy="2880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Data</a:t>
                </a:r>
                <a:endParaRPr lang="zh-TW" altLang="en-US" dirty="0"/>
              </a:p>
            </p:txBody>
          </p:sp>
        </p:grpSp>
        <p:sp>
          <p:nvSpPr>
            <p:cNvPr id="10" name="平行四邊形 9"/>
            <p:cNvSpPr/>
            <p:nvPr/>
          </p:nvSpPr>
          <p:spPr>
            <a:xfrm>
              <a:off x="2063552" y="3396051"/>
              <a:ext cx="1944216" cy="576064"/>
            </a:xfrm>
            <a:prstGeom prst="parallelogram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TEJAPI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Document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11" name="平行四邊形 10"/>
            <p:cNvSpPr/>
            <p:nvPr/>
          </p:nvSpPr>
          <p:spPr>
            <a:xfrm>
              <a:off x="2063552" y="4329099"/>
              <a:ext cx="1944216" cy="576064"/>
            </a:xfrm>
            <a:prstGeom prst="parallelogram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12" name="平行四邊形 11"/>
            <p:cNvSpPr/>
            <p:nvPr/>
          </p:nvSpPr>
          <p:spPr>
            <a:xfrm>
              <a:off x="2063552" y="5262147"/>
              <a:ext cx="1944216" cy="576064"/>
            </a:xfrm>
            <a:prstGeom prst="parallelogram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/>
                  </a:solidFill>
                </a:rPr>
                <a:t>Tejapi.get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單箭頭接點 13"/>
            <p:cNvCxnSpPr>
              <a:stCxn id="10" idx="4"/>
              <a:endCxn id="11" idx="0"/>
            </p:cNvCxnSpPr>
            <p:nvPr/>
          </p:nvCxnSpPr>
          <p:spPr>
            <a:xfrm>
              <a:off x="3035660" y="3972115"/>
              <a:ext cx="0" cy="356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11" idx="4"/>
              <a:endCxn id="12" idx="0"/>
            </p:cNvCxnSpPr>
            <p:nvPr/>
          </p:nvCxnSpPr>
          <p:spPr>
            <a:xfrm>
              <a:off x="3035660" y="4905163"/>
              <a:ext cx="0" cy="356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3576040" y="1647644"/>
            <a:ext cx="3187092" cy="3747458"/>
            <a:chOff x="1199455" y="2852935"/>
            <a:chExt cx="3619329" cy="3275827"/>
          </a:xfrm>
        </p:grpSpPr>
        <p:sp>
          <p:nvSpPr>
            <p:cNvPr id="32" name="矩形 31"/>
            <p:cNvSpPr/>
            <p:nvPr/>
          </p:nvSpPr>
          <p:spPr>
            <a:xfrm>
              <a:off x="1199457" y="2852936"/>
              <a:ext cx="3618089" cy="327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99455" y="2852935"/>
              <a:ext cx="3619329" cy="29266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Data Pre-processing</a:t>
              </a:r>
              <a:endParaRPr lang="zh-TW" altLang="en-US" dirty="0"/>
            </a:p>
          </p:txBody>
        </p:sp>
      </p:grpSp>
      <p:sp>
        <p:nvSpPr>
          <p:cNvPr id="34" name="圓角矩形 33"/>
          <p:cNvSpPr/>
          <p:nvPr/>
        </p:nvSpPr>
        <p:spPr>
          <a:xfrm>
            <a:off x="3672626" y="2204864"/>
            <a:ext cx="1440160" cy="75913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Fill </a:t>
            </a:r>
            <a:r>
              <a:rPr lang="en-US" altLang="zh-TW" dirty="0" err="1" smtClean="0">
                <a:solidFill>
                  <a:schemeClr val="tx1"/>
                </a:solidFill>
                <a:ea typeface="微軟正黑體" panose="020B0604030504040204" pitchFamily="34" charset="-120"/>
              </a:rPr>
              <a:t>NaN</a:t>
            </a:r>
            <a:endParaRPr lang="zh-TW" altLang="en-US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3625516" y="4407969"/>
            <a:ext cx="1534380" cy="75913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Data Aggregation</a:t>
            </a:r>
            <a:endParaRPr lang="zh-TW" altLang="en-US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3672626" y="3257285"/>
            <a:ext cx="1440160" cy="75913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Data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Cleaning</a:t>
            </a:r>
            <a:endParaRPr lang="zh-TW" altLang="en-US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9264352" y="1863246"/>
            <a:ext cx="2520000" cy="3240360"/>
            <a:chOff x="1487488" y="2852936"/>
            <a:chExt cx="3096344" cy="3240360"/>
          </a:xfrm>
        </p:grpSpPr>
        <p:grpSp>
          <p:nvGrpSpPr>
            <p:cNvPr id="39" name="群組 38"/>
            <p:cNvGrpSpPr/>
            <p:nvPr/>
          </p:nvGrpSpPr>
          <p:grpSpPr>
            <a:xfrm>
              <a:off x="1487488" y="2852936"/>
              <a:ext cx="3096344" cy="3240360"/>
              <a:chOff x="1199456" y="2852936"/>
              <a:chExt cx="3600400" cy="324036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199456" y="2852936"/>
                <a:ext cx="3600400" cy="3240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199456" y="2852936"/>
                <a:ext cx="3600400" cy="2880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Model</a:t>
                </a:r>
                <a:endParaRPr lang="zh-TW" altLang="en-US" dirty="0"/>
              </a:p>
            </p:txBody>
          </p:sp>
        </p:grpSp>
        <p:sp>
          <p:nvSpPr>
            <p:cNvPr id="40" name="平行四邊形 39"/>
            <p:cNvSpPr/>
            <p:nvPr/>
          </p:nvSpPr>
          <p:spPr>
            <a:xfrm>
              <a:off x="2063552" y="3396051"/>
              <a:ext cx="1944216" cy="576064"/>
            </a:xfrm>
            <a:prstGeom prst="parallelogram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Train, Test split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41" name="平行四邊形 40"/>
            <p:cNvSpPr/>
            <p:nvPr/>
          </p:nvSpPr>
          <p:spPr>
            <a:xfrm>
              <a:off x="2063552" y="4329099"/>
              <a:ext cx="1944216" cy="576064"/>
            </a:xfrm>
            <a:prstGeom prst="parallelogram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Model Training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42" name="平行四邊形 41"/>
            <p:cNvSpPr/>
            <p:nvPr/>
          </p:nvSpPr>
          <p:spPr>
            <a:xfrm>
              <a:off x="2063552" y="5262147"/>
              <a:ext cx="1944216" cy="576064"/>
            </a:xfrm>
            <a:prstGeom prst="parallelogram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Evaluate Model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單箭頭接點 42"/>
            <p:cNvCxnSpPr>
              <a:stCxn id="40" idx="4"/>
              <a:endCxn id="41" idx="0"/>
            </p:cNvCxnSpPr>
            <p:nvPr/>
          </p:nvCxnSpPr>
          <p:spPr>
            <a:xfrm>
              <a:off x="3035660" y="3972115"/>
              <a:ext cx="0" cy="356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41" idx="4"/>
              <a:endCxn id="42" idx="0"/>
            </p:cNvCxnSpPr>
            <p:nvPr/>
          </p:nvCxnSpPr>
          <p:spPr>
            <a:xfrm>
              <a:off x="3035660" y="4905163"/>
              <a:ext cx="0" cy="356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圖片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5436550"/>
            <a:ext cx="1159310" cy="684801"/>
          </a:xfrm>
          <a:prstGeom prst="rect">
            <a:avLst/>
          </a:prstGeom>
        </p:spPr>
      </p:pic>
      <p:sp>
        <p:nvSpPr>
          <p:cNvPr id="50" name="文字方塊 49"/>
          <p:cNvSpPr txBox="1"/>
          <p:nvPr/>
        </p:nvSpPr>
        <p:spPr>
          <a:xfrm>
            <a:off x="2070734" y="5716688"/>
            <a:ext cx="307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u="sng" dirty="0" err="1" smtClean="0">
                <a:cs typeface="Times New Roman" panose="02020603050405020304" pitchFamily="18" charset="0"/>
              </a:rPr>
              <a:t>Tej</a:t>
            </a:r>
            <a:r>
              <a:rPr lang="en-US" altLang="zh-TW" sz="2000" u="sng" dirty="0" smtClean="0">
                <a:cs typeface="Times New Roman" panose="02020603050405020304" pitchFamily="18" charset="0"/>
              </a:rPr>
              <a:t>-Tool-API </a:t>
            </a:r>
            <a:r>
              <a:rPr lang="en-US" altLang="zh-TW" sz="2000" u="sng" dirty="0" smtClean="0">
                <a:cs typeface="Times New Roman" panose="02020603050405020304" pitchFamily="18" charset="0"/>
              </a:rPr>
              <a:t>Framework</a:t>
            </a:r>
            <a:endParaRPr lang="zh-TW" altLang="en-US" sz="2000" u="sng" dirty="0">
              <a:cs typeface="Times New Roman" panose="02020603050405020304" pitchFamily="18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052804" y="1335881"/>
            <a:ext cx="5710328" cy="4068806"/>
            <a:chOff x="695400" y="1329564"/>
            <a:chExt cx="5832648" cy="3683612"/>
          </a:xfrm>
        </p:grpSpPr>
        <p:sp>
          <p:nvSpPr>
            <p:cNvPr id="4" name="矩形 3"/>
            <p:cNvSpPr/>
            <p:nvPr/>
          </p:nvSpPr>
          <p:spPr>
            <a:xfrm>
              <a:off x="695400" y="1334023"/>
              <a:ext cx="5832648" cy="36791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695400" y="1329564"/>
              <a:ext cx="5832648" cy="2880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ToolAPI</a:t>
              </a:r>
              <a:endParaRPr lang="zh-TW" altLang="en-US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6914324" y="1863246"/>
            <a:ext cx="2160000" cy="3240360"/>
            <a:chOff x="6561115" y="1863246"/>
            <a:chExt cx="2160000" cy="3240360"/>
          </a:xfrm>
        </p:grpSpPr>
        <p:grpSp>
          <p:nvGrpSpPr>
            <p:cNvPr id="52" name="群組 51"/>
            <p:cNvGrpSpPr/>
            <p:nvPr/>
          </p:nvGrpSpPr>
          <p:grpSpPr>
            <a:xfrm>
              <a:off x="6561115" y="1863246"/>
              <a:ext cx="2160000" cy="3240360"/>
              <a:chOff x="1199456" y="2852936"/>
              <a:chExt cx="3600400" cy="327582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199456" y="2852936"/>
                <a:ext cx="3600400" cy="327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199456" y="2852936"/>
                <a:ext cx="3600400" cy="2880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Data Post-processing</a:t>
                </a:r>
                <a:endParaRPr lang="zh-TW" altLang="en-US" dirty="0"/>
              </a:p>
            </p:txBody>
          </p:sp>
        </p:grpSp>
        <p:sp>
          <p:nvSpPr>
            <p:cNvPr id="55" name="圓角矩形 54"/>
            <p:cNvSpPr/>
            <p:nvPr/>
          </p:nvSpPr>
          <p:spPr>
            <a:xfrm>
              <a:off x="6916906" y="3255815"/>
              <a:ext cx="1440160" cy="70780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  <a:t>Features</a:t>
              </a:r>
              <a:br>
                <a:rPr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</a:br>
              <a:r>
                <a:rPr lang="en-US" altLang="zh-TW" dirty="0" smtClean="0">
                  <a:solidFill>
                    <a:schemeClr val="tx1"/>
                  </a:solidFill>
                  <a:ea typeface="微軟正黑體" panose="020B0604030504040204" pitchFamily="34" charset="-120"/>
                </a:rPr>
                <a:t>Engineering</a:t>
              </a:r>
              <a:endParaRPr lang="zh-TW" altLang="en-US" dirty="0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</p:grpSp>
      <p:sp>
        <p:nvSpPr>
          <p:cNvPr id="48" name="圓角矩形 47"/>
          <p:cNvSpPr/>
          <p:nvPr/>
        </p:nvSpPr>
        <p:spPr>
          <a:xfrm>
            <a:off x="5239746" y="2601221"/>
            <a:ext cx="1440160" cy="75913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Frequency Coherent</a:t>
            </a:r>
            <a:endParaRPr lang="zh-TW" altLang="en-US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5239746" y="3714395"/>
            <a:ext cx="1440160" cy="75913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Point-in-time</a:t>
            </a:r>
            <a:endParaRPr lang="zh-TW" altLang="en-US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53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FA99-5DB1-429E-9D75-24DE9AF6A3AD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err="1" smtClean="0">
                <a:solidFill>
                  <a:srgbClr val="1F497D"/>
                </a:solidFill>
              </a:rPr>
              <a:t>Tej</a:t>
            </a:r>
            <a:r>
              <a:rPr lang="en-US" altLang="zh-TW" sz="3200" dirty="0" smtClean="0">
                <a:solidFill>
                  <a:srgbClr val="1F497D"/>
                </a:solidFill>
              </a:rPr>
              <a:t>-Tool-API</a:t>
            </a:r>
            <a:r>
              <a:rPr lang="zh-TW" altLang="en-US" sz="3200" dirty="0">
                <a:solidFill>
                  <a:srgbClr val="1F497D"/>
                </a:solidFill>
              </a:rPr>
              <a:t>功能</a:t>
            </a: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93786"/>
            <a:ext cx="4436332" cy="667256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015591" y="954692"/>
            <a:ext cx="5256584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Users 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只要指定少量參數，即可獲得資料</a:t>
            </a: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15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Required: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Tickers: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股票代碼</a:t>
            </a: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Fields: 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中英文皆可</a:t>
            </a: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收盤價、月營收、股東權益報酬率</a:t>
            </a: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5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Transfer_to_Chinese</a:t>
            </a: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True: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將欄位自動轉換成中文</a:t>
            </a: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False: 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預設值，欄位為內部編碼形式</a:t>
            </a: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Fin_type</a:t>
            </a: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A: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累積財務資料</a:t>
            </a: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Q: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當季財務資料</a:t>
            </a: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TTM: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移動四季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財務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5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Include_self_acc</a:t>
            </a: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是否包含自結財務</a:t>
            </a: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Y: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會計師簽證</a:t>
            </a: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自結財務和股東決議數</a:t>
            </a: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N: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會計師簽證</a:t>
            </a: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7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FA99-5DB1-429E-9D75-24DE9AF6A3AD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1F497D"/>
                </a:solidFill>
              </a:rPr>
              <a:t>Use case </a:t>
            </a:r>
            <a:r>
              <a:rPr lang="zh-TW" altLang="en-US" sz="3200" dirty="0">
                <a:solidFill>
                  <a:srgbClr val="1F497D"/>
                </a:solidFill>
              </a:rPr>
              <a:t>介紹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933301" y="1338099"/>
            <a:ext cx="10391499" cy="5094131"/>
            <a:chOff x="933301" y="1338099"/>
            <a:chExt cx="10391499" cy="509413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>
            <a:xfrm>
              <a:off x="933301" y="1484784"/>
              <a:ext cx="10391499" cy="49474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向右箭號 5"/>
            <p:cNvSpPr/>
            <p:nvPr/>
          </p:nvSpPr>
          <p:spPr>
            <a:xfrm>
              <a:off x="1153874" y="1338099"/>
              <a:ext cx="1413734" cy="583959"/>
            </a:xfrm>
            <a:prstGeom prst="rightArrow">
              <a:avLst>
                <a:gd name="adj1" fmla="val 100000"/>
                <a:gd name="adj2" fmla="val 40926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情境一</a:t>
              </a:r>
              <a:endPara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332299" y="2250303"/>
              <a:ext cx="237917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情境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合併財務資料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76315" y="2920151"/>
              <a:ext cx="4248472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財務資料表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會計師簽核報表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財報發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務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自結財務和股東決議數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 flipV="1">
              <a:off x="1404307" y="2719247"/>
              <a:ext cx="4248472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/>
          <a:srcRect l="-1046" t="-2904" r="1046" b="13989"/>
          <a:stretch/>
        </p:blipFill>
        <p:spPr>
          <a:xfrm>
            <a:off x="4667814" y="-143165"/>
            <a:ext cx="7200000" cy="82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3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FA99-5DB1-429E-9D75-24DE9AF6A3AD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1F497D"/>
                </a:solidFill>
              </a:rPr>
              <a:t>Use case </a:t>
            </a:r>
            <a:r>
              <a:rPr lang="zh-TW" altLang="en-US" sz="3200" dirty="0">
                <a:solidFill>
                  <a:srgbClr val="1F497D"/>
                </a:solidFill>
              </a:rPr>
              <a:t>介紹</a:t>
            </a:r>
            <a:endParaRPr lang="zh-TW" altLang="en-US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688" y="1053336"/>
            <a:ext cx="1233418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5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FA99-5DB1-429E-9D75-24DE9AF6A3AD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1F497D"/>
                </a:solidFill>
              </a:rPr>
              <a:t>Use case </a:t>
            </a:r>
            <a:r>
              <a:rPr lang="zh-TW" altLang="en-US" sz="3200" dirty="0">
                <a:solidFill>
                  <a:srgbClr val="1F497D"/>
                </a:solidFill>
              </a:rPr>
              <a:t>介紹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933301" y="1338099"/>
            <a:ext cx="10391499" cy="5094131"/>
            <a:chOff x="933301" y="1338099"/>
            <a:chExt cx="10391499" cy="509413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>
            <a:xfrm>
              <a:off x="933301" y="1484784"/>
              <a:ext cx="10391499" cy="49474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向右箭號 5"/>
            <p:cNvSpPr/>
            <p:nvPr/>
          </p:nvSpPr>
          <p:spPr>
            <a:xfrm>
              <a:off x="1153874" y="1338099"/>
              <a:ext cx="1413734" cy="583959"/>
            </a:xfrm>
            <a:prstGeom prst="rightArrow">
              <a:avLst>
                <a:gd name="adj1" fmla="val 100000"/>
                <a:gd name="adj2" fmla="val 40926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情境二</a:t>
              </a:r>
              <a:endPara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332299" y="2250303"/>
              <a:ext cx="261001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情境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二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財務資料拼股價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76315" y="2920151"/>
              <a:ext cx="4248472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財務資料表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股價資料表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會計師簽核報表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財報發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務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自結財務和股東決議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數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股票屬性資料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股票交易資料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 flipV="1">
              <a:off x="1404307" y="2719247"/>
              <a:ext cx="4248472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12612" y="836712"/>
            <a:ext cx="7614511" cy="545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AFA99-5DB1-429E-9D75-24DE9AF6A3AD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1F497D"/>
                </a:solidFill>
              </a:rPr>
              <a:t>Use case </a:t>
            </a:r>
            <a:r>
              <a:rPr lang="zh-TW" altLang="en-US" sz="3200" dirty="0">
                <a:solidFill>
                  <a:srgbClr val="1F497D"/>
                </a:solidFill>
              </a:rPr>
              <a:t>介紹</a:t>
            </a:r>
            <a:endParaRPr lang="zh-TW" altLang="en-US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280" y="1221556"/>
            <a:ext cx="12600000" cy="49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5E5C1F8-D997-4AE5-8F0C-98F9E36ABCF9}">
  <we:reference id="wa200000113" version="1.0.0.0" store="en-US" storeType="OMEX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35633</TotalTime>
  <Words>292</Words>
  <Application>Microsoft Office PowerPoint</Application>
  <PresentationFormat>寬螢幕</PresentationFormat>
  <Paragraphs>99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華康中黑體</vt:lpstr>
      <vt:lpstr>微軟正黑體</vt:lpstr>
      <vt:lpstr>新細明體</vt:lpstr>
      <vt:lpstr>Arial</vt:lpstr>
      <vt:lpstr>Calibri</vt:lpstr>
      <vt:lpstr>Times New Roman</vt:lpstr>
      <vt:lpstr>Verdana</vt:lpstr>
      <vt:lpstr>Webdings</vt:lpstr>
      <vt:lpstr>Wingdings</vt:lpstr>
      <vt:lpstr>佈景主題1</vt:lpstr>
      <vt:lpstr>TEJ-Tool-API</vt:lpstr>
      <vt:lpstr>Agenda</vt:lpstr>
      <vt:lpstr>Tejapi vs TejToolAPI</vt:lpstr>
      <vt:lpstr>Tejapi vs Tej-Tool-API</vt:lpstr>
      <vt:lpstr>Tej-Tool-API功能</vt:lpstr>
      <vt:lpstr>Use case 介紹</vt:lpstr>
      <vt:lpstr>Use case 介紹</vt:lpstr>
      <vt:lpstr>Use case 介紹</vt:lpstr>
      <vt:lpstr>Use case 介紹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Helene</dc:creator>
  <cp:lastModifiedBy>黃仁寬</cp:lastModifiedBy>
  <cp:revision>1061</cp:revision>
  <dcterms:created xsi:type="dcterms:W3CDTF">2018-08-27T05:54:52Z</dcterms:created>
  <dcterms:modified xsi:type="dcterms:W3CDTF">2023-03-28T07:44:14Z</dcterms:modified>
</cp:coreProperties>
</file>