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Masters/slideMaster7.xml" ContentType="application/vnd.openxmlformats-officedocument.presentationml.slideMaster+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92" r:id="rId2"/>
    <p:sldMasterId id="2147483804" r:id="rId3"/>
    <p:sldMasterId id="2147483816" r:id="rId4"/>
    <p:sldMasterId id="2147483828" r:id="rId5"/>
    <p:sldMasterId id="2147483840" r:id="rId6"/>
    <p:sldMasterId id="2147483876" r:id="rId7"/>
    <p:sldMasterId id="2147483888" r:id="rId8"/>
  </p:sldMasterIdLst>
  <p:notesMasterIdLst>
    <p:notesMasterId r:id="rId46"/>
  </p:notesMasterIdLst>
  <p:sldIdLst>
    <p:sldId id="257" r:id="rId9"/>
    <p:sldId id="258" r:id="rId10"/>
    <p:sldId id="259" r:id="rId11"/>
    <p:sldId id="281" r:id="rId12"/>
    <p:sldId id="286" r:id="rId13"/>
    <p:sldId id="260" r:id="rId14"/>
    <p:sldId id="263" r:id="rId15"/>
    <p:sldId id="268" r:id="rId16"/>
    <p:sldId id="274" r:id="rId17"/>
    <p:sldId id="269" r:id="rId18"/>
    <p:sldId id="287" r:id="rId19"/>
    <p:sldId id="270" r:id="rId20"/>
    <p:sldId id="271" r:id="rId21"/>
    <p:sldId id="272" r:id="rId22"/>
    <p:sldId id="273" r:id="rId23"/>
    <p:sldId id="294" r:id="rId24"/>
    <p:sldId id="275" r:id="rId25"/>
    <p:sldId id="261" r:id="rId26"/>
    <p:sldId id="278" r:id="rId27"/>
    <p:sldId id="276" r:id="rId28"/>
    <p:sldId id="277" r:id="rId29"/>
    <p:sldId id="288" r:id="rId30"/>
    <p:sldId id="262" r:id="rId31"/>
    <p:sldId id="280" r:id="rId32"/>
    <p:sldId id="279" r:id="rId33"/>
    <p:sldId id="290" r:id="rId34"/>
    <p:sldId id="291" r:id="rId35"/>
    <p:sldId id="293" r:id="rId36"/>
    <p:sldId id="292" r:id="rId37"/>
    <p:sldId id="283" r:id="rId38"/>
    <p:sldId id="284" r:id="rId39"/>
    <p:sldId id="264" r:id="rId40"/>
    <p:sldId id="282" r:id="rId41"/>
    <p:sldId id="265" r:id="rId42"/>
    <p:sldId id="285" r:id="rId43"/>
    <p:sldId id="266" r:id="rId44"/>
    <p:sldId id="26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p:scale>
          <a:sx n="57" d="100"/>
          <a:sy n="57" d="100"/>
        </p:scale>
        <p:origin x="-1734" y="-348"/>
      </p:cViewPr>
      <p:guideLst>
        <p:guide orient="horz" pos="2160"/>
        <p:guide pos="2880"/>
      </p:guideLst>
    </p:cSldViewPr>
  </p:slideViewPr>
  <p:outlineViewPr>
    <p:cViewPr>
      <p:scale>
        <a:sx n="33" d="100"/>
        <a:sy n="33" d="100"/>
      </p:scale>
      <p:origin x="0" y="10926"/>
    </p:cViewPr>
  </p:outlineViewPr>
  <p:notesTextViewPr>
    <p:cViewPr>
      <p:scale>
        <a:sx n="100" d="100"/>
        <a:sy n="100" d="100"/>
      </p:scale>
      <p:origin x="0" y="0"/>
    </p:cViewPr>
  </p:notesTextViewPr>
  <p:sorterViewPr>
    <p:cViewPr>
      <p:scale>
        <a:sx n="66" d="100"/>
        <a:sy n="66" d="100"/>
      </p:scale>
      <p:origin x="0" y="169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viewProps" Target="viewProps.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51598-35AB-43AE-B527-537AF437606E}" type="datetimeFigureOut">
              <a:rPr lang="en-US" smtClean="0"/>
              <a:t>5/11/2015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CDE811-D35F-4D07-B669-6643752B1AE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FF5A6F-5A16-426F-AF81-42D92D29F812}"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CDE811-D35F-4D07-B669-6643752B1AE2}"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5/11/2015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5/11/2015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5/11/2015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5/11/2015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5/11/2015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5/11/2015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5/11/2015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5/11/2015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5/11/2015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5/11/2015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5/11/2015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5/11/2015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5/11/2015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5/11/2015</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5/11/2015</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5/11/2015</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5/11/2015</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5/11/2015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5/11/2015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5/11/2015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5/11/2015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5/11/2015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5/11/2015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5/11/2015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5/11/2015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5/11/2015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5/11/2015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5/11/2015</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5/11/2015</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5/11/2015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8.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914400"/>
            <a:ext cx="11658600" cy="2686050"/>
          </a:xfrm>
        </p:spPr>
        <p:txBody>
          <a:bodyPr>
            <a:noAutofit/>
          </a:bodyPr>
          <a:lstStyle/>
          <a:p>
            <a:pPr algn="ctr"/>
            <a:r>
              <a:rPr lang="en-IN" sz="6600" dirty="0" smtClean="0">
                <a:latin typeface="Agency FB" pitchFamily="34" charset="0"/>
              </a:rPr>
              <a:t>SMART </a:t>
            </a:r>
            <a:r>
              <a:rPr lang="en-IN" sz="6600" dirty="0" smtClean="0">
                <a:latin typeface="Agency FB" pitchFamily="34" charset="0"/>
              </a:rPr>
              <a:t/>
            </a:r>
            <a:br>
              <a:rPr lang="en-IN" sz="6600" dirty="0" smtClean="0">
                <a:latin typeface="Agency FB" pitchFamily="34" charset="0"/>
              </a:rPr>
            </a:br>
            <a:r>
              <a:rPr lang="en-IN" sz="6600" dirty="0" smtClean="0">
                <a:latin typeface="Agency FB" pitchFamily="34" charset="0"/>
              </a:rPr>
              <a:t>METERING </a:t>
            </a:r>
            <a:br>
              <a:rPr lang="en-IN" sz="6600" dirty="0" smtClean="0">
                <a:latin typeface="Agency FB" pitchFamily="34" charset="0"/>
              </a:rPr>
            </a:br>
            <a:r>
              <a:rPr lang="en-IN" sz="6600" dirty="0" smtClean="0">
                <a:latin typeface="Agency FB" pitchFamily="34" charset="0"/>
              </a:rPr>
              <a:t>INFRASTRUCTURE </a:t>
            </a:r>
            <a:endParaRPr lang="en-US" sz="6600" dirty="0">
              <a:latin typeface="Agency FB" pitchFamily="34" charset="0"/>
            </a:endParaRPr>
          </a:p>
        </p:txBody>
      </p:sp>
      <p:sp>
        <p:nvSpPr>
          <p:cNvPr id="4" name="TextBox 3"/>
          <p:cNvSpPr txBox="1"/>
          <p:nvPr/>
        </p:nvSpPr>
        <p:spPr>
          <a:xfrm>
            <a:off x="762000" y="4674275"/>
            <a:ext cx="4114800" cy="2123658"/>
          </a:xfrm>
          <a:prstGeom prst="rect">
            <a:avLst/>
          </a:prstGeom>
          <a:noFill/>
        </p:spPr>
        <p:txBody>
          <a:bodyPr wrap="square" rtlCol="0">
            <a:spAutoFit/>
          </a:bodyPr>
          <a:lstStyle/>
          <a:p>
            <a:r>
              <a:rPr lang="en-IN" sz="2400" b="1" u="sng" dirty="0" smtClean="0"/>
              <a:t>Group Members</a:t>
            </a:r>
            <a:r>
              <a:rPr lang="en-IN" sz="2400" b="1" dirty="0" smtClean="0"/>
              <a:t> : </a:t>
            </a:r>
            <a:r>
              <a:rPr lang="en-IN" dirty="0" smtClean="0"/>
              <a:t/>
            </a:r>
            <a:br>
              <a:rPr lang="en-IN" dirty="0" smtClean="0"/>
            </a:br>
            <a:r>
              <a:rPr lang="en-IN" dirty="0" smtClean="0"/>
              <a:t/>
            </a:r>
            <a:br>
              <a:rPr lang="en-IN" dirty="0" smtClean="0"/>
            </a:br>
            <a:r>
              <a:rPr lang="en-IN" b="1" dirty="0" err="1" smtClean="0"/>
              <a:t>Hema</a:t>
            </a:r>
            <a:r>
              <a:rPr lang="en-IN" b="1" dirty="0" smtClean="0"/>
              <a:t> G		</a:t>
            </a:r>
            <a:r>
              <a:rPr lang="en-IN" b="1" dirty="0" smtClean="0"/>
              <a:t>	</a:t>
            </a:r>
            <a:r>
              <a:rPr lang="en-IN" b="1" dirty="0" smtClean="0"/>
              <a:t>Roll </a:t>
            </a:r>
            <a:r>
              <a:rPr lang="en-IN" b="1" dirty="0" smtClean="0"/>
              <a:t>No : 30</a:t>
            </a:r>
            <a:br>
              <a:rPr lang="en-IN" b="1" dirty="0" smtClean="0"/>
            </a:br>
            <a:r>
              <a:rPr lang="en-IN" b="1" dirty="0" err="1" smtClean="0"/>
              <a:t>Krishnanunni</a:t>
            </a:r>
            <a:r>
              <a:rPr lang="en-IN" b="1" dirty="0" smtClean="0"/>
              <a:t> B	</a:t>
            </a:r>
            <a:r>
              <a:rPr lang="en-IN" b="1" dirty="0" smtClean="0"/>
              <a:t>	Roll </a:t>
            </a:r>
            <a:r>
              <a:rPr lang="en-IN" b="1" dirty="0" smtClean="0"/>
              <a:t>No : 36</a:t>
            </a:r>
            <a:br>
              <a:rPr lang="en-IN" b="1" dirty="0" smtClean="0"/>
            </a:br>
            <a:r>
              <a:rPr lang="en-IN" b="1" dirty="0" err="1" smtClean="0"/>
              <a:t>Leo.K.A</a:t>
            </a:r>
            <a:r>
              <a:rPr lang="en-IN" b="1" dirty="0" smtClean="0"/>
              <a:t>		</a:t>
            </a:r>
            <a:r>
              <a:rPr lang="en-IN" b="1" dirty="0" smtClean="0"/>
              <a:t>                    Roll </a:t>
            </a:r>
            <a:r>
              <a:rPr lang="en-IN" b="1" dirty="0" smtClean="0"/>
              <a:t>No : 38</a:t>
            </a:r>
            <a:br>
              <a:rPr lang="en-IN" b="1" dirty="0" smtClean="0"/>
            </a:br>
            <a:r>
              <a:rPr lang="en-IN" b="1" dirty="0" smtClean="0"/>
              <a:t>Vishnu </a:t>
            </a:r>
            <a:r>
              <a:rPr lang="en-IN" b="1" dirty="0" err="1" smtClean="0"/>
              <a:t>Sreekumar</a:t>
            </a:r>
            <a:r>
              <a:rPr lang="en-IN" b="1" dirty="0" smtClean="0"/>
              <a:t> </a:t>
            </a:r>
            <a:r>
              <a:rPr lang="en-IN" b="1" dirty="0" smtClean="0"/>
              <a:t>	Roll No : 59</a:t>
            </a:r>
            <a:endParaRPr lang="en-US" b="1" dirty="0" smtClean="0"/>
          </a:p>
          <a:p>
            <a:endParaRPr lang="en-US" dirty="0"/>
          </a:p>
        </p:txBody>
      </p:sp>
      <p:sp>
        <p:nvSpPr>
          <p:cNvPr id="5" name="TextBox 4"/>
          <p:cNvSpPr txBox="1"/>
          <p:nvPr/>
        </p:nvSpPr>
        <p:spPr>
          <a:xfrm>
            <a:off x="4876800" y="4648200"/>
            <a:ext cx="3733800" cy="1292662"/>
          </a:xfrm>
          <a:prstGeom prst="rect">
            <a:avLst/>
          </a:prstGeom>
          <a:noFill/>
          <a:ln>
            <a:noFill/>
          </a:ln>
        </p:spPr>
        <p:txBody>
          <a:bodyPr wrap="square" rtlCol="0">
            <a:spAutoFit/>
          </a:bodyPr>
          <a:lstStyle/>
          <a:p>
            <a:pPr algn="r"/>
            <a:r>
              <a:rPr lang="en-US" sz="2400" b="1" u="sng" dirty="0" smtClean="0"/>
              <a:t>Guide :</a:t>
            </a:r>
            <a:r>
              <a:rPr lang="en-US" sz="2400" b="1" dirty="0" smtClean="0"/>
              <a:t/>
            </a:r>
            <a:br>
              <a:rPr lang="en-US" sz="2400" b="1" dirty="0" smtClean="0"/>
            </a:br>
            <a:r>
              <a:rPr lang="en-US" dirty="0" smtClean="0"/>
              <a:t/>
            </a:r>
            <a:br>
              <a:rPr lang="en-US" dirty="0" smtClean="0"/>
            </a:br>
            <a:r>
              <a:rPr lang="en-US" b="1" dirty="0" smtClean="0"/>
              <a:t>Prof. </a:t>
            </a:r>
            <a:r>
              <a:rPr lang="en-US" b="1" dirty="0" err="1" smtClean="0"/>
              <a:t>Vinod.V</a:t>
            </a:r>
            <a:r>
              <a:rPr lang="en-US" b="1" dirty="0" smtClean="0"/>
              <a:t/>
            </a:r>
            <a:br>
              <a:rPr lang="en-US" b="1" dirty="0" smtClean="0"/>
            </a:br>
            <a:r>
              <a:rPr lang="en-US" b="1" dirty="0" smtClean="0"/>
              <a:t>EEE Dept Asst Professor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PIC18F4550</a:t>
            </a:r>
            <a:endParaRPr lang="en-US" dirty="0"/>
          </a:p>
        </p:txBody>
      </p:sp>
      <p:pic>
        <p:nvPicPr>
          <p:cNvPr id="4" name="Content Placeholder 3" descr="pic ic.jpg"/>
          <p:cNvPicPr>
            <a:picLocks noGrp="1" noChangeAspect="1"/>
          </p:cNvPicPr>
          <p:nvPr>
            <p:ph sz="quarter" idx="1"/>
          </p:nvPr>
        </p:nvPicPr>
        <p:blipFill>
          <a:blip r:embed="rId2" cstate="print"/>
          <a:stretch>
            <a:fillRect/>
          </a:stretch>
        </p:blipFill>
        <p:spPr>
          <a:xfrm>
            <a:off x="7089451" y="304800"/>
            <a:ext cx="1444949" cy="885031"/>
          </a:xfrm>
        </p:spPr>
      </p:pic>
      <p:sp>
        <p:nvSpPr>
          <p:cNvPr id="5" name="TextBox 4"/>
          <p:cNvSpPr txBox="1"/>
          <p:nvPr/>
        </p:nvSpPr>
        <p:spPr>
          <a:xfrm>
            <a:off x="838200" y="5410200"/>
            <a:ext cx="7620000" cy="1015663"/>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PIC18F4550</a:t>
            </a:r>
            <a:r>
              <a:rPr lang="en-US" sz="2000" dirty="0" smtClean="0">
                <a:latin typeface="Times New Roman" pitchFamily="18" charset="0"/>
                <a:cs typeface="Times New Roman" pitchFamily="18" charset="0"/>
              </a:rPr>
              <a:t> is an 8-bit microcontroller of PIC18 </a:t>
            </a:r>
            <a:r>
              <a:rPr lang="en-US" sz="2000" dirty="0" smtClean="0">
                <a:latin typeface="Times New Roman" pitchFamily="18" charset="0"/>
                <a:cs typeface="Times New Roman" pitchFamily="18" charset="0"/>
              </a:rPr>
              <a:t>family.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PIC18F4550 is an advanced microcontroller which is equipped with enhanced communication protocols like EUSART, SPI, I</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C, USB etc.</a:t>
            </a:r>
            <a:endParaRPr lang="en-US" sz="2000" dirty="0">
              <a:latin typeface="Times New Roman" pitchFamily="18" charset="0"/>
              <a:cs typeface="Times New Roman" pitchFamily="18" charset="0"/>
            </a:endParaRPr>
          </a:p>
        </p:txBody>
      </p:sp>
      <p:pic>
        <p:nvPicPr>
          <p:cNvPr id="6" name="Picture 5" descr="pic18f4550-robotik-otomasyon-mekatronik-projeleri.jpg"/>
          <p:cNvPicPr>
            <a:picLocks noChangeAspect="1"/>
          </p:cNvPicPr>
          <p:nvPr/>
        </p:nvPicPr>
        <p:blipFill>
          <a:blip r:embed="rId3" cstate="print"/>
          <a:stretch>
            <a:fillRect/>
          </a:stretch>
        </p:blipFill>
        <p:spPr>
          <a:xfrm>
            <a:off x="2209800" y="1699131"/>
            <a:ext cx="4343400" cy="325386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16x2 </a:t>
            </a:r>
            <a:r>
              <a:rPr lang="en-US" dirty="0" err="1" smtClean="0"/>
              <a:t>lcd</a:t>
            </a:r>
            <a:r>
              <a:rPr lang="en-US" dirty="0" smtClean="0"/>
              <a:t> wiki</a:t>
            </a:r>
            <a:endParaRPr lang="en-US" dirty="0"/>
          </a:p>
        </p:txBody>
      </p:sp>
      <p:sp>
        <p:nvSpPr>
          <p:cNvPr id="3" name="Content Placeholder 2"/>
          <p:cNvSpPr>
            <a:spLocks noGrp="1"/>
          </p:cNvSpPr>
          <p:nvPr>
            <p:ph sz="quarter" idx="1"/>
          </p:nvPr>
        </p:nvSpPr>
        <p:spPr>
          <a:xfrm>
            <a:off x="685800" y="4572000"/>
            <a:ext cx="8229600" cy="2316163"/>
          </a:xfrm>
        </p:spPr>
        <p:txBody>
          <a:bodyPr>
            <a:normAutofit/>
          </a:bodyPr>
          <a:lstStyle/>
          <a:p>
            <a:pPr>
              <a:buNone/>
            </a:pPr>
            <a:r>
              <a:rPr lang="en-US" sz="2000" dirty="0" smtClean="0">
                <a:latin typeface="Times New Roman" pitchFamily="18" charset="0"/>
                <a:cs typeface="Times New Roman" pitchFamily="18" charset="0"/>
              </a:rPr>
              <a:t>    LCD </a:t>
            </a:r>
            <a:r>
              <a:rPr lang="en-US" sz="2000" dirty="0" smtClean="0">
                <a:latin typeface="Times New Roman" pitchFamily="18" charset="0"/>
                <a:cs typeface="Times New Roman" pitchFamily="18" charset="0"/>
              </a:rPr>
              <a:t>(Liquid Crystal Display) screen is an electronic display module and find a wide range of applications.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 </a:t>
            </a:r>
            <a:r>
              <a:rPr lang="en-US" sz="2000" dirty="0" smtClean="0">
                <a:latin typeface="Times New Roman" pitchFamily="18" charset="0"/>
                <a:cs typeface="Times New Roman" pitchFamily="18" charset="0"/>
              </a:rPr>
              <a:t>16x2 LCD display is very basic module and is very commonly used in various devices and circuits. These modules are preferred over seven segments and other multi segment </a:t>
            </a:r>
            <a:r>
              <a:rPr lang="en-US" sz="2000" dirty="0" smtClean="0">
                <a:latin typeface="Times New Roman" pitchFamily="18" charset="0"/>
                <a:cs typeface="Times New Roman" pitchFamily="18" charset="0"/>
              </a:rPr>
              <a:t>LEDs.</a:t>
            </a:r>
          </a:p>
          <a:p>
            <a:pPr>
              <a:buNone/>
            </a:pPr>
            <a:endParaRPr lang="en-US" sz="2000" dirty="0">
              <a:latin typeface="Times New Roman" pitchFamily="18" charset="0"/>
              <a:cs typeface="Times New Roman" pitchFamily="18" charset="0"/>
            </a:endParaRPr>
          </a:p>
        </p:txBody>
      </p:sp>
      <p:pic>
        <p:nvPicPr>
          <p:cNvPr id="4" name="Picture 3" descr="ldc.gif"/>
          <p:cNvPicPr>
            <a:picLocks noChangeAspect="1"/>
          </p:cNvPicPr>
          <p:nvPr/>
        </p:nvPicPr>
        <p:blipFill>
          <a:blip r:embed="rId2" cstate="print"/>
          <a:stretch>
            <a:fillRect/>
          </a:stretch>
        </p:blipFill>
        <p:spPr>
          <a:xfrm>
            <a:off x="927370" y="1905000"/>
            <a:ext cx="4863830" cy="2286000"/>
          </a:xfrm>
          <a:prstGeom prst="rect">
            <a:avLst/>
          </a:prstGeom>
        </p:spPr>
      </p:pic>
      <p:sp>
        <p:nvSpPr>
          <p:cNvPr id="5" name="TextBox 4"/>
          <p:cNvSpPr txBox="1"/>
          <p:nvPr/>
        </p:nvSpPr>
        <p:spPr>
          <a:xfrm>
            <a:off x="6248400" y="2208074"/>
            <a:ext cx="2971800" cy="1754326"/>
          </a:xfrm>
          <a:prstGeom prst="rect">
            <a:avLst/>
          </a:prstGeom>
          <a:noFill/>
        </p:spPr>
        <p:txBody>
          <a:bodyPr wrap="square" rtlCol="0">
            <a:spAutoFit/>
          </a:bodyPr>
          <a:lstStyle/>
          <a:p>
            <a:r>
              <a:rPr lang="en-US" dirty="0" smtClean="0"/>
              <a:t>LCD_RS – RD2</a:t>
            </a:r>
          </a:p>
          <a:p>
            <a:r>
              <a:rPr lang="en-US" dirty="0" smtClean="0"/>
              <a:t>LCD_EN – RD3</a:t>
            </a:r>
          </a:p>
          <a:p>
            <a:r>
              <a:rPr lang="en-US" dirty="0" smtClean="0"/>
              <a:t>LCD_D4 – RD4</a:t>
            </a:r>
          </a:p>
          <a:p>
            <a:r>
              <a:rPr lang="en-US" dirty="0" smtClean="0"/>
              <a:t>LCD_D5 – RD5</a:t>
            </a:r>
          </a:p>
          <a:p>
            <a:r>
              <a:rPr lang="en-US" dirty="0" smtClean="0"/>
              <a:t>LCD_D6  - RD6</a:t>
            </a:r>
          </a:p>
          <a:p>
            <a:r>
              <a:rPr lang="en-US" dirty="0" smtClean="0"/>
              <a:t>LCD_D7  -</a:t>
            </a:r>
            <a:r>
              <a:rPr lang="en-US" dirty="0" smtClean="0"/>
              <a:t> </a:t>
            </a:r>
            <a:r>
              <a:rPr lang="en-US" dirty="0" smtClean="0"/>
              <a:t>RD7</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 2</a:t>
            </a:r>
            <a:endParaRPr lang="en-US" dirty="0"/>
          </a:p>
        </p:txBody>
      </p:sp>
      <p:sp>
        <p:nvSpPr>
          <p:cNvPr id="3" name="Content Placeholder 2"/>
          <p:cNvSpPr>
            <a:spLocks noGrp="1"/>
          </p:cNvSpPr>
          <p:nvPr>
            <p:ph sz="quarter" idx="1"/>
          </p:nvPr>
        </p:nvSpPr>
        <p:spPr>
          <a:xfrm>
            <a:off x="838200" y="4495800"/>
            <a:ext cx="8229600" cy="1981200"/>
          </a:xfrm>
        </p:spPr>
        <p:txBody>
          <a:bodyPr>
            <a:normAutofit/>
          </a:bodyPr>
          <a:lstStyle/>
          <a:p>
            <a:pPr>
              <a:buNone/>
            </a:pP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Raspberry Pi</a:t>
            </a:r>
            <a:r>
              <a:rPr lang="en-US" sz="2000" dirty="0" smtClean="0">
                <a:latin typeface="Times New Roman" pitchFamily="18" charset="0"/>
                <a:cs typeface="Times New Roman" pitchFamily="18" charset="0"/>
              </a:rPr>
              <a:t> is a series of credit card-sized single-board computers </a:t>
            </a:r>
            <a:endParaRPr lang="en-US" sz="2000" dirty="0" smtClean="0">
              <a:latin typeface="Times New Roman" pitchFamily="18" charset="0"/>
              <a:cs typeface="Times New Roman" pitchFamily="18" charset="0"/>
            </a:endParaRPr>
          </a:p>
        </p:txBody>
      </p:sp>
      <p:pic>
        <p:nvPicPr>
          <p:cNvPr id="4" name="Picture 3" descr="720px-Raspberrypi_block_function_v01.svg.png"/>
          <p:cNvPicPr>
            <a:picLocks noChangeAspect="1"/>
          </p:cNvPicPr>
          <p:nvPr/>
        </p:nvPicPr>
        <p:blipFill>
          <a:blip r:embed="rId3" cstate="print"/>
          <a:stretch>
            <a:fillRect/>
          </a:stretch>
        </p:blipFill>
        <p:spPr>
          <a:xfrm>
            <a:off x="3352800" y="4953000"/>
            <a:ext cx="3733800" cy="1592051"/>
          </a:xfrm>
          <a:prstGeom prst="rect">
            <a:avLst/>
          </a:prstGeom>
        </p:spPr>
      </p:pic>
      <p:pic>
        <p:nvPicPr>
          <p:cNvPr id="5" name="Picture 4" descr="rasp pi logo.png"/>
          <p:cNvPicPr>
            <a:picLocks noChangeAspect="1"/>
          </p:cNvPicPr>
          <p:nvPr/>
        </p:nvPicPr>
        <p:blipFill>
          <a:blip r:embed="rId4" cstate="print"/>
          <a:stretch>
            <a:fillRect/>
          </a:stretch>
        </p:blipFill>
        <p:spPr>
          <a:xfrm>
            <a:off x="4495800" y="228600"/>
            <a:ext cx="821756" cy="990600"/>
          </a:xfrm>
          <a:prstGeom prst="rect">
            <a:avLst/>
          </a:prstGeom>
        </p:spPr>
      </p:pic>
      <p:pic>
        <p:nvPicPr>
          <p:cNvPr id="6" name="Picture 5" descr="Raspberry_Pi_B+.jpg"/>
          <p:cNvPicPr>
            <a:picLocks noChangeAspect="1"/>
          </p:cNvPicPr>
          <p:nvPr/>
        </p:nvPicPr>
        <p:blipFill>
          <a:blip r:embed="rId5" cstate="print"/>
          <a:stretch>
            <a:fillRect/>
          </a:stretch>
        </p:blipFill>
        <p:spPr>
          <a:xfrm>
            <a:off x="2814239" y="1811493"/>
            <a:ext cx="3662761" cy="245570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Arduino</a:t>
            </a:r>
            <a:r>
              <a:rPr lang="en-US" dirty="0" smtClean="0"/>
              <a:t> Mega</a:t>
            </a:r>
            <a:endParaRPr lang="en-US" dirty="0"/>
          </a:p>
        </p:txBody>
      </p:sp>
      <p:pic>
        <p:nvPicPr>
          <p:cNvPr id="4" name="Content Placeholder 3" descr="ArduinoMega.jpg"/>
          <p:cNvPicPr>
            <a:picLocks noGrp="1" noChangeAspect="1"/>
          </p:cNvPicPr>
          <p:nvPr>
            <p:ph sz="quarter" idx="1"/>
          </p:nvPr>
        </p:nvPicPr>
        <p:blipFill>
          <a:blip r:embed="rId2" cstate="print"/>
          <a:stretch>
            <a:fillRect/>
          </a:stretch>
        </p:blipFill>
        <p:spPr>
          <a:xfrm>
            <a:off x="2590800" y="1752600"/>
            <a:ext cx="3810000" cy="1981200"/>
          </a:xfrm>
        </p:spPr>
      </p:pic>
      <p:sp>
        <p:nvSpPr>
          <p:cNvPr id="5" name="TextBox 4"/>
          <p:cNvSpPr txBox="1"/>
          <p:nvPr/>
        </p:nvSpPr>
        <p:spPr>
          <a:xfrm>
            <a:off x="304800" y="4191000"/>
            <a:ext cx="8534400" cy="2554545"/>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Mega is a microcontroller board based on the ATmega1280 .</a:t>
            </a:r>
            <a:r>
              <a:rPr lang="en-US" sz="2000" dirty="0" smtClean="0">
                <a:latin typeface="Times New Roman" pitchFamily="18" charset="0"/>
                <a:cs typeface="Times New Roman" pitchFamily="18" charset="0"/>
              </a:rPr>
              <a:t>It </a:t>
            </a:r>
            <a:r>
              <a:rPr lang="en-US" sz="2000" dirty="0" smtClean="0">
                <a:latin typeface="Times New Roman" pitchFamily="18" charset="0"/>
                <a:cs typeface="Times New Roman" pitchFamily="18" charset="0"/>
              </a:rPr>
              <a:t>has 54 digital input/output pins (of which 14 can be used as PWM outputs), 16 analog inputs, 4 UARTs (hardware serial ports), a 16 MHz crystal oscillator, a USB connection, a power jack, an ICSP header, and a reset button. It contains everything needed to support the microcontroller; simply connect it to a computer with a USB cable or power it with a AC-to-DC adapter or battery to get started. The Mega is compatible with most shields designed for the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Duemilanove</a:t>
            </a:r>
            <a:r>
              <a:rPr lang="en-US" sz="2000" dirty="0" smtClean="0">
                <a:latin typeface="Times New Roman" pitchFamily="18" charset="0"/>
                <a:cs typeface="Times New Roman" pitchFamily="18" charset="0"/>
              </a:rPr>
              <a:t> or </a:t>
            </a:r>
            <a:r>
              <a:rPr lang="en-US" sz="2000" dirty="0" err="1" smtClean="0">
                <a:latin typeface="Times New Roman" pitchFamily="18" charset="0"/>
                <a:cs typeface="Times New Roman" pitchFamily="18" charset="0"/>
              </a:rPr>
              <a:t>Diecimila</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ULN2004A Relay </a:t>
            </a:r>
            <a:endParaRPr lang="en-US" dirty="0"/>
          </a:p>
        </p:txBody>
      </p:sp>
      <p:pic>
        <p:nvPicPr>
          <p:cNvPr id="4" name="Content Placeholder 3" descr="ULN2004A.jpg"/>
          <p:cNvPicPr>
            <a:picLocks noGrp="1" noChangeAspect="1"/>
          </p:cNvPicPr>
          <p:nvPr>
            <p:ph sz="quarter" idx="1"/>
          </p:nvPr>
        </p:nvPicPr>
        <p:blipFill>
          <a:blip r:embed="rId2" cstate="print"/>
          <a:stretch>
            <a:fillRect/>
          </a:stretch>
        </p:blipFill>
        <p:spPr>
          <a:xfrm>
            <a:off x="6934200" y="152400"/>
            <a:ext cx="1804020" cy="1066800"/>
          </a:xfrm>
        </p:spPr>
      </p:pic>
      <p:sp>
        <p:nvSpPr>
          <p:cNvPr id="5" name="TextBox 4"/>
          <p:cNvSpPr txBox="1"/>
          <p:nvPr/>
        </p:nvSpPr>
        <p:spPr>
          <a:xfrm>
            <a:off x="228600" y="5455384"/>
            <a:ext cx="8991600" cy="1631216"/>
          </a:xfrm>
          <a:prstGeom prst="rect">
            <a:avLst/>
          </a:prstGeom>
          <a:noFill/>
        </p:spPr>
        <p:txBody>
          <a:bodyPr wrap="square" rtlCol="0">
            <a:spAutoFit/>
          </a:bodyPr>
          <a:lstStyle/>
          <a:p>
            <a:r>
              <a:rPr lang="en-US" sz="2000" dirty="0" smtClean="0">
                <a:latin typeface="Times New Roman" pitchFamily="18" charset="0"/>
                <a:cs typeface="Times New Roman" pitchFamily="18" charset="0"/>
              </a:rPr>
              <a:t>ULN2004Aare high voltage, high current </a:t>
            </a:r>
            <a:r>
              <a:rPr lang="en-US" sz="2000" dirty="0" err="1" smtClean="0">
                <a:latin typeface="Times New Roman" pitchFamily="18" charset="0"/>
                <a:cs typeface="Times New Roman" pitchFamily="18" charset="0"/>
              </a:rPr>
              <a:t>darlington</a:t>
            </a:r>
            <a:r>
              <a:rPr lang="en-US" sz="2000" dirty="0" smtClean="0">
                <a:latin typeface="Times New Roman" pitchFamily="18" charset="0"/>
                <a:cs typeface="Times New Roman" pitchFamily="18" charset="0"/>
              </a:rPr>
              <a:t> arrays </a:t>
            </a:r>
            <a:r>
              <a:rPr lang="en-US" sz="2000" dirty="0" smtClean="0">
                <a:latin typeface="Times New Roman" pitchFamily="18" charset="0"/>
                <a:cs typeface="Times New Roman" pitchFamily="18" charset="0"/>
              </a:rPr>
              <a:t>each containing seven open collector </a:t>
            </a:r>
            <a:r>
              <a:rPr lang="en-US" sz="2000" dirty="0" err="1" smtClean="0">
                <a:latin typeface="Times New Roman" pitchFamily="18" charset="0"/>
                <a:cs typeface="Times New Roman" pitchFamily="18" charset="0"/>
              </a:rPr>
              <a:t>darlingtonpairswith</a:t>
            </a:r>
            <a:r>
              <a:rPr lang="en-US" sz="2000" dirty="0" smtClean="0">
                <a:latin typeface="Times New Roman" pitchFamily="18" charset="0"/>
                <a:cs typeface="Times New Roman" pitchFamily="18" charset="0"/>
              </a:rPr>
              <a:t> common emitters. Each </a:t>
            </a:r>
            <a:r>
              <a:rPr lang="en-US" sz="2000" dirty="0" smtClean="0">
                <a:latin typeface="Times New Roman" pitchFamily="18" charset="0"/>
                <a:cs typeface="Times New Roman" pitchFamily="18" charset="0"/>
              </a:rPr>
              <a:t>channel is rated </a:t>
            </a:r>
            <a:r>
              <a:rPr lang="en-US" sz="2000" dirty="0" smtClean="0">
                <a:latin typeface="Times New Roman" pitchFamily="18" charset="0"/>
                <a:cs typeface="Times New Roman" pitchFamily="18" charset="0"/>
              </a:rPr>
              <a:t>at 500mA and can withstand peak currents </a:t>
            </a:r>
            <a:r>
              <a:rPr lang="en-US" sz="2000" dirty="0" smtClean="0">
                <a:latin typeface="Times New Roman" pitchFamily="18" charset="0"/>
                <a:cs typeface="Times New Roman" pitchFamily="18" charset="0"/>
              </a:rPr>
              <a:t>of 600mA</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6" name="Picture 5" descr="Sell-the-12-v-stable-version-of-light-operated-font-b-switch-b-font-Photosensitive-resistance.jpg"/>
          <p:cNvPicPr>
            <a:picLocks noChangeAspect="1"/>
          </p:cNvPicPr>
          <p:nvPr/>
        </p:nvPicPr>
        <p:blipFill>
          <a:blip r:embed="rId3" cstate="print"/>
          <a:stretch>
            <a:fillRect/>
          </a:stretch>
        </p:blipFill>
        <p:spPr>
          <a:xfrm>
            <a:off x="2590800" y="1972081"/>
            <a:ext cx="4181475" cy="313331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Level </a:t>
            </a:r>
            <a:r>
              <a:rPr lang="en-US" dirty="0" smtClean="0"/>
              <a:t>Shifter</a:t>
            </a:r>
            <a:endParaRPr lang="en-US" dirty="0"/>
          </a:p>
        </p:txBody>
      </p:sp>
      <p:pic>
        <p:nvPicPr>
          <p:cNvPr id="4" name="Content Placeholder 3" descr="level shifer.JPG"/>
          <p:cNvPicPr>
            <a:picLocks noGrp="1" noChangeAspect="1"/>
          </p:cNvPicPr>
          <p:nvPr>
            <p:ph sz="quarter" idx="1"/>
          </p:nvPr>
        </p:nvPicPr>
        <p:blipFill>
          <a:blip r:embed="rId2" cstate="print"/>
          <a:stretch>
            <a:fillRect/>
          </a:stretch>
        </p:blipFill>
        <p:spPr>
          <a:xfrm>
            <a:off x="2895600" y="1981200"/>
            <a:ext cx="2667000" cy="2667000"/>
          </a:xfrm>
        </p:spPr>
      </p:pic>
      <p:sp>
        <p:nvSpPr>
          <p:cNvPr id="5" name="TextBox 4"/>
          <p:cNvSpPr txBox="1"/>
          <p:nvPr/>
        </p:nvSpPr>
        <p:spPr>
          <a:xfrm>
            <a:off x="304800" y="5388114"/>
            <a:ext cx="8763000" cy="1015663"/>
          </a:xfrm>
          <a:prstGeom prst="rect">
            <a:avLst/>
          </a:prstGeom>
          <a:noFill/>
        </p:spPr>
        <p:txBody>
          <a:bodyPr wrap="square" rtlCol="0">
            <a:spAutoFit/>
          </a:bodyPr>
          <a:lstStyle/>
          <a:p>
            <a:r>
              <a:rPr lang="en-US" sz="2000" dirty="0" smtClean="0">
                <a:latin typeface="Times New Roman" pitchFamily="18" charset="0"/>
                <a:cs typeface="Times New Roman" pitchFamily="18" charset="0"/>
              </a:rPr>
              <a:t>Bi-directional level shifter and translator circuits are used to interface between applications with different supply voltage and input-output voltage levels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3.3V to 5 V</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RF TRANSMITTER AND RECEIVER</a:t>
            </a:r>
            <a:endParaRPr lang="en-US" b="1" dirty="0"/>
          </a:p>
        </p:txBody>
      </p:sp>
      <p:pic>
        <p:nvPicPr>
          <p:cNvPr id="4" name="Content Placeholder 3" descr="level shifer.JPG"/>
          <p:cNvPicPr>
            <a:picLocks noGrp="1" noChangeAspect="1"/>
          </p:cNvPicPr>
          <p:nvPr>
            <p:ph sz="quarter" idx="1"/>
          </p:nvPr>
        </p:nvPicPr>
        <p:blipFill>
          <a:blip r:embed="rId2" cstate="print"/>
          <a:stretch>
            <a:fillRect/>
          </a:stretch>
        </p:blipFill>
        <p:spPr>
          <a:xfrm>
            <a:off x="2895600" y="1524000"/>
            <a:ext cx="3124200" cy="3124200"/>
          </a:xfrm>
        </p:spPr>
      </p:pic>
      <p:sp>
        <p:nvSpPr>
          <p:cNvPr id="5" name="TextBox 4"/>
          <p:cNvSpPr txBox="1"/>
          <p:nvPr/>
        </p:nvSpPr>
        <p:spPr>
          <a:xfrm>
            <a:off x="228600" y="4648200"/>
            <a:ext cx="8763000" cy="1938992"/>
          </a:xfrm>
          <a:prstGeom prst="rect">
            <a:avLst/>
          </a:prstGeom>
          <a:noFill/>
        </p:spPr>
        <p:txBody>
          <a:bodyPr wrap="square" rtlCol="0">
            <a:spAutoFit/>
          </a:bodyPr>
          <a:lstStyle/>
          <a:p>
            <a:r>
              <a:rPr lang="en-US" sz="2000" dirty="0" smtClean="0"/>
              <a:t>This </a:t>
            </a:r>
            <a:r>
              <a:rPr lang="en-US" sz="2000" b="1" dirty="0" smtClean="0"/>
              <a:t>RF module</a:t>
            </a:r>
            <a:r>
              <a:rPr lang="en-US" sz="2000" dirty="0" smtClean="0"/>
              <a:t> comprises of an </a:t>
            </a:r>
            <a:r>
              <a:rPr lang="en-US" sz="2000" b="1" dirty="0" smtClean="0"/>
              <a:t>RF Transmitter</a:t>
            </a:r>
            <a:r>
              <a:rPr lang="en-US" sz="2000" dirty="0" smtClean="0"/>
              <a:t> and an </a:t>
            </a:r>
            <a:r>
              <a:rPr lang="en-US" sz="2000" b="1" dirty="0" smtClean="0"/>
              <a:t>RF Receiver</a:t>
            </a:r>
            <a:r>
              <a:rPr lang="en-US" sz="2000" dirty="0" smtClean="0"/>
              <a:t>. The transmitter/receiver (</a:t>
            </a:r>
            <a:r>
              <a:rPr lang="en-US" sz="2000" dirty="0" err="1" smtClean="0"/>
              <a:t>Tx</a:t>
            </a:r>
            <a:r>
              <a:rPr lang="en-US" sz="2000" dirty="0" smtClean="0"/>
              <a:t>/Rx) pair operates at a frequency of </a:t>
            </a:r>
            <a:r>
              <a:rPr lang="en-US" sz="2000" b="1" dirty="0" smtClean="0"/>
              <a:t>434 </a:t>
            </a:r>
            <a:r>
              <a:rPr lang="en-US" sz="2000" b="1" dirty="0" err="1" smtClean="0"/>
              <a:t>MHz</a:t>
            </a:r>
            <a:r>
              <a:rPr lang="en-US" sz="2000" dirty="0" err="1" smtClean="0"/>
              <a:t>.</a:t>
            </a:r>
            <a:r>
              <a:rPr lang="en-US" sz="2000" dirty="0" smtClean="0"/>
              <a:t> An RF transmitter receives serial data and transmits it wirelessly through RF through its antenna connected at pin4. The transmission occurs at the rate of 1Kbps - 10Kbps.The transmitted data is received by an RF receiver operating at the same frequency as that of the transmitter.</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r>
              <a:rPr lang="en-US" dirty="0" smtClean="0"/>
              <a:t>modem / router</a:t>
            </a:r>
            <a:endParaRPr lang="en-US" dirty="0"/>
          </a:p>
        </p:txBody>
      </p:sp>
      <p:sp>
        <p:nvSpPr>
          <p:cNvPr id="3" name="Content Placeholder 2"/>
          <p:cNvSpPr>
            <a:spLocks noGrp="1"/>
          </p:cNvSpPr>
          <p:nvPr>
            <p:ph sz="quarter" idx="1"/>
          </p:nvPr>
        </p:nvSpPr>
        <p:spPr>
          <a:xfrm>
            <a:off x="381000" y="4618037"/>
            <a:ext cx="9220200" cy="2239963"/>
          </a:xfrm>
        </p:spPr>
        <p:txBody>
          <a:bodyPr>
            <a:normAutofit/>
          </a:bodyPr>
          <a:lstStyle/>
          <a:p>
            <a:pPr>
              <a:buNone/>
            </a:pPr>
            <a:r>
              <a:rPr lang="en-US" sz="2000" dirty="0" smtClean="0">
                <a:latin typeface="Times New Roman" pitchFamily="18" charset="0"/>
                <a:cs typeface="Times New Roman" pitchFamily="18" charset="0"/>
              </a:rPr>
              <a:t>The modem establishes and maintains the connection with the </a:t>
            </a:r>
            <a:r>
              <a:rPr lang="en-US" sz="2000" dirty="0" smtClean="0">
                <a:latin typeface="Times New Roman" pitchFamily="18" charset="0"/>
                <a:cs typeface="Times New Roman" pitchFamily="18" charset="0"/>
              </a:rPr>
              <a:t>Internet</a:t>
            </a:r>
          </a:p>
          <a:p>
            <a:pPr>
              <a:buNone/>
            </a:pPr>
            <a:r>
              <a:rPr lang="en-US" sz="2000" dirty="0" smtClean="0">
                <a:latin typeface="Times New Roman" pitchFamily="18" charset="0"/>
                <a:cs typeface="Times New Roman" pitchFamily="18" charset="0"/>
              </a:rPr>
              <a:t>provider's </a:t>
            </a:r>
            <a:r>
              <a:rPr lang="en-US" sz="2000" dirty="0" smtClean="0">
                <a:latin typeface="Times New Roman" pitchFamily="18" charset="0"/>
                <a:cs typeface="Times New Roman" pitchFamily="18" charset="0"/>
              </a:rPr>
              <a:t>service and converts the signals from and to the </a:t>
            </a:r>
            <a:r>
              <a:rPr lang="en-US" sz="2000" dirty="0" smtClean="0">
                <a:latin typeface="Times New Roman" pitchFamily="18" charset="0"/>
                <a:cs typeface="Times New Roman" pitchFamily="18" charset="0"/>
              </a:rPr>
              <a:t>router appropriately.</a:t>
            </a:r>
          </a:p>
          <a:p>
            <a:pPr>
              <a:buNone/>
            </a:pPr>
            <a:r>
              <a:rPr lang="en-US" sz="2000" dirty="0" smtClean="0">
                <a:latin typeface="Times New Roman" pitchFamily="18" charset="0"/>
                <a:cs typeface="Times New Roman" pitchFamily="18" charset="0"/>
              </a:rPr>
              <a:t>The router forwards traffic destined for the Internet to the modem, </a:t>
            </a:r>
            <a:r>
              <a:rPr lang="en-US" sz="2000" dirty="0" smtClean="0">
                <a:latin typeface="Times New Roman" pitchFamily="18" charset="0"/>
                <a:cs typeface="Times New Roman" pitchFamily="18" charset="0"/>
              </a:rPr>
              <a:t>while</a:t>
            </a:r>
          </a:p>
          <a:p>
            <a:pPr>
              <a:buNone/>
            </a:pPr>
            <a:r>
              <a:rPr lang="en-US" sz="2000" dirty="0" smtClean="0">
                <a:latin typeface="Times New Roman" pitchFamily="18" charset="0"/>
                <a:cs typeface="Times New Roman" pitchFamily="18" charset="0"/>
              </a:rPr>
              <a:t>keeping </a:t>
            </a:r>
            <a:r>
              <a:rPr lang="en-US" sz="2000" dirty="0" smtClean="0">
                <a:latin typeface="Times New Roman" pitchFamily="18" charset="0"/>
                <a:cs typeface="Times New Roman" pitchFamily="18" charset="0"/>
              </a:rPr>
              <a:t>internal traffic (computer to computer, computer to printer, etc.) </a:t>
            </a:r>
            <a:r>
              <a:rPr lang="en-US" sz="2000" dirty="0" smtClean="0">
                <a:latin typeface="Times New Roman" pitchFamily="18" charset="0"/>
                <a:cs typeface="Times New Roman" pitchFamily="18" charset="0"/>
              </a:rPr>
              <a:t>from</a:t>
            </a:r>
          </a:p>
          <a:p>
            <a:pPr>
              <a:buNone/>
            </a:pPr>
            <a:r>
              <a:rPr lang="en-US" sz="2000" dirty="0" smtClean="0">
                <a:latin typeface="Times New Roman" pitchFamily="18" charset="0"/>
                <a:cs typeface="Times New Roman" pitchFamily="18" charset="0"/>
              </a:rPr>
              <a:t>leaving </a:t>
            </a:r>
            <a:r>
              <a:rPr lang="en-US" sz="2000" dirty="0" smtClean="0">
                <a:latin typeface="Times New Roman" pitchFamily="18" charset="0"/>
                <a:cs typeface="Times New Roman" pitchFamily="18" charset="0"/>
              </a:rPr>
              <a:t>the network.</a:t>
            </a:r>
            <a:endParaRPr lang="en-US" sz="2000" dirty="0">
              <a:latin typeface="Times New Roman" pitchFamily="18" charset="0"/>
              <a:cs typeface="Times New Roman" pitchFamily="18" charset="0"/>
            </a:endParaRPr>
          </a:p>
        </p:txBody>
      </p:sp>
      <p:pic>
        <p:nvPicPr>
          <p:cNvPr id="4" name="Picture 3" descr="connect-wireless-router-01.jpg"/>
          <p:cNvPicPr>
            <a:picLocks noChangeAspect="1"/>
          </p:cNvPicPr>
          <p:nvPr/>
        </p:nvPicPr>
        <p:blipFill>
          <a:blip r:embed="rId2" cstate="print"/>
          <a:stretch>
            <a:fillRect/>
          </a:stretch>
        </p:blipFill>
        <p:spPr>
          <a:xfrm>
            <a:off x="2667000" y="1600200"/>
            <a:ext cx="3312763" cy="28956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7848"/>
            <a:ext cx="8534400" cy="758952"/>
          </a:xfrm>
        </p:spPr>
        <p:txBody>
          <a:bodyPr>
            <a:noAutofit/>
          </a:bodyPr>
          <a:lstStyle/>
          <a:p>
            <a:r>
              <a:rPr lang="en-US" sz="4000" b="1" dirty="0" smtClean="0">
                <a:solidFill>
                  <a:schemeClr val="tx1"/>
                </a:solidFill>
                <a:latin typeface="Times New Roman" pitchFamily="18" charset="0"/>
                <a:cs typeface="Times New Roman" pitchFamily="18" charset="0"/>
              </a:rPr>
              <a:t/>
            </a:r>
            <a:br>
              <a:rPr lang="en-US" sz="4000" b="1" dirty="0" smtClean="0">
                <a:solidFill>
                  <a:schemeClr val="tx1"/>
                </a:solidFill>
                <a:latin typeface="Times New Roman" pitchFamily="18" charset="0"/>
                <a:cs typeface="Times New Roman" pitchFamily="18" charset="0"/>
              </a:rPr>
            </a:br>
            <a:r>
              <a:rPr lang="en-US" sz="4000" b="1" dirty="0" smtClean="0">
                <a:solidFill>
                  <a:schemeClr val="tx1"/>
                </a:solidFill>
                <a:latin typeface="Times New Roman" pitchFamily="18" charset="0"/>
                <a:cs typeface="Times New Roman" pitchFamily="18" charset="0"/>
              </a:rPr>
              <a:t>Energy Measuring </a:t>
            </a:r>
            <a:r>
              <a:rPr lang="en-US" sz="4000" b="1" dirty="0" smtClean="0">
                <a:solidFill>
                  <a:schemeClr val="tx1"/>
                </a:solidFill>
                <a:latin typeface="Times New Roman" pitchFamily="18" charset="0"/>
                <a:cs typeface="Times New Roman" pitchFamily="18" charset="0"/>
              </a:rPr>
              <a:t>Unit</a:t>
            </a:r>
            <a:endParaRPr lang="en-US" sz="40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0" y="1752600"/>
            <a:ext cx="8991600" cy="3810000"/>
          </a:xfrm>
        </p:spPr>
        <p:txBody>
          <a:bodyPr>
            <a:normAutofit/>
          </a:bodyPr>
          <a:lstStyle/>
          <a:p>
            <a:r>
              <a:rPr lang="en-US" sz="3000" dirty="0" smtClean="0">
                <a:latin typeface="Times New Roman" pitchFamily="18" charset="0"/>
                <a:cs typeface="Times New Roman" pitchFamily="18" charset="0"/>
              </a:rPr>
              <a:t>Consist of </a:t>
            </a:r>
            <a:r>
              <a:rPr lang="en-US" sz="3000" dirty="0" smtClean="0">
                <a:latin typeface="Times New Roman" pitchFamily="18" charset="0"/>
                <a:cs typeface="Times New Roman" pitchFamily="18" charset="0"/>
              </a:rPr>
              <a:t>a power measuring IC </a:t>
            </a:r>
            <a:r>
              <a:rPr lang="en-US" sz="3000" dirty="0" smtClean="0">
                <a:latin typeface="Times New Roman" pitchFamily="18" charset="0"/>
                <a:cs typeface="Times New Roman" pitchFamily="18" charset="0"/>
              </a:rPr>
              <a:t>and a Microcontroller IC.</a:t>
            </a:r>
          </a:p>
          <a:p>
            <a:r>
              <a:rPr lang="en-US" sz="3000" dirty="0" smtClean="0">
                <a:latin typeface="Times New Roman" pitchFamily="18" charset="0"/>
                <a:cs typeface="Times New Roman" pitchFamily="18" charset="0"/>
              </a:rPr>
              <a:t>Power </a:t>
            </a:r>
            <a:r>
              <a:rPr lang="en-US" sz="3000" dirty="0" smtClean="0">
                <a:latin typeface="Times New Roman" pitchFamily="18" charset="0"/>
                <a:cs typeface="Times New Roman" pitchFamily="18" charset="0"/>
              </a:rPr>
              <a:t>measuring IC </a:t>
            </a:r>
            <a:r>
              <a:rPr lang="en-US" sz="3000" dirty="0" smtClean="0">
                <a:latin typeface="Times New Roman" pitchFamily="18" charset="0"/>
                <a:cs typeface="Times New Roman" pitchFamily="18" charset="0"/>
              </a:rPr>
              <a:t>(IC STPM01) converts the input AC signal to equivalent digital values to be read by microcontroller.</a:t>
            </a:r>
          </a:p>
          <a:p>
            <a:r>
              <a:rPr lang="en-US" sz="3000" dirty="0" smtClean="0">
                <a:latin typeface="Times New Roman" pitchFamily="18" charset="0"/>
                <a:cs typeface="Times New Roman" pitchFamily="18" charset="0"/>
              </a:rPr>
              <a:t>Microcontroller </a:t>
            </a:r>
            <a:r>
              <a:rPr lang="en-US" sz="3000" dirty="0" smtClean="0">
                <a:latin typeface="Times New Roman" pitchFamily="18" charset="0"/>
                <a:cs typeface="Times New Roman" pitchFamily="18" charset="0"/>
              </a:rPr>
              <a:t>intakes the digital value and calculates the real time power in kWh and is displayed in LCD.</a:t>
            </a:r>
            <a:endParaRPr lang="en-US"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914400"/>
          </a:xfrm>
        </p:spPr>
        <p:txBody>
          <a:bodyPr/>
          <a:lstStyle/>
          <a:p>
            <a:r>
              <a:rPr lang="en-US" dirty="0" smtClean="0"/>
              <a:t>Working Principle</a:t>
            </a:r>
            <a:endParaRPr lang="en-US" dirty="0"/>
          </a:p>
        </p:txBody>
      </p:sp>
      <p:pic>
        <p:nvPicPr>
          <p:cNvPr id="4" name="Content Placeholder 3" descr="power.JPG"/>
          <p:cNvPicPr>
            <a:picLocks noGrp="1" noChangeAspect="1"/>
          </p:cNvPicPr>
          <p:nvPr>
            <p:ph sz="quarter" idx="1"/>
          </p:nvPr>
        </p:nvPicPr>
        <p:blipFill>
          <a:blip r:embed="rId2" cstate="print"/>
          <a:stretch>
            <a:fillRect/>
          </a:stretch>
        </p:blipFill>
        <p:spPr>
          <a:xfrm>
            <a:off x="457200" y="1552887"/>
            <a:ext cx="8229600" cy="4269751"/>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b="1" dirty="0"/>
          </a:p>
        </p:txBody>
      </p:sp>
      <p:sp>
        <p:nvSpPr>
          <p:cNvPr id="3" name="Content Placeholder 2"/>
          <p:cNvSpPr>
            <a:spLocks noGrp="1"/>
          </p:cNvSpPr>
          <p:nvPr>
            <p:ph sz="quarter" idx="1"/>
          </p:nvPr>
        </p:nvSpPr>
        <p:spPr>
          <a:xfrm>
            <a:off x="533400" y="1828800"/>
            <a:ext cx="8229600" cy="4724400"/>
          </a:xfrm>
        </p:spPr>
        <p:txBody>
          <a:bodyPr>
            <a:normAutofit fontScale="92500"/>
          </a:bodyPr>
          <a:lstStyle/>
          <a:p>
            <a:r>
              <a:rPr lang="en-IN" sz="2400" dirty="0" smtClean="0"/>
              <a:t>The Smart Metering Infrastructure (SMI) is an integrated system of smart meters, communication networks and data management systems that enables two way communications between utilities and customers. </a:t>
            </a:r>
            <a:endParaRPr lang="en-IN" sz="2400" dirty="0" smtClean="0"/>
          </a:p>
          <a:p>
            <a:r>
              <a:rPr lang="en-IN" sz="2400" dirty="0" smtClean="0"/>
              <a:t>SMI </a:t>
            </a:r>
            <a:r>
              <a:rPr lang="en-IN" sz="2400" dirty="0" smtClean="0"/>
              <a:t>is a replacement for traditional </a:t>
            </a:r>
            <a:r>
              <a:rPr lang="en-IN" sz="2400" dirty="0" err="1" smtClean="0"/>
              <a:t>analog</a:t>
            </a:r>
            <a:r>
              <a:rPr lang="en-IN" sz="2400" dirty="0" smtClean="0"/>
              <a:t> devices with computerized smart meters which improves energy management. </a:t>
            </a:r>
            <a:endParaRPr lang="en-IN" sz="2400" dirty="0" smtClean="0"/>
          </a:p>
          <a:p>
            <a:r>
              <a:rPr lang="en-IN" sz="2400" dirty="0" smtClean="0"/>
              <a:t>By </a:t>
            </a:r>
            <a:r>
              <a:rPr lang="en-IN" sz="2400" dirty="0" smtClean="0"/>
              <a:t>this implementation the user receives constantly the energy usage readings via their smart phones and has consumer friendly wireless load control functionality</a:t>
            </a:r>
            <a:r>
              <a:rPr lang="en-IN" sz="2400" dirty="0" smtClean="0"/>
              <a:t>.</a:t>
            </a:r>
          </a:p>
          <a:p>
            <a:r>
              <a:rPr lang="en-US" sz="2400" dirty="0" smtClean="0"/>
              <a:t> </a:t>
            </a:r>
            <a:r>
              <a:rPr lang="en-US" sz="2400" dirty="0" smtClean="0"/>
              <a:t>The project introduces an automatic meter reading mechanism which can be implemented by means of Broadband network over a secured 128 bit encrypted channel and control of loads via android application and through websites.</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772400" cy="914400"/>
          </a:xfrm>
        </p:spPr>
        <p:txBody>
          <a:bodyPr/>
          <a:lstStyle/>
          <a:p>
            <a:r>
              <a:rPr lang="en-US" dirty="0" smtClean="0"/>
              <a:t>Voltage Sensing Circuit </a:t>
            </a:r>
            <a:endParaRPr lang="en-US" dirty="0"/>
          </a:p>
        </p:txBody>
      </p:sp>
      <p:pic>
        <p:nvPicPr>
          <p:cNvPr id="1026" name="Picture 2"/>
          <p:cNvPicPr>
            <a:picLocks noGrp="1" noChangeAspect="1" noChangeArrowheads="1"/>
          </p:cNvPicPr>
          <p:nvPr>
            <p:ph sz="quarter" idx="1"/>
          </p:nvPr>
        </p:nvPicPr>
        <p:blipFill>
          <a:blip r:embed="rId2" cstate="print"/>
          <a:stretch>
            <a:fillRect/>
          </a:stretch>
        </p:blipFill>
        <p:spPr bwMode="auto">
          <a:xfrm>
            <a:off x="1000125" y="2320925"/>
            <a:ext cx="7143750" cy="2733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772400" cy="914400"/>
          </a:xfrm>
        </p:spPr>
        <p:txBody>
          <a:bodyPr/>
          <a:lstStyle/>
          <a:p>
            <a:r>
              <a:rPr lang="en-US" dirty="0" smtClean="0"/>
              <a:t>Current Sensing Circuit </a:t>
            </a:r>
            <a:endParaRPr lang="en-US" dirty="0"/>
          </a:p>
        </p:txBody>
      </p:sp>
      <p:pic>
        <p:nvPicPr>
          <p:cNvPr id="2050" name="Picture 2"/>
          <p:cNvPicPr>
            <a:picLocks noGrp="1" noChangeAspect="1" noChangeArrowheads="1"/>
          </p:cNvPicPr>
          <p:nvPr>
            <p:ph sz="quarter" idx="1"/>
          </p:nvPr>
        </p:nvPicPr>
        <p:blipFill>
          <a:blip r:embed="rId2" cstate="print"/>
          <a:stretch>
            <a:fillRect/>
          </a:stretch>
        </p:blipFill>
        <p:spPr bwMode="auto">
          <a:xfrm>
            <a:off x="1009650" y="2587625"/>
            <a:ext cx="7124700" cy="220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Filters</a:t>
            </a:r>
            <a:endParaRPr lang="en-US" dirty="0"/>
          </a:p>
        </p:txBody>
      </p:sp>
      <p:sp>
        <p:nvSpPr>
          <p:cNvPr id="3" name="Content Placeholder 2"/>
          <p:cNvSpPr>
            <a:spLocks noGrp="1"/>
          </p:cNvSpPr>
          <p:nvPr>
            <p:ph sz="quarter" idx="1"/>
          </p:nvPr>
        </p:nvSpPr>
        <p:spPr>
          <a:xfrm>
            <a:off x="609600" y="1539240"/>
            <a:ext cx="8229600" cy="4937760"/>
          </a:xfrm>
        </p:spPr>
        <p:txBody>
          <a:bodyPr>
            <a:normAutofit/>
          </a:bodyPr>
          <a:lstStyle/>
          <a:p>
            <a:r>
              <a:rPr lang="en-US" dirty="0" smtClean="0"/>
              <a:t>Anti-aliasing Filter </a:t>
            </a:r>
            <a:endParaRPr lang="en-US" dirty="0" smtClean="0"/>
          </a:p>
          <a:p>
            <a:pPr>
              <a:buNone/>
            </a:pPr>
            <a:r>
              <a:rPr lang="en-US" dirty="0" smtClean="0"/>
              <a:t>			</a:t>
            </a:r>
            <a:r>
              <a:rPr lang="en-US" dirty="0" smtClean="0"/>
              <a:t>An </a:t>
            </a:r>
            <a:r>
              <a:rPr lang="en-US" b="1" dirty="0" smtClean="0"/>
              <a:t>anti-aliasing filter</a:t>
            </a:r>
            <a:r>
              <a:rPr lang="en-US" dirty="0" smtClean="0"/>
              <a:t> (AAF) is a filter used before a signal sampler to restrict the bandwidth of a signal to approximately or completely satisfy the sampling theorem over the band of interest</a:t>
            </a:r>
            <a:r>
              <a:rPr lang="en-US" dirty="0" smtClean="0"/>
              <a:t>.</a:t>
            </a:r>
          </a:p>
          <a:p>
            <a:r>
              <a:rPr lang="en-US" dirty="0" smtClean="0"/>
              <a:t> </a:t>
            </a:r>
            <a:r>
              <a:rPr lang="en-US" dirty="0" smtClean="0"/>
              <a:t>Crosstalk Cancellation </a:t>
            </a:r>
            <a:r>
              <a:rPr lang="en-US" dirty="0" smtClean="0"/>
              <a:t>Network</a:t>
            </a:r>
          </a:p>
          <a:p>
            <a:pPr>
              <a:buNone/>
            </a:pPr>
            <a:r>
              <a:rPr lang="en-US" dirty="0" smtClean="0"/>
              <a:t>	</a:t>
            </a:r>
            <a:r>
              <a:rPr lang="en-US" dirty="0" smtClean="0"/>
              <a:t>		</a:t>
            </a:r>
            <a:r>
              <a:rPr lang="en-US" dirty="0" smtClean="0"/>
              <a:t> When voltage and</a:t>
            </a:r>
            <a:br>
              <a:rPr lang="en-US" dirty="0" smtClean="0"/>
            </a:br>
            <a:r>
              <a:rPr lang="en-US" dirty="0" smtClean="0"/>
              <a:t>current are not in phase, crosstalk has a non-linear effect on the measurements, which</a:t>
            </a:r>
            <a:br>
              <a:rPr lang="en-US" dirty="0" smtClean="0"/>
            </a:br>
            <a:r>
              <a:rPr lang="en-US" dirty="0" smtClean="0"/>
              <a:t>cannot be </a:t>
            </a:r>
            <a:r>
              <a:rPr lang="en-US" dirty="0" smtClean="0"/>
              <a:t>calibrated</a:t>
            </a: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Smart Load Controlling Unit</a:t>
            </a:r>
            <a:endParaRPr lang="en-US" b="1" dirty="0"/>
          </a:p>
        </p:txBody>
      </p:sp>
      <p:sp>
        <p:nvSpPr>
          <p:cNvPr id="3" name="Content Placeholder 2"/>
          <p:cNvSpPr>
            <a:spLocks noGrp="1"/>
          </p:cNvSpPr>
          <p:nvPr>
            <p:ph sz="quarter" idx="1"/>
          </p:nvPr>
        </p:nvSpPr>
        <p:spPr>
          <a:xfrm>
            <a:off x="228600" y="1600200"/>
            <a:ext cx="8686800" cy="4572000"/>
          </a:xfrm>
        </p:spPr>
        <p:txBody>
          <a:bodyPr>
            <a:normAutofit/>
          </a:bodyPr>
          <a:lstStyle/>
          <a:p>
            <a:r>
              <a:rPr lang="en-US" sz="3000" dirty="0" smtClean="0"/>
              <a:t>Load controlling unit comprises of mainly Raspberry PI microcontroller IC </a:t>
            </a:r>
            <a:r>
              <a:rPr lang="en-US" sz="3000" dirty="0" smtClean="0"/>
              <a:t>providing load </a:t>
            </a:r>
            <a:r>
              <a:rPr lang="en-US" sz="3000" dirty="0" smtClean="0"/>
              <a:t>controllability with </a:t>
            </a:r>
            <a:r>
              <a:rPr lang="en-US" sz="3000" dirty="0" err="1" smtClean="0"/>
              <a:t>Arduino</a:t>
            </a:r>
            <a:r>
              <a:rPr lang="en-US" sz="3000" dirty="0" smtClean="0"/>
              <a:t> Mega controlling via </a:t>
            </a:r>
            <a:r>
              <a:rPr lang="en-US" sz="3000" dirty="0" smtClean="0"/>
              <a:t>RF module </a:t>
            </a:r>
            <a:r>
              <a:rPr lang="en-US" sz="3000" dirty="0" smtClean="0"/>
              <a:t>coupled with </a:t>
            </a:r>
            <a:r>
              <a:rPr lang="en-US" sz="3000" dirty="0" smtClean="0"/>
              <a:t>relays, via Touch Switch and via Reed switch, and Broadband </a:t>
            </a:r>
            <a:r>
              <a:rPr lang="en-US" sz="3000" dirty="0" smtClean="0"/>
              <a:t>interfacing </a:t>
            </a:r>
            <a:r>
              <a:rPr lang="en-US" sz="3000" dirty="0" smtClean="0"/>
              <a:t> with Modem/Router.</a:t>
            </a:r>
            <a:endParaRPr lang="en-US" sz="3000" dirty="0" smtClean="0"/>
          </a:p>
          <a:p>
            <a:r>
              <a:rPr lang="en-US" sz="3000" dirty="0" smtClean="0"/>
              <a:t>Load controlling is </a:t>
            </a:r>
            <a:r>
              <a:rPr lang="en-US" sz="3000" dirty="0" smtClean="0"/>
              <a:t>done through smart phones.</a:t>
            </a:r>
            <a:endParaRPr lang="en-US" sz="3000" dirty="0" smtClean="0"/>
          </a:p>
          <a:p>
            <a:r>
              <a:rPr lang="en-US" sz="3000" dirty="0" smtClean="0"/>
              <a:t>Load monitoring and controlling is possible over broadband via a dedicated server.</a:t>
            </a:r>
            <a:endParaRPr lang="en-US" sz="3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295400" y="2590800"/>
            <a:ext cx="2819400" cy="18288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8" name="TextBox 7"/>
          <p:cNvSpPr txBox="1"/>
          <p:nvPr/>
        </p:nvSpPr>
        <p:spPr>
          <a:xfrm>
            <a:off x="1600200" y="3200400"/>
            <a:ext cx="4953000" cy="523220"/>
          </a:xfrm>
          <a:prstGeom prst="rect">
            <a:avLst/>
          </a:prstGeom>
          <a:noFill/>
        </p:spPr>
        <p:txBody>
          <a:bodyPr wrap="square" rtlCol="0">
            <a:spAutoFit/>
          </a:bodyPr>
          <a:lstStyle/>
          <a:p>
            <a:r>
              <a:rPr lang="en-US" sz="2800" b="1" dirty="0" smtClean="0">
                <a:solidFill>
                  <a:schemeClr val="bg1"/>
                </a:solidFill>
              </a:rPr>
              <a:t>Raspberry </a:t>
            </a:r>
            <a:r>
              <a:rPr lang="en-US" sz="2800" b="1" dirty="0" smtClean="0">
                <a:solidFill>
                  <a:schemeClr val="bg1"/>
                </a:solidFill>
              </a:rPr>
              <a:t> </a:t>
            </a:r>
            <a:r>
              <a:rPr lang="en-US" sz="2800" b="1" dirty="0" smtClean="0">
                <a:solidFill>
                  <a:schemeClr val="bg1"/>
                </a:solidFill>
              </a:rPr>
              <a:t>Pi</a:t>
            </a:r>
            <a:endParaRPr lang="en-US" sz="2800" b="1" dirty="0">
              <a:solidFill>
                <a:schemeClr val="bg1"/>
              </a:solidFill>
            </a:endParaRPr>
          </a:p>
        </p:txBody>
      </p:sp>
      <p:sp>
        <p:nvSpPr>
          <p:cNvPr id="9" name="Rectangle 8"/>
          <p:cNvSpPr/>
          <p:nvPr/>
        </p:nvSpPr>
        <p:spPr>
          <a:xfrm>
            <a:off x="2057400" y="4800600"/>
            <a:ext cx="9906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 name="Rectangle 11"/>
          <p:cNvSpPr/>
          <p:nvPr/>
        </p:nvSpPr>
        <p:spPr>
          <a:xfrm>
            <a:off x="4648200" y="2590800"/>
            <a:ext cx="1676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4800600" y="2602468"/>
            <a:ext cx="2362200" cy="369332"/>
          </a:xfrm>
          <a:prstGeom prst="rect">
            <a:avLst/>
          </a:prstGeom>
          <a:noFill/>
        </p:spPr>
        <p:txBody>
          <a:bodyPr wrap="square" rtlCol="0">
            <a:spAutoFit/>
          </a:bodyPr>
          <a:lstStyle/>
          <a:p>
            <a:r>
              <a:rPr lang="en-US" b="1" dirty="0" smtClean="0">
                <a:solidFill>
                  <a:schemeClr val="bg1"/>
                </a:solidFill>
              </a:rPr>
              <a:t>RF</a:t>
            </a:r>
            <a:r>
              <a:rPr lang="en-US" b="1" dirty="0" smtClean="0">
                <a:solidFill>
                  <a:schemeClr val="bg1"/>
                </a:solidFill>
              </a:rPr>
              <a:t> </a:t>
            </a:r>
            <a:r>
              <a:rPr lang="en-US" b="1" dirty="0" smtClean="0">
                <a:solidFill>
                  <a:schemeClr val="bg1"/>
                </a:solidFill>
              </a:rPr>
              <a:t>Module </a:t>
            </a:r>
            <a:endParaRPr lang="en-US" b="1" dirty="0">
              <a:solidFill>
                <a:schemeClr val="bg1"/>
              </a:solidFill>
            </a:endParaRPr>
          </a:p>
        </p:txBody>
      </p:sp>
      <p:cxnSp>
        <p:nvCxnSpPr>
          <p:cNvPr id="14" name="Straight Arrow Connector 13"/>
          <p:cNvCxnSpPr/>
          <p:nvPr/>
        </p:nvCxnSpPr>
        <p:spPr>
          <a:xfrm>
            <a:off x="4419600" y="3352800"/>
            <a:ext cx="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52600" y="56388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18" name="Rectangle 17"/>
          <p:cNvSpPr/>
          <p:nvPr/>
        </p:nvSpPr>
        <p:spPr>
          <a:xfrm>
            <a:off x="6400800" y="5714999"/>
            <a:ext cx="11430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solidFill>
                  <a:schemeClr val="bg1"/>
                </a:solidFill>
              </a:rPr>
              <a:t>Server</a:t>
            </a:r>
            <a:endParaRPr lang="en-US" b="1" dirty="0">
              <a:solidFill>
                <a:schemeClr val="bg1"/>
              </a:solidFill>
            </a:endParaRPr>
          </a:p>
        </p:txBody>
      </p:sp>
      <p:pic>
        <p:nvPicPr>
          <p:cNvPr id="22" name="Picture 21" descr="mob.png"/>
          <p:cNvPicPr>
            <a:picLocks noChangeAspect="1"/>
          </p:cNvPicPr>
          <p:nvPr/>
        </p:nvPicPr>
        <p:blipFill>
          <a:blip r:embed="rId2" cstate="print"/>
          <a:stretch>
            <a:fillRect/>
          </a:stretch>
        </p:blipFill>
        <p:spPr>
          <a:xfrm>
            <a:off x="1905000" y="5867401"/>
            <a:ext cx="561868" cy="581620"/>
          </a:xfrm>
          <a:prstGeom prst="rect">
            <a:avLst/>
          </a:prstGeom>
        </p:spPr>
      </p:pic>
      <p:pic>
        <p:nvPicPr>
          <p:cNvPr id="23" name="Picture 22" descr="computer.png"/>
          <p:cNvPicPr>
            <a:picLocks noChangeAspect="1"/>
          </p:cNvPicPr>
          <p:nvPr/>
        </p:nvPicPr>
        <p:blipFill>
          <a:blip r:embed="rId3" cstate="print">
            <a:clrChange>
              <a:clrFrom>
                <a:srgbClr val="FFFFFF"/>
              </a:clrFrom>
              <a:clrTo>
                <a:srgbClr val="FFFFFF">
                  <a:alpha val="0"/>
                </a:srgbClr>
              </a:clrTo>
            </a:clrChange>
          </a:blip>
          <a:srcRect l="5000" t="6250" r="3750" b="6250"/>
          <a:stretch>
            <a:fillRect/>
          </a:stretch>
        </p:blipFill>
        <p:spPr>
          <a:xfrm>
            <a:off x="2743200" y="5791201"/>
            <a:ext cx="838200" cy="803754"/>
          </a:xfrm>
          <a:prstGeom prst="rect">
            <a:avLst/>
          </a:prstGeom>
        </p:spPr>
      </p:pic>
      <p:sp>
        <p:nvSpPr>
          <p:cNvPr id="24" name="Rectangle 23"/>
          <p:cNvSpPr/>
          <p:nvPr/>
        </p:nvSpPr>
        <p:spPr>
          <a:xfrm>
            <a:off x="3200400" y="1219201"/>
            <a:ext cx="2362200" cy="7620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5" name="TextBox 24"/>
          <p:cNvSpPr txBox="1"/>
          <p:nvPr/>
        </p:nvSpPr>
        <p:spPr>
          <a:xfrm>
            <a:off x="3352800" y="1371600"/>
            <a:ext cx="4038600" cy="338554"/>
          </a:xfrm>
          <a:prstGeom prst="rect">
            <a:avLst/>
          </a:prstGeom>
          <a:noFill/>
        </p:spPr>
        <p:txBody>
          <a:bodyPr wrap="square" rtlCol="0">
            <a:spAutoFit/>
          </a:bodyPr>
          <a:lstStyle/>
          <a:p>
            <a:r>
              <a:rPr lang="en-US" sz="1600" b="1" dirty="0" smtClean="0">
                <a:solidFill>
                  <a:schemeClr val="bg1"/>
                </a:solidFill>
              </a:rPr>
              <a:t>ARDUINO (MEGA)</a:t>
            </a:r>
            <a:endParaRPr lang="en-US" sz="1600" b="1" dirty="0">
              <a:solidFill>
                <a:schemeClr val="bg1"/>
              </a:solidFill>
            </a:endParaRPr>
          </a:p>
        </p:txBody>
      </p:sp>
      <p:sp>
        <p:nvSpPr>
          <p:cNvPr id="26" name="Rectangle 25"/>
          <p:cNvSpPr/>
          <p:nvPr/>
        </p:nvSpPr>
        <p:spPr>
          <a:xfrm>
            <a:off x="4648200" y="3352800"/>
            <a:ext cx="1676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ectangle 26"/>
          <p:cNvSpPr/>
          <p:nvPr/>
        </p:nvSpPr>
        <p:spPr>
          <a:xfrm>
            <a:off x="4648200" y="4038600"/>
            <a:ext cx="1676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p:cNvSpPr txBox="1"/>
          <p:nvPr/>
        </p:nvSpPr>
        <p:spPr>
          <a:xfrm>
            <a:off x="4724400" y="3352800"/>
            <a:ext cx="2362200" cy="369332"/>
          </a:xfrm>
          <a:prstGeom prst="rect">
            <a:avLst/>
          </a:prstGeom>
          <a:noFill/>
        </p:spPr>
        <p:txBody>
          <a:bodyPr wrap="square" rtlCol="0">
            <a:spAutoFit/>
          </a:bodyPr>
          <a:lstStyle/>
          <a:p>
            <a:r>
              <a:rPr lang="en-US" b="1" dirty="0" smtClean="0">
                <a:solidFill>
                  <a:schemeClr val="bg1"/>
                </a:solidFill>
              </a:rPr>
              <a:t>Touch Switch</a:t>
            </a:r>
            <a:endParaRPr lang="en-US" b="1" dirty="0">
              <a:solidFill>
                <a:schemeClr val="bg1"/>
              </a:solidFill>
            </a:endParaRPr>
          </a:p>
        </p:txBody>
      </p:sp>
      <p:sp>
        <p:nvSpPr>
          <p:cNvPr id="29" name="TextBox 28"/>
          <p:cNvSpPr txBox="1"/>
          <p:nvPr/>
        </p:nvSpPr>
        <p:spPr>
          <a:xfrm>
            <a:off x="5029200" y="4038600"/>
            <a:ext cx="2362200" cy="369332"/>
          </a:xfrm>
          <a:prstGeom prst="rect">
            <a:avLst/>
          </a:prstGeom>
          <a:noFill/>
        </p:spPr>
        <p:txBody>
          <a:bodyPr wrap="square" rtlCol="0">
            <a:spAutoFit/>
          </a:bodyPr>
          <a:lstStyle/>
          <a:p>
            <a:r>
              <a:rPr lang="en-US" b="1" dirty="0" smtClean="0">
                <a:solidFill>
                  <a:schemeClr val="bg1"/>
                </a:solidFill>
              </a:rPr>
              <a:t>Reed</a:t>
            </a:r>
            <a:endParaRPr lang="en-US" b="1" dirty="0">
              <a:solidFill>
                <a:schemeClr val="bg1"/>
              </a:solidFill>
            </a:endParaRPr>
          </a:p>
        </p:txBody>
      </p:sp>
      <p:sp>
        <p:nvSpPr>
          <p:cNvPr id="38" name="Rectangle 37"/>
          <p:cNvSpPr/>
          <p:nvPr/>
        </p:nvSpPr>
        <p:spPr>
          <a:xfrm>
            <a:off x="6934200" y="2286000"/>
            <a:ext cx="18288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38"/>
          <p:cNvSpPr/>
          <p:nvPr/>
        </p:nvSpPr>
        <p:spPr>
          <a:xfrm>
            <a:off x="6934200" y="4191000"/>
            <a:ext cx="18288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Rectangle 39"/>
          <p:cNvSpPr/>
          <p:nvPr/>
        </p:nvSpPr>
        <p:spPr>
          <a:xfrm>
            <a:off x="6934200" y="3200400"/>
            <a:ext cx="18288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TextBox 42"/>
          <p:cNvSpPr txBox="1"/>
          <p:nvPr/>
        </p:nvSpPr>
        <p:spPr>
          <a:xfrm>
            <a:off x="5562600" y="2362200"/>
            <a:ext cx="4419600" cy="584775"/>
          </a:xfrm>
          <a:prstGeom prst="rect">
            <a:avLst/>
          </a:prstGeom>
          <a:noFill/>
        </p:spPr>
        <p:txBody>
          <a:bodyPr wrap="square" rtlCol="0">
            <a:spAutoFit/>
          </a:bodyPr>
          <a:lstStyle/>
          <a:p>
            <a:pPr algn="ctr"/>
            <a:r>
              <a:rPr lang="en-US" sz="1600" b="1" dirty="0" smtClean="0">
                <a:solidFill>
                  <a:schemeClr val="bg1"/>
                </a:solidFill>
              </a:rPr>
              <a:t>Load </a:t>
            </a:r>
            <a:br>
              <a:rPr lang="en-US" sz="1600" b="1" dirty="0" smtClean="0">
                <a:solidFill>
                  <a:schemeClr val="bg1"/>
                </a:solidFill>
              </a:rPr>
            </a:br>
            <a:r>
              <a:rPr lang="en-US" sz="1600" b="1" dirty="0" smtClean="0">
                <a:solidFill>
                  <a:schemeClr val="bg1"/>
                </a:solidFill>
              </a:rPr>
              <a:t>Controller</a:t>
            </a:r>
            <a:endParaRPr lang="en-US" sz="1600" b="1" dirty="0">
              <a:solidFill>
                <a:schemeClr val="bg1"/>
              </a:solidFill>
            </a:endParaRPr>
          </a:p>
        </p:txBody>
      </p:sp>
      <p:sp>
        <p:nvSpPr>
          <p:cNvPr id="44" name="TextBox 43"/>
          <p:cNvSpPr txBox="1"/>
          <p:nvPr/>
        </p:nvSpPr>
        <p:spPr>
          <a:xfrm>
            <a:off x="5638800" y="4267200"/>
            <a:ext cx="4419600" cy="830997"/>
          </a:xfrm>
          <a:prstGeom prst="rect">
            <a:avLst/>
          </a:prstGeom>
          <a:noFill/>
        </p:spPr>
        <p:txBody>
          <a:bodyPr wrap="square" rtlCol="0">
            <a:spAutoFit/>
          </a:bodyPr>
          <a:lstStyle/>
          <a:p>
            <a:pPr algn="ctr"/>
            <a:r>
              <a:rPr lang="en-US" sz="1600" b="1" dirty="0" smtClean="0">
                <a:solidFill>
                  <a:schemeClr val="bg1"/>
                </a:solidFill>
              </a:rPr>
              <a:t>Load </a:t>
            </a:r>
            <a:br>
              <a:rPr lang="en-US" sz="1600" b="1" dirty="0" smtClean="0">
                <a:solidFill>
                  <a:schemeClr val="bg1"/>
                </a:solidFill>
              </a:rPr>
            </a:br>
            <a:r>
              <a:rPr lang="en-US" sz="1600" b="1" dirty="0" smtClean="0">
                <a:solidFill>
                  <a:schemeClr val="bg1"/>
                </a:solidFill>
              </a:rPr>
              <a:t>Controller</a:t>
            </a:r>
            <a:br>
              <a:rPr lang="en-US" sz="1600" b="1" dirty="0" smtClean="0">
                <a:solidFill>
                  <a:schemeClr val="bg1"/>
                </a:solidFill>
              </a:rPr>
            </a:br>
            <a:endParaRPr lang="en-US" sz="1600" b="1" dirty="0">
              <a:solidFill>
                <a:schemeClr val="bg1"/>
              </a:solidFill>
            </a:endParaRPr>
          </a:p>
        </p:txBody>
      </p:sp>
      <p:sp>
        <p:nvSpPr>
          <p:cNvPr id="45" name="TextBox 44"/>
          <p:cNvSpPr txBox="1"/>
          <p:nvPr/>
        </p:nvSpPr>
        <p:spPr>
          <a:xfrm>
            <a:off x="5638800" y="3276600"/>
            <a:ext cx="4419600" cy="830997"/>
          </a:xfrm>
          <a:prstGeom prst="rect">
            <a:avLst/>
          </a:prstGeom>
          <a:noFill/>
        </p:spPr>
        <p:txBody>
          <a:bodyPr wrap="square" rtlCol="0">
            <a:spAutoFit/>
          </a:bodyPr>
          <a:lstStyle/>
          <a:p>
            <a:pPr algn="ctr"/>
            <a:r>
              <a:rPr lang="en-US" sz="1600" b="1" dirty="0" smtClean="0">
                <a:solidFill>
                  <a:schemeClr val="bg1"/>
                </a:solidFill>
              </a:rPr>
              <a:t>Load </a:t>
            </a:r>
            <a:br>
              <a:rPr lang="en-US" sz="1600" b="1" dirty="0" smtClean="0">
                <a:solidFill>
                  <a:schemeClr val="bg1"/>
                </a:solidFill>
              </a:rPr>
            </a:br>
            <a:r>
              <a:rPr lang="en-US" sz="1600" b="1" dirty="0" smtClean="0">
                <a:solidFill>
                  <a:schemeClr val="bg1"/>
                </a:solidFill>
              </a:rPr>
              <a:t>Controller</a:t>
            </a:r>
            <a:br>
              <a:rPr lang="en-US" sz="1600" b="1" dirty="0" smtClean="0">
                <a:solidFill>
                  <a:schemeClr val="bg1"/>
                </a:solidFill>
              </a:rPr>
            </a:br>
            <a:endParaRPr lang="en-US" sz="1600" b="1" dirty="0">
              <a:solidFill>
                <a:schemeClr val="bg1"/>
              </a:solidFill>
            </a:endParaRPr>
          </a:p>
        </p:txBody>
      </p:sp>
      <p:sp>
        <p:nvSpPr>
          <p:cNvPr id="46" name="TextBox 45"/>
          <p:cNvSpPr txBox="1"/>
          <p:nvPr/>
        </p:nvSpPr>
        <p:spPr>
          <a:xfrm>
            <a:off x="2057400" y="4876800"/>
            <a:ext cx="2362200" cy="369332"/>
          </a:xfrm>
          <a:prstGeom prst="rect">
            <a:avLst/>
          </a:prstGeom>
          <a:noFill/>
        </p:spPr>
        <p:txBody>
          <a:bodyPr wrap="square" rtlCol="0">
            <a:spAutoFit/>
          </a:bodyPr>
          <a:lstStyle/>
          <a:p>
            <a:r>
              <a:rPr lang="en-US" b="1" dirty="0" smtClean="0">
                <a:solidFill>
                  <a:schemeClr val="bg1"/>
                </a:solidFill>
              </a:rPr>
              <a:t>Modem</a:t>
            </a:r>
            <a:endParaRPr lang="en-US" b="1" dirty="0">
              <a:solidFill>
                <a:schemeClr val="bg1"/>
              </a:solidFill>
            </a:endParaRPr>
          </a:p>
        </p:txBody>
      </p:sp>
      <p:sp>
        <p:nvSpPr>
          <p:cNvPr id="47" name="Right Arrow 46"/>
          <p:cNvSpPr/>
          <p:nvPr/>
        </p:nvSpPr>
        <p:spPr>
          <a:xfrm>
            <a:off x="228600" y="3048000"/>
            <a:ext cx="1066800" cy="685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9" name="Straight Arrow Connector 48"/>
          <p:cNvCxnSpPr/>
          <p:nvPr/>
        </p:nvCxnSpPr>
        <p:spPr>
          <a:xfrm>
            <a:off x="3657600" y="1981200"/>
            <a:ext cx="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029200" y="19812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hape 58"/>
          <p:cNvCxnSpPr>
            <a:endCxn id="27" idx="1"/>
          </p:cNvCxnSpPr>
          <p:nvPr/>
        </p:nvCxnSpPr>
        <p:spPr>
          <a:xfrm rot="16200000" flipH="1">
            <a:off x="3333750" y="2914650"/>
            <a:ext cx="2171700" cy="457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24" idx="2"/>
            <a:endCxn id="26" idx="1"/>
          </p:cNvCxnSpPr>
          <p:nvPr/>
        </p:nvCxnSpPr>
        <p:spPr>
          <a:xfrm rot="16200000" flipH="1">
            <a:off x="3733801" y="2628900"/>
            <a:ext cx="1562099" cy="26670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2" idx="3"/>
          </p:cNvCxnSpPr>
          <p:nvPr/>
        </p:nvCxnSpPr>
        <p:spPr>
          <a:xfrm>
            <a:off x="6324600" y="2781300"/>
            <a:ext cx="609600" cy="3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324600" y="3581400"/>
            <a:ext cx="609600" cy="3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324600" y="4343400"/>
            <a:ext cx="609600" cy="3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9" idx="3"/>
          </p:cNvCxnSpPr>
          <p:nvPr/>
        </p:nvCxnSpPr>
        <p:spPr>
          <a:xfrm>
            <a:off x="3048000" y="5029200"/>
            <a:ext cx="3352800" cy="7620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flipV="1">
            <a:off x="3657600" y="6172200"/>
            <a:ext cx="2667000" cy="1"/>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9" idx="0"/>
          </p:cNvCxnSpPr>
          <p:nvPr/>
        </p:nvCxnSpPr>
        <p:spPr>
          <a:xfrm>
            <a:off x="2514600" y="4419600"/>
            <a:ext cx="381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752600" y="304800"/>
            <a:ext cx="7315200" cy="707886"/>
          </a:xfrm>
          <a:prstGeom prst="rect">
            <a:avLst/>
          </a:prstGeom>
          <a:noFill/>
        </p:spPr>
        <p:txBody>
          <a:bodyPr wrap="square" rtlCol="0">
            <a:spAutoFit/>
          </a:bodyPr>
          <a:lstStyle/>
          <a:p>
            <a:r>
              <a:rPr 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BLOCK DIAGRAM</a:t>
            </a:r>
            <a:endParaRPr lang="en-US"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openhub.JPG"/>
          <p:cNvPicPr>
            <a:picLocks noGrp="1" noChangeAspect="1"/>
          </p:cNvPicPr>
          <p:nvPr>
            <p:ph idx="1"/>
          </p:nvPr>
        </p:nvPicPr>
        <p:blipFill>
          <a:blip r:embed="rId2" cstate="print"/>
          <a:stretch>
            <a:fillRect/>
          </a:stretch>
        </p:blipFill>
        <p:spPr>
          <a:xfrm>
            <a:off x="174391" y="533400"/>
            <a:ext cx="8893409" cy="5943600"/>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OPENHAB</a:t>
            </a:r>
            <a:endParaRPr lang="en-US" dirty="0"/>
          </a:p>
        </p:txBody>
      </p:sp>
      <p:sp>
        <p:nvSpPr>
          <p:cNvPr id="3" name="Content Placeholder 2"/>
          <p:cNvSpPr>
            <a:spLocks noGrp="1"/>
          </p:cNvSpPr>
          <p:nvPr>
            <p:ph sz="quarter" idx="1"/>
          </p:nvPr>
        </p:nvSpPr>
        <p:spPr>
          <a:xfrm>
            <a:off x="914400" y="1920240"/>
            <a:ext cx="8229600" cy="4937760"/>
          </a:xfrm>
        </p:spPr>
        <p:txBody>
          <a:bodyPr/>
          <a:lstStyle/>
          <a:p>
            <a:r>
              <a:rPr lang="en-US" dirty="0" smtClean="0">
                <a:latin typeface="Times New Roman" pitchFamily="18" charset="0"/>
                <a:cs typeface="Times New Roman" pitchFamily="18" charset="0"/>
              </a:rPr>
              <a:t>5 Different Configuration </a:t>
            </a:r>
            <a:r>
              <a:rPr lang="en-US" dirty="0" err="1" smtClean="0">
                <a:latin typeface="Times New Roman" pitchFamily="18" charset="0"/>
                <a:cs typeface="Times New Roman" pitchFamily="18" charset="0"/>
              </a:rPr>
              <a:t>Openhab</a:t>
            </a:r>
            <a:r>
              <a:rPr lang="en-US" dirty="0" smtClean="0">
                <a:latin typeface="Times New Roman" pitchFamily="18" charset="0"/>
                <a:cs typeface="Times New Roman" pitchFamily="18" charset="0"/>
              </a:rPr>
              <a:t> Designer</a:t>
            </a:r>
          </a:p>
          <a:p>
            <a:pPr marL="582930" indent="-514350">
              <a:buFont typeface="+mj-lt"/>
              <a:buAutoNum type="arabicPeriod"/>
            </a:pPr>
            <a:endParaRPr lang="en-US" dirty="0" smtClean="0">
              <a:latin typeface="Times New Roman" pitchFamily="18" charset="0"/>
              <a:cs typeface="Times New Roman" pitchFamily="18" charset="0"/>
            </a:endParaRPr>
          </a:p>
          <a:p>
            <a:pPr marL="582930" indent="-514350">
              <a:buFont typeface="+mj-lt"/>
              <a:buAutoNum type="arabicPeriod"/>
            </a:pPr>
            <a:r>
              <a:rPr lang="en-US" dirty="0" smtClean="0">
                <a:latin typeface="Times New Roman" pitchFamily="18" charset="0"/>
                <a:cs typeface="Times New Roman" pitchFamily="18" charset="0"/>
              </a:rPr>
              <a:t>Rules</a:t>
            </a:r>
          </a:p>
          <a:p>
            <a:pPr marL="582930" indent="-514350">
              <a:buFont typeface="+mj-lt"/>
              <a:buAutoNum type="arabicPeriod"/>
            </a:pPr>
            <a:r>
              <a:rPr lang="en-US" dirty="0" smtClean="0">
                <a:latin typeface="Times New Roman" pitchFamily="18" charset="0"/>
                <a:cs typeface="Times New Roman" pitchFamily="18" charset="0"/>
              </a:rPr>
              <a:t>Items</a:t>
            </a:r>
          </a:p>
          <a:p>
            <a:pPr marL="582930" indent="-514350">
              <a:buFont typeface="+mj-lt"/>
              <a:buAutoNum type="arabicPeriod"/>
            </a:pPr>
            <a:r>
              <a:rPr lang="en-US" dirty="0" smtClean="0">
                <a:latin typeface="Times New Roman" pitchFamily="18" charset="0"/>
                <a:cs typeface="Times New Roman" pitchFamily="18" charset="0"/>
              </a:rPr>
              <a:t>Persistence </a:t>
            </a:r>
          </a:p>
          <a:p>
            <a:pPr marL="582930" indent="-514350">
              <a:buFont typeface="+mj-lt"/>
              <a:buAutoNum type="arabicPeriod"/>
            </a:pPr>
            <a:r>
              <a:rPr lang="en-US" dirty="0" smtClean="0">
                <a:latin typeface="Times New Roman" pitchFamily="18" charset="0"/>
                <a:cs typeface="Times New Roman" pitchFamily="18" charset="0"/>
              </a:rPr>
              <a:t>Sitemap</a:t>
            </a:r>
          </a:p>
          <a:p>
            <a:pPr marL="582930" indent="-514350">
              <a:buFont typeface="+mj-lt"/>
              <a:buAutoNum type="arabicPeriod"/>
            </a:pPr>
            <a:r>
              <a:rPr lang="en-US" dirty="0" smtClean="0">
                <a:latin typeface="Times New Roman" pitchFamily="18" charset="0"/>
                <a:cs typeface="Times New Roman" pitchFamily="18" charset="0"/>
              </a:rPr>
              <a:t>Transform</a:t>
            </a:r>
            <a:endParaRPr lang="en-US" dirty="0">
              <a:latin typeface="Times New Roman" pitchFamily="18" charset="0"/>
              <a:cs typeface="Times New Roman" pitchFamily="18" charset="0"/>
            </a:endParaRPr>
          </a:p>
        </p:txBody>
      </p:sp>
      <p:sp>
        <p:nvSpPr>
          <p:cNvPr id="4" name="TextBox 3"/>
          <p:cNvSpPr txBox="1"/>
          <p:nvPr/>
        </p:nvSpPr>
        <p:spPr>
          <a:xfrm>
            <a:off x="5791200" y="5334000"/>
            <a:ext cx="5181600" cy="523220"/>
          </a:xfrm>
          <a:prstGeom prst="rect">
            <a:avLst/>
          </a:prstGeom>
          <a:noFill/>
        </p:spPr>
        <p:txBody>
          <a:bodyPr wrap="square" rtlCol="0">
            <a:spAutoFit/>
          </a:bodyPr>
          <a:lstStyle/>
          <a:p>
            <a:r>
              <a:rPr lang="en-US" sz="2800" b="1" dirty="0" smtClean="0"/>
              <a:t>//Program</a:t>
            </a:r>
            <a:endParaRPr lang="en-US" sz="28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Freeboard.io and Dweet.io</a:t>
            </a:r>
            <a:endParaRPr lang="en-US" dirty="0"/>
          </a:p>
        </p:txBody>
      </p:sp>
      <p:sp>
        <p:nvSpPr>
          <p:cNvPr id="3" name="Content Placeholder 2"/>
          <p:cNvSpPr>
            <a:spLocks noGrp="1"/>
          </p:cNvSpPr>
          <p:nvPr>
            <p:ph sz="quarter" idx="1"/>
          </p:nvPr>
        </p:nvSpPr>
        <p:spPr>
          <a:xfrm>
            <a:off x="762000" y="2606040"/>
            <a:ext cx="8229600" cy="4937760"/>
          </a:xfrm>
        </p:spPr>
        <p:txBody>
          <a:bodyPr/>
          <a:lstStyle/>
          <a:p>
            <a:r>
              <a:rPr lang="en-US" dirty="0" smtClean="0"/>
              <a:t>The Freeboard displays the values as various widgets available from the server cloud </a:t>
            </a:r>
            <a:r>
              <a:rPr lang="en-US" dirty="0" err="1" smtClean="0"/>
              <a:t>Dweet</a:t>
            </a:r>
            <a:r>
              <a:rPr lang="en-US" dirty="0" smtClean="0"/>
              <a:t> to which the sensed values are transferred via the Raspberry Pi.</a:t>
            </a:r>
            <a:endParaRPr lang="en-US" dirty="0"/>
          </a:p>
        </p:txBody>
      </p:sp>
      <p:sp>
        <p:nvSpPr>
          <p:cNvPr id="4" name="TextBox 3"/>
          <p:cNvSpPr txBox="1"/>
          <p:nvPr/>
        </p:nvSpPr>
        <p:spPr>
          <a:xfrm>
            <a:off x="5791200" y="5334000"/>
            <a:ext cx="5181600" cy="523220"/>
          </a:xfrm>
          <a:prstGeom prst="rect">
            <a:avLst/>
          </a:prstGeom>
          <a:noFill/>
        </p:spPr>
        <p:txBody>
          <a:bodyPr wrap="square" rtlCol="0">
            <a:spAutoFit/>
          </a:bodyPr>
          <a:lstStyle/>
          <a:p>
            <a:r>
              <a:rPr lang="en-US" sz="2800" b="1" dirty="0" smtClean="0"/>
              <a:t>//Program</a:t>
            </a:r>
            <a:endParaRPr lang="en-US" sz="28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4.jfif"/>
          <p:cNvPicPr>
            <a:picLocks noChangeAspect="1"/>
          </p:cNvPicPr>
          <p:nvPr/>
        </p:nvPicPr>
        <p:blipFill>
          <a:blip r:embed="rId2" cstate="print"/>
          <a:stretch>
            <a:fillRect/>
          </a:stretch>
        </p:blipFill>
        <p:spPr>
          <a:xfrm>
            <a:off x="0" y="916993"/>
            <a:ext cx="9144000" cy="502401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idget.jpg"/>
          <p:cNvPicPr>
            <a:picLocks noGrp="1"/>
          </p:cNvPicPr>
          <p:nvPr>
            <p:ph idx="1"/>
          </p:nvPr>
        </p:nvPicPr>
        <p:blipFill>
          <a:blip r:embed="rId2" cstate="print"/>
          <a:stretch>
            <a:fillRect/>
          </a:stretch>
        </p:blipFill>
        <p:spPr>
          <a:xfrm>
            <a:off x="457200" y="381000"/>
            <a:ext cx="8229600" cy="6019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OBJECTIVE OF THE PROJECT </a:t>
            </a:r>
            <a:endParaRPr lang="en-US" b="1" dirty="0"/>
          </a:p>
        </p:txBody>
      </p:sp>
      <p:sp>
        <p:nvSpPr>
          <p:cNvPr id="3" name="Content Placeholder 2"/>
          <p:cNvSpPr>
            <a:spLocks noGrp="1"/>
          </p:cNvSpPr>
          <p:nvPr>
            <p:ph sz="quarter" idx="1"/>
          </p:nvPr>
        </p:nvSpPr>
        <p:spPr>
          <a:xfrm>
            <a:off x="152400" y="1752600"/>
            <a:ext cx="8686800" cy="3810000"/>
          </a:xfrm>
        </p:spPr>
        <p:txBody>
          <a:bodyPr>
            <a:noAutofit/>
          </a:bodyPr>
          <a:lstStyle/>
          <a:p>
            <a:r>
              <a:rPr lang="en-US" sz="2400" dirty="0" smtClean="0"/>
              <a:t>In our project we would like to facilitate in improved cash flow management in energy utilities and the deployment of manpower for taking meter readings, by implementing microcontrollers and wireless (</a:t>
            </a:r>
            <a:r>
              <a:rPr lang="en-US" sz="2400" dirty="0" err="1" smtClean="0"/>
              <a:t>Wifi</a:t>
            </a:r>
            <a:r>
              <a:rPr lang="en-US" sz="2400" dirty="0" smtClean="0"/>
              <a:t>) Modules. </a:t>
            </a:r>
            <a:endParaRPr lang="en-US" sz="2400" dirty="0" smtClean="0"/>
          </a:p>
          <a:p>
            <a:r>
              <a:rPr lang="en-IN" sz="2400" dirty="0" smtClean="0"/>
              <a:t>SMI </a:t>
            </a:r>
            <a:r>
              <a:rPr lang="en-IN" sz="2400" dirty="0" smtClean="0"/>
              <a:t>creates transparency about energy consumption and incentivise consumers to adjust their routine in order to lower their energy consumption and thus energy costs. </a:t>
            </a:r>
            <a:endParaRPr lang="en-IN" sz="2400" dirty="0" smtClean="0"/>
          </a:p>
          <a:p>
            <a:r>
              <a:rPr lang="en-US" sz="2400" dirty="0" smtClean="0"/>
              <a:t>By </a:t>
            </a:r>
            <a:r>
              <a:rPr lang="en-US" sz="2400" dirty="0" smtClean="0"/>
              <a:t>this the user receives the usage, which eliminate the difficulty of approaching the meter constantly. </a:t>
            </a:r>
            <a:endParaRPr lang="en-US" sz="2400" dirty="0" smtClean="0"/>
          </a:p>
          <a:p>
            <a:r>
              <a:rPr lang="en-US" sz="2400" dirty="0" smtClean="0"/>
              <a:t>Our </a:t>
            </a:r>
            <a:r>
              <a:rPr lang="en-US" sz="2400" dirty="0" smtClean="0"/>
              <a:t>project aims t</a:t>
            </a:r>
            <a:r>
              <a:rPr lang="en-IN" sz="2400" dirty="0" smtClean="0"/>
              <a:t>o improve energy management and to provide</a:t>
            </a:r>
            <a:r>
              <a:rPr lang="en-US" sz="2400" dirty="0" smtClean="0"/>
              <a:t> an accurate and economical </a:t>
            </a:r>
            <a:r>
              <a:rPr lang="en-IN" sz="2400" dirty="0" smtClean="0"/>
              <a:t>computerized metering system. </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Switch</a:t>
            </a:r>
            <a:endParaRPr lang="en-US" dirty="0"/>
          </a:p>
        </p:txBody>
      </p:sp>
      <p:pic>
        <p:nvPicPr>
          <p:cNvPr id="3074" name="Picture 2" descr="C:\Users\user\Desktop\Project\touch1.gif"/>
          <p:cNvPicPr>
            <a:picLocks noGrp="1" noChangeAspect="1" noChangeArrowheads="1"/>
          </p:cNvPicPr>
          <p:nvPr>
            <p:ph sz="quarter" idx="1"/>
          </p:nvPr>
        </p:nvPicPr>
        <p:blipFill>
          <a:blip r:embed="rId2" cstate="print"/>
          <a:stretch>
            <a:fillRect/>
          </a:stretch>
        </p:blipFill>
        <p:spPr bwMode="auto">
          <a:xfrm>
            <a:off x="2133600" y="1603407"/>
            <a:ext cx="5410200" cy="3501993"/>
          </a:xfrm>
          <a:prstGeom prst="rect">
            <a:avLst/>
          </a:prstGeom>
          <a:noFill/>
        </p:spPr>
      </p:pic>
      <p:sp>
        <p:nvSpPr>
          <p:cNvPr id="6" name="TextBox 5"/>
          <p:cNvSpPr txBox="1"/>
          <p:nvPr/>
        </p:nvSpPr>
        <p:spPr>
          <a:xfrm>
            <a:off x="381000" y="5181600"/>
            <a:ext cx="8763000" cy="1015663"/>
          </a:xfrm>
          <a:prstGeom prst="rect">
            <a:avLst/>
          </a:prstGeom>
          <a:noFill/>
        </p:spPr>
        <p:txBody>
          <a:bodyPr wrap="square" rtlCol="0">
            <a:spAutoFit/>
          </a:bodyPr>
          <a:lstStyle/>
          <a:p>
            <a:r>
              <a:rPr lang="en-US" sz="2000" dirty="0" smtClean="0">
                <a:latin typeface="Times New Roman" pitchFamily="18" charset="0"/>
                <a:cs typeface="Times New Roman" pitchFamily="18" charset="0"/>
              </a:rPr>
              <a:t>A touch switch is a switch that is turned on and off by touching a wire contact, instead of flicking a lever like a regular switch. Touch switches have no mechanical parts to wear out, so they last a lot longer than regular switches.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Reed Switch</a:t>
            </a:r>
            <a:endParaRPr lang="en-US" dirty="0"/>
          </a:p>
        </p:txBody>
      </p:sp>
      <p:pic>
        <p:nvPicPr>
          <p:cNvPr id="4" name="Content Placeholder 3" descr="C:\Users\user\Desktop\Project\entry_sensor_reed_switch_small.png"/>
          <p:cNvPicPr>
            <a:picLocks noGrp="1" noChangeAspect="1" noChangeArrowheads="1"/>
          </p:cNvPicPr>
          <p:nvPr>
            <p:ph sz="quarter" idx="1"/>
          </p:nvPr>
        </p:nvPicPr>
        <p:blipFill>
          <a:blip r:embed="rId2" cstate="print"/>
          <a:stretch>
            <a:fillRect/>
          </a:stretch>
        </p:blipFill>
        <p:spPr bwMode="auto">
          <a:xfrm>
            <a:off x="1828800" y="1799167"/>
            <a:ext cx="5492338" cy="3915833"/>
          </a:xfrm>
          <a:prstGeom prst="rect">
            <a:avLst/>
          </a:prstGeom>
          <a:noFill/>
        </p:spPr>
      </p:pic>
      <p:sp>
        <p:nvSpPr>
          <p:cNvPr id="5" name="TextBox 4"/>
          <p:cNvSpPr txBox="1"/>
          <p:nvPr/>
        </p:nvSpPr>
        <p:spPr>
          <a:xfrm>
            <a:off x="609600" y="6019800"/>
            <a:ext cx="80772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 reed switch is an electrical switch operated by an applied magnetic </a:t>
            </a:r>
            <a:r>
              <a:rPr lang="en-US" sz="2000" dirty="0" smtClean="0">
                <a:latin typeface="Times New Roman" pitchFamily="18" charset="0"/>
                <a:cs typeface="Times New Roman" pitchFamily="18" charset="0"/>
              </a:rPr>
              <a:t>field.</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latin typeface="Times New Roman" pitchFamily="18" charset="0"/>
                <a:cs typeface="Times New Roman" pitchFamily="18" charset="0"/>
              </a:rPr>
              <a:t>SOFTWARES AND LANGUAGES USED</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295401"/>
            <a:ext cx="8229600" cy="2286000"/>
          </a:xfrm>
        </p:spPr>
        <p:txBody>
          <a:bodyPr>
            <a:normAutofit/>
          </a:bodyPr>
          <a:lstStyle/>
          <a:p>
            <a:r>
              <a:rPr lang="en-US" sz="3000" dirty="0" err="1" smtClean="0"/>
              <a:t>Mikro</a:t>
            </a:r>
            <a:r>
              <a:rPr lang="en-US" sz="3000" dirty="0" smtClean="0"/>
              <a:t> C</a:t>
            </a:r>
          </a:p>
          <a:p>
            <a:r>
              <a:rPr lang="en-US" sz="3000" dirty="0" smtClean="0"/>
              <a:t>ISIS </a:t>
            </a:r>
            <a:r>
              <a:rPr lang="en-US" sz="3000" dirty="0" smtClean="0"/>
              <a:t>Software</a:t>
            </a:r>
          </a:p>
          <a:p>
            <a:r>
              <a:rPr lang="en-US" sz="3000" dirty="0" err="1" smtClean="0"/>
              <a:t>Arduino</a:t>
            </a:r>
            <a:r>
              <a:rPr lang="en-US" sz="3000" dirty="0" smtClean="0"/>
              <a:t> C</a:t>
            </a:r>
          </a:p>
          <a:p>
            <a:r>
              <a:rPr lang="en-US" sz="3000" dirty="0" err="1" smtClean="0"/>
              <a:t>Pyhton</a:t>
            </a:r>
            <a:endParaRPr lang="en-US" sz="3000" dirty="0" smtClean="0"/>
          </a:p>
        </p:txBody>
      </p:sp>
      <p:sp>
        <p:nvSpPr>
          <p:cNvPr id="4" name="TextBox 3"/>
          <p:cNvSpPr txBox="1"/>
          <p:nvPr/>
        </p:nvSpPr>
        <p:spPr>
          <a:xfrm>
            <a:off x="2590800" y="3733800"/>
            <a:ext cx="4495800" cy="646331"/>
          </a:xfrm>
          <a:prstGeom prst="rect">
            <a:avLst/>
          </a:prstGeom>
          <a:noFill/>
        </p:spPr>
        <p:txBody>
          <a:bodyPr wrap="square" rtlCol="0">
            <a:spAutoFit/>
          </a:bodyPr>
          <a:lstStyle/>
          <a:p>
            <a:r>
              <a:rPr lang="en-US" sz="3600" dirty="0" smtClean="0"/>
              <a:t>PLATFORM USED</a:t>
            </a:r>
            <a:endParaRPr lang="en-US" sz="3600" dirty="0"/>
          </a:p>
        </p:txBody>
      </p:sp>
      <p:sp>
        <p:nvSpPr>
          <p:cNvPr id="5" name="TextBox 4"/>
          <p:cNvSpPr txBox="1"/>
          <p:nvPr/>
        </p:nvSpPr>
        <p:spPr>
          <a:xfrm>
            <a:off x="762000" y="4648200"/>
            <a:ext cx="6400800" cy="1754326"/>
          </a:xfrm>
          <a:prstGeom prst="rect">
            <a:avLst/>
          </a:prstGeom>
          <a:noFill/>
        </p:spPr>
        <p:txBody>
          <a:bodyPr wrap="square" rtlCol="0">
            <a:spAutoFit/>
          </a:bodyPr>
          <a:lstStyle/>
          <a:p>
            <a:pPr>
              <a:buFont typeface="Wingdings" pitchFamily="2" charset="2"/>
              <a:buChar char="Ø"/>
            </a:pPr>
            <a:r>
              <a:rPr lang="en-US" sz="2800" dirty="0" smtClean="0"/>
              <a:t>Linux </a:t>
            </a:r>
            <a:endParaRPr lang="en-US" sz="2800" dirty="0" smtClean="0"/>
          </a:p>
          <a:p>
            <a:pPr>
              <a:buFont typeface="Wingdings" pitchFamily="2" charset="2"/>
              <a:buChar char="Ø"/>
            </a:pPr>
            <a:r>
              <a:rPr lang="en-US" sz="2800" dirty="0" smtClean="0"/>
              <a:t>PIC</a:t>
            </a:r>
          </a:p>
          <a:p>
            <a:pPr>
              <a:buFont typeface="Wingdings" pitchFamily="2" charset="2"/>
              <a:buChar char="Ø"/>
            </a:pPr>
            <a:r>
              <a:rPr lang="en-US" sz="2800" dirty="0" err="1" smtClean="0"/>
              <a:t>Andrino</a:t>
            </a:r>
            <a:endParaRPr lang="en-US" sz="2800" dirty="0" smtClean="0"/>
          </a:p>
          <a:p>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itchFamily="18" charset="0"/>
                <a:cs typeface="Times New Roman" pitchFamily="18" charset="0"/>
              </a:rPr>
              <a:t>RESULT</a:t>
            </a:r>
            <a:endParaRPr lang="en-US" sz="44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85800" y="1447800"/>
            <a:ext cx="7772400" cy="4572000"/>
          </a:xfrm>
        </p:spPr>
        <p:txBody>
          <a:bodyPr>
            <a:noAutofit/>
          </a:bodyPr>
          <a:lstStyle/>
          <a:p>
            <a:r>
              <a:rPr lang="en-IN" sz="2100" b="1" dirty="0" smtClean="0">
                <a:latin typeface="Times New Roman" pitchFamily="18" charset="0"/>
                <a:cs typeface="Times New Roman" pitchFamily="18" charset="0"/>
              </a:rPr>
              <a:t>SMI measures the energy (in kWh) using the STPM01 IC and displays in the LED display through the PIC MCU efficiently</a:t>
            </a:r>
            <a:r>
              <a:rPr lang="en-IN" sz="2100" b="1" dirty="0" smtClean="0">
                <a:latin typeface="Times New Roman" pitchFamily="18" charset="0"/>
                <a:cs typeface="Times New Roman" pitchFamily="18" charset="0"/>
              </a:rPr>
              <a:t>.</a:t>
            </a:r>
          </a:p>
          <a:p>
            <a:r>
              <a:rPr lang="en-IN" sz="2100" b="1" dirty="0" smtClean="0">
                <a:latin typeface="Times New Roman" pitchFamily="18" charset="0"/>
                <a:cs typeface="Times New Roman" pitchFamily="18" charset="0"/>
              </a:rPr>
              <a:t> </a:t>
            </a:r>
            <a:r>
              <a:rPr lang="en-IN" sz="2100" b="1" dirty="0" smtClean="0">
                <a:latin typeface="Times New Roman" pitchFamily="18" charset="0"/>
                <a:cs typeface="Times New Roman" pitchFamily="18" charset="0"/>
              </a:rPr>
              <a:t>The Raspberry Pi acts as a control station for interfaces for various systems for monitoring and controlling purposes. </a:t>
            </a:r>
            <a:endParaRPr lang="en-IN" sz="2100" b="1" dirty="0" smtClean="0">
              <a:latin typeface="Times New Roman" pitchFamily="18" charset="0"/>
              <a:cs typeface="Times New Roman" pitchFamily="18" charset="0"/>
            </a:endParaRPr>
          </a:p>
          <a:p>
            <a:r>
              <a:rPr lang="en-IN" sz="2100" b="1" dirty="0" smtClean="0">
                <a:latin typeface="Times New Roman" pitchFamily="18" charset="0"/>
                <a:cs typeface="Times New Roman" pitchFamily="18" charset="0"/>
              </a:rPr>
              <a:t>The </a:t>
            </a:r>
            <a:r>
              <a:rPr lang="en-IN" sz="2100" b="1" dirty="0" smtClean="0">
                <a:latin typeface="Times New Roman" pitchFamily="18" charset="0"/>
                <a:cs typeface="Times New Roman" pitchFamily="18" charset="0"/>
              </a:rPr>
              <a:t>energy values and the other sensed values like the temperature are displayed in various websites using the open-source servers like </a:t>
            </a:r>
            <a:r>
              <a:rPr lang="en-IN" sz="2100" b="1" dirty="0" err="1" smtClean="0">
                <a:latin typeface="Times New Roman" pitchFamily="18" charset="0"/>
                <a:cs typeface="Times New Roman" pitchFamily="18" charset="0"/>
              </a:rPr>
              <a:t>openhab</a:t>
            </a:r>
            <a:r>
              <a:rPr lang="en-IN" sz="2100" b="1" dirty="0" smtClean="0">
                <a:latin typeface="Times New Roman" pitchFamily="18" charset="0"/>
                <a:cs typeface="Times New Roman" pitchFamily="18" charset="0"/>
              </a:rPr>
              <a:t> and displays in website widgets using dweet.io and freeboard.io. </a:t>
            </a:r>
            <a:endParaRPr lang="en-IN" sz="2100" b="1" dirty="0" smtClean="0">
              <a:latin typeface="Times New Roman" pitchFamily="18" charset="0"/>
              <a:cs typeface="Times New Roman" pitchFamily="18" charset="0"/>
            </a:endParaRPr>
          </a:p>
          <a:p>
            <a:r>
              <a:rPr lang="en-IN" sz="2100" b="1" dirty="0" smtClean="0">
                <a:latin typeface="Times New Roman" pitchFamily="18" charset="0"/>
                <a:cs typeface="Times New Roman" pitchFamily="18" charset="0"/>
              </a:rPr>
              <a:t>The </a:t>
            </a:r>
            <a:r>
              <a:rPr lang="en-IN" sz="2100" b="1" dirty="0" smtClean="0">
                <a:latin typeface="Times New Roman" pitchFamily="18" charset="0"/>
                <a:cs typeface="Times New Roman" pitchFamily="18" charset="0"/>
              </a:rPr>
              <a:t>values are displayed in the smart phones through android application installed in it using the open-source applications of </a:t>
            </a:r>
            <a:r>
              <a:rPr lang="en-IN" sz="2100" b="1" dirty="0" err="1" smtClean="0">
                <a:latin typeface="Times New Roman" pitchFamily="18" charset="0"/>
                <a:cs typeface="Times New Roman" pitchFamily="18" charset="0"/>
              </a:rPr>
              <a:t>arduino</a:t>
            </a:r>
            <a:r>
              <a:rPr lang="en-IN" sz="2100" b="1" dirty="0" smtClean="0">
                <a:latin typeface="Times New Roman" pitchFamily="18" charset="0"/>
                <a:cs typeface="Times New Roman" pitchFamily="18" charset="0"/>
              </a:rPr>
              <a:t> </a:t>
            </a:r>
            <a:r>
              <a:rPr lang="en-IN" sz="2100" b="1" dirty="0" err="1" smtClean="0">
                <a:latin typeface="Times New Roman" pitchFamily="18" charset="0"/>
                <a:cs typeface="Times New Roman" pitchFamily="18" charset="0"/>
              </a:rPr>
              <a:t>openhab</a:t>
            </a:r>
            <a:r>
              <a:rPr lang="en-IN" sz="2100" b="1" dirty="0" smtClean="0">
                <a:latin typeface="Times New Roman" pitchFamily="18" charset="0"/>
                <a:cs typeface="Times New Roman" pitchFamily="18" charset="0"/>
              </a:rPr>
              <a:t>. </a:t>
            </a:r>
            <a:endParaRPr lang="en-IN" sz="2100" b="1" dirty="0" smtClean="0">
              <a:latin typeface="Times New Roman" pitchFamily="18" charset="0"/>
              <a:cs typeface="Times New Roman" pitchFamily="18" charset="0"/>
            </a:endParaRPr>
          </a:p>
          <a:p>
            <a:r>
              <a:rPr lang="en-IN" sz="2100" b="1" dirty="0" smtClean="0">
                <a:latin typeface="Times New Roman" pitchFamily="18" charset="0"/>
                <a:cs typeface="Times New Roman" pitchFamily="18" charset="0"/>
              </a:rPr>
              <a:t>The </a:t>
            </a:r>
            <a:r>
              <a:rPr lang="en-IN" sz="2100" b="1" dirty="0" smtClean="0">
                <a:latin typeface="Times New Roman" pitchFamily="18" charset="0"/>
                <a:cs typeface="Times New Roman" pitchFamily="18" charset="0"/>
              </a:rPr>
              <a:t>loads are controlled manually using a touch switch with a feedback which enhances the energy management effectively.  </a:t>
            </a:r>
            <a:endParaRPr lang="en-US" sz="2100" b="1" dirty="0" smtClean="0">
              <a:latin typeface="Times New Roman" pitchFamily="18" charset="0"/>
              <a:cs typeface="Times New Roman" pitchFamily="18" charset="0"/>
            </a:endParaRPr>
          </a:p>
          <a:p>
            <a:endParaRPr lang="en-US" sz="21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Future Scope</a:t>
            </a:r>
            <a:endParaRPr lang="en-US" dirty="0"/>
          </a:p>
        </p:txBody>
      </p:sp>
      <p:sp>
        <p:nvSpPr>
          <p:cNvPr id="3" name="Content Placeholder 2"/>
          <p:cNvSpPr>
            <a:spLocks noGrp="1"/>
          </p:cNvSpPr>
          <p:nvPr>
            <p:ph sz="quarter" idx="1"/>
          </p:nvPr>
        </p:nvSpPr>
        <p:spPr>
          <a:xfrm>
            <a:off x="609600" y="1600200"/>
            <a:ext cx="8229600" cy="4525963"/>
          </a:xfrm>
        </p:spPr>
        <p:txBody>
          <a:bodyPr>
            <a:normAutofit fontScale="85000" lnSpcReduction="20000"/>
          </a:bodyPr>
          <a:lstStyle/>
          <a:p>
            <a:r>
              <a:rPr lang="en-US" sz="2800" dirty="0" smtClean="0">
                <a:latin typeface="Times New Roman" pitchFamily="18" charset="0"/>
                <a:cs typeface="Times New Roman" pitchFamily="18" charset="0"/>
              </a:rPr>
              <a:t>Electricity usage can be monitored directly by K.S.E.B using broadband functionality and the connections can be made </a:t>
            </a:r>
            <a:r>
              <a:rPr lang="en-IN" sz="2800" dirty="0" smtClean="0">
                <a:latin typeface="Times New Roman" pitchFamily="18" charset="0"/>
                <a:cs typeface="Times New Roman" pitchFamily="18" charset="0"/>
              </a:rPr>
              <a:t>tamper proof by additional sensors installations</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Consumer </a:t>
            </a:r>
            <a:r>
              <a:rPr lang="en-US" sz="2800" dirty="0" smtClean="0">
                <a:latin typeface="Times New Roman" pitchFamily="18" charset="0"/>
                <a:cs typeface="Times New Roman" pitchFamily="18" charset="0"/>
              </a:rPr>
              <a:t>friendly load functionality can be enhanced via smart phone interfacing by introducing individual room controls and complete Home Automation which further improves the energy usage efficiency and helps in energy conservation</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B</a:t>
            </a:r>
            <a:r>
              <a:rPr lang="en-IN" sz="2800" dirty="0" err="1" smtClean="0">
                <a:latin typeface="Times New Roman" pitchFamily="18" charset="0"/>
                <a:cs typeface="Times New Roman" pitchFamily="18" charset="0"/>
              </a:rPr>
              <a:t>etter</a:t>
            </a:r>
            <a:r>
              <a:rPr lang="en-IN" sz="2800" dirty="0" smtClean="0">
                <a:latin typeface="Times New Roman" pitchFamily="18" charset="0"/>
                <a:cs typeface="Times New Roman" pitchFamily="18" charset="0"/>
              </a:rPr>
              <a:t> load forecasting and management can be done in the advancements of SMI for both customers as well as </a:t>
            </a:r>
            <a:r>
              <a:rPr lang="en-IN" sz="2800" dirty="0" smtClean="0">
                <a:latin typeface="Times New Roman" pitchFamily="18" charset="0"/>
                <a:cs typeface="Times New Roman" pitchFamily="18" charset="0"/>
              </a:rPr>
              <a:t>suppliers.</a:t>
            </a:r>
          </a:p>
          <a:p>
            <a:r>
              <a:rPr lang="en-IN" sz="2800" dirty="0" smtClean="0">
                <a:latin typeface="Times New Roman" pitchFamily="18" charset="0"/>
                <a:cs typeface="Times New Roman" pitchFamily="18" charset="0"/>
              </a:rPr>
              <a:t>Energy </a:t>
            </a:r>
            <a:r>
              <a:rPr lang="en-IN" sz="2800" dirty="0" smtClean="0">
                <a:latin typeface="Times New Roman" pitchFamily="18" charset="0"/>
                <a:cs typeface="Times New Roman" pitchFamily="18" charset="0"/>
              </a:rPr>
              <a:t>Suppliers will be able to improve the accuracy of forecasting their maximum load demand at different seasons and at various times of day and will be able to purchase energy contracts more efficiently.</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sz="quarter" idx="1"/>
          </p:nvPr>
        </p:nvSpPr>
        <p:spPr>
          <a:xfrm>
            <a:off x="914400" y="1524000"/>
            <a:ext cx="7772400" cy="4572000"/>
          </a:xfrm>
        </p:spPr>
        <p:txBody>
          <a:bodyPr>
            <a:noAutofit/>
          </a:bodyPr>
          <a:lstStyle/>
          <a:p>
            <a:r>
              <a:rPr lang="en-IN" sz="2100" dirty="0" smtClean="0">
                <a:latin typeface="Times New Roman" pitchFamily="18" charset="0"/>
                <a:cs typeface="Times New Roman" pitchFamily="18" charset="0"/>
              </a:rPr>
              <a:t>In the present situation energy consumption is monitored manually. To reduce the manual efforts, improving accuracy and for increasing the load controllability, we need to have some kind of automated system monitoring all the parameters and functioning of the connections between the customer and electricity board. </a:t>
            </a:r>
            <a:endParaRPr lang="en-IN" sz="2100" dirty="0" smtClean="0">
              <a:latin typeface="Times New Roman" pitchFamily="18" charset="0"/>
              <a:cs typeface="Times New Roman" pitchFamily="18" charset="0"/>
            </a:endParaRPr>
          </a:p>
          <a:p>
            <a:r>
              <a:rPr lang="en-IN" sz="2100" dirty="0" smtClean="0">
                <a:latin typeface="Times New Roman" pitchFamily="18" charset="0"/>
                <a:cs typeface="Times New Roman" pitchFamily="18" charset="0"/>
              </a:rPr>
              <a:t>In </a:t>
            </a:r>
            <a:r>
              <a:rPr lang="en-IN" sz="2100" dirty="0" smtClean="0">
                <a:latin typeface="Times New Roman" pitchFamily="18" charset="0"/>
                <a:cs typeface="Times New Roman" pitchFamily="18" charset="0"/>
              </a:rPr>
              <a:t>this system to save time of consumer, the energy consumption and corresponding price is displayed in their phones and also websites for the consumer benefits. By the implementation of this system the overall efficiency of operation of the electric board will </a:t>
            </a:r>
            <a:r>
              <a:rPr lang="en-IN" sz="2100" dirty="0" smtClean="0">
                <a:latin typeface="Times New Roman" pitchFamily="18" charset="0"/>
                <a:cs typeface="Times New Roman" pitchFamily="18" charset="0"/>
              </a:rPr>
              <a:t>improve</a:t>
            </a:r>
          </a:p>
          <a:p>
            <a:r>
              <a:rPr lang="en-IN" sz="2100" dirty="0" smtClean="0">
                <a:latin typeface="Times New Roman" pitchFamily="18" charset="0"/>
                <a:cs typeface="Times New Roman" pitchFamily="18" charset="0"/>
              </a:rPr>
              <a:t> </a:t>
            </a:r>
            <a:r>
              <a:rPr lang="en-IN" sz="2100" dirty="0" smtClean="0">
                <a:latin typeface="Times New Roman" pitchFamily="18" charset="0"/>
                <a:cs typeface="Times New Roman" pitchFamily="18" charset="0"/>
              </a:rPr>
              <a:t>An attempt is made in this work to develop a system, where in complexity of the circuit is reduced and meter cost also get reduced. </a:t>
            </a:r>
            <a:endParaRPr lang="en-IN" sz="2100" dirty="0" smtClean="0">
              <a:latin typeface="Times New Roman" pitchFamily="18" charset="0"/>
              <a:cs typeface="Times New Roman" pitchFamily="18" charset="0"/>
            </a:endParaRPr>
          </a:p>
          <a:p>
            <a:r>
              <a:rPr lang="en-IN" sz="2100" dirty="0" smtClean="0">
                <a:latin typeface="Times New Roman" pitchFamily="18" charset="0"/>
                <a:cs typeface="Times New Roman" pitchFamily="18" charset="0"/>
              </a:rPr>
              <a:t>The </a:t>
            </a:r>
            <a:r>
              <a:rPr lang="en-IN" sz="2100" dirty="0" smtClean="0">
                <a:latin typeface="Times New Roman" pitchFamily="18" charset="0"/>
                <a:cs typeface="Times New Roman" pitchFamily="18" charset="0"/>
              </a:rPr>
              <a:t>consumers and the suppliers can be benefited by using the Smart Metering Infrastructure (SMI). </a:t>
            </a:r>
            <a:endParaRPr lang="en-US" sz="2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r>
              <a:rPr lang="en-US" sz="2400" i="1" dirty="0" smtClean="0">
                <a:latin typeface="Times New Roman" pitchFamily="18" charset="0"/>
                <a:cs typeface="Times New Roman" pitchFamily="18" charset="0"/>
              </a:rPr>
              <a:t>http://www.microchip.com</a:t>
            </a:r>
          </a:p>
          <a:p>
            <a:r>
              <a:rPr lang="en-US" sz="2400" i="1" dirty="0" smtClean="0">
                <a:latin typeface="Times New Roman" pitchFamily="18" charset="0"/>
                <a:cs typeface="Times New Roman" pitchFamily="18" charset="0"/>
              </a:rPr>
              <a:t>Design and Development of PIC Microcontroller Based 3 Phase Energy Meter</a:t>
            </a:r>
            <a:br>
              <a:rPr lang="en-US" sz="2400" i="1" dirty="0" smtClean="0">
                <a:latin typeface="Times New Roman" pitchFamily="18" charset="0"/>
                <a:cs typeface="Times New Roman" pitchFamily="18" charset="0"/>
              </a:rPr>
            </a:br>
            <a:r>
              <a:rPr lang="en-US" sz="2400" i="1" dirty="0" err="1" smtClean="0">
                <a:latin typeface="Times New Roman" pitchFamily="18" charset="0"/>
                <a:cs typeface="Times New Roman" pitchFamily="18" charset="0"/>
              </a:rPr>
              <a:t>Thousif</a:t>
            </a:r>
            <a:r>
              <a:rPr lang="en-US" sz="2400" i="1" dirty="0" smtClean="0">
                <a:latin typeface="Times New Roman" pitchFamily="18" charset="0"/>
                <a:cs typeface="Times New Roman" pitchFamily="18" charset="0"/>
              </a:rPr>
              <a:t> ahamed1, A.Sreedevi2 Department Electrical and Electronics Engineering, R.V. College Of Engineering, Bangalore, Indias1,2</a:t>
            </a:r>
            <a:br>
              <a:rPr lang="en-US" sz="2400" i="1" dirty="0" smtClean="0">
                <a:latin typeface="Times New Roman" pitchFamily="18" charset="0"/>
                <a:cs typeface="Times New Roman" pitchFamily="18" charset="0"/>
              </a:rPr>
            </a:br>
            <a:r>
              <a:rPr lang="en-US" sz="2400" i="1" dirty="0" smtClean="0">
                <a:latin typeface="Times New Roman" pitchFamily="18" charset="0"/>
                <a:cs typeface="Times New Roman" pitchFamily="18" charset="0"/>
              </a:rPr>
              <a:t>(International Journal of Innovative Research in Science, Engineering and Technology</a:t>
            </a:r>
            <a:r>
              <a:rPr lang="en-US" sz="2400" i="1" dirty="0" smtClean="0">
                <a:latin typeface="Times New Roman" pitchFamily="18" charset="0"/>
                <a:cs typeface="Times New Roman" pitchFamily="18" charset="0"/>
              </a:rPr>
              <a:t>)</a:t>
            </a:r>
          </a:p>
          <a:p>
            <a:r>
              <a:rPr lang="en-US" sz="2400" i="1" dirty="0" smtClean="0">
                <a:latin typeface="Times New Roman" pitchFamily="18" charset="0"/>
                <a:cs typeface="Times New Roman" pitchFamily="18" charset="0"/>
              </a:rPr>
              <a:t>https://</a:t>
            </a:r>
            <a:r>
              <a:rPr lang="en-US" sz="2400" i="1" dirty="0" smtClean="0">
                <a:latin typeface="Times New Roman" pitchFamily="18" charset="0"/>
                <a:cs typeface="Times New Roman" pitchFamily="18" charset="0"/>
              </a:rPr>
              <a:t>github.com</a:t>
            </a:r>
          </a:p>
          <a:p>
            <a:r>
              <a:rPr lang="en-US" sz="2400" i="1" dirty="0" smtClean="0">
                <a:latin typeface="Times New Roman" pitchFamily="18" charset="0"/>
                <a:cs typeface="Times New Roman" pitchFamily="18" charset="0"/>
              </a:rPr>
              <a:t>http://</a:t>
            </a:r>
            <a:r>
              <a:rPr lang="en-US" sz="2400" i="1" dirty="0" smtClean="0">
                <a:latin typeface="Times New Roman" pitchFamily="18" charset="0"/>
                <a:cs typeface="Times New Roman" pitchFamily="18" charset="0"/>
              </a:rPr>
              <a:t>www.instructables.com</a:t>
            </a:r>
          </a:p>
          <a:p>
            <a:r>
              <a:rPr lang="en-US" sz="2400" i="1" dirty="0" smtClean="0">
                <a:latin typeface="Times New Roman" pitchFamily="18" charset="0"/>
                <a:cs typeface="Times New Roman" pitchFamily="18" charset="0"/>
              </a:rPr>
              <a:t>http://</a:t>
            </a:r>
            <a:r>
              <a:rPr lang="en-US" sz="2400" i="1" dirty="0" smtClean="0">
                <a:latin typeface="Times New Roman" pitchFamily="18" charset="0"/>
                <a:cs typeface="Times New Roman" pitchFamily="18" charset="0"/>
              </a:rPr>
              <a:t>www.edaboard.com</a:t>
            </a:r>
            <a:endParaRPr lang="en-US" sz="2400" i="1" dirty="0" smtClean="0">
              <a:latin typeface="Times New Roman" pitchFamily="18" charset="0"/>
              <a:cs typeface="Times New Roman" pitchFamily="18" charset="0"/>
            </a:endParaRPr>
          </a:p>
          <a:p>
            <a:endParaRPr lang="en-US" sz="2000" i="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0"/>
            <a:ext cx="8229600" cy="1143000"/>
          </a:xfrm>
          <a:ln>
            <a:noFill/>
          </a:ln>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1500" b="1" spc="50" dirty="0" smtClean="0">
                <a:ln w="11430">
                  <a:solidFill>
                    <a:schemeClr val="tx1"/>
                  </a:solidFill>
                </a:ln>
                <a:effectLst>
                  <a:outerShdw blurRad="76200" dist="50800" dir="5400000" algn="tl" rotWithShape="0">
                    <a:srgbClr val="000000">
                      <a:alpha val="65000"/>
                    </a:srgbClr>
                  </a:outerShdw>
                </a:effectLst>
              </a:rPr>
              <a:t>THANK</a:t>
            </a:r>
            <a:r>
              <a:rPr lang="en-US" sz="11500" b="1" spc="50" dirty="0" smtClean="0">
                <a:ln w="11430"/>
                <a:effectLst>
                  <a:outerShdw blurRad="76200" dist="50800" dir="5400000" algn="tl" rotWithShape="0">
                    <a:srgbClr val="000000">
                      <a:alpha val="65000"/>
                    </a:srgbClr>
                  </a:outerShdw>
                </a:effectLst>
              </a:rPr>
              <a:t> YOU</a:t>
            </a:r>
            <a:endParaRPr lang="en-US" sz="11500" b="1" spc="50" dirty="0">
              <a:ln w="11430"/>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1676400" y="533400"/>
            <a:ext cx="7772400" cy="914400"/>
          </a:xfrm>
        </p:spPr>
        <p:txBody>
          <a:bodyPr>
            <a:normAutofit/>
          </a:bodyPr>
          <a:lstStyle/>
          <a:p>
            <a:pPr algn="ctr"/>
            <a:r>
              <a:rPr lang="en-IN" b="1" dirty="0" smtClean="0"/>
              <a:t>FLOW CHART</a:t>
            </a:r>
            <a:endParaRPr lang="en-US" b="1" dirty="0"/>
          </a:p>
        </p:txBody>
      </p:sp>
      <p:pic>
        <p:nvPicPr>
          <p:cNvPr id="4" name="Content Placeholder 3" descr="Capture.JPG"/>
          <p:cNvPicPr>
            <a:picLocks noGrp="1" noChangeAspect="1"/>
          </p:cNvPicPr>
          <p:nvPr>
            <p:ph sz="quarter" idx="1"/>
          </p:nvPr>
        </p:nvPicPr>
        <p:blipFill>
          <a:blip r:embed="rId2" cstate="print"/>
          <a:stretch>
            <a:fillRect/>
          </a:stretch>
        </p:blipFill>
        <p:spPr>
          <a:xfrm>
            <a:off x="381630" y="1447800"/>
            <a:ext cx="8457570" cy="51816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a:t>
            </a:r>
            <a:endParaRPr lang="en-US" dirty="0"/>
          </a:p>
        </p:txBody>
      </p:sp>
      <p:sp>
        <p:nvSpPr>
          <p:cNvPr id="3" name="Content Placeholder 2"/>
          <p:cNvSpPr>
            <a:spLocks noGrp="1"/>
          </p:cNvSpPr>
          <p:nvPr>
            <p:ph sz="quarter" idx="1"/>
          </p:nvPr>
        </p:nvSpPr>
        <p:spPr/>
        <p:txBody>
          <a:bodyPr>
            <a:normAutofit fontScale="92500" lnSpcReduction="10000"/>
          </a:bodyPr>
          <a:lstStyle/>
          <a:p>
            <a:r>
              <a:rPr lang="en-IN" dirty="0" smtClean="0"/>
              <a:t>There are many flaws and errors in conventional </a:t>
            </a:r>
            <a:r>
              <a:rPr lang="en-IN" dirty="0" smtClean="0"/>
              <a:t>billing.</a:t>
            </a:r>
          </a:p>
          <a:p>
            <a:r>
              <a:rPr lang="en-IN" dirty="0" smtClean="0"/>
              <a:t>Some human </a:t>
            </a:r>
            <a:r>
              <a:rPr lang="en-IN" dirty="0" smtClean="0"/>
              <a:t>mistakes may also occur in manual billing.</a:t>
            </a:r>
            <a:endParaRPr lang="en-US" dirty="0" smtClean="0"/>
          </a:p>
          <a:p>
            <a:r>
              <a:rPr lang="en-IN" dirty="0" smtClean="0"/>
              <a:t>It’s a time consuming </a:t>
            </a:r>
            <a:r>
              <a:rPr lang="en-IN" dirty="0" smtClean="0"/>
              <a:t>procedure</a:t>
            </a:r>
          </a:p>
          <a:p>
            <a:r>
              <a:rPr lang="en-IN" dirty="0" smtClean="0"/>
              <a:t>There </a:t>
            </a:r>
            <a:r>
              <a:rPr lang="en-IN" dirty="0" smtClean="0"/>
              <a:t>is always a chance of human error while taking</a:t>
            </a:r>
            <a:br>
              <a:rPr lang="en-IN" dirty="0" smtClean="0"/>
            </a:br>
            <a:r>
              <a:rPr lang="en-IN" dirty="0" smtClean="0"/>
              <a:t>the manual meter </a:t>
            </a:r>
            <a:r>
              <a:rPr lang="en-IN" dirty="0" smtClean="0"/>
              <a:t>reading</a:t>
            </a:r>
          </a:p>
          <a:p>
            <a:r>
              <a:rPr lang="en-IN" dirty="0" smtClean="0"/>
              <a:t>There </a:t>
            </a:r>
            <a:r>
              <a:rPr lang="en-IN" dirty="0" smtClean="0"/>
              <a:t>is no check and balance and verification</a:t>
            </a:r>
            <a:br>
              <a:rPr lang="en-IN" dirty="0" smtClean="0"/>
            </a:br>
            <a:r>
              <a:rPr lang="en-IN" dirty="0" smtClean="0"/>
              <a:t>procedure of this meter </a:t>
            </a:r>
            <a:r>
              <a:rPr lang="en-IN" dirty="0" smtClean="0"/>
              <a:t>reading</a:t>
            </a:r>
          </a:p>
          <a:p>
            <a:r>
              <a:rPr lang="en-IN" dirty="0" smtClean="0"/>
              <a:t>There </a:t>
            </a:r>
            <a:r>
              <a:rPr lang="en-IN" dirty="0" smtClean="0"/>
              <a:t>is always a chance of theft and </a:t>
            </a:r>
            <a:r>
              <a:rPr lang="en-IN" dirty="0" smtClean="0"/>
              <a:t>corruption</a:t>
            </a:r>
          </a:p>
          <a:p>
            <a:r>
              <a:rPr lang="en-IN" dirty="0" smtClean="0"/>
              <a:t> </a:t>
            </a:r>
            <a:r>
              <a:rPr lang="en-IN" dirty="0" smtClean="0"/>
              <a:t>Extra human power is required  </a:t>
            </a:r>
            <a:endParaRPr lang="en-IN" dirty="0" smtClean="0"/>
          </a:p>
          <a:p>
            <a:r>
              <a:rPr lang="en-IN" dirty="0" smtClean="0"/>
              <a:t>Consumer </a:t>
            </a:r>
            <a:r>
              <a:rPr lang="en-IN" dirty="0" smtClean="0"/>
              <a:t>is not updated of his usage</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Block Diagram</a:t>
            </a:r>
            <a:endParaRPr lang="en-US" dirty="0"/>
          </a:p>
        </p:txBody>
      </p:sp>
      <p:sp>
        <p:nvSpPr>
          <p:cNvPr id="4" name="Rectangle 3"/>
          <p:cNvSpPr/>
          <p:nvPr/>
        </p:nvSpPr>
        <p:spPr>
          <a:xfrm>
            <a:off x="2286000" y="2743201"/>
            <a:ext cx="990600" cy="1295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962400" y="2743199"/>
            <a:ext cx="990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304800" y="2971799"/>
            <a:ext cx="533400" cy="0"/>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p:nvPr/>
        </p:nvCxnSpPr>
        <p:spPr>
          <a:xfrm>
            <a:off x="304800" y="3200399"/>
            <a:ext cx="533400" cy="0"/>
          </a:xfrm>
          <a:prstGeom prst="straightConnector1">
            <a:avLst/>
          </a:prstGeom>
          <a:ln>
            <a:solidFill>
              <a:srgbClr val="FFFF00"/>
            </a:solidFill>
            <a:tailEnd type="arrow"/>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a:xfrm>
            <a:off x="304800" y="3428999"/>
            <a:ext cx="533400" cy="0"/>
          </a:xfrm>
          <a:prstGeom prst="straightConnector1">
            <a:avLst/>
          </a:prstGeom>
          <a:ln>
            <a:solidFill>
              <a:srgbClr val="00B0F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304800" y="3657599"/>
            <a:ext cx="533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3276600" y="3047999"/>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76600" y="3581399"/>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838200" y="2743200"/>
            <a:ext cx="990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a:off x="1828800" y="304799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828800" y="365759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 idx="3"/>
            <a:endCxn id="5" idx="1"/>
          </p:cNvCxnSpPr>
          <p:nvPr/>
        </p:nvCxnSpPr>
        <p:spPr>
          <a:xfrm flipV="1">
            <a:off x="3276600" y="3352799"/>
            <a:ext cx="685800" cy="381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38200" y="2743200"/>
            <a:ext cx="990600" cy="1384995"/>
          </a:xfrm>
          <a:prstGeom prst="rect">
            <a:avLst/>
          </a:prstGeom>
          <a:noFill/>
        </p:spPr>
        <p:txBody>
          <a:bodyPr wrap="square" rtlCol="0">
            <a:spAutoFit/>
          </a:bodyPr>
          <a:lstStyle/>
          <a:p>
            <a:pPr algn="ctr"/>
            <a:r>
              <a:rPr lang="en-US" sz="1400" b="1" dirty="0" smtClean="0">
                <a:solidFill>
                  <a:schemeClr val="bg1"/>
                </a:solidFill>
              </a:rPr>
              <a:t>Analog Front End</a:t>
            </a:r>
            <a:br>
              <a:rPr lang="en-US" sz="1400" b="1" dirty="0" smtClean="0">
                <a:solidFill>
                  <a:schemeClr val="bg1"/>
                </a:solidFill>
              </a:rPr>
            </a:br>
            <a:r>
              <a:rPr lang="en-US" sz="1400" b="1" dirty="0" smtClean="0">
                <a:solidFill>
                  <a:schemeClr val="bg1"/>
                </a:solidFill>
              </a:rPr>
              <a:t>with metering </a:t>
            </a:r>
            <a:r>
              <a:rPr lang="en-US" sz="1400" b="1" dirty="0" smtClean="0">
                <a:solidFill>
                  <a:schemeClr val="bg1"/>
                </a:solidFill>
              </a:rPr>
              <a:t>IC</a:t>
            </a:r>
            <a:br>
              <a:rPr lang="en-US" sz="1400" b="1" dirty="0" smtClean="0">
                <a:solidFill>
                  <a:schemeClr val="bg1"/>
                </a:solidFill>
              </a:rPr>
            </a:br>
            <a:r>
              <a:rPr lang="en-US" sz="1400" b="1" dirty="0" smtClean="0">
                <a:solidFill>
                  <a:schemeClr val="bg1"/>
                </a:solidFill>
              </a:rPr>
              <a:t>(STPM01)</a:t>
            </a:r>
            <a:endParaRPr lang="en-US" sz="1400" b="1" dirty="0">
              <a:solidFill>
                <a:schemeClr val="bg1"/>
              </a:solidFill>
            </a:endParaRPr>
          </a:p>
        </p:txBody>
      </p:sp>
      <p:sp>
        <p:nvSpPr>
          <p:cNvPr id="63" name="TextBox 62"/>
          <p:cNvSpPr txBox="1"/>
          <p:nvPr/>
        </p:nvSpPr>
        <p:spPr>
          <a:xfrm>
            <a:off x="1981200" y="2819400"/>
            <a:ext cx="1600200" cy="1077218"/>
          </a:xfrm>
          <a:prstGeom prst="rect">
            <a:avLst/>
          </a:prstGeom>
          <a:noFill/>
        </p:spPr>
        <p:txBody>
          <a:bodyPr wrap="square" rtlCol="0">
            <a:spAutoFit/>
          </a:bodyPr>
          <a:lstStyle/>
          <a:p>
            <a:pPr algn="ctr"/>
            <a:r>
              <a:rPr lang="en-US" sz="1600" b="1" dirty="0" smtClean="0">
                <a:solidFill>
                  <a:schemeClr val="bg1"/>
                </a:solidFill>
              </a:rPr>
              <a:t>PIC </a:t>
            </a:r>
          </a:p>
          <a:p>
            <a:pPr algn="ctr"/>
            <a:r>
              <a:rPr lang="en-US" sz="1600" b="1" dirty="0" smtClean="0">
                <a:solidFill>
                  <a:schemeClr val="bg1"/>
                </a:solidFill>
              </a:rPr>
              <a:t>with</a:t>
            </a:r>
          </a:p>
          <a:p>
            <a:pPr algn="ctr"/>
            <a:r>
              <a:rPr lang="en-US" sz="1600" b="1" dirty="0" smtClean="0">
                <a:solidFill>
                  <a:schemeClr val="bg1"/>
                </a:solidFill>
              </a:rPr>
              <a:t>LCD</a:t>
            </a:r>
          </a:p>
          <a:p>
            <a:pPr algn="ctr"/>
            <a:r>
              <a:rPr lang="en-US" sz="1600" b="1" dirty="0" smtClean="0">
                <a:solidFill>
                  <a:schemeClr val="bg1"/>
                </a:solidFill>
              </a:rPr>
              <a:t>Display</a:t>
            </a:r>
            <a:endParaRPr lang="en-US" sz="1600" b="1" dirty="0">
              <a:solidFill>
                <a:schemeClr val="bg1"/>
              </a:solidFill>
            </a:endParaRPr>
          </a:p>
        </p:txBody>
      </p:sp>
      <p:sp>
        <p:nvSpPr>
          <p:cNvPr id="64" name="TextBox 63"/>
          <p:cNvSpPr txBox="1"/>
          <p:nvPr/>
        </p:nvSpPr>
        <p:spPr>
          <a:xfrm>
            <a:off x="3962400" y="3124200"/>
            <a:ext cx="1600200" cy="584775"/>
          </a:xfrm>
          <a:prstGeom prst="rect">
            <a:avLst/>
          </a:prstGeom>
          <a:noFill/>
        </p:spPr>
        <p:txBody>
          <a:bodyPr wrap="square" rtlCol="0">
            <a:spAutoFit/>
          </a:bodyPr>
          <a:lstStyle/>
          <a:p>
            <a:r>
              <a:rPr lang="en-US" sz="1600" b="1" dirty="0" smtClean="0">
                <a:solidFill>
                  <a:schemeClr val="bg1"/>
                </a:solidFill>
              </a:rPr>
              <a:t>Raspberry </a:t>
            </a:r>
            <a:br>
              <a:rPr lang="en-US" sz="1600" b="1" dirty="0" smtClean="0">
                <a:solidFill>
                  <a:schemeClr val="bg1"/>
                </a:solidFill>
              </a:rPr>
            </a:br>
            <a:r>
              <a:rPr lang="en-US" sz="1600" b="1" dirty="0" smtClean="0">
                <a:solidFill>
                  <a:schemeClr val="bg1"/>
                </a:solidFill>
              </a:rPr>
              <a:t>      Pi</a:t>
            </a:r>
            <a:endParaRPr lang="en-US" sz="1600" b="1" dirty="0">
              <a:solidFill>
                <a:schemeClr val="bg1"/>
              </a:solidFill>
            </a:endParaRPr>
          </a:p>
        </p:txBody>
      </p:sp>
      <p:sp>
        <p:nvSpPr>
          <p:cNvPr id="65" name="Rectangle 64"/>
          <p:cNvSpPr/>
          <p:nvPr/>
        </p:nvSpPr>
        <p:spPr>
          <a:xfrm>
            <a:off x="3962400" y="44196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7086600" y="1142999"/>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791200" y="1066799"/>
            <a:ext cx="4419600" cy="830997"/>
          </a:xfrm>
          <a:prstGeom prst="rect">
            <a:avLst/>
          </a:prstGeom>
          <a:noFill/>
        </p:spPr>
        <p:txBody>
          <a:bodyPr wrap="square" rtlCol="0">
            <a:spAutoFit/>
          </a:bodyPr>
          <a:lstStyle/>
          <a:p>
            <a:pPr algn="ctr"/>
            <a:r>
              <a:rPr lang="en-US" sz="1600" b="1" dirty="0" smtClean="0">
                <a:solidFill>
                  <a:schemeClr val="bg1"/>
                </a:solidFill>
              </a:rPr>
              <a:t>Load </a:t>
            </a:r>
            <a:br>
              <a:rPr lang="en-US" sz="1600" b="1" dirty="0" smtClean="0">
                <a:solidFill>
                  <a:schemeClr val="bg1"/>
                </a:solidFill>
              </a:rPr>
            </a:br>
            <a:r>
              <a:rPr lang="en-US" sz="1600" b="1" dirty="0" smtClean="0">
                <a:solidFill>
                  <a:schemeClr val="bg1"/>
                </a:solidFill>
              </a:rPr>
              <a:t>Controller</a:t>
            </a:r>
            <a:br>
              <a:rPr lang="en-US" sz="1600" b="1" dirty="0" smtClean="0">
                <a:solidFill>
                  <a:schemeClr val="bg1"/>
                </a:solidFill>
              </a:rPr>
            </a:br>
            <a:r>
              <a:rPr lang="en-US" sz="1600" b="1" dirty="0" smtClean="0">
                <a:solidFill>
                  <a:schemeClr val="bg1"/>
                </a:solidFill>
              </a:rPr>
              <a:t>(Relays)</a:t>
            </a:r>
            <a:endParaRPr lang="en-US" sz="1600" b="1" dirty="0">
              <a:solidFill>
                <a:schemeClr val="bg1"/>
              </a:solidFill>
            </a:endParaRPr>
          </a:p>
        </p:txBody>
      </p:sp>
      <p:sp>
        <p:nvSpPr>
          <p:cNvPr id="67" name="TextBox 66"/>
          <p:cNvSpPr txBox="1"/>
          <p:nvPr/>
        </p:nvSpPr>
        <p:spPr>
          <a:xfrm>
            <a:off x="2819400" y="4419600"/>
            <a:ext cx="3352800" cy="369332"/>
          </a:xfrm>
          <a:prstGeom prst="rect">
            <a:avLst/>
          </a:prstGeom>
          <a:noFill/>
        </p:spPr>
        <p:txBody>
          <a:bodyPr wrap="square" rtlCol="0">
            <a:spAutoFit/>
          </a:bodyPr>
          <a:lstStyle/>
          <a:p>
            <a:pPr algn="ctr"/>
            <a:r>
              <a:rPr lang="en-US" b="1" dirty="0" smtClean="0">
                <a:solidFill>
                  <a:schemeClr val="bg1"/>
                </a:solidFill>
              </a:rPr>
              <a:t>Modem</a:t>
            </a:r>
            <a:endParaRPr lang="en-US" b="1" dirty="0">
              <a:solidFill>
                <a:schemeClr val="bg1"/>
              </a:solidFill>
            </a:endParaRPr>
          </a:p>
        </p:txBody>
      </p:sp>
      <p:sp>
        <p:nvSpPr>
          <p:cNvPr id="80" name="Rectangle 79"/>
          <p:cNvSpPr/>
          <p:nvPr/>
        </p:nvSpPr>
        <p:spPr>
          <a:xfrm>
            <a:off x="6477000" y="25146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6705600" y="2514600"/>
            <a:ext cx="2362200" cy="369332"/>
          </a:xfrm>
          <a:prstGeom prst="rect">
            <a:avLst/>
          </a:prstGeom>
          <a:noFill/>
        </p:spPr>
        <p:txBody>
          <a:bodyPr wrap="square" rtlCol="0">
            <a:spAutoFit/>
          </a:bodyPr>
          <a:lstStyle/>
          <a:p>
            <a:r>
              <a:rPr lang="en-US" b="1" dirty="0" smtClean="0">
                <a:solidFill>
                  <a:schemeClr val="bg1"/>
                </a:solidFill>
              </a:rPr>
              <a:t>RF</a:t>
            </a:r>
            <a:r>
              <a:rPr lang="en-US" b="1" dirty="0" smtClean="0">
                <a:solidFill>
                  <a:schemeClr val="bg1"/>
                </a:solidFill>
              </a:rPr>
              <a:t> </a:t>
            </a:r>
            <a:r>
              <a:rPr lang="en-US" b="1" dirty="0" smtClean="0">
                <a:solidFill>
                  <a:schemeClr val="bg1"/>
                </a:solidFill>
              </a:rPr>
              <a:t>Module </a:t>
            </a:r>
            <a:endParaRPr lang="en-US" b="1" dirty="0">
              <a:solidFill>
                <a:schemeClr val="bg1"/>
              </a:solidFill>
            </a:endParaRPr>
          </a:p>
        </p:txBody>
      </p:sp>
      <p:cxnSp>
        <p:nvCxnSpPr>
          <p:cNvPr id="115" name="Straight Arrow Connector 114"/>
          <p:cNvCxnSpPr/>
          <p:nvPr/>
        </p:nvCxnSpPr>
        <p:spPr>
          <a:xfrm>
            <a:off x="4953000" y="3352799"/>
            <a:ext cx="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3429000" y="5029199"/>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cxnSp>
        <p:nvCxnSpPr>
          <p:cNvPr id="131" name="Straight Arrow Connector 130"/>
          <p:cNvCxnSpPr>
            <a:stCxn id="5" idx="2"/>
            <a:endCxn id="65" idx="0"/>
          </p:cNvCxnSpPr>
          <p:nvPr/>
        </p:nvCxnSpPr>
        <p:spPr>
          <a:xfrm>
            <a:off x="4457700" y="3962399"/>
            <a:ext cx="0" cy="4572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endCxn id="146" idx="1"/>
          </p:cNvCxnSpPr>
          <p:nvPr/>
        </p:nvCxnSpPr>
        <p:spPr>
          <a:xfrm>
            <a:off x="4953000" y="4572000"/>
            <a:ext cx="2514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74676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Server</a:t>
            </a:r>
            <a:endParaRPr lang="en-US" b="1" dirty="0">
              <a:solidFill>
                <a:schemeClr val="bg1"/>
              </a:solidFill>
            </a:endParaRPr>
          </a:p>
        </p:txBody>
      </p:sp>
      <p:cxnSp>
        <p:nvCxnSpPr>
          <p:cNvPr id="155" name="Elbow Connector 154"/>
          <p:cNvCxnSpPr>
            <a:stCxn id="146" idx="2"/>
            <a:endCxn id="123" idx="3"/>
          </p:cNvCxnSpPr>
          <p:nvPr/>
        </p:nvCxnSpPr>
        <p:spPr>
          <a:xfrm rot="5400000">
            <a:off x="6362701" y="3848099"/>
            <a:ext cx="647699" cy="270510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6" name="Right Brace 165"/>
          <p:cNvSpPr/>
          <p:nvPr/>
        </p:nvSpPr>
        <p:spPr>
          <a:xfrm rot="5400000">
            <a:off x="1714500" y="2781299"/>
            <a:ext cx="533400" cy="3048000"/>
          </a:xfrm>
          <a:prstGeom prst="rightBrace">
            <a:avLst>
              <a:gd name="adj1" fmla="val 8333"/>
              <a:gd name="adj2" fmla="val 504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TextBox 166"/>
          <p:cNvSpPr txBox="1"/>
          <p:nvPr/>
        </p:nvSpPr>
        <p:spPr>
          <a:xfrm>
            <a:off x="533400" y="4648200"/>
            <a:ext cx="3200400" cy="369332"/>
          </a:xfrm>
          <a:prstGeom prst="rect">
            <a:avLst/>
          </a:prstGeom>
          <a:noFill/>
        </p:spPr>
        <p:txBody>
          <a:bodyPr wrap="square" rtlCol="0">
            <a:spAutoFit/>
          </a:bodyPr>
          <a:lstStyle/>
          <a:p>
            <a:r>
              <a:rPr lang="en-US" b="1" dirty="0" smtClean="0"/>
              <a:t>Energy Measuring Unit</a:t>
            </a:r>
            <a:endParaRPr lang="en-US" b="1" dirty="0"/>
          </a:p>
        </p:txBody>
      </p:sp>
      <p:sp>
        <p:nvSpPr>
          <p:cNvPr id="173" name="Right Brace 172"/>
          <p:cNvSpPr/>
          <p:nvPr/>
        </p:nvSpPr>
        <p:spPr>
          <a:xfrm rot="5400000">
            <a:off x="5981700" y="3390899"/>
            <a:ext cx="457200" cy="5715000"/>
          </a:xfrm>
          <a:prstGeom prst="rightBrace">
            <a:avLst>
              <a:gd name="adj1" fmla="val 8333"/>
              <a:gd name="adj2" fmla="val 504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5" name="TextBox 174"/>
          <p:cNvSpPr txBox="1"/>
          <p:nvPr/>
        </p:nvSpPr>
        <p:spPr>
          <a:xfrm>
            <a:off x="4343400" y="6412468"/>
            <a:ext cx="5410200" cy="369332"/>
          </a:xfrm>
          <a:prstGeom prst="rect">
            <a:avLst/>
          </a:prstGeom>
          <a:noFill/>
        </p:spPr>
        <p:txBody>
          <a:bodyPr wrap="square" rtlCol="0">
            <a:spAutoFit/>
          </a:bodyPr>
          <a:lstStyle/>
          <a:p>
            <a:r>
              <a:rPr lang="en-US" b="1" dirty="0" smtClean="0"/>
              <a:t>Smart Load Controlling Unit</a:t>
            </a:r>
            <a:endParaRPr lang="en-US" b="1" dirty="0"/>
          </a:p>
        </p:txBody>
      </p:sp>
      <p:pic>
        <p:nvPicPr>
          <p:cNvPr id="89" name="Picture 88" descr="mob.png"/>
          <p:cNvPicPr>
            <a:picLocks noChangeAspect="1"/>
          </p:cNvPicPr>
          <p:nvPr/>
        </p:nvPicPr>
        <p:blipFill>
          <a:blip r:embed="rId3" cstate="print"/>
          <a:stretch>
            <a:fillRect/>
          </a:stretch>
        </p:blipFill>
        <p:spPr>
          <a:xfrm>
            <a:off x="3581400" y="5257800"/>
            <a:ext cx="561868" cy="581620"/>
          </a:xfrm>
          <a:prstGeom prst="rect">
            <a:avLst/>
          </a:prstGeom>
        </p:spPr>
      </p:pic>
      <p:pic>
        <p:nvPicPr>
          <p:cNvPr id="56" name="Picture 55" descr="computer.png"/>
          <p:cNvPicPr>
            <a:picLocks noChangeAspect="1"/>
          </p:cNvPicPr>
          <p:nvPr/>
        </p:nvPicPr>
        <p:blipFill>
          <a:blip r:embed="rId4" cstate="print">
            <a:clrChange>
              <a:clrFrom>
                <a:srgbClr val="FFFFFF"/>
              </a:clrFrom>
              <a:clrTo>
                <a:srgbClr val="FFFFFF">
                  <a:alpha val="0"/>
                </a:srgbClr>
              </a:clrTo>
            </a:clrChange>
          </a:blip>
          <a:srcRect l="5000" t="6250" r="3750" b="6250"/>
          <a:stretch>
            <a:fillRect/>
          </a:stretch>
        </p:blipFill>
        <p:spPr>
          <a:xfrm>
            <a:off x="4419600" y="5181600"/>
            <a:ext cx="838200" cy="803754"/>
          </a:xfrm>
          <a:prstGeom prst="rect">
            <a:avLst/>
          </a:prstGeom>
        </p:spPr>
      </p:pic>
      <p:sp>
        <p:nvSpPr>
          <p:cNvPr id="62" name="Rectangle 61"/>
          <p:cNvSpPr/>
          <p:nvPr/>
        </p:nvSpPr>
        <p:spPr>
          <a:xfrm>
            <a:off x="3886200" y="12192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962400" y="1447800"/>
            <a:ext cx="4038600" cy="338554"/>
          </a:xfrm>
          <a:prstGeom prst="rect">
            <a:avLst/>
          </a:prstGeom>
          <a:noFill/>
        </p:spPr>
        <p:txBody>
          <a:bodyPr wrap="square" rtlCol="0">
            <a:spAutoFit/>
          </a:bodyPr>
          <a:lstStyle/>
          <a:p>
            <a:r>
              <a:rPr lang="en-US" sz="1600" b="1" dirty="0" smtClean="0">
                <a:solidFill>
                  <a:schemeClr val="bg1"/>
                </a:solidFill>
              </a:rPr>
              <a:t>ARDUINO (MEGA)</a:t>
            </a:r>
            <a:endParaRPr lang="en-US" sz="1600" b="1" dirty="0">
              <a:solidFill>
                <a:schemeClr val="bg1"/>
              </a:solidFill>
            </a:endParaRPr>
          </a:p>
        </p:txBody>
      </p:sp>
      <p:sp>
        <p:nvSpPr>
          <p:cNvPr id="78" name="Rectangle 77"/>
          <p:cNvSpPr/>
          <p:nvPr/>
        </p:nvSpPr>
        <p:spPr>
          <a:xfrm>
            <a:off x="6477000" y="3048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553200" y="3581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6553200" y="3048000"/>
            <a:ext cx="2362200" cy="369332"/>
          </a:xfrm>
          <a:prstGeom prst="rect">
            <a:avLst/>
          </a:prstGeom>
          <a:noFill/>
        </p:spPr>
        <p:txBody>
          <a:bodyPr wrap="square" rtlCol="0">
            <a:spAutoFit/>
          </a:bodyPr>
          <a:lstStyle/>
          <a:p>
            <a:r>
              <a:rPr lang="en-US" b="1" dirty="0" smtClean="0">
                <a:solidFill>
                  <a:schemeClr val="bg1"/>
                </a:solidFill>
              </a:rPr>
              <a:t>Touch Switch</a:t>
            </a:r>
            <a:endParaRPr lang="en-US" b="1" dirty="0">
              <a:solidFill>
                <a:schemeClr val="bg1"/>
              </a:solidFill>
            </a:endParaRPr>
          </a:p>
        </p:txBody>
      </p:sp>
      <p:sp>
        <p:nvSpPr>
          <p:cNvPr id="83" name="TextBox 82"/>
          <p:cNvSpPr txBox="1"/>
          <p:nvPr/>
        </p:nvSpPr>
        <p:spPr>
          <a:xfrm>
            <a:off x="6553200" y="3581400"/>
            <a:ext cx="2362200" cy="369332"/>
          </a:xfrm>
          <a:prstGeom prst="rect">
            <a:avLst/>
          </a:prstGeom>
          <a:noFill/>
        </p:spPr>
        <p:txBody>
          <a:bodyPr wrap="square" rtlCol="0">
            <a:spAutoFit/>
          </a:bodyPr>
          <a:lstStyle/>
          <a:p>
            <a:r>
              <a:rPr lang="en-US" b="1" dirty="0" smtClean="0">
                <a:solidFill>
                  <a:schemeClr val="bg1"/>
                </a:solidFill>
              </a:rPr>
              <a:t>Reed</a:t>
            </a:r>
            <a:endParaRPr lang="en-US" b="1" dirty="0">
              <a:solidFill>
                <a:schemeClr val="bg1"/>
              </a:solidFill>
            </a:endParaRPr>
          </a:p>
        </p:txBody>
      </p:sp>
      <p:cxnSp>
        <p:nvCxnSpPr>
          <p:cNvPr id="88" name="Shape 87"/>
          <p:cNvCxnSpPr>
            <a:stCxn id="80" idx="3"/>
          </p:cNvCxnSpPr>
          <p:nvPr/>
        </p:nvCxnSpPr>
        <p:spPr>
          <a:xfrm flipV="1">
            <a:off x="8153400" y="1905000"/>
            <a:ext cx="304800" cy="80010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p:nvPr/>
        </p:nvCxnSpPr>
        <p:spPr>
          <a:xfrm rot="5400000" flipH="1" flipV="1">
            <a:off x="7715250" y="2343150"/>
            <a:ext cx="1333500" cy="457200"/>
          </a:xfrm>
          <a:prstGeom prst="bentConnector3">
            <a:avLst>
              <a:gd name="adj1" fmla="val -989"/>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4" name="Shape 93"/>
          <p:cNvCxnSpPr/>
          <p:nvPr/>
        </p:nvCxnSpPr>
        <p:spPr>
          <a:xfrm rot="5400000" flipH="1" flipV="1">
            <a:off x="7562850" y="2495550"/>
            <a:ext cx="1866900" cy="685800"/>
          </a:xfrm>
          <a:prstGeom prst="bentConnector3">
            <a:avLst>
              <a:gd name="adj1" fmla="val 102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endCxn id="78" idx="1"/>
          </p:cNvCxnSpPr>
          <p:nvPr/>
        </p:nvCxnSpPr>
        <p:spPr>
          <a:xfrm>
            <a:off x="5257800" y="1981200"/>
            <a:ext cx="1219200" cy="1257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Elbow Connector 136"/>
          <p:cNvCxnSpPr>
            <a:endCxn id="5" idx="0"/>
          </p:cNvCxnSpPr>
          <p:nvPr/>
        </p:nvCxnSpPr>
        <p:spPr>
          <a:xfrm rot="16200000" flipH="1">
            <a:off x="3981451" y="2266949"/>
            <a:ext cx="761999" cy="1905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endCxn id="83" idx="1"/>
          </p:cNvCxnSpPr>
          <p:nvPr/>
        </p:nvCxnSpPr>
        <p:spPr>
          <a:xfrm>
            <a:off x="4953000" y="1981200"/>
            <a:ext cx="1600200" cy="1784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endCxn id="80" idx="1"/>
          </p:cNvCxnSpPr>
          <p:nvPr/>
        </p:nvCxnSpPr>
        <p:spPr>
          <a:xfrm>
            <a:off x="5562600" y="1981200"/>
            <a:ext cx="9144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62" idx="3"/>
            <a:endCxn id="66" idx="1"/>
          </p:cNvCxnSpPr>
          <p:nvPr/>
        </p:nvCxnSpPr>
        <p:spPr>
          <a:xfrm flipV="1">
            <a:off x="5715000" y="1523999"/>
            <a:ext cx="1371600" cy="76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Used</a:t>
            </a:r>
            <a:endParaRPr lang="en-US" dirty="0"/>
          </a:p>
        </p:txBody>
      </p:sp>
      <p:sp>
        <p:nvSpPr>
          <p:cNvPr id="3" name="Content Placeholder 2"/>
          <p:cNvSpPr>
            <a:spLocks noGrp="1"/>
          </p:cNvSpPr>
          <p:nvPr>
            <p:ph sz="quarter" idx="1"/>
          </p:nvPr>
        </p:nvSpPr>
        <p:spPr>
          <a:xfrm>
            <a:off x="990600" y="1828800"/>
            <a:ext cx="8229600" cy="4525963"/>
          </a:xfrm>
        </p:spPr>
        <p:txBody>
          <a:bodyPr>
            <a:normAutofit fontScale="92500" lnSpcReduction="20000"/>
          </a:bodyPr>
          <a:lstStyle/>
          <a:p>
            <a:pPr marL="514350" indent="-514350">
              <a:buFont typeface="+mj-lt"/>
              <a:buAutoNum type="arabicPeriod"/>
            </a:pPr>
            <a:r>
              <a:rPr lang="en-US" sz="3000" dirty="0" smtClean="0"/>
              <a:t>STPM01</a:t>
            </a:r>
          </a:p>
          <a:p>
            <a:pPr marL="514350" indent="-514350">
              <a:buFont typeface="+mj-lt"/>
              <a:buAutoNum type="arabicPeriod"/>
            </a:pPr>
            <a:r>
              <a:rPr lang="en-US" sz="2800" dirty="0" smtClean="0"/>
              <a:t>PIC18F455</a:t>
            </a:r>
          </a:p>
          <a:p>
            <a:pPr marL="514350" indent="-514350">
              <a:buFont typeface="+mj-lt"/>
              <a:buAutoNum type="arabicPeriod"/>
            </a:pPr>
            <a:r>
              <a:rPr lang="en-US" sz="2800" dirty="0" smtClean="0"/>
              <a:t>16x2 </a:t>
            </a:r>
            <a:r>
              <a:rPr lang="en-US" sz="2800" dirty="0" err="1" smtClean="0"/>
              <a:t>lcd</a:t>
            </a:r>
            <a:r>
              <a:rPr lang="en-US" sz="2800" dirty="0" smtClean="0"/>
              <a:t> </a:t>
            </a:r>
          </a:p>
          <a:p>
            <a:pPr marL="514350" indent="-514350">
              <a:buFont typeface="+mj-lt"/>
              <a:buAutoNum type="arabicPeriod"/>
            </a:pPr>
            <a:r>
              <a:rPr lang="en-US" sz="3000" dirty="0" smtClean="0"/>
              <a:t>Raspberry </a:t>
            </a:r>
            <a:r>
              <a:rPr lang="en-US" sz="3000" dirty="0" smtClean="0"/>
              <a:t>Pi B</a:t>
            </a:r>
            <a:r>
              <a:rPr lang="en-US" sz="3000" dirty="0" smtClean="0"/>
              <a:t>+</a:t>
            </a:r>
          </a:p>
          <a:p>
            <a:pPr marL="514350" indent="-514350">
              <a:buFont typeface="+mj-lt"/>
              <a:buAutoNum type="arabicPeriod"/>
            </a:pPr>
            <a:r>
              <a:rPr lang="en-US" sz="3000" dirty="0" smtClean="0"/>
              <a:t>Level Shifter</a:t>
            </a:r>
            <a:endParaRPr lang="en-US" sz="3000" dirty="0" smtClean="0"/>
          </a:p>
          <a:p>
            <a:pPr marL="514350" indent="-514350">
              <a:buFont typeface="+mj-lt"/>
              <a:buAutoNum type="arabicPeriod"/>
            </a:pPr>
            <a:r>
              <a:rPr lang="en-US" sz="3000" dirty="0" smtClean="0"/>
              <a:t>ULN2004A Relay</a:t>
            </a:r>
            <a:r>
              <a:rPr lang="en-US" sz="3000" dirty="0" smtClean="0"/>
              <a:t> </a:t>
            </a:r>
          </a:p>
          <a:p>
            <a:pPr marL="514350" indent="-514350">
              <a:buFont typeface="+mj-lt"/>
              <a:buAutoNum type="arabicPeriod"/>
            </a:pPr>
            <a:r>
              <a:rPr lang="en-US" sz="3000" dirty="0" smtClean="0"/>
              <a:t>GSM </a:t>
            </a:r>
            <a:r>
              <a:rPr lang="en-US" sz="3000" dirty="0" smtClean="0"/>
              <a:t>Module</a:t>
            </a:r>
          </a:p>
          <a:p>
            <a:pPr marL="514350" indent="-514350">
              <a:buFont typeface="+mj-lt"/>
              <a:buAutoNum type="arabicPeriod"/>
            </a:pPr>
            <a:r>
              <a:rPr lang="en-US" sz="3000" dirty="0" err="1" smtClean="0"/>
              <a:t>Arduino</a:t>
            </a:r>
            <a:r>
              <a:rPr lang="en-US" sz="3000" dirty="0" smtClean="0"/>
              <a:t> Mega </a:t>
            </a:r>
            <a:endParaRPr lang="en-US" sz="3000" dirty="0" smtClean="0"/>
          </a:p>
          <a:p>
            <a:pPr marL="514350" indent="-514350">
              <a:buFont typeface="+mj-lt"/>
              <a:buAutoNum type="arabicPeriod"/>
            </a:pPr>
            <a:r>
              <a:rPr lang="en-US" sz="3000" dirty="0" smtClean="0"/>
              <a:t>Relays</a:t>
            </a:r>
          </a:p>
          <a:p>
            <a:pPr marL="514350" indent="-514350">
              <a:buFont typeface="+mj-lt"/>
              <a:buAutoNum type="arabicPeriod"/>
            </a:pPr>
            <a:r>
              <a:rPr lang="en-US" sz="3000" dirty="0" smtClean="0"/>
              <a:t>Modem</a:t>
            </a:r>
            <a:endParaRPr lang="en-US" sz="3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STPM01</a:t>
            </a:r>
            <a:endParaRPr lang="en-US" dirty="0"/>
          </a:p>
        </p:txBody>
      </p:sp>
      <p:sp>
        <p:nvSpPr>
          <p:cNvPr id="3" name="Content Placeholder 2"/>
          <p:cNvSpPr>
            <a:spLocks noGrp="1"/>
          </p:cNvSpPr>
          <p:nvPr>
            <p:ph sz="quarter" idx="1"/>
          </p:nvPr>
        </p:nvSpPr>
        <p:spPr>
          <a:xfrm>
            <a:off x="457200" y="1798637"/>
            <a:ext cx="8229600" cy="4525963"/>
          </a:xfrm>
        </p:spPr>
        <p:txBody>
          <a:bodyPr>
            <a:normAutofit lnSpcReduction="10000"/>
          </a:bodyPr>
          <a:lstStyle/>
          <a:p>
            <a:r>
              <a:rPr lang="en-US" dirty="0" smtClean="0"/>
              <a:t>The STPM01 is designed for effective measurement of active, reactive and apparent energy in a power line system using </a:t>
            </a:r>
            <a:r>
              <a:rPr lang="en-US" dirty="0" err="1" smtClean="0"/>
              <a:t>Rogowski</a:t>
            </a:r>
            <a:r>
              <a:rPr lang="en-US" dirty="0" smtClean="0"/>
              <a:t> coil, current transformer and shunt sensors. </a:t>
            </a:r>
            <a:endParaRPr lang="en-US" dirty="0" smtClean="0"/>
          </a:p>
          <a:p>
            <a:r>
              <a:rPr lang="en-US" dirty="0" smtClean="0"/>
              <a:t>The </a:t>
            </a:r>
            <a:r>
              <a:rPr lang="en-US" dirty="0" smtClean="0"/>
              <a:t>STPM01 consists, essentially, of two parts: the analog part and the digital </a:t>
            </a:r>
            <a:r>
              <a:rPr lang="en-US" dirty="0" smtClean="0"/>
              <a:t>part.</a:t>
            </a:r>
          </a:p>
          <a:p>
            <a:r>
              <a:rPr lang="en-US" dirty="0" smtClean="0"/>
              <a:t> </a:t>
            </a:r>
            <a:r>
              <a:rPr lang="en-US" dirty="0" smtClean="0"/>
              <a:t>In the STPM01 an output signal with pulse frequency proportional to energy is generated, this signal is used in the calibration phase of the energy meter application allowing a very easy approach. </a:t>
            </a:r>
            <a:endParaRPr lang="en-US" dirty="0"/>
          </a:p>
        </p:txBody>
      </p:sp>
      <p:pic>
        <p:nvPicPr>
          <p:cNvPr id="4" name="Picture 3" descr="stpm01.gif"/>
          <p:cNvPicPr>
            <a:picLocks noChangeAspect="1"/>
          </p:cNvPicPr>
          <p:nvPr/>
        </p:nvPicPr>
        <p:blipFill>
          <a:blip r:embed="rId2" cstate="print"/>
          <a:stretch>
            <a:fillRect/>
          </a:stretch>
        </p:blipFill>
        <p:spPr>
          <a:xfrm>
            <a:off x="6781800" y="304800"/>
            <a:ext cx="1590261" cy="1219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lstStyle/>
          <a:p>
            <a:pPr>
              <a:buNone/>
            </a:pPr>
            <a:r>
              <a:rPr lang="en-US" dirty="0" smtClean="0"/>
              <a:t>Configuration of STPM01 IC :</a:t>
            </a:r>
          </a:p>
          <a:p>
            <a:pPr>
              <a:buNone/>
            </a:pPr>
            <a:endParaRPr lang="en-US" dirty="0"/>
          </a:p>
        </p:txBody>
      </p:sp>
      <p:pic>
        <p:nvPicPr>
          <p:cNvPr id="4" name="Picture 3" descr="config.JPG"/>
          <p:cNvPicPr>
            <a:picLocks noChangeAspect="1"/>
          </p:cNvPicPr>
          <p:nvPr/>
        </p:nvPicPr>
        <p:blipFill>
          <a:blip r:embed="rId2" cstate="print"/>
          <a:stretch>
            <a:fillRect/>
          </a:stretch>
        </p:blipFill>
        <p:spPr>
          <a:xfrm>
            <a:off x="381000" y="1600200"/>
            <a:ext cx="5273375" cy="4876800"/>
          </a:xfrm>
          <a:prstGeom prst="rect">
            <a:avLst/>
          </a:prstGeom>
        </p:spPr>
      </p:pic>
      <p:sp>
        <p:nvSpPr>
          <p:cNvPr id="5" name="TextBox 4"/>
          <p:cNvSpPr txBox="1"/>
          <p:nvPr/>
        </p:nvSpPr>
        <p:spPr>
          <a:xfrm>
            <a:off x="5943600" y="3048000"/>
            <a:ext cx="3200400" cy="2031325"/>
          </a:xfrm>
          <a:prstGeom prst="rect">
            <a:avLst/>
          </a:prstGeom>
          <a:noFill/>
        </p:spPr>
        <p:txBody>
          <a:bodyPr wrap="square" rtlCol="0">
            <a:spAutoFit/>
          </a:bodyPr>
          <a:lstStyle/>
          <a:p>
            <a:r>
              <a:rPr lang="en-US" b="1" dirty="0" smtClean="0">
                <a:latin typeface="Times New Roman" pitchFamily="18" charset="0"/>
                <a:cs typeface="Times New Roman" pitchFamily="18" charset="0"/>
              </a:rPr>
              <a:t>Configuration of STPM01 IC with PIC </a:t>
            </a:r>
            <a:r>
              <a:rPr lang="en-US" b="1" dirty="0" err="1" smtClean="0">
                <a:latin typeface="Times New Roman" pitchFamily="18" charset="0"/>
                <a:cs typeface="Times New Roman" pitchFamily="18" charset="0"/>
              </a:rPr>
              <a:t>mirco</a:t>
            </a:r>
            <a:r>
              <a:rPr lang="en-US" b="1" dirty="0" smtClean="0">
                <a:latin typeface="Times New Roman" pitchFamily="18" charset="0"/>
                <a:cs typeface="Times New Roman" pitchFamily="18" charset="0"/>
              </a:rPr>
              <a:t>-controller.</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SDA to RB00</a:t>
            </a:r>
          </a:p>
          <a:p>
            <a:r>
              <a:rPr lang="en-US" b="1" dirty="0" smtClean="0">
                <a:latin typeface="Times New Roman" pitchFamily="18" charset="0"/>
                <a:cs typeface="Times New Roman" pitchFamily="18" charset="0"/>
              </a:rPr>
              <a:t>SCL to RB01</a:t>
            </a:r>
          </a:p>
          <a:p>
            <a:r>
              <a:rPr lang="en-US" b="1" dirty="0" smtClean="0">
                <a:latin typeface="Times New Roman" pitchFamily="18" charset="0"/>
                <a:cs typeface="Times New Roman" pitchFamily="18" charset="0"/>
              </a:rPr>
              <a:t>SCS  to RB05</a:t>
            </a:r>
          </a:p>
          <a:p>
            <a:r>
              <a:rPr lang="en-US" b="1" dirty="0" smtClean="0">
                <a:latin typeface="Times New Roman" pitchFamily="18" charset="0"/>
                <a:cs typeface="Times New Roman" pitchFamily="18" charset="0"/>
              </a:rPr>
              <a:t>SYN </a:t>
            </a:r>
            <a:r>
              <a:rPr lang="en-US" b="1" dirty="0" smtClean="0">
                <a:latin typeface="Times New Roman" pitchFamily="18" charset="0"/>
                <a:cs typeface="Times New Roman" pitchFamily="18" charset="0"/>
              </a:rPr>
              <a:t>to </a:t>
            </a:r>
            <a:r>
              <a:rPr lang="en-US" b="1" dirty="0" smtClean="0">
                <a:latin typeface="Times New Roman" pitchFamily="18" charset="0"/>
                <a:cs typeface="Times New Roman" pitchFamily="18" charset="0"/>
              </a:rPr>
              <a:t>RB06</a:t>
            </a:r>
            <a:endParaRPr lang="en-US" b="1" dirty="0">
              <a:latin typeface="Times New Roman" pitchFamily="18" charset="0"/>
              <a:cs typeface="Times New Roman" pitchFamily="18" charset="0"/>
            </a:endParaRPr>
          </a:p>
        </p:txBody>
      </p:sp>
      <p:sp>
        <p:nvSpPr>
          <p:cNvPr id="7" name="TextBox 6"/>
          <p:cNvSpPr txBox="1"/>
          <p:nvPr/>
        </p:nvSpPr>
        <p:spPr>
          <a:xfrm>
            <a:off x="5791200" y="5867400"/>
            <a:ext cx="3124200" cy="369332"/>
          </a:xfrm>
          <a:prstGeom prst="rect">
            <a:avLst/>
          </a:prstGeom>
          <a:noFill/>
        </p:spPr>
        <p:txBody>
          <a:bodyPr wrap="square" rtlCol="0">
            <a:spAutoFit/>
          </a:bodyPr>
          <a:lstStyle/>
          <a:p>
            <a:r>
              <a:rPr lang="en-US" b="1" dirty="0" smtClean="0">
                <a:latin typeface="Aharoni" pitchFamily="2" charset="-79"/>
                <a:cs typeface="Aharoni" pitchFamily="2" charset="-79"/>
              </a:rPr>
              <a:t>//PROGRAM</a:t>
            </a:r>
            <a:endParaRPr lang="en-US" b="1" dirty="0">
              <a:latin typeface="Aharoni" pitchFamily="2" charset="-79"/>
              <a:cs typeface="Aharoni" pitchFamily="2" charset="-79"/>
            </a:endParaRPr>
          </a:p>
        </p:txBody>
      </p:sp>
      <p:sp>
        <p:nvSpPr>
          <p:cNvPr id="8" name="TextBox 7"/>
          <p:cNvSpPr txBox="1"/>
          <p:nvPr/>
        </p:nvSpPr>
        <p:spPr>
          <a:xfrm>
            <a:off x="5638800" y="1764268"/>
            <a:ext cx="4191000" cy="369332"/>
          </a:xfrm>
          <a:prstGeom prst="rect">
            <a:avLst/>
          </a:prstGeom>
          <a:noFill/>
        </p:spPr>
        <p:txBody>
          <a:bodyPr wrap="square" rtlCol="0">
            <a:spAutoFit/>
          </a:bodyPr>
          <a:lstStyle/>
          <a:p>
            <a:pPr marL="342900" indent="-342900">
              <a:buAutoNum type="arabicPlain" startAt="56"/>
            </a:pPr>
            <a:r>
              <a:rPr lang="en-US" dirty="0" smtClean="0"/>
              <a:t>Different configuration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6.xml.rels><?xml version="1.0" encoding="UTF-8" standalone="yes"?>
<Relationships xmlns="http://schemas.openxmlformats.org/package/2006/relationships"><Relationship Id="rId1" Type="http://schemas.openxmlformats.org/officeDocument/2006/relationships/image" Target="../media/image6.jpeg"/></Relationships>
</file>

<file path=ppt/theme/_rels/theme7.xml.rels><?xml version="1.0" encoding="UTF-8" standalone="yes"?>
<Relationships xmlns="http://schemas.openxmlformats.org/package/2006/relationships"><Relationship Id="rId1" Type="http://schemas.openxmlformats.org/officeDocument/2006/relationships/image" Target="../media/image7.jpeg"/></Relationships>
</file>

<file path=ppt/theme/_rels/them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1_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7.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8.xml><?xml version="1.0" encoding="utf-8"?>
<a:theme xmlns:a="http://schemas.openxmlformats.org/drawingml/2006/main" name="2_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959</TotalTime>
  <Words>1271</Words>
  <Application>Microsoft Office PowerPoint</Application>
  <PresentationFormat>On-screen Show (4:3)</PresentationFormat>
  <Paragraphs>168</Paragraphs>
  <Slides>37</Slides>
  <Notes>2</Notes>
  <HiddenSlides>0</HiddenSlides>
  <MMClips>0</MMClips>
  <ScaleCrop>false</ScaleCrop>
  <HeadingPairs>
    <vt:vector size="4" baseType="variant">
      <vt:variant>
        <vt:lpstr>Theme</vt:lpstr>
      </vt:variant>
      <vt:variant>
        <vt:i4>8</vt:i4>
      </vt:variant>
      <vt:variant>
        <vt:lpstr>Slide Titles</vt:lpstr>
      </vt:variant>
      <vt:variant>
        <vt:i4>37</vt:i4>
      </vt:variant>
    </vt:vector>
  </HeadingPairs>
  <TitlesOfParts>
    <vt:vector size="45" baseType="lpstr">
      <vt:lpstr>Module</vt:lpstr>
      <vt:lpstr>Median</vt:lpstr>
      <vt:lpstr>1_Median</vt:lpstr>
      <vt:lpstr>Civic</vt:lpstr>
      <vt:lpstr>Office Theme</vt:lpstr>
      <vt:lpstr>Verve</vt:lpstr>
      <vt:lpstr>Origin</vt:lpstr>
      <vt:lpstr>2_Median</vt:lpstr>
      <vt:lpstr>SMART  METERING  INFRASTRUCTURE </vt:lpstr>
      <vt:lpstr>ABSTRACT</vt:lpstr>
      <vt:lpstr>OBJECTIVE OF THE PROJECT </vt:lpstr>
      <vt:lpstr>FLOW CHART</vt:lpstr>
      <vt:lpstr>Introduction </vt:lpstr>
      <vt:lpstr>Block Diagram</vt:lpstr>
      <vt:lpstr>Components Used</vt:lpstr>
      <vt:lpstr>STPM01</vt:lpstr>
      <vt:lpstr>Slide 9</vt:lpstr>
      <vt:lpstr>PIC18F4550</vt:lpstr>
      <vt:lpstr>16x2 lcd wiki</vt:lpstr>
      <vt:lpstr>RASPBERRY PI 2</vt:lpstr>
      <vt:lpstr>Arduino Mega</vt:lpstr>
      <vt:lpstr>ULN2004A Relay </vt:lpstr>
      <vt:lpstr>Level Shifter</vt:lpstr>
      <vt:lpstr>RF TRANSMITTER AND RECEIVER</vt:lpstr>
      <vt:lpstr>modem / router</vt:lpstr>
      <vt:lpstr> Energy Measuring Unit</vt:lpstr>
      <vt:lpstr>Working Principle</vt:lpstr>
      <vt:lpstr>Voltage Sensing Circuit </vt:lpstr>
      <vt:lpstr>Current Sensing Circuit </vt:lpstr>
      <vt:lpstr>Additional Filters</vt:lpstr>
      <vt:lpstr>Smart Load Controlling Unit</vt:lpstr>
      <vt:lpstr>Slide 24</vt:lpstr>
      <vt:lpstr>Slide 25</vt:lpstr>
      <vt:lpstr>OPENHAB</vt:lpstr>
      <vt:lpstr>Freeboard.io and Dweet.io</vt:lpstr>
      <vt:lpstr>Slide 28</vt:lpstr>
      <vt:lpstr>Slide 29</vt:lpstr>
      <vt:lpstr>Touch Switch</vt:lpstr>
      <vt:lpstr>Reed Switch</vt:lpstr>
      <vt:lpstr>SOFTWARES AND LANGUAGES USED</vt:lpstr>
      <vt:lpstr>RESULT</vt:lpstr>
      <vt:lpstr>Future Scope</vt:lpstr>
      <vt:lpstr>Conclusion </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METERING INFRASTRUCTURE</dc:title>
  <dc:creator>Bhadra Govindan</dc:creator>
  <cp:lastModifiedBy>user</cp:lastModifiedBy>
  <cp:revision>22</cp:revision>
  <dcterms:created xsi:type="dcterms:W3CDTF">2006-08-16T00:00:00Z</dcterms:created>
  <dcterms:modified xsi:type="dcterms:W3CDTF">2015-05-12T10:46:33Z</dcterms:modified>
</cp:coreProperties>
</file>