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59" r:id="rId3"/>
    <p:sldId id="289" r:id="rId4"/>
    <p:sldId id="290" r:id="rId5"/>
    <p:sldId id="291" r:id="rId6"/>
    <p:sldId id="293" r:id="rId7"/>
    <p:sldId id="295" r:id="rId8"/>
    <p:sldId id="296" r:id="rId9"/>
    <p:sldId id="297" r:id="rId10"/>
    <p:sldId id="294" r:id="rId11"/>
    <p:sldId id="298" r:id="rId12"/>
    <p:sldId id="300" r:id="rId13"/>
    <p:sldId id="301" r:id="rId14"/>
    <p:sldId id="302" r:id="rId15"/>
    <p:sldId id="303" r:id="rId16"/>
    <p:sldId id="304" r:id="rId17"/>
    <p:sldId id="305" r:id="rId18"/>
    <p:sldId id="307" r:id="rId19"/>
    <p:sldId id="308" r:id="rId20"/>
    <p:sldId id="299" r:id="rId21"/>
    <p:sldId id="310" r:id="rId22"/>
    <p:sldId id="311" r:id="rId23"/>
    <p:sldId id="313" r:id="rId24"/>
    <p:sldId id="314" r:id="rId25"/>
    <p:sldId id="312" r:id="rId26"/>
    <p:sldId id="315" r:id="rId27"/>
    <p:sldId id="316" r:id="rId28"/>
    <p:sldId id="318" r:id="rId29"/>
    <p:sldId id="309" r:id="rId30"/>
    <p:sldId id="31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90A82-FFE2-4E47-898F-FE734FAC842F}"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CB2CD-32C8-4E24-B744-71F68ADC333C}" type="slidenum">
              <a:rPr lang="en-US" smtClean="0"/>
              <a:t>‹#›</a:t>
            </a:fld>
            <a:endParaRPr lang="en-US"/>
          </a:p>
        </p:txBody>
      </p:sp>
    </p:spTree>
    <p:extLst>
      <p:ext uri="{BB962C8B-B14F-4D97-AF65-F5344CB8AC3E}">
        <p14:creationId xmlns:p14="http://schemas.microsoft.com/office/powerpoint/2010/main" val="202076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29E6AF-902A-48E4-A598-666D3B995B4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D9C55-EA39-49F0-9820-3027CFE01F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59334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29E6AF-902A-48E4-A598-666D3B995B4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362331225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29E6AF-902A-48E4-A598-666D3B995B4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79515099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29E6AF-902A-48E4-A598-666D3B995B4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288810134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9E6AF-902A-48E4-A598-666D3B995B4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D9C55-EA39-49F0-9820-3027CFE01F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748606"/>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29E6AF-902A-48E4-A598-666D3B995B4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248695109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29E6AF-902A-48E4-A598-666D3B995B40}"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37375553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29E6AF-902A-48E4-A598-666D3B995B40}"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158932961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29E6AF-902A-48E4-A598-666D3B995B40}" type="datetimeFigureOut">
              <a:rPr lang="en-US" smtClean="0"/>
              <a:t>4/20/2020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143596729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9E6AF-902A-48E4-A598-666D3B995B40}" type="datetimeFigureOut">
              <a:rPr lang="en-US" smtClean="0"/>
              <a:t>4/20/2020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DD9C55-EA39-49F0-9820-3027CFE01F8D}" type="slidenum">
              <a:rPr lang="en-US" smtClean="0"/>
              <a:t>‹#›</a:t>
            </a:fld>
            <a:endParaRPr lang="en-US"/>
          </a:p>
        </p:txBody>
      </p:sp>
    </p:spTree>
    <p:extLst>
      <p:ext uri="{BB962C8B-B14F-4D97-AF65-F5344CB8AC3E}">
        <p14:creationId xmlns:p14="http://schemas.microsoft.com/office/powerpoint/2010/main" val="320868541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9E6AF-902A-48E4-A598-666D3B995B4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D9C55-EA39-49F0-9820-3027CFE01F8D}" type="slidenum">
              <a:rPr lang="en-US" smtClean="0"/>
              <a:t>‹#›</a:t>
            </a:fld>
            <a:endParaRPr lang="en-US"/>
          </a:p>
        </p:txBody>
      </p:sp>
    </p:spTree>
    <p:extLst>
      <p:ext uri="{BB962C8B-B14F-4D97-AF65-F5344CB8AC3E}">
        <p14:creationId xmlns:p14="http://schemas.microsoft.com/office/powerpoint/2010/main" val="3969266985"/>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29E6AF-902A-48E4-A598-666D3B995B40}" type="datetimeFigureOut">
              <a:rPr lang="en-US" smtClean="0"/>
              <a:t>4/20/2020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DD9C55-EA39-49F0-9820-3027CFE01F8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1838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nlp.stanford.edu/software/CRF-NER.html" TargetMode="External"/><Relationship Id="rId2" Type="http://schemas.openxmlformats.org/officeDocument/2006/relationships/hyperlink" Target="http://nlp.stanford.edu/software/tagger.html"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nlp.stanford.edu/software/openie.html" TargetMode="External"/><Relationship Id="rId4" Type="http://schemas.openxmlformats.org/officeDocument/2006/relationships/hyperlink" Target="http://nlp.stanford.edu/sentimen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ndtv.com/karnataka-news/karnataka-election-dates-to-be-announced-today-by-election-commission-182901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Analysis of Social Media and Speeches in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Indian Politics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85000" lnSpcReduction="20000"/>
          </a:bodyPr>
          <a:lstStyle/>
          <a:p>
            <a:r>
              <a:rPr lang="en-IN" b="1"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Name: </a:t>
            </a:r>
            <a:r>
              <a:rPr lang="en-US" dirty="0" smtClean="0">
                <a:latin typeface="Times New Roman" panose="02020603050405020304" pitchFamily="18" charset="0"/>
                <a:cs typeface="Times New Roman" panose="02020603050405020304" pitchFamily="18" charset="0"/>
              </a:rPr>
              <a:t>Leo K A</a:t>
            </a:r>
          </a:p>
          <a:p>
            <a:r>
              <a:rPr lang="en-IN" b="1" dirty="0" smtClean="0">
                <a:latin typeface="Times New Roman" panose="02020603050405020304" pitchFamily="18" charset="0"/>
                <a:cs typeface="Times New Roman" panose="02020603050405020304" pitchFamily="18" charset="0"/>
              </a:rPr>
              <a:t>Bits Id:</a:t>
            </a:r>
            <a:r>
              <a:rPr lang="en-IN" dirty="0" smtClean="0">
                <a:latin typeface="Times New Roman" panose="02020603050405020304" pitchFamily="18" charset="0"/>
                <a:cs typeface="Times New Roman" panose="02020603050405020304" pitchFamily="18" charset="0"/>
              </a:rPr>
              <a:t> 2018HT12021</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981685"/>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a:latin typeface="Times New Roman" pitchFamily="18" charset="0"/>
                <a:cs typeface="Times New Roman" pitchFamily="18" charset="0"/>
              </a:rPr>
              <a:t>Methodology &amp; Implementation</a:t>
            </a:r>
            <a:endParaRPr lang="en-IN" dirty="0">
              <a:latin typeface="Times New Roman" pitchFamily="18" charset="0"/>
              <a:cs typeface="Times New Roman" pitchFamily="18" charset="0"/>
            </a:endParaRPr>
          </a:p>
        </p:txBody>
      </p:sp>
      <p:sp>
        <p:nvSpPr>
          <p:cNvPr id="4" name="TextBox 3"/>
          <p:cNvSpPr txBox="1"/>
          <p:nvPr/>
        </p:nvSpPr>
        <p:spPr>
          <a:xfrm>
            <a:off x="1318260" y="1715037"/>
            <a:ext cx="9100748"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Sentiment </a:t>
            </a:r>
            <a:r>
              <a:rPr lang="en-US" sz="2000" dirty="0">
                <a:latin typeface="Times New Roman" panose="02020603050405020304" pitchFamily="18" charset="0"/>
                <a:cs typeface="Times New Roman" panose="02020603050405020304" pitchFamily="18" charset="0"/>
              </a:rPr>
              <a:t>analysis on speech and the impact of the speech on election results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a:t>
            </a:r>
            <a:r>
              <a:rPr lang="en-US" sz="2000" dirty="0" smtClean="0">
                <a:latin typeface="Times New Roman" panose="02020603050405020304" pitchFamily="18" charset="0"/>
                <a:cs typeface="Times New Roman" panose="02020603050405020304" pitchFamily="18" charset="0"/>
              </a:rPr>
              <a:t>project </a:t>
            </a:r>
            <a:r>
              <a:rPr lang="en-US" sz="2000" dirty="0">
                <a:latin typeface="Times New Roman" panose="02020603050405020304" pitchFamily="18" charset="0"/>
                <a:cs typeface="Times New Roman" panose="02020603050405020304" pitchFamily="18" charset="0"/>
              </a:rPr>
              <a:t>we perform sentiment analysis on political speeches which are available in public domain. And then we analyze the impact of speech on people through tweets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dirty="0"/>
              <a:t>Political </a:t>
            </a:r>
            <a:r>
              <a:rPr lang="en-US" sz="2000" b="1" dirty="0" smtClean="0"/>
              <a:t>Speeches</a:t>
            </a:r>
          </a:p>
          <a:p>
            <a:pPr lvl="1"/>
            <a:r>
              <a:rPr lang="en-US" sz="2000" dirty="0" smtClean="0">
                <a:latin typeface="Times New Roman" panose="02020603050405020304" pitchFamily="18" charset="0"/>
                <a:cs typeface="Times New Roman" panose="02020603050405020304" pitchFamily="18" charset="0"/>
              </a:rPr>
              <a:t>To win </a:t>
            </a:r>
            <a:r>
              <a:rPr lang="en-US" sz="2000" dirty="0">
                <a:latin typeface="Times New Roman" panose="02020603050405020304" pitchFamily="18" charset="0"/>
                <a:cs typeface="Times New Roman" panose="02020603050405020304" pitchFamily="18" charset="0"/>
              </a:rPr>
              <a:t>the election candidate influence people by speech or by making promises to do when he gets power.  </a:t>
            </a:r>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the speeches which involve political interests are political speeches.</a:t>
            </a:r>
          </a:p>
          <a:p>
            <a:pPr marL="342900" indent="-342900">
              <a:buFont typeface="Arial" panose="020B0604020202020204" pitchFamily="34" charset="0"/>
              <a:buChar char="•"/>
            </a:pPr>
            <a:r>
              <a:rPr lang="en-US" sz="2000" b="1" dirty="0" smtClean="0"/>
              <a:t>Tweets</a:t>
            </a:r>
            <a:r>
              <a:rPr lang="en-US" sz="2000" dirty="0" smtClean="0"/>
              <a:t> </a:t>
            </a:r>
          </a:p>
          <a:p>
            <a:pPr lvl="1"/>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are using leaders and their party tweets to extract the hashtag as well as to analysis of sentiment</a:t>
            </a:r>
          </a:p>
        </p:txBody>
      </p:sp>
    </p:spTree>
    <p:extLst>
      <p:ext uri="{BB962C8B-B14F-4D97-AF65-F5344CB8AC3E}">
        <p14:creationId xmlns:p14="http://schemas.microsoft.com/office/powerpoint/2010/main" val="241937688"/>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a:latin typeface="Times New Roman" pitchFamily="18" charset="0"/>
                <a:cs typeface="Times New Roman" pitchFamily="18" charset="0"/>
              </a:rPr>
              <a:t>Proposed </a:t>
            </a:r>
            <a:r>
              <a:rPr lang="en-US" dirty="0" smtClean="0">
                <a:latin typeface="Times New Roman" pitchFamily="18" charset="0"/>
                <a:cs typeface="Times New Roman" pitchFamily="18" charset="0"/>
              </a:rPr>
              <a:t>Technique</a:t>
            </a:r>
            <a:endParaRPr lang="en-IN" dirty="0">
              <a:latin typeface="Times New Roman" pitchFamily="18" charset="0"/>
              <a:cs typeface="Times New Roman" pitchFamily="18" charset="0"/>
            </a:endParaRPr>
          </a:p>
        </p:txBody>
      </p:sp>
      <p:sp>
        <p:nvSpPr>
          <p:cNvPr id="4" name="TextBox 3"/>
          <p:cNvSpPr txBox="1"/>
          <p:nvPr/>
        </p:nvSpPr>
        <p:spPr>
          <a:xfrm>
            <a:off x="1318260" y="1805189"/>
            <a:ext cx="10006883" cy="3737946"/>
          </a:xfrm>
          <a:prstGeom prst="rect">
            <a:avLst/>
          </a:prstGeom>
          <a:noFill/>
        </p:spPr>
        <p:txBody>
          <a:bodyPr wrap="square" rtlCol="0">
            <a:spAutoFit/>
          </a:bodyPr>
          <a:lstStyle/>
          <a:p>
            <a:pPr marL="42545" marR="372110" indent="457200">
              <a:lnSpc>
                <a:spcPct val="150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For this project I have taken two top Indian leaders </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Narendra Modi</a:t>
            </a: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and </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Rahul Gandhi</a:t>
            </a: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public speeches for the election campaigning and tweets from their official twitter handle during the election. And also extract tweets from their party twitter handle, </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Narendra Modi</a:t>
            </a: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represents the </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Bharti </a:t>
            </a:r>
            <a:r>
              <a:rPr lang="en-US" sz="2000" b="1" dirty="0" err="1"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Janta</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Party</a:t>
            </a: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and </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Rahul Gandhi</a:t>
            </a: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to </a:t>
            </a:r>
            <a:r>
              <a:rPr lang="en-US" sz="20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Indian National Congress Party</a:t>
            </a:r>
            <a:r>
              <a:rPr lang="en-US"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20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
            </a:r>
            <a:br>
              <a:rPr lang="en-US" sz="20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br>
            <a:r>
              <a:rPr lang="en-US" sz="20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
            </a:r>
            <a:br>
              <a:rPr lang="en-US" sz="20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br>
            <a:r>
              <a:rPr lang="en-US" sz="2000" dirty="0" smtClean="0">
                <a:effectLst/>
                <a:latin typeface="Times New Roman" panose="02020603050405020304" pitchFamily="18" charset="0"/>
                <a:ea typeface="Times New Roman" panose="02020603050405020304" pitchFamily="18" charset="0"/>
                <a:cs typeface="Mangal" panose="02040503050203030202" pitchFamily="18" charset="0"/>
              </a:rPr>
              <a:t>The basic process of sentiment analysis is natural language process or NLP.  </a:t>
            </a:r>
            <a:endParaRPr lang="en-US" sz="2000" dirty="0" smtClean="0">
              <a:effectLst/>
              <a:latin typeface="Calibri" panose="020F0502020204030204" pitchFamily="34" charset="0"/>
              <a:ea typeface="Times New Roman" panose="02020603050405020304" pitchFamily="18" charset="0"/>
              <a:cs typeface="Mangal" panose="02040503050203030202" pitchFamily="18" charset="0"/>
            </a:endParaRPr>
          </a:p>
          <a:p>
            <a:pPr marL="42545" marR="372110" indent="457200">
              <a:lnSpc>
                <a:spcPct val="150000"/>
              </a:lnSpc>
              <a:spcBef>
                <a:spcPts val="0"/>
              </a:spcBef>
              <a:spcAft>
                <a:spcPts val="0"/>
              </a:spcAft>
            </a:pPr>
            <a:endParaRPr lang="en-US"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04648072"/>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34197" y="0"/>
            <a:ext cx="5711302" cy="6143223"/>
          </a:xfrm>
          <a:prstGeom prst="rect">
            <a:avLst/>
          </a:prstGeom>
        </p:spPr>
      </p:pic>
      <p:sp>
        <p:nvSpPr>
          <p:cNvPr id="5" name="TextBox 4"/>
          <p:cNvSpPr txBox="1"/>
          <p:nvPr/>
        </p:nvSpPr>
        <p:spPr>
          <a:xfrm>
            <a:off x="8190963" y="2871556"/>
            <a:ext cx="303159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Flow Diagram of analysis </a:t>
            </a:r>
          </a:p>
        </p:txBody>
      </p:sp>
    </p:spTree>
    <p:extLst>
      <p:ext uri="{BB962C8B-B14F-4D97-AF65-F5344CB8AC3E}">
        <p14:creationId xmlns:p14="http://schemas.microsoft.com/office/powerpoint/2010/main" val="159424046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8711" y="156694"/>
            <a:ext cx="10006883" cy="6617196"/>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Models</a:t>
            </a:r>
            <a:endParaRPr lang="en-US" sz="2400"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Natural </a:t>
            </a:r>
            <a:r>
              <a:rPr lang="en-US" sz="2000" b="1" dirty="0">
                <a:latin typeface="Times New Roman" panose="02020603050405020304" pitchFamily="18" charset="0"/>
                <a:cs typeface="Times New Roman" panose="02020603050405020304" pitchFamily="18" charset="0"/>
              </a:rPr>
              <a:t>Language Processing: </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NLP is most reliable technique of sentiment analysis of opinion mining of text. Extracts sentiment and sentiment-derived plot arcs from text using three sentiment dictionaries  </a:t>
            </a:r>
          </a:p>
          <a:p>
            <a:pPr marL="342900" lvl="0" indent="-342900" fontAlgn="base">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Afinn</a:t>
            </a:r>
            <a:r>
              <a:rPr lang="en-US" sz="2000" dirty="0" smtClean="0">
                <a:latin typeface="Times New Roman" panose="02020603050405020304" pitchFamily="18" charset="0"/>
                <a:cs typeface="Times New Roman" panose="02020603050405020304" pitchFamily="18" charset="0"/>
              </a:rPr>
              <a:t> </a:t>
            </a:r>
          </a:p>
          <a:p>
            <a:pPr marL="342900" lvl="0" indent="-34290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Bing </a:t>
            </a:r>
          </a:p>
          <a:p>
            <a:pPr marL="342900" lvl="0" indent="-342900" fontAlgn="base">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Nrc</a:t>
            </a:r>
            <a:r>
              <a:rPr lang="en-US" sz="2000" dirty="0" smtClean="0">
                <a:latin typeface="Times New Roman" panose="02020603050405020304" pitchFamily="18" charset="0"/>
                <a:cs typeface="Times New Roman" panose="02020603050405020304" pitchFamily="18" charset="0"/>
              </a:rPr>
              <a:t> </a:t>
            </a:r>
          </a:p>
          <a:p>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In the R language all above dictionaries are integrated in </a:t>
            </a:r>
            <a:r>
              <a:rPr lang="en-US"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syuzhet</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package.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Stanford </a:t>
            </a:r>
            <a:r>
              <a:rPr lang="en-US" sz="2000" b="1" dirty="0" err="1" smtClean="0">
                <a:latin typeface="Times New Roman" panose="02020603050405020304" pitchFamily="18" charset="0"/>
                <a:cs typeface="Times New Roman" panose="02020603050405020304" pitchFamily="18" charset="0"/>
              </a:rPr>
              <a:t>CoreNLP</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toolkit  includes</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part-of</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2"/>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speech (POS) tagger</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2"/>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named entity recognizer (NER)</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3"/>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parser, the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coreference</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resolution system, sentiment analysis</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4"/>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bootstrapped pattern </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and the</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5"/>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open information</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5"/>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extraction</a:t>
            </a:r>
            <a:r>
              <a:rPr lang="en-US" sz="2000" dirty="0">
                <a:latin typeface="Times New Roman" panose="02020603050405020304" pitchFamily="18" charset="0"/>
                <a:ea typeface="Times New Roman" panose="02020603050405020304" pitchFamily="18" charset="0"/>
                <a:cs typeface="Times New Roman" panose="02020603050405020304" pitchFamily="18" charset="0"/>
                <a:hlinkClick r:id="rId5"/>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tools. </a:t>
            </a: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6"/>
          <a:stretch>
            <a:fillRect/>
          </a:stretch>
        </p:blipFill>
        <p:spPr>
          <a:xfrm>
            <a:off x="7315776" y="3311404"/>
            <a:ext cx="4635818" cy="2899498"/>
          </a:xfrm>
          <a:prstGeom prst="rect">
            <a:avLst/>
          </a:prstGeom>
        </p:spPr>
      </p:pic>
    </p:spTree>
    <p:extLst>
      <p:ext uri="{BB962C8B-B14F-4D97-AF65-F5344CB8AC3E}">
        <p14:creationId xmlns:p14="http://schemas.microsoft.com/office/powerpoint/2010/main" val="203926143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711" y="156694"/>
            <a:ext cx="10006883"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Naïve </a:t>
            </a:r>
            <a:r>
              <a:rPr lang="en-US" sz="2400" b="1" dirty="0" err="1" smtClean="0">
                <a:latin typeface="Times New Roman" panose="02020603050405020304" pitchFamily="18" charset="0"/>
                <a:cs typeface="Times New Roman" panose="02020603050405020304" pitchFamily="18" charset="0"/>
              </a:rPr>
              <a:t>bayes</a:t>
            </a:r>
            <a:endParaRPr lang="en-US" sz="2400"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project we are training are model using the tweets </a:t>
            </a:r>
            <a:r>
              <a:rPr lang="en-US" dirty="0" smtClean="0">
                <a:latin typeface="Times New Roman" panose="02020603050405020304" pitchFamily="18" charset="0"/>
                <a:cs typeface="Times New Roman" panose="02020603050405020304" pitchFamily="18" charset="0"/>
              </a:rPr>
              <a:t>dataset.</a:t>
            </a:r>
          </a:p>
          <a:p>
            <a:r>
              <a:rPr lang="en-US" dirty="0">
                <a:latin typeface="Times New Roman" panose="02020603050405020304" pitchFamily="18" charset="0"/>
                <a:cs typeface="Times New Roman" panose="02020603050405020304" pitchFamily="18" charset="0"/>
              </a:rPr>
              <a:t>And that dataset have two attributes first is text and second one is class. Here class is basically sentiment positive or negative. To find class for the tweets we process the tweets on NLP to get sentiment. Using naïve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classifier we can predict how likely a voter or public is to respond positively to a tweet posted on leader timeline.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P: stands for the probability of the variables within parenthesis.  </a:t>
            </a:r>
          </a:p>
          <a:p>
            <a:r>
              <a:rPr lang="en-US" dirty="0" smtClean="0">
                <a:latin typeface="Times New Roman" panose="02020603050405020304" pitchFamily="18" charset="0"/>
                <a:cs typeface="Times New Roman" panose="02020603050405020304" pitchFamily="18" charset="0"/>
              </a:rPr>
              <a:t>•	P (H): The prior probability of marginal probability of H it’s prior in the sense that it has not yet accounted for the information available in X.  </a:t>
            </a:r>
          </a:p>
          <a:p>
            <a:r>
              <a:rPr lang="en-US" dirty="0" smtClean="0">
                <a:latin typeface="Times New Roman" panose="02020603050405020304" pitchFamily="18" charset="0"/>
                <a:cs typeface="Times New Roman" panose="02020603050405020304" pitchFamily="18" charset="0"/>
              </a:rPr>
              <a:t>•	P (H/X): The conditional probability of H. </a:t>
            </a:r>
          </a:p>
          <a:p>
            <a:r>
              <a:rPr lang="en-US" dirty="0" smtClean="0">
                <a:latin typeface="Times New Roman" panose="02020603050405020304" pitchFamily="18" charset="0"/>
                <a:cs typeface="Times New Roman" panose="02020603050405020304" pitchFamily="18" charset="0"/>
              </a:rPr>
              <a:t>•	X : posterior probability  </a:t>
            </a:r>
          </a:p>
          <a:p>
            <a:r>
              <a:rPr lang="en-US" dirty="0" smtClean="0">
                <a:latin typeface="Times New Roman" panose="02020603050405020304" pitchFamily="18" charset="0"/>
                <a:cs typeface="Times New Roman" panose="02020603050405020304" pitchFamily="18" charset="0"/>
              </a:rPr>
              <a:t>•	P(X/H): conditional probability of X given H.  </a:t>
            </a:r>
          </a:p>
          <a:p>
            <a:r>
              <a:rPr lang="en-US" dirty="0" smtClean="0">
                <a:latin typeface="Times New Roman" panose="02020603050405020304" pitchFamily="18" charset="0"/>
                <a:cs typeface="Times New Roman" panose="02020603050405020304" pitchFamily="18" charset="0"/>
              </a:rPr>
              <a:t>•	P(X):  prior or marginal probability of X, which is normally the evidence.  It can also represented as  </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Posterior=likelihood prior/normalizing constant  </a:t>
            </a:r>
          </a:p>
          <a:p>
            <a:r>
              <a:rPr lang="en-US" dirty="0" smtClean="0">
                <a:latin typeface="Times New Roman" panose="02020603050405020304" pitchFamily="18" charset="0"/>
                <a:cs typeface="Times New Roman" panose="02020603050405020304" pitchFamily="18" charset="0"/>
              </a:rPr>
              <a:t>The ratio of P(X/H)/P(X) is also called as standardized likelihood. </a:t>
            </a:r>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8970" y="2133854"/>
            <a:ext cx="2348582" cy="841165"/>
          </a:xfrm>
          <a:prstGeom prst="rect">
            <a:avLst/>
          </a:prstGeom>
          <a:noFill/>
          <a:ln>
            <a:noFill/>
          </a:ln>
        </p:spPr>
      </p:pic>
    </p:spTree>
    <p:extLst>
      <p:ext uri="{BB962C8B-B14F-4D97-AF65-F5344CB8AC3E}">
        <p14:creationId xmlns:p14="http://schemas.microsoft.com/office/powerpoint/2010/main" val="251489119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266" y="1593671"/>
            <a:ext cx="8701503" cy="3334246"/>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Support vector machine</a:t>
            </a:r>
          </a:p>
          <a:p>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a:t>
            </a:r>
            <a:r>
              <a:rPr lang="en-US" dirty="0" smtClean="0">
                <a:effectLst/>
                <a:latin typeface="Times New Roman" panose="02020603050405020304" pitchFamily="18" charset="0"/>
                <a:ea typeface="Times New Roman" panose="02020603050405020304" pitchFamily="18" charset="0"/>
              </a:rPr>
              <a:t>upport vector machine is a prediction tool for classification and regression that uses ML theory to maximize accuracy for prediction while automatically avoiding over fitting.</a:t>
            </a:r>
          </a:p>
          <a:p>
            <a:pPr marR="372745" algn="just">
              <a:spcAft>
                <a:spcPts val="800"/>
              </a:spcAft>
            </a:pP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An SVM classifies data by finding the best hyper plane that separates all data points of one class from those of the other class. The best hyper plane for an SVM means the one with the largest margin between the two classes .Margin means the maximal width of the slab parallel to the hyper plane that has no interior data points .The support vectors are the data points that are closest to the separating hyper plane; these points are on the boundary of the slab  </a:t>
            </a:r>
            <a:endParaRPr lang="en-US" sz="1600" dirty="0" smtClean="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050" name="Picture 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86769" y="616958"/>
            <a:ext cx="2866515" cy="232761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9637" y="2959981"/>
            <a:ext cx="2833647" cy="2409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239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9328955" y="5369205"/>
            <a:ext cx="23846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Geometrical Representation</a:t>
            </a: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the SVM Margin  </a:t>
            </a:r>
            <a:endParaRPr kumimoji="0" lang="en-US" sz="1100" b="0" i="0" u="none" strike="noStrike" cap="none" normalizeH="0" baseline="0" dirty="0" smtClean="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267164"/>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934" y="267147"/>
            <a:ext cx="8701503" cy="6647974"/>
          </a:xfrm>
          <a:prstGeom prst="rect">
            <a:avLst/>
          </a:prstGeom>
          <a:noFill/>
        </p:spPr>
        <p:txBody>
          <a:bodyPr wrap="square" rtlCol="0">
            <a:spAutoFit/>
          </a:bodyPr>
          <a:lstStyle/>
          <a:p>
            <a:r>
              <a:rPr lang="en-US" sz="2400" b="1" dirty="0" smtClean="0">
                <a:effectLst/>
                <a:latin typeface="Times New Roman" panose="02020603050405020304" pitchFamily="18" charset="0"/>
                <a:ea typeface="Times New Roman" panose="02020603050405020304" pitchFamily="18" charset="0"/>
              </a:rPr>
              <a:t>Word Cloud</a:t>
            </a:r>
          </a:p>
          <a:p>
            <a:endParaRPr lang="en-US" b="1" dirty="0" smtClean="0">
              <a:latin typeface="Times New Roman" panose="02020603050405020304" pitchFamily="18" charset="0"/>
              <a:cs typeface="Times New Roman" panose="02020603050405020304" pitchFamily="18" charset="0"/>
            </a:endParaRPr>
          </a:p>
          <a:p>
            <a:pPr marR="372745" algn="just">
              <a:spcAft>
                <a:spcPts val="800"/>
              </a:spcAft>
            </a:pP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Word Clouds are a way of showing which word was most significant towards the result and which word appeared frequently. Word clouds are a low-cost alternative for analyzing text from a large amount of textual data. The text is broken into component words and frequency for each is counted.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In a linear normalization, the weight </a:t>
            </a:r>
            <a:r>
              <a:rPr lang="en-US" dirty="0" err="1">
                <a:latin typeface="Times New Roman" panose="02020603050405020304" pitchFamily="18" charset="0"/>
                <a:ea typeface="Times New Roman" panose="02020603050405020304" pitchFamily="18" charset="0"/>
                <a:cs typeface="Mangal" panose="02040503050203030202" pitchFamily="18" charset="0"/>
              </a:rPr>
              <a:t>ti</a:t>
            </a:r>
            <a:r>
              <a:rPr lang="en-US" dirty="0">
                <a:latin typeface="Times New Roman" panose="02020603050405020304" pitchFamily="18" charset="0"/>
                <a:ea typeface="Times New Roman" panose="02020603050405020304" pitchFamily="18" charset="0"/>
                <a:cs typeface="Mangal" panose="02040503050203030202" pitchFamily="18" charset="0"/>
              </a:rPr>
              <a:t> of a descriptor is mapped to a size scale of 1 through f, where </a:t>
            </a:r>
            <a:r>
              <a:rPr lang="en-US" dirty="0" err="1">
                <a:latin typeface="Times New Roman" panose="02020603050405020304" pitchFamily="18" charset="0"/>
                <a:ea typeface="Times New Roman" panose="02020603050405020304" pitchFamily="18" charset="0"/>
                <a:cs typeface="Mangal" panose="02040503050203030202" pitchFamily="18" charset="0"/>
              </a:rPr>
              <a:t>tmin</a:t>
            </a:r>
            <a:r>
              <a:rPr lang="en-US" dirty="0">
                <a:latin typeface="Times New Roman" panose="02020603050405020304" pitchFamily="18" charset="0"/>
                <a:ea typeface="Times New Roman" panose="02020603050405020304" pitchFamily="18" charset="0"/>
                <a:cs typeface="Mangal" panose="02040503050203030202" pitchFamily="18" charset="0"/>
              </a:rPr>
              <a:t> and </a:t>
            </a:r>
            <a:r>
              <a:rPr lang="en-US" dirty="0" err="1">
                <a:latin typeface="Times New Roman" panose="02020603050405020304" pitchFamily="18" charset="0"/>
                <a:ea typeface="Times New Roman" panose="02020603050405020304" pitchFamily="18" charset="0"/>
                <a:cs typeface="Mangal" panose="02040503050203030202" pitchFamily="18" charset="0"/>
              </a:rPr>
              <a:t>tmax</a:t>
            </a:r>
            <a:r>
              <a:rPr lang="en-US" dirty="0">
                <a:latin typeface="Times New Roman" panose="02020603050405020304" pitchFamily="18" charset="0"/>
                <a:ea typeface="Times New Roman" panose="02020603050405020304" pitchFamily="18" charset="0"/>
                <a:cs typeface="Mangal" panose="02040503050203030202" pitchFamily="18" charset="0"/>
              </a:rPr>
              <a:t> are specifying the range of available weights. </a:t>
            </a:r>
            <a:endParaRPr lang="en-US" dirty="0" smtClean="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endParaRPr lang="en-US" dirty="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endParaRPr lang="en-US" dirty="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dirty="0" err="1">
                <a:latin typeface="Times New Roman" panose="02020603050405020304" pitchFamily="18" charset="0"/>
                <a:ea typeface="Times New Roman" panose="02020603050405020304" pitchFamily="18" charset="0"/>
                <a:cs typeface="Mangal" panose="02040503050203030202" pitchFamily="18" charset="0"/>
              </a:rPr>
              <a:t>si</a:t>
            </a:r>
            <a:r>
              <a:rPr lang="en-US" dirty="0">
                <a:latin typeface="Times New Roman" panose="02020603050405020304" pitchFamily="18" charset="0"/>
                <a:ea typeface="Times New Roman" panose="02020603050405020304" pitchFamily="18" charset="0"/>
                <a:cs typeface="Mangal" panose="02040503050203030202" pitchFamily="18" charset="0"/>
              </a:rPr>
              <a:t>: display </a:t>
            </a:r>
            <a:r>
              <a:rPr lang="en-US" dirty="0" err="1">
                <a:latin typeface="Times New Roman" panose="02020603050405020304" pitchFamily="18" charset="0"/>
                <a:ea typeface="Times New Roman" panose="02020603050405020304" pitchFamily="18" charset="0"/>
                <a:cs typeface="Mangal" panose="02040503050203030202" pitchFamily="18" charset="0"/>
              </a:rPr>
              <a:t>fontsize</a:t>
            </a:r>
            <a:r>
              <a:rPr lang="en-US" dirty="0">
                <a:latin typeface="Times New Roman" panose="02020603050405020304" pitchFamily="18" charset="0"/>
                <a:ea typeface="Times New Roman" panose="02020603050405020304" pitchFamily="18" charset="0"/>
                <a:cs typeface="Mangal" panose="02040503050203030202" pitchFamily="18" charset="0"/>
              </a:rPr>
              <a:t>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dirty="0" err="1">
                <a:latin typeface="Times New Roman" panose="02020603050405020304" pitchFamily="18" charset="0"/>
                <a:ea typeface="Times New Roman" panose="02020603050405020304" pitchFamily="18" charset="0"/>
                <a:cs typeface="Mangal" panose="02040503050203030202" pitchFamily="18" charset="0"/>
              </a:rPr>
              <a:t>fmax</a:t>
            </a:r>
            <a:r>
              <a:rPr lang="en-US" dirty="0">
                <a:latin typeface="Times New Roman" panose="02020603050405020304" pitchFamily="18" charset="0"/>
                <a:ea typeface="Times New Roman" panose="02020603050405020304" pitchFamily="18" charset="0"/>
                <a:cs typeface="Mangal" panose="02040503050203030202" pitchFamily="18" charset="0"/>
              </a:rPr>
              <a:t>: max. </a:t>
            </a:r>
            <a:r>
              <a:rPr lang="en-US" dirty="0" err="1">
                <a:latin typeface="Times New Roman" panose="02020603050405020304" pitchFamily="18" charset="0"/>
                <a:ea typeface="Times New Roman" panose="02020603050405020304" pitchFamily="18" charset="0"/>
                <a:cs typeface="Mangal" panose="02040503050203030202" pitchFamily="18" charset="0"/>
              </a:rPr>
              <a:t>fontsize</a:t>
            </a:r>
            <a:r>
              <a:rPr lang="en-US" dirty="0">
                <a:latin typeface="Times New Roman" panose="02020603050405020304" pitchFamily="18" charset="0"/>
                <a:ea typeface="Times New Roman" panose="02020603050405020304" pitchFamily="18" charset="0"/>
                <a:cs typeface="Mangal" panose="02040503050203030202" pitchFamily="18" charset="0"/>
              </a:rPr>
              <a:t>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dirty="0" err="1">
                <a:latin typeface="Times New Roman" panose="02020603050405020304" pitchFamily="18" charset="0"/>
                <a:ea typeface="Times New Roman" panose="02020603050405020304" pitchFamily="18" charset="0"/>
                <a:cs typeface="Mangal" panose="02040503050203030202" pitchFamily="18" charset="0"/>
              </a:rPr>
              <a:t>ti</a:t>
            </a:r>
            <a:r>
              <a:rPr lang="en-US" dirty="0">
                <a:latin typeface="Times New Roman" panose="02020603050405020304" pitchFamily="18" charset="0"/>
                <a:ea typeface="Times New Roman" panose="02020603050405020304" pitchFamily="18" charset="0"/>
                <a:cs typeface="Mangal" panose="02040503050203030202" pitchFamily="18" charset="0"/>
              </a:rPr>
              <a:t>: count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dirty="0" err="1">
                <a:latin typeface="Times New Roman" panose="02020603050405020304" pitchFamily="18" charset="0"/>
                <a:ea typeface="Times New Roman" panose="02020603050405020304" pitchFamily="18" charset="0"/>
                <a:cs typeface="Mangal" panose="02040503050203030202" pitchFamily="18" charset="0"/>
              </a:rPr>
              <a:t>tmin</a:t>
            </a:r>
            <a:r>
              <a:rPr lang="en-US" dirty="0">
                <a:latin typeface="Times New Roman" panose="02020603050405020304" pitchFamily="18" charset="0"/>
                <a:ea typeface="Times New Roman" panose="02020603050405020304" pitchFamily="18" charset="0"/>
                <a:cs typeface="Mangal" panose="02040503050203030202" pitchFamily="18" charset="0"/>
              </a:rPr>
              <a:t>: min. count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dirty="0" err="1">
                <a:latin typeface="Times New Roman" panose="02020603050405020304" pitchFamily="18" charset="0"/>
                <a:ea typeface="Times New Roman" panose="02020603050405020304" pitchFamily="18" charset="0"/>
                <a:cs typeface="Mangal" panose="02040503050203030202" pitchFamily="18" charset="0"/>
              </a:rPr>
              <a:t>tmax</a:t>
            </a:r>
            <a:r>
              <a:rPr lang="en-US" dirty="0">
                <a:latin typeface="Times New Roman" panose="02020603050405020304" pitchFamily="18" charset="0"/>
                <a:ea typeface="Times New Roman" panose="02020603050405020304" pitchFamily="18" charset="0"/>
                <a:cs typeface="Mangal" panose="02040503050203030202" pitchFamily="18" charset="0"/>
              </a:rPr>
              <a:t>: max. count </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p>
          <a:p>
            <a:pPr marR="372745" algn="just">
              <a:spcAft>
                <a:spcPts val="800"/>
              </a:spcAft>
            </a:pPr>
            <a:endParaRPr lang="en-US" sz="1600" dirty="0" smtClean="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7815" y="1948619"/>
            <a:ext cx="4274185" cy="3115310"/>
          </a:xfrm>
          <a:prstGeom prst="rect">
            <a:avLst/>
          </a:prstGeom>
          <a:noFill/>
          <a:ln>
            <a:noFill/>
          </a:ln>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765" y="2949035"/>
            <a:ext cx="3604260" cy="553085"/>
          </a:xfrm>
          <a:prstGeom prst="rect">
            <a:avLst/>
          </a:prstGeom>
          <a:noFill/>
          <a:ln>
            <a:noFill/>
          </a:ln>
        </p:spPr>
      </p:pic>
    </p:spTree>
    <p:extLst>
      <p:ext uri="{BB962C8B-B14F-4D97-AF65-F5344CB8AC3E}">
        <p14:creationId xmlns:p14="http://schemas.microsoft.com/office/powerpoint/2010/main" val="4175359996"/>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359" y="1039879"/>
            <a:ext cx="8701503" cy="3983142"/>
          </a:xfrm>
          <a:prstGeom prst="rect">
            <a:avLst/>
          </a:prstGeom>
          <a:noFill/>
        </p:spPr>
        <p:txBody>
          <a:bodyPr wrap="square" rtlCol="0">
            <a:spAutoFit/>
          </a:bodyPr>
          <a:lstStyle/>
          <a:p>
            <a:r>
              <a:rPr lang="en-US" sz="2400" b="1" dirty="0" smtClean="0">
                <a:effectLst/>
                <a:latin typeface="Times New Roman" panose="02020603050405020304" pitchFamily="18" charset="0"/>
                <a:ea typeface="Times New Roman" panose="02020603050405020304" pitchFamily="18" charset="0"/>
              </a:rPr>
              <a:t>Data Preprocessing </a:t>
            </a:r>
          </a:p>
          <a:p>
            <a:endParaRPr lang="en-US" b="1" dirty="0" smtClean="0">
              <a:latin typeface="Times New Roman" panose="02020603050405020304" pitchFamily="18" charset="0"/>
              <a:cs typeface="Times New Roman" panose="02020603050405020304" pitchFamily="18" charset="0"/>
            </a:endParaRPr>
          </a:p>
          <a:p>
            <a:pPr algn="just">
              <a:spcAft>
                <a:spcPts val="800"/>
              </a:spcAft>
            </a:pP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For data preprocessing I have performed following steps: </a:t>
            </a:r>
            <a:endParaRPr lang="en-US" sz="1600" dirty="0" smtClean="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just" fontAlgn="base">
              <a:spcBef>
                <a:spcPts val="0"/>
              </a:spcBef>
              <a:spcAft>
                <a:spcPts val="850"/>
              </a:spcAft>
              <a:buClr>
                <a:srgbClr val="000000"/>
              </a:buClr>
              <a:buSzPts val="1200"/>
              <a:buFont typeface="Wingdings" panose="05000000000000000000" pitchFamily="2" charset="2"/>
              <a:buChar char="§"/>
            </a:pPr>
            <a:r>
              <a:rPr lang="en-US"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convert text to lowercase </a:t>
            </a:r>
            <a:endParaRPr lang="en-US" sz="16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spcBef>
                <a:spcPts val="0"/>
              </a:spcBef>
              <a:spcAft>
                <a:spcPts val="850"/>
              </a:spcAft>
              <a:buClr>
                <a:srgbClr val="000000"/>
              </a:buClr>
              <a:buSzPts val="1200"/>
              <a:buFont typeface="Wingdings" panose="05000000000000000000" pitchFamily="2" charset="2"/>
              <a:buChar char="§"/>
            </a:pPr>
            <a:r>
              <a:rPr lang="en-US"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Removal number </a:t>
            </a:r>
            <a:endParaRPr lang="en-US" sz="16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spcBef>
                <a:spcPts val="0"/>
              </a:spcBef>
              <a:spcAft>
                <a:spcPts val="850"/>
              </a:spcAft>
              <a:buClr>
                <a:srgbClr val="000000"/>
              </a:buClr>
              <a:buSzPts val="1200"/>
              <a:buFont typeface="Wingdings" panose="05000000000000000000" pitchFamily="2" charset="2"/>
              <a:buChar char="§"/>
            </a:pPr>
            <a:r>
              <a:rPr lang="en-US"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Removal punctuation </a:t>
            </a:r>
            <a:endParaRPr lang="en-US" sz="16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spcBef>
                <a:spcPts val="0"/>
              </a:spcBef>
              <a:spcAft>
                <a:spcPts val="850"/>
              </a:spcAft>
              <a:buClr>
                <a:srgbClr val="000000"/>
              </a:buClr>
              <a:buSzPts val="1200"/>
              <a:buFont typeface="Wingdings" panose="05000000000000000000" pitchFamily="2" charset="2"/>
              <a:buChar char="§"/>
            </a:pPr>
            <a:r>
              <a:rPr lang="en-US"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Remove English stop words </a:t>
            </a:r>
            <a:endParaRPr lang="en-US" sz="16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spcBef>
                <a:spcPts val="0"/>
              </a:spcBef>
              <a:spcAft>
                <a:spcPts val="850"/>
              </a:spcAft>
              <a:buClr>
                <a:srgbClr val="000000"/>
              </a:buClr>
              <a:buSzPts val="1200"/>
              <a:buFont typeface="Wingdings" panose="05000000000000000000" pitchFamily="2" charset="2"/>
              <a:buChar char="§"/>
            </a:pPr>
            <a:r>
              <a:rPr lang="en-US"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Strip white space </a:t>
            </a:r>
            <a:endParaRPr lang="en-US" sz="16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spcBef>
                <a:spcPts val="0"/>
              </a:spcBef>
              <a:spcAft>
                <a:spcPts val="0"/>
              </a:spcAft>
              <a:buClr>
                <a:srgbClr val="000000"/>
              </a:buClr>
              <a:buSzPts val="1200"/>
              <a:buFont typeface="Wingdings" panose="05000000000000000000" pitchFamily="2" charset="2"/>
              <a:buChar char="§"/>
            </a:pPr>
            <a:r>
              <a:rPr lang="en-US"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Special character removal </a:t>
            </a:r>
            <a:endParaRPr lang="en-US" dirty="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endParaRPr lang="en-US" sz="1600" dirty="0" smtClean="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765110"/>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176" y="151237"/>
            <a:ext cx="11324661" cy="5919569"/>
          </a:xfrm>
          <a:prstGeom prst="rect">
            <a:avLst/>
          </a:prstGeom>
          <a:noFill/>
        </p:spPr>
        <p:txBody>
          <a:bodyPr wrap="square" rtlCol="0">
            <a:spAutoFit/>
          </a:bodyPr>
          <a:lstStyle/>
          <a:p>
            <a:r>
              <a:rPr lang="en-US" sz="2400" b="1" dirty="0"/>
              <a:t>Tools</a:t>
            </a:r>
          </a:p>
          <a:p>
            <a:endParaRPr lang="en-US" b="1" dirty="0" smtClean="0">
              <a:latin typeface="Times New Roman" panose="02020603050405020304" pitchFamily="18" charset="0"/>
              <a:cs typeface="Times New Roman" panose="02020603050405020304" pitchFamily="18" charset="0"/>
            </a:endParaRPr>
          </a:p>
          <a:p>
            <a:pPr marL="285750" marR="372745" indent="-285750">
              <a:spcAft>
                <a:spcPts val="800"/>
              </a:spcAft>
              <a:buFont typeface="Arial" panose="020B0604020202020204" pitchFamily="34" charset="0"/>
              <a:buChar char="•"/>
            </a:pP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R :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R is a scripting programming language and software environment for statistical analysis, graphics representation and reporting.</a:t>
            </a:r>
            <a:b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br>
            <a:r>
              <a:rPr lang="en-US" b="1" dirty="0" smtClean="0"/>
              <a:t>Used </a:t>
            </a:r>
            <a:r>
              <a:rPr lang="en-US" b="1" dirty="0"/>
              <a:t>R </a:t>
            </a:r>
            <a:r>
              <a:rPr lang="en-US" b="1" dirty="0" smtClean="0"/>
              <a:t>packages are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twitteR</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 to connect twitter API and gets tweets.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ROAuth</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 used to authenticate the API.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plyr</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 used for common problem of read/write.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stringr</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 used for simplify the string task or operation </a:t>
            </a:r>
          </a:p>
          <a:p>
            <a:pPr marL="1200150" marR="372745" lvl="2" indent="-285750">
              <a:spcAft>
                <a:spcPts val="800"/>
              </a:spcAft>
              <a:buFont typeface="Wingdings" panose="05000000000000000000" pitchFamily="2" charset="2"/>
              <a:buChar char="ü"/>
            </a:pP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ggplot2 : used for grammar of graphics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RColorBrewer</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  used to draw nice graph according to variable. </a:t>
            </a:r>
          </a:p>
          <a:p>
            <a:pPr marL="1200150" marR="372745" lvl="2" indent="-285750">
              <a:spcAft>
                <a:spcPts val="800"/>
              </a:spcAft>
              <a:buFont typeface="Wingdings" panose="05000000000000000000" pitchFamily="2" charset="2"/>
              <a:buChar char="ü"/>
            </a:pP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tm : Used to implement machine learning algorithms.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wordcloud</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 this package is used to make word cloud of words. </a:t>
            </a:r>
          </a:p>
          <a:p>
            <a:pPr marL="1200150" marR="372745" lvl="2" indent="-285750">
              <a:spcAft>
                <a:spcPts val="800"/>
              </a:spcAft>
              <a:buFont typeface="Wingdings" panose="05000000000000000000" pitchFamily="2" charset="2"/>
              <a:buChar char="ü"/>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Syuzhet</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This function is use to get sentiment using NLP </a:t>
            </a:r>
            <a:endPar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smtClean="0">
                <a:latin typeface="Times New Roman" panose="02020603050405020304" pitchFamily="18" charset="0"/>
                <a:cs typeface="Times New Roman" panose="02020603050405020304" pitchFamily="18" charset="0"/>
              </a:rPr>
              <a:t>Rstudio</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RStudio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integrated development environment for R and this software is open source and free for public </a:t>
            </a:r>
            <a:r>
              <a:rPr lang="en-US" dirty="0" smtClean="0">
                <a:latin typeface="Times New Roman" panose="02020603050405020304" pitchFamily="18" charset="0"/>
                <a:cs typeface="Times New Roman" panose="02020603050405020304" pitchFamily="18" charset="0"/>
              </a:rPr>
              <a:t>use.</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Tableau</a:t>
            </a:r>
          </a:p>
          <a:p>
            <a:r>
              <a:rPr lang="en-US" dirty="0" smtClean="0">
                <a:latin typeface="Times New Roman" panose="02020603050405020304" pitchFamily="18" charset="0"/>
                <a:cs typeface="Times New Roman" panose="02020603050405020304" pitchFamily="18" charset="0"/>
              </a:rPr>
              <a:t>	Tableau </a:t>
            </a:r>
            <a:r>
              <a:rPr lang="en-US" dirty="0">
                <a:latin typeface="Times New Roman" panose="02020603050405020304" pitchFamily="18" charset="0"/>
                <a:cs typeface="Times New Roman" panose="02020603050405020304" pitchFamily="18" charset="0"/>
              </a:rPr>
              <a:t>is a very useful software which makes visualization and analysis very easy. </a:t>
            </a:r>
          </a:p>
        </p:txBody>
      </p:sp>
    </p:spTree>
    <p:extLst>
      <p:ext uri="{BB962C8B-B14F-4D97-AF65-F5344CB8AC3E}">
        <p14:creationId xmlns:p14="http://schemas.microsoft.com/office/powerpoint/2010/main" val="197933283"/>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813" y="254268"/>
            <a:ext cx="8701503" cy="5611793"/>
          </a:xfrm>
          <a:prstGeom prst="rect">
            <a:avLst/>
          </a:prstGeom>
          <a:noFill/>
        </p:spPr>
        <p:txBody>
          <a:bodyPr wrap="square" rtlCol="0">
            <a:spAutoFit/>
          </a:bodyPr>
          <a:lstStyle/>
          <a:p>
            <a:r>
              <a:rPr lang="en-US" sz="2400" b="1" dirty="0" smtClean="0">
                <a:effectLst/>
                <a:latin typeface="Times New Roman" panose="02020603050405020304" pitchFamily="18" charset="0"/>
                <a:ea typeface="Times New Roman" panose="02020603050405020304" pitchFamily="18" charset="0"/>
              </a:rPr>
              <a:t>Twitter </a:t>
            </a:r>
          </a:p>
          <a:p>
            <a:endParaRPr lang="en-US" b="1" dirty="0" smtClean="0">
              <a:latin typeface="Times New Roman" panose="02020603050405020304" pitchFamily="18" charset="0"/>
              <a:cs typeface="Times New Roman" panose="02020603050405020304" pitchFamily="18" charset="0"/>
            </a:endParaRPr>
          </a:p>
          <a:p>
            <a:pPr algn="just">
              <a:spcAft>
                <a:spcPts val="800"/>
              </a:spcAft>
            </a:pP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For sentiment analysis on tweets we first extract the tweets from twitter using Twitter </a:t>
            </a:r>
          </a:p>
          <a:p>
            <a:pPr algn="just">
              <a:spcAft>
                <a:spcPts val="800"/>
              </a:spcAft>
            </a:pP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API. Between all the different software’s that can be used into analysis for twitter, R provide a wide type of options to do several of interesting and fun things. For this project I have used </a:t>
            </a:r>
            <a:r>
              <a:rPr lang="en-US" dirty="0" err="1" smtClean="0">
                <a:effectLst/>
                <a:latin typeface="Times New Roman" panose="02020603050405020304" pitchFamily="18" charset="0"/>
                <a:ea typeface="Times New Roman" panose="02020603050405020304" pitchFamily="18" charset="0"/>
                <a:cs typeface="Mangal" panose="02040503050203030202" pitchFamily="18" charset="0"/>
              </a:rPr>
              <a:t>RStudio</a:t>
            </a: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 as its much easier working with scripts as compared to R. and to extract tweets from twitter we need to create Twitter App. </a:t>
            </a:r>
          </a:p>
          <a:p>
            <a:pPr algn="just">
              <a:spcAft>
                <a:spcPts val="800"/>
              </a:spcAft>
            </a:pPr>
            <a:endParaRPr lang="en-US" dirty="0">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US" b="1" dirty="0" smtClean="0">
                <a:effectLst/>
                <a:latin typeface="Times New Roman" panose="02020603050405020304" pitchFamily="18" charset="0"/>
                <a:ea typeface="Times New Roman" panose="02020603050405020304" pitchFamily="18" charset="0"/>
                <a:cs typeface="Mangal" panose="02040503050203030202" pitchFamily="18" charset="0"/>
              </a:rPr>
              <a:t>Creation of Twitter Application </a:t>
            </a:r>
          </a:p>
          <a:p>
            <a:pPr marR="372745" algn="just">
              <a:spcAft>
                <a:spcPts val="800"/>
              </a:spcAft>
            </a:pPr>
            <a:endParaRPr lang="en-US" sz="1600" dirty="0" smtClean="0">
              <a:effectLst/>
              <a:latin typeface="Calibri" panose="020F0502020204030204" pitchFamily="34" charset="0"/>
              <a:ea typeface="Times New Roman" panose="02020603050405020304" pitchFamily="18" charset="0"/>
              <a:cs typeface="Mangal" panose="02040503050203030202" pitchFamily="18" charset="0"/>
            </a:endParaRP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Twitter has made extracting and analyzing tweets </a:t>
            </a:r>
            <a:endParaRPr lang="en-US" dirty="0" smtClean="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r>
              <a:rPr lang="en-US" dirty="0" smtClean="0">
                <a:latin typeface="Times New Roman" panose="02020603050405020304" pitchFamily="18" charset="0"/>
                <a:ea typeface="Times New Roman" panose="02020603050405020304" pitchFamily="18" charset="0"/>
                <a:cs typeface="Mangal" panose="02040503050203030202" pitchFamily="18" charset="0"/>
              </a:rPr>
              <a:t>easier by developing </a:t>
            </a:r>
            <a:r>
              <a:rPr lang="en-US" dirty="0">
                <a:latin typeface="Times New Roman" panose="02020603050405020304" pitchFamily="18" charset="0"/>
                <a:ea typeface="Times New Roman" panose="02020603050405020304" pitchFamily="18" charset="0"/>
                <a:cs typeface="Mangal" panose="02040503050203030202" pitchFamily="18" charset="0"/>
              </a:rPr>
              <a:t>an API.</a:t>
            </a:r>
          </a:p>
          <a:p>
            <a:pPr marR="372745" algn="just">
              <a:spcAft>
                <a:spcPts val="800"/>
              </a:spcAft>
            </a:pPr>
            <a:r>
              <a:rPr lang="en-US" dirty="0">
                <a:latin typeface="Times New Roman" panose="02020603050405020304" pitchFamily="18" charset="0"/>
                <a:ea typeface="Times New Roman" panose="02020603050405020304" pitchFamily="18" charset="0"/>
                <a:cs typeface="Mangal" panose="02040503050203030202" pitchFamily="18" charset="0"/>
              </a:rPr>
              <a:t>This mainly used to extract tweets. API help us to </a:t>
            </a:r>
            <a:endParaRPr lang="en-US" dirty="0" smtClean="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r>
              <a:rPr lang="en-US" dirty="0" smtClean="0">
                <a:latin typeface="Times New Roman" panose="02020603050405020304" pitchFamily="18" charset="0"/>
                <a:ea typeface="Times New Roman" panose="02020603050405020304" pitchFamily="18" charset="0"/>
                <a:cs typeface="Mangal" panose="02040503050203030202" pitchFamily="18" charset="0"/>
              </a:rPr>
              <a:t>extract data </a:t>
            </a:r>
            <a:r>
              <a:rPr lang="en-US" dirty="0">
                <a:latin typeface="Times New Roman" panose="02020603050405020304" pitchFamily="18" charset="0"/>
                <a:ea typeface="Times New Roman" panose="02020603050405020304" pitchFamily="18" charset="0"/>
                <a:cs typeface="Mangal" panose="02040503050203030202" pitchFamily="18" charset="0"/>
              </a:rPr>
              <a:t>in very structure format which can be </a:t>
            </a:r>
            <a:endParaRPr lang="en-US" dirty="0" smtClean="0">
              <a:latin typeface="Times New Roman" panose="02020603050405020304" pitchFamily="18" charset="0"/>
              <a:ea typeface="Times New Roman" panose="02020603050405020304" pitchFamily="18" charset="0"/>
              <a:cs typeface="Mangal" panose="02040503050203030202" pitchFamily="18" charset="0"/>
            </a:endParaRPr>
          </a:p>
          <a:p>
            <a:pPr marR="372745" algn="just">
              <a:spcAft>
                <a:spcPts val="800"/>
              </a:spcAft>
            </a:pPr>
            <a:r>
              <a:rPr lang="en-US" dirty="0" smtClean="0">
                <a:latin typeface="Times New Roman" panose="02020603050405020304" pitchFamily="18" charset="0"/>
                <a:ea typeface="Times New Roman" panose="02020603050405020304" pitchFamily="18" charset="0"/>
                <a:cs typeface="Mangal" panose="02040503050203030202" pitchFamily="18" charset="0"/>
              </a:rPr>
              <a:t>then </a:t>
            </a:r>
            <a:r>
              <a:rPr lang="en-US" dirty="0">
                <a:latin typeface="Times New Roman" panose="02020603050405020304" pitchFamily="18" charset="0"/>
                <a:ea typeface="Times New Roman" panose="02020603050405020304" pitchFamily="18" charset="0"/>
                <a:cs typeface="Mangal" panose="02040503050203030202" pitchFamily="18" charset="0"/>
              </a:rPr>
              <a:t>clean and </a:t>
            </a:r>
            <a:r>
              <a:rPr lang="en-US" dirty="0" smtClean="0">
                <a:latin typeface="Times New Roman" panose="02020603050405020304" pitchFamily="18" charset="0"/>
                <a:ea typeface="Times New Roman" panose="02020603050405020304" pitchFamily="18" charset="0"/>
                <a:cs typeface="Mangal" panose="02040503050203030202" pitchFamily="18" charset="0"/>
              </a:rPr>
              <a:t>process </a:t>
            </a:r>
            <a:r>
              <a:rPr lang="en-US" dirty="0">
                <a:latin typeface="Times New Roman" panose="02020603050405020304" pitchFamily="18" charset="0"/>
                <a:ea typeface="Times New Roman" panose="02020603050405020304" pitchFamily="18" charset="0"/>
                <a:cs typeface="Mangal" panose="02040503050203030202" pitchFamily="18" charset="0"/>
              </a:rPr>
              <a:t>for further analysis.</a:t>
            </a:r>
          </a:p>
          <a:p>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0946" y="2343954"/>
            <a:ext cx="5951390" cy="3935371"/>
          </a:xfrm>
          <a:prstGeom prst="rect">
            <a:avLst/>
          </a:prstGeom>
          <a:noFill/>
          <a:ln>
            <a:noFill/>
          </a:ln>
        </p:spPr>
      </p:pic>
    </p:spTree>
    <p:extLst>
      <p:ext uri="{BB962C8B-B14F-4D97-AF65-F5344CB8AC3E}">
        <p14:creationId xmlns:p14="http://schemas.microsoft.com/office/powerpoint/2010/main" val="416239797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IN" dirty="0" smtClean="0">
                <a:latin typeface="Times New Roman" pitchFamily="18" charset="0"/>
                <a:cs typeface="Times New Roman" pitchFamily="18" charset="0"/>
              </a:rPr>
              <a:t>Contents</a:t>
            </a:r>
            <a:endParaRPr lang="en-IN" dirty="0">
              <a:latin typeface="Times New Roman" pitchFamily="18" charset="0"/>
              <a:cs typeface="Times New Roman" pitchFamily="18" charset="0"/>
            </a:endParaRPr>
          </a:p>
        </p:txBody>
      </p:sp>
      <p:sp>
        <p:nvSpPr>
          <p:cNvPr id="4" name="TextBox 3"/>
          <p:cNvSpPr txBox="1"/>
          <p:nvPr/>
        </p:nvSpPr>
        <p:spPr>
          <a:xfrm>
            <a:off x="1318260" y="1855631"/>
            <a:ext cx="6858000" cy="5078313"/>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latin typeface="Times New Roman" pitchFamily="18" charset="0"/>
                <a:cs typeface="Times New Roman" pitchFamily="18" charset="0"/>
              </a:rPr>
              <a:t>Introduction</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Existing Architecture</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Objective</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Requirement Analysis</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Sentiment Analysis Challenges</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Methodology &amp; Implementation</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Proposed Technique</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Result and Analysis</a:t>
            </a:r>
          </a:p>
          <a:p>
            <a:pPr marL="457200" indent="-457200">
              <a:buFont typeface="Wingdings" panose="05000000000000000000" pitchFamily="2" charset="2"/>
              <a:buChar char="§"/>
            </a:pPr>
            <a:r>
              <a:rPr lang="en-US" sz="2800" dirty="0" smtClean="0">
                <a:latin typeface="Times New Roman" pitchFamily="18" charset="0"/>
                <a:cs typeface="Times New Roman" pitchFamily="18" charset="0"/>
              </a:rPr>
              <a:t>Conclusion</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73513183"/>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a:latin typeface="Times New Roman" pitchFamily="18" charset="0"/>
                <a:cs typeface="Times New Roman" pitchFamily="18" charset="0"/>
              </a:rPr>
              <a:t>Result and Analysis</a:t>
            </a:r>
            <a:endParaRPr lang="en-IN" dirty="0">
              <a:latin typeface="Times New Roman" pitchFamily="18" charset="0"/>
              <a:cs typeface="Times New Roman" pitchFamily="18" charset="0"/>
            </a:endParaRPr>
          </a:p>
        </p:txBody>
      </p:sp>
      <p:sp>
        <p:nvSpPr>
          <p:cNvPr id="4" name="TextBox 3"/>
          <p:cNvSpPr txBox="1"/>
          <p:nvPr/>
        </p:nvSpPr>
        <p:spPr>
          <a:xfrm>
            <a:off x="1318260" y="1715037"/>
            <a:ext cx="9886360" cy="3754874"/>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election commission of India has announced the date for Karnataka assembly elections</a:t>
            </a:r>
            <a:r>
              <a:rPr lang="en-US" sz="2000" u="sng" dirty="0">
                <a:latin typeface="Times New Roman" panose="02020603050405020304" pitchFamily="18" charset="0"/>
                <a:cs typeface="Times New Roman" panose="02020603050405020304" pitchFamily="18" charset="0"/>
                <a:hlinkClick r:id="rId2"/>
              </a:rPr>
              <a:t> </a:t>
            </a:r>
            <a:r>
              <a:rPr lang="en-US" sz="2000" dirty="0">
                <a:latin typeface="Times New Roman" panose="02020603050405020304" pitchFamily="18" charset="0"/>
                <a:cs typeface="Times New Roman" panose="02020603050405020304" pitchFamily="18" charset="0"/>
              </a:rPr>
              <a:t>on 29</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April. Elections will be held in a single phase on May 12 and the results will be announced on May 15. In the Karnataka assembly election top two parties were BJP and INC. In this project we consider speeches of BJP top leader Narendra Modi and Rahul Gandhi from INC. The results of sentiment analysis of their tweets and speech are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results of sentiment analysis of their tweets and speech are following:</a:t>
            </a:r>
          </a:p>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Speech and Tweets Analysis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Model to predict tweet sentiment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86454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804" y="422347"/>
            <a:ext cx="11247387" cy="461665"/>
          </a:xfrm>
          <a:prstGeom prst="rect">
            <a:avLst/>
          </a:prstGeom>
          <a:noFill/>
        </p:spPr>
        <p:txBody>
          <a:bodyPr wrap="square" rtlCol="0">
            <a:spAutoFit/>
          </a:bodyPr>
          <a:lstStyle/>
          <a:p>
            <a:pPr algn="ctr"/>
            <a:r>
              <a:rPr lang="en-US" sz="2400" b="1" dirty="0" smtClean="0">
                <a:effectLst/>
                <a:latin typeface="Times New Roman" panose="02020603050405020304" pitchFamily="18" charset="0"/>
                <a:ea typeface="Times New Roman" panose="02020603050405020304" pitchFamily="18" charset="0"/>
              </a:rPr>
              <a:t>Narendra Modi Speech</a:t>
            </a:r>
            <a:r>
              <a:rPr lang="en-US" sz="2400" b="1" dirty="0" smtClean="0"/>
              <a:t> </a:t>
            </a:r>
            <a:endParaRPr lang="en-US" sz="2400" dirty="0" smtClean="0"/>
          </a:p>
        </p:txBody>
      </p:sp>
      <p:grpSp>
        <p:nvGrpSpPr>
          <p:cNvPr id="5" name="Group 4"/>
          <p:cNvGrpSpPr/>
          <p:nvPr/>
        </p:nvGrpSpPr>
        <p:grpSpPr>
          <a:xfrm>
            <a:off x="550889" y="1151398"/>
            <a:ext cx="6738553" cy="4090304"/>
            <a:chOff x="-3707" y="-2031"/>
            <a:chExt cx="5731382" cy="3170373"/>
          </a:xfrm>
        </p:grpSpPr>
        <p:sp>
          <p:nvSpPr>
            <p:cNvPr id="6" name="Rectangle 5"/>
            <p:cNvSpPr/>
            <p:nvPr/>
          </p:nvSpPr>
          <p:spPr>
            <a:xfrm>
              <a:off x="5677002" y="2943962"/>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pic>
          <p:nvPicPr>
            <p:cNvPr id="7" name="Picture 6"/>
            <p:cNvPicPr/>
            <p:nvPr/>
          </p:nvPicPr>
          <p:blipFill>
            <a:blip r:embed="rId2"/>
            <a:stretch>
              <a:fillRect/>
            </a:stretch>
          </p:blipFill>
          <p:spPr>
            <a:xfrm>
              <a:off x="-3707" y="-2031"/>
              <a:ext cx="5678425" cy="3078481"/>
            </a:xfrm>
            <a:prstGeom prst="rect">
              <a:avLst/>
            </a:prstGeom>
          </p:spPr>
        </p:pic>
        <p:sp>
          <p:nvSpPr>
            <p:cNvPr id="8" name="Rectangle 7"/>
            <p:cNvSpPr/>
            <p:nvPr/>
          </p:nvSpPr>
          <p:spPr>
            <a:xfrm>
              <a:off x="591922" y="1864060"/>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6.32</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Rectangle 8"/>
            <p:cNvSpPr/>
            <p:nvPr/>
          </p:nvSpPr>
          <p:spPr>
            <a:xfrm>
              <a:off x="771325" y="1864060"/>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Rectangle 9"/>
            <p:cNvSpPr/>
            <p:nvPr/>
          </p:nvSpPr>
          <p:spPr>
            <a:xfrm>
              <a:off x="870814" y="1864060"/>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Rectangle 10"/>
            <p:cNvSpPr/>
            <p:nvPr/>
          </p:nvSpPr>
          <p:spPr>
            <a:xfrm>
              <a:off x="1107034" y="1441531"/>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11.28</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2" name="Rectangle 11"/>
            <p:cNvSpPr/>
            <p:nvPr/>
          </p:nvSpPr>
          <p:spPr>
            <a:xfrm>
              <a:off x="1336879" y="1441531"/>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3" name="Rectangle 12"/>
            <p:cNvSpPr/>
            <p:nvPr/>
          </p:nvSpPr>
          <p:spPr>
            <a:xfrm>
              <a:off x="1438123" y="1441531"/>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4" name="Rectangle 13"/>
            <p:cNvSpPr/>
            <p:nvPr/>
          </p:nvSpPr>
          <p:spPr>
            <a:xfrm>
              <a:off x="3596360" y="304627"/>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25.47</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5" name="Rectangle 14"/>
            <p:cNvSpPr/>
            <p:nvPr/>
          </p:nvSpPr>
          <p:spPr>
            <a:xfrm>
              <a:off x="3826206" y="304627"/>
              <a:ext cx="135803"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6" name="Rectangle 15"/>
            <p:cNvSpPr/>
            <p:nvPr/>
          </p:nvSpPr>
          <p:spPr>
            <a:xfrm>
              <a:off x="3927069" y="304627"/>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7" name="Rectangle 16"/>
            <p:cNvSpPr/>
            <p:nvPr/>
          </p:nvSpPr>
          <p:spPr>
            <a:xfrm>
              <a:off x="2148307" y="1703659"/>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7.86</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8" name="Rectangle 17"/>
            <p:cNvSpPr/>
            <p:nvPr/>
          </p:nvSpPr>
          <p:spPr>
            <a:xfrm>
              <a:off x="2327710" y="1703659"/>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9" name="Rectangle 18"/>
            <p:cNvSpPr/>
            <p:nvPr/>
          </p:nvSpPr>
          <p:spPr>
            <a:xfrm>
              <a:off x="2427198" y="1703659"/>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0" name="Rectangle 19"/>
            <p:cNvSpPr/>
            <p:nvPr/>
          </p:nvSpPr>
          <p:spPr>
            <a:xfrm>
              <a:off x="1613382" y="2085039"/>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3.42</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1" name="Rectangle 20"/>
            <p:cNvSpPr/>
            <p:nvPr/>
          </p:nvSpPr>
          <p:spPr>
            <a:xfrm>
              <a:off x="1792786" y="2085039"/>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2" name="Rectangle 21"/>
            <p:cNvSpPr/>
            <p:nvPr/>
          </p:nvSpPr>
          <p:spPr>
            <a:xfrm>
              <a:off x="1892274" y="2085039"/>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3" name="Rectangle 22"/>
            <p:cNvSpPr/>
            <p:nvPr/>
          </p:nvSpPr>
          <p:spPr>
            <a:xfrm>
              <a:off x="2590266" y="1586311"/>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9.56</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4" name="Rectangle 23"/>
            <p:cNvSpPr/>
            <p:nvPr/>
          </p:nvSpPr>
          <p:spPr>
            <a:xfrm>
              <a:off x="2769670" y="1586311"/>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5" name="Rectangle 24"/>
            <p:cNvSpPr/>
            <p:nvPr/>
          </p:nvSpPr>
          <p:spPr>
            <a:xfrm>
              <a:off x="2869159" y="1586311"/>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6" name="Rectangle 25"/>
            <p:cNvSpPr/>
            <p:nvPr/>
          </p:nvSpPr>
          <p:spPr>
            <a:xfrm>
              <a:off x="5126838" y="1086438"/>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15.21</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7" name="Rectangle 26"/>
            <p:cNvSpPr/>
            <p:nvPr/>
          </p:nvSpPr>
          <p:spPr>
            <a:xfrm>
              <a:off x="5356683" y="1086438"/>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8" name="Rectangle 27"/>
            <p:cNvSpPr/>
            <p:nvPr/>
          </p:nvSpPr>
          <p:spPr>
            <a:xfrm>
              <a:off x="5457545" y="1086438"/>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9" name="Rectangle 28"/>
            <p:cNvSpPr/>
            <p:nvPr/>
          </p:nvSpPr>
          <p:spPr>
            <a:xfrm>
              <a:off x="4166337" y="1967692"/>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4.96</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0" name="Rectangle 29"/>
            <p:cNvSpPr/>
            <p:nvPr/>
          </p:nvSpPr>
          <p:spPr>
            <a:xfrm>
              <a:off x="4345740" y="1967692"/>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1" name="Rectangle 30"/>
            <p:cNvSpPr/>
            <p:nvPr/>
          </p:nvSpPr>
          <p:spPr>
            <a:xfrm>
              <a:off x="4445229" y="1967692"/>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2" name="Rectangle 31"/>
            <p:cNvSpPr/>
            <p:nvPr/>
          </p:nvSpPr>
          <p:spPr>
            <a:xfrm>
              <a:off x="3111728" y="1398859"/>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11.79</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3" name="Rectangle 32"/>
            <p:cNvSpPr/>
            <p:nvPr/>
          </p:nvSpPr>
          <p:spPr>
            <a:xfrm>
              <a:off x="3341574" y="1398859"/>
              <a:ext cx="135803"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4" name="Rectangle 33"/>
            <p:cNvSpPr/>
            <p:nvPr/>
          </p:nvSpPr>
          <p:spPr>
            <a:xfrm>
              <a:off x="3442437" y="1398859"/>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5" name="Rectangle 34"/>
            <p:cNvSpPr/>
            <p:nvPr/>
          </p:nvSpPr>
          <p:spPr>
            <a:xfrm>
              <a:off x="4643349" y="2056084"/>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4.10</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6" name="Rectangle 35"/>
            <p:cNvSpPr/>
            <p:nvPr/>
          </p:nvSpPr>
          <p:spPr>
            <a:xfrm>
              <a:off x="4822752" y="2056084"/>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7" name="Rectangle 36"/>
            <p:cNvSpPr/>
            <p:nvPr/>
          </p:nvSpPr>
          <p:spPr>
            <a:xfrm>
              <a:off x="4922621" y="2056084"/>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grpSp>
      <p:pic>
        <p:nvPicPr>
          <p:cNvPr id="38" name="Picture 3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546" y="1430295"/>
            <a:ext cx="4710430" cy="3444875"/>
          </a:xfrm>
          <a:prstGeom prst="rect">
            <a:avLst/>
          </a:prstGeom>
          <a:noFill/>
          <a:ln>
            <a:noFill/>
          </a:ln>
        </p:spPr>
      </p:pic>
      <p:sp>
        <p:nvSpPr>
          <p:cNvPr id="39" name="Rectangle 38"/>
          <p:cNvSpPr/>
          <p:nvPr/>
        </p:nvSpPr>
        <p:spPr>
          <a:xfrm>
            <a:off x="7770176" y="5123146"/>
            <a:ext cx="3903761" cy="369332"/>
          </a:xfrm>
          <a:prstGeom prst="rect">
            <a:avLst/>
          </a:prstGeom>
        </p:spPr>
        <p:txBody>
          <a:bodyPr wrap="none">
            <a:spAutoFit/>
          </a:bodyPr>
          <a:lstStyle/>
          <a:p>
            <a:pPr algn="ctr"/>
            <a:r>
              <a:rPr lang="en-US" i="1" dirty="0" smtClean="0">
                <a:effectLst/>
                <a:latin typeface="Times New Roman" panose="02020603050405020304" pitchFamily="18" charset="0"/>
                <a:ea typeface="Times New Roman" panose="02020603050405020304" pitchFamily="18" charset="0"/>
              </a:rPr>
              <a:t>Word cloud of Narendra Modi speeches </a:t>
            </a:r>
            <a:endParaRPr lang="en-US" dirty="0"/>
          </a:p>
        </p:txBody>
      </p:sp>
      <p:sp>
        <p:nvSpPr>
          <p:cNvPr id="40" name="Rectangle 39"/>
          <p:cNvSpPr/>
          <p:nvPr/>
        </p:nvSpPr>
        <p:spPr>
          <a:xfrm>
            <a:off x="1291739" y="5158172"/>
            <a:ext cx="5457391" cy="372090"/>
          </a:xfrm>
          <a:prstGeom prst="rect">
            <a:avLst/>
          </a:prstGeom>
        </p:spPr>
        <p:txBody>
          <a:bodyPr wrap="none">
            <a:spAutoFit/>
          </a:bodyPr>
          <a:lstStyle/>
          <a:p>
            <a:pPr marL="6350" marR="0" algn="ctr">
              <a:lnSpc>
                <a:spcPct val="101000"/>
              </a:lnSpc>
              <a:spcBef>
                <a:spcPts val="0"/>
              </a:spcBef>
              <a:spcAft>
                <a:spcPts val="0"/>
              </a:spcAft>
            </a:pPr>
            <a:r>
              <a:rPr lang="en-US" i="1" dirty="0" smtClean="0">
                <a:effectLst/>
                <a:latin typeface="Times New Roman" panose="02020603050405020304" pitchFamily="18" charset="0"/>
                <a:ea typeface="Times New Roman" panose="02020603050405020304" pitchFamily="18" charset="0"/>
                <a:cs typeface="Mangal" panose="02040503050203030202" pitchFamily="18" charset="0"/>
              </a:rPr>
              <a:t>Emotions words used in Narendra Modi public speeches </a:t>
            </a:r>
            <a:endParaRPr lang="en-US"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054781769"/>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804" y="422347"/>
            <a:ext cx="11247387" cy="461665"/>
          </a:xfrm>
          <a:prstGeom prst="rect">
            <a:avLst/>
          </a:prstGeom>
          <a:noFill/>
        </p:spPr>
        <p:txBody>
          <a:bodyPr wrap="square" rtlCol="0">
            <a:spAutoFit/>
          </a:bodyPr>
          <a:lstStyle/>
          <a:p>
            <a:pPr algn="ctr"/>
            <a:r>
              <a:rPr lang="en-US" sz="2400" b="1" dirty="0" smtClean="0">
                <a:effectLst/>
                <a:latin typeface="Times New Roman" panose="02020603050405020304" pitchFamily="18" charset="0"/>
                <a:ea typeface="Times New Roman" panose="02020603050405020304" pitchFamily="18" charset="0"/>
              </a:rPr>
              <a:t>Rahul Gandhi Speech </a:t>
            </a:r>
            <a:endParaRPr lang="en-US" sz="2400" dirty="0" smtClean="0"/>
          </a:p>
        </p:txBody>
      </p:sp>
      <p:sp>
        <p:nvSpPr>
          <p:cNvPr id="39" name="Rectangle 38"/>
          <p:cNvSpPr/>
          <p:nvPr/>
        </p:nvSpPr>
        <p:spPr>
          <a:xfrm>
            <a:off x="7770176" y="5123146"/>
            <a:ext cx="3903761" cy="369332"/>
          </a:xfrm>
          <a:prstGeom prst="rect">
            <a:avLst/>
          </a:prstGeom>
        </p:spPr>
        <p:txBody>
          <a:bodyPr wrap="none">
            <a:spAutoFit/>
          </a:bodyPr>
          <a:lstStyle/>
          <a:p>
            <a:pPr algn="ctr"/>
            <a:r>
              <a:rPr lang="en-US" i="1" dirty="0" smtClean="0">
                <a:effectLst/>
                <a:latin typeface="Times New Roman" panose="02020603050405020304" pitchFamily="18" charset="0"/>
                <a:ea typeface="Times New Roman" panose="02020603050405020304" pitchFamily="18" charset="0"/>
              </a:rPr>
              <a:t>Word cloud of </a:t>
            </a:r>
            <a:r>
              <a:rPr lang="en-US" i="1" dirty="0" smtClean="0">
                <a:effectLst/>
                <a:latin typeface="Times New Roman" panose="02020603050405020304" pitchFamily="18" charset="0"/>
                <a:ea typeface="Times New Roman" panose="02020603050405020304" pitchFamily="18" charset="0"/>
                <a:cs typeface="Mangal" panose="02040503050203030202" pitchFamily="18" charset="0"/>
              </a:rPr>
              <a:t>Rahul Gandhi</a:t>
            </a:r>
            <a:r>
              <a:rPr lang="en-US" i="1" dirty="0" smtClean="0">
                <a:effectLst/>
                <a:latin typeface="Times New Roman" panose="02020603050405020304" pitchFamily="18" charset="0"/>
                <a:ea typeface="Times New Roman" panose="02020603050405020304" pitchFamily="18" charset="0"/>
              </a:rPr>
              <a:t> speeches </a:t>
            </a:r>
            <a:endParaRPr lang="en-US" dirty="0"/>
          </a:p>
        </p:txBody>
      </p:sp>
      <p:sp>
        <p:nvSpPr>
          <p:cNvPr id="40" name="Rectangle 39"/>
          <p:cNvSpPr/>
          <p:nvPr/>
        </p:nvSpPr>
        <p:spPr>
          <a:xfrm>
            <a:off x="1291739" y="5158172"/>
            <a:ext cx="5457391" cy="372090"/>
          </a:xfrm>
          <a:prstGeom prst="rect">
            <a:avLst/>
          </a:prstGeom>
        </p:spPr>
        <p:txBody>
          <a:bodyPr wrap="none">
            <a:spAutoFit/>
          </a:bodyPr>
          <a:lstStyle/>
          <a:p>
            <a:pPr marL="6350" marR="0" algn="ctr">
              <a:lnSpc>
                <a:spcPct val="101000"/>
              </a:lnSpc>
              <a:spcBef>
                <a:spcPts val="0"/>
              </a:spcBef>
              <a:spcAft>
                <a:spcPts val="0"/>
              </a:spcAft>
            </a:pPr>
            <a:r>
              <a:rPr lang="en-US" i="1" dirty="0" smtClean="0">
                <a:effectLst/>
                <a:latin typeface="Times New Roman" panose="02020603050405020304" pitchFamily="18" charset="0"/>
                <a:ea typeface="Times New Roman" panose="02020603050405020304" pitchFamily="18" charset="0"/>
                <a:cs typeface="Mangal" panose="02040503050203030202" pitchFamily="18" charset="0"/>
              </a:rPr>
              <a:t>Emotions words used in Rahul Gandhi public speeches </a:t>
            </a:r>
            <a:endParaRPr lang="en-US" dirty="0">
              <a:effectLst/>
              <a:latin typeface="Calibri" panose="020F0502020204030204" pitchFamily="34" charset="0"/>
              <a:ea typeface="Times New Roman" panose="02020603050405020304" pitchFamily="18" charset="0"/>
              <a:cs typeface="Mangal" panose="02040503050203030202" pitchFamily="18" charset="0"/>
            </a:endParaRPr>
          </a:p>
        </p:txBody>
      </p:sp>
      <p:grpSp>
        <p:nvGrpSpPr>
          <p:cNvPr id="41" name="Group 40"/>
          <p:cNvGrpSpPr/>
          <p:nvPr/>
        </p:nvGrpSpPr>
        <p:grpSpPr>
          <a:xfrm>
            <a:off x="601804" y="884012"/>
            <a:ext cx="6147326" cy="4274160"/>
            <a:chOff x="-4190" y="-2031"/>
            <a:chExt cx="5112109" cy="3161940"/>
          </a:xfrm>
        </p:grpSpPr>
        <p:sp>
          <p:nvSpPr>
            <p:cNvPr id="42" name="Rectangle 41"/>
            <p:cNvSpPr/>
            <p:nvPr/>
          </p:nvSpPr>
          <p:spPr>
            <a:xfrm>
              <a:off x="5048631" y="2699517"/>
              <a:ext cx="59288" cy="262525"/>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3" name="Rectangle 42"/>
            <p:cNvSpPr/>
            <p:nvPr/>
          </p:nvSpPr>
          <p:spPr>
            <a:xfrm>
              <a:off x="1106932" y="2991625"/>
              <a:ext cx="203249" cy="168284"/>
            </a:xfrm>
            <a:prstGeom prst="rect">
              <a:avLst/>
            </a:prstGeom>
            <a:ln>
              <a:noFill/>
            </a:ln>
          </p:spPr>
          <p:txBody>
            <a:bodyPr vert="horz" lIns="0" tIns="0" rIns="0" bIns="0" rtlCol="0">
              <a:noAutofit/>
            </a:bodyPr>
            <a:lstStyle/>
            <a:p>
              <a:pPr marL="0" marR="0">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4" name="Rectangle 43"/>
            <p:cNvSpPr/>
            <p:nvPr/>
          </p:nvSpPr>
          <p:spPr>
            <a:xfrm>
              <a:off x="1259332" y="2991625"/>
              <a:ext cx="38005" cy="16828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900">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6" name="Rectangle 45"/>
            <p:cNvSpPr/>
            <p:nvPr/>
          </p:nvSpPr>
          <p:spPr>
            <a:xfrm>
              <a:off x="1378204" y="2991625"/>
              <a:ext cx="38005" cy="16828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900">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7" name="Rectangle 46"/>
            <p:cNvSpPr/>
            <p:nvPr/>
          </p:nvSpPr>
          <p:spPr>
            <a:xfrm>
              <a:off x="1346200" y="2991625"/>
              <a:ext cx="42236" cy="16828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900">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8" name="Rectangle 47"/>
            <p:cNvSpPr/>
            <p:nvPr/>
          </p:nvSpPr>
          <p:spPr>
            <a:xfrm>
              <a:off x="1407160" y="2991625"/>
              <a:ext cx="1494195" cy="168284"/>
            </a:xfrm>
            <a:prstGeom prst="rect">
              <a:avLst/>
            </a:prstGeom>
            <a:ln>
              <a:noFill/>
            </a:ln>
          </p:spPr>
          <p:txBody>
            <a:bodyPr vert="horz" lIns="0" tIns="0" rIns="0" bIns="0" rtlCol="0">
              <a:noAutofit/>
            </a:bodyPr>
            <a:lstStyle/>
            <a:p>
              <a:pPr marL="0" marR="0">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9" name="Rectangle 48"/>
            <p:cNvSpPr/>
            <p:nvPr/>
          </p:nvSpPr>
          <p:spPr>
            <a:xfrm>
              <a:off x="2530348" y="2991625"/>
              <a:ext cx="858451" cy="168284"/>
            </a:xfrm>
            <a:prstGeom prst="rect">
              <a:avLst/>
            </a:prstGeom>
            <a:ln>
              <a:noFill/>
            </a:ln>
          </p:spPr>
          <p:txBody>
            <a:bodyPr vert="horz" lIns="0" tIns="0" rIns="0" bIns="0" rtlCol="0">
              <a:noAutofit/>
            </a:bodyPr>
            <a:lstStyle/>
            <a:p>
              <a:pPr marL="0" marR="0">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0" name="Rectangle 49"/>
            <p:cNvSpPr/>
            <p:nvPr/>
          </p:nvSpPr>
          <p:spPr>
            <a:xfrm>
              <a:off x="3175254" y="2991625"/>
              <a:ext cx="38005" cy="16828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900" i="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1" name="Rectangle 50"/>
            <p:cNvSpPr/>
            <p:nvPr/>
          </p:nvSpPr>
          <p:spPr>
            <a:xfrm>
              <a:off x="3204210" y="2991625"/>
              <a:ext cx="956224" cy="168284"/>
            </a:xfrm>
            <a:prstGeom prst="rect">
              <a:avLst/>
            </a:prstGeom>
            <a:ln>
              <a:noFill/>
            </a:ln>
          </p:spPr>
          <p:txBody>
            <a:bodyPr vert="horz" lIns="0" tIns="0" rIns="0" bIns="0" rtlCol="0">
              <a:noAutofit/>
            </a:bodyPr>
            <a:lstStyle/>
            <a:p>
              <a:pPr marL="0" marR="0">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2" name="Rectangle 51"/>
            <p:cNvSpPr/>
            <p:nvPr/>
          </p:nvSpPr>
          <p:spPr>
            <a:xfrm>
              <a:off x="3923538" y="2991625"/>
              <a:ext cx="38005" cy="16828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900" i="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53" name="Picture 52"/>
            <p:cNvPicPr/>
            <p:nvPr/>
          </p:nvPicPr>
          <p:blipFill>
            <a:blip r:embed="rId2"/>
            <a:stretch>
              <a:fillRect/>
            </a:stretch>
          </p:blipFill>
          <p:spPr>
            <a:xfrm>
              <a:off x="-4190" y="-2031"/>
              <a:ext cx="5044440" cy="2859024"/>
            </a:xfrm>
            <a:prstGeom prst="rect">
              <a:avLst/>
            </a:prstGeom>
          </p:spPr>
        </p:pic>
        <p:sp>
          <p:nvSpPr>
            <p:cNvPr id="54" name="Rectangle 53"/>
            <p:cNvSpPr/>
            <p:nvPr/>
          </p:nvSpPr>
          <p:spPr>
            <a:xfrm>
              <a:off x="480187" y="1849963"/>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6.22</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5" name="Rectangle 54"/>
            <p:cNvSpPr/>
            <p:nvPr/>
          </p:nvSpPr>
          <p:spPr>
            <a:xfrm>
              <a:off x="660019" y="1849963"/>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6" name="Rectangle 55"/>
            <p:cNvSpPr/>
            <p:nvPr/>
          </p:nvSpPr>
          <p:spPr>
            <a:xfrm>
              <a:off x="759079" y="1849963"/>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7" name="Rectangle 56"/>
            <p:cNvSpPr/>
            <p:nvPr/>
          </p:nvSpPr>
          <p:spPr>
            <a:xfrm>
              <a:off x="990727" y="1609171"/>
              <a:ext cx="6790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9</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8" name="Rectangle 57"/>
            <p:cNvSpPr/>
            <p:nvPr/>
          </p:nvSpPr>
          <p:spPr>
            <a:xfrm>
              <a:off x="1042543" y="1609171"/>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9" name="Rectangle 58"/>
            <p:cNvSpPr/>
            <p:nvPr/>
          </p:nvSpPr>
          <p:spPr>
            <a:xfrm>
              <a:off x="1143508" y="1609171"/>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0" name="Rectangle 59"/>
            <p:cNvSpPr/>
            <p:nvPr/>
          </p:nvSpPr>
          <p:spPr>
            <a:xfrm>
              <a:off x="1394968" y="2019127"/>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4.10</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1" name="Rectangle 60"/>
            <p:cNvSpPr/>
            <p:nvPr/>
          </p:nvSpPr>
          <p:spPr>
            <a:xfrm>
              <a:off x="1574800" y="2019127"/>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2" name="Rectangle 61"/>
            <p:cNvSpPr/>
            <p:nvPr/>
          </p:nvSpPr>
          <p:spPr>
            <a:xfrm>
              <a:off x="1673860" y="2019127"/>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3" name="Rectangle 62"/>
            <p:cNvSpPr/>
            <p:nvPr/>
          </p:nvSpPr>
          <p:spPr>
            <a:xfrm>
              <a:off x="1849120" y="1653367"/>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8.60</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4" name="Rectangle 63"/>
            <p:cNvSpPr/>
            <p:nvPr/>
          </p:nvSpPr>
          <p:spPr>
            <a:xfrm>
              <a:off x="2028952" y="1653367"/>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5" name="Rectangle 64"/>
            <p:cNvSpPr/>
            <p:nvPr/>
          </p:nvSpPr>
          <p:spPr>
            <a:xfrm>
              <a:off x="2128012" y="1653367"/>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6" name="Rectangle 65"/>
            <p:cNvSpPr/>
            <p:nvPr/>
          </p:nvSpPr>
          <p:spPr>
            <a:xfrm>
              <a:off x="2309368" y="1827103"/>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6.48</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7" name="Rectangle 66"/>
            <p:cNvSpPr/>
            <p:nvPr/>
          </p:nvSpPr>
          <p:spPr>
            <a:xfrm>
              <a:off x="2489200" y="1827103"/>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8" name="Rectangle 67"/>
            <p:cNvSpPr/>
            <p:nvPr/>
          </p:nvSpPr>
          <p:spPr>
            <a:xfrm>
              <a:off x="2588260" y="1827103"/>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9" name="Rectangle 68"/>
            <p:cNvSpPr/>
            <p:nvPr/>
          </p:nvSpPr>
          <p:spPr>
            <a:xfrm>
              <a:off x="2724150" y="1238839"/>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13.76</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0" name="Rectangle 69"/>
            <p:cNvSpPr/>
            <p:nvPr/>
          </p:nvSpPr>
          <p:spPr>
            <a:xfrm>
              <a:off x="2954274" y="1238839"/>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1" name="Rectangle 70"/>
            <p:cNvSpPr/>
            <p:nvPr/>
          </p:nvSpPr>
          <p:spPr>
            <a:xfrm>
              <a:off x="2980182" y="1238839"/>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2" name="Rectangle 71"/>
            <p:cNvSpPr/>
            <p:nvPr/>
          </p:nvSpPr>
          <p:spPr>
            <a:xfrm>
              <a:off x="3079242" y="1238839"/>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3" name="Rectangle 72"/>
            <p:cNvSpPr/>
            <p:nvPr/>
          </p:nvSpPr>
          <p:spPr>
            <a:xfrm>
              <a:off x="3184398" y="208361"/>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27.12</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4" name="Rectangle 73"/>
            <p:cNvSpPr/>
            <p:nvPr/>
          </p:nvSpPr>
          <p:spPr>
            <a:xfrm>
              <a:off x="3414522" y="208361"/>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5" name="Rectangle 74"/>
            <p:cNvSpPr/>
            <p:nvPr/>
          </p:nvSpPr>
          <p:spPr>
            <a:xfrm>
              <a:off x="3440430" y="208361"/>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6" name="Rectangle 75"/>
            <p:cNvSpPr/>
            <p:nvPr/>
          </p:nvSpPr>
          <p:spPr>
            <a:xfrm>
              <a:off x="3539490" y="208361"/>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7" name="Rectangle 76"/>
            <p:cNvSpPr/>
            <p:nvPr/>
          </p:nvSpPr>
          <p:spPr>
            <a:xfrm>
              <a:off x="3659886" y="1810339"/>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6.61</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8" name="Rectangle 77"/>
            <p:cNvSpPr/>
            <p:nvPr/>
          </p:nvSpPr>
          <p:spPr>
            <a:xfrm>
              <a:off x="3839718" y="1810339"/>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9" name="Rectangle 78"/>
            <p:cNvSpPr/>
            <p:nvPr/>
          </p:nvSpPr>
          <p:spPr>
            <a:xfrm>
              <a:off x="3938778" y="1810339"/>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0" name="Rectangle 79"/>
            <p:cNvSpPr/>
            <p:nvPr/>
          </p:nvSpPr>
          <p:spPr>
            <a:xfrm>
              <a:off x="4104894" y="2144095"/>
              <a:ext cx="237792"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2.52</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1" name="Rectangle 80"/>
            <p:cNvSpPr/>
            <p:nvPr/>
          </p:nvSpPr>
          <p:spPr>
            <a:xfrm>
              <a:off x="4283202" y="2144095"/>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2" name="Rectangle 81"/>
            <p:cNvSpPr/>
            <p:nvPr/>
          </p:nvSpPr>
          <p:spPr>
            <a:xfrm>
              <a:off x="4309110" y="2144095"/>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3" name="Rectangle 82"/>
            <p:cNvSpPr/>
            <p:nvPr/>
          </p:nvSpPr>
          <p:spPr>
            <a:xfrm>
              <a:off x="4410075" y="2144095"/>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4" name="Rectangle 83"/>
            <p:cNvSpPr/>
            <p:nvPr/>
          </p:nvSpPr>
          <p:spPr>
            <a:xfrm>
              <a:off x="4551807" y="1087963"/>
              <a:ext cx="304879"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15.61</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5" name="Rectangle 84"/>
            <p:cNvSpPr/>
            <p:nvPr/>
          </p:nvSpPr>
          <p:spPr>
            <a:xfrm>
              <a:off x="4781931" y="1087963"/>
              <a:ext cx="135804"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6" name="Rectangle 85"/>
            <p:cNvSpPr/>
            <p:nvPr/>
          </p:nvSpPr>
          <p:spPr>
            <a:xfrm>
              <a:off x="4882515" y="1087963"/>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grpSp>
      <p:pic>
        <p:nvPicPr>
          <p:cNvPr id="87" name="Picture 86"/>
          <p:cNvPicPr/>
          <p:nvPr/>
        </p:nvPicPr>
        <p:blipFill>
          <a:blip r:embed="rId3">
            <a:extLst>
              <a:ext uri="{28A0092B-C50C-407E-A947-70E740481C1C}">
                <a14:useLocalDpi xmlns:a14="http://schemas.microsoft.com/office/drawing/2010/main" val="0"/>
              </a:ext>
            </a:extLst>
          </a:blip>
          <a:srcRect/>
          <a:stretch>
            <a:fillRect/>
          </a:stretch>
        </p:blipFill>
        <p:spPr bwMode="auto">
          <a:xfrm>
            <a:off x="6963927" y="1168410"/>
            <a:ext cx="5203816" cy="3742672"/>
          </a:xfrm>
          <a:prstGeom prst="rect">
            <a:avLst/>
          </a:prstGeom>
          <a:noFill/>
          <a:ln>
            <a:noFill/>
          </a:ln>
        </p:spPr>
      </p:pic>
    </p:spTree>
    <p:extLst>
      <p:ext uri="{BB962C8B-B14F-4D97-AF65-F5344CB8AC3E}">
        <p14:creationId xmlns:p14="http://schemas.microsoft.com/office/powerpoint/2010/main" val="657353489"/>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804" y="422347"/>
            <a:ext cx="11247387" cy="461665"/>
          </a:xfrm>
          <a:prstGeom prst="rect">
            <a:avLst/>
          </a:prstGeom>
          <a:noFill/>
        </p:spPr>
        <p:txBody>
          <a:bodyPr wrap="square" rtlCol="0">
            <a:spAutoFit/>
          </a:bodyPr>
          <a:lstStyle/>
          <a:p>
            <a:pPr algn="ctr"/>
            <a:r>
              <a:rPr lang="en-US" sz="2400" b="1" dirty="0" smtClean="0">
                <a:effectLst/>
                <a:latin typeface="Times New Roman" panose="02020603050405020304" pitchFamily="18" charset="0"/>
                <a:ea typeface="Times New Roman" panose="02020603050405020304" pitchFamily="18" charset="0"/>
              </a:rPr>
              <a:t>Narendra Modi Twitter Timeline</a:t>
            </a:r>
            <a:endParaRPr lang="en-US" sz="2400" dirty="0" smtClean="0"/>
          </a:p>
        </p:txBody>
      </p:sp>
      <p:sp>
        <p:nvSpPr>
          <p:cNvPr id="39" name="Rectangle 38"/>
          <p:cNvSpPr/>
          <p:nvPr/>
        </p:nvSpPr>
        <p:spPr>
          <a:xfrm>
            <a:off x="6130868" y="2836426"/>
            <a:ext cx="4452053" cy="369332"/>
          </a:xfrm>
          <a:prstGeom prst="rect">
            <a:avLst/>
          </a:prstGeom>
        </p:spPr>
        <p:txBody>
          <a:bodyPr wrap="none">
            <a:spAutoFit/>
          </a:bodyPr>
          <a:lstStyle/>
          <a:p>
            <a:pPr algn="ctr"/>
            <a:r>
              <a:rPr lang="en-US" i="1" dirty="0" smtClean="0"/>
              <a:t>Trend </a:t>
            </a:r>
            <a:r>
              <a:rPr lang="en-US" i="1" dirty="0"/>
              <a:t>of positive negative or neutral on time</a:t>
            </a:r>
            <a:endParaRPr lang="en-US" dirty="0"/>
          </a:p>
        </p:txBody>
      </p:sp>
      <p:pic>
        <p:nvPicPr>
          <p:cNvPr id="88" name="Picture 87"/>
          <p:cNvPicPr/>
          <p:nvPr/>
        </p:nvPicPr>
        <p:blipFill>
          <a:blip r:embed="rId2">
            <a:extLst>
              <a:ext uri="{28A0092B-C50C-407E-A947-70E740481C1C}">
                <a14:useLocalDpi xmlns:a14="http://schemas.microsoft.com/office/drawing/2010/main" val="0"/>
              </a:ext>
            </a:extLst>
          </a:blip>
          <a:srcRect/>
          <a:stretch>
            <a:fillRect/>
          </a:stretch>
        </p:blipFill>
        <p:spPr bwMode="auto">
          <a:xfrm>
            <a:off x="840978" y="1338084"/>
            <a:ext cx="3460565" cy="3366016"/>
          </a:xfrm>
          <a:prstGeom prst="rect">
            <a:avLst/>
          </a:prstGeom>
          <a:noFill/>
          <a:ln>
            <a:noFill/>
          </a:ln>
        </p:spPr>
      </p:pic>
      <p:sp>
        <p:nvSpPr>
          <p:cNvPr id="2" name="Rectangle 1"/>
          <p:cNvSpPr/>
          <p:nvPr/>
        </p:nvSpPr>
        <p:spPr>
          <a:xfrm>
            <a:off x="1169961" y="5158172"/>
            <a:ext cx="3824765" cy="372090"/>
          </a:xfrm>
          <a:prstGeom prst="rect">
            <a:avLst/>
          </a:prstGeom>
        </p:spPr>
        <p:txBody>
          <a:bodyPr wrap="none">
            <a:spAutoFit/>
          </a:bodyPr>
          <a:lstStyle/>
          <a:p>
            <a:pPr marL="6350" marR="0" algn="ctr">
              <a:lnSpc>
                <a:spcPct val="101000"/>
              </a:lnSpc>
              <a:spcBef>
                <a:spcPts val="0"/>
              </a:spcBef>
              <a:spcAft>
                <a:spcPts val="985"/>
              </a:spcAft>
            </a:pPr>
            <a:r>
              <a:rPr lang="en-US" i="1" dirty="0" smtClean="0">
                <a:effectLst/>
                <a:latin typeface="Times New Roman" panose="02020603050405020304" pitchFamily="18" charset="0"/>
                <a:ea typeface="Times New Roman" panose="02020603050405020304" pitchFamily="18" charset="0"/>
                <a:cs typeface="Mangal" panose="02040503050203030202" pitchFamily="18" charset="0"/>
              </a:rPr>
              <a:t>Pi chart of Total tweets sentiment in % </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89" name="Picture 8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5710" y="926087"/>
            <a:ext cx="6134735" cy="1818005"/>
          </a:xfrm>
          <a:prstGeom prst="rect">
            <a:avLst/>
          </a:prstGeom>
          <a:noFill/>
          <a:ln>
            <a:noFill/>
          </a:ln>
        </p:spPr>
      </p:pic>
      <p:pic>
        <p:nvPicPr>
          <p:cNvPr id="90" name="Picture 8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5710" y="3298092"/>
            <a:ext cx="6262370" cy="2700655"/>
          </a:xfrm>
          <a:prstGeom prst="rect">
            <a:avLst/>
          </a:prstGeom>
          <a:noFill/>
          <a:ln>
            <a:noFill/>
          </a:ln>
        </p:spPr>
      </p:pic>
      <p:sp>
        <p:nvSpPr>
          <p:cNvPr id="91" name="Rectangle 90"/>
          <p:cNvSpPr/>
          <p:nvPr/>
        </p:nvSpPr>
        <p:spPr>
          <a:xfrm>
            <a:off x="6516069" y="5906415"/>
            <a:ext cx="3681649" cy="369332"/>
          </a:xfrm>
          <a:prstGeom prst="rect">
            <a:avLst/>
          </a:prstGeom>
        </p:spPr>
        <p:txBody>
          <a:bodyPr wrap="none">
            <a:spAutoFit/>
          </a:bodyPr>
          <a:lstStyle/>
          <a:p>
            <a:r>
              <a:rPr lang="en-US" i="1" dirty="0"/>
              <a:t>Trend of favorite and Retweets count </a:t>
            </a:r>
            <a:endParaRPr lang="en-US" dirty="0"/>
          </a:p>
        </p:txBody>
      </p:sp>
    </p:spTree>
    <p:extLst>
      <p:ext uri="{BB962C8B-B14F-4D97-AF65-F5344CB8AC3E}">
        <p14:creationId xmlns:p14="http://schemas.microsoft.com/office/powerpoint/2010/main" val="1547640787"/>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804" y="422347"/>
            <a:ext cx="11247387" cy="461665"/>
          </a:xfrm>
          <a:prstGeom prst="rect">
            <a:avLst/>
          </a:prstGeom>
          <a:noFill/>
        </p:spPr>
        <p:txBody>
          <a:bodyPr wrap="square" rtlCol="0">
            <a:spAutoFit/>
          </a:bodyPr>
          <a:lstStyle/>
          <a:p>
            <a:pPr algn="ctr"/>
            <a:r>
              <a:rPr lang="en-US" sz="2400" b="1" dirty="0"/>
              <a:t>Rahul Gandhi </a:t>
            </a:r>
            <a:r>
              <a:rPr lang="en-US" sz="2400" b="1" dirty="0" smtClean="0">
                <a:effectLst/>
                <a:latin typeface="Times New Roman" panose="02020603050405020304" pitchFamily="18" charset="0"/>
                <a:ea typeface="Times New Roman" panose="02020603050405020304" pitchFamily="18" charset="0"/>
              </a:rPr>
              <a:t> Twitter Timeline</a:t>
            </a:r>
            <a:endParaRPr lang="en-US" sz="2400" dirty="0" smtClean="0"/>
          </a:p>
        </p:txBody>
      </p:sp>
      <p:sp>
        <p:nvSpPr>
          <p:cNvPr id="39" name="Rectangle 38"/>
          <p:cNvSpPr/>
          <p:nvPr/>
        </p:nvSpPr>
        <p:spPr>
          <a:xfrm>
            <a:off x="6130868" y="2836426"/>
            <a:ext cx="4452053" cy="369332"/>
          </a:xfrm>
          <a:prstGeom prst="rect">
            <a:avLst/>
          </a:prstGeom>
        </p:spPr>
        <p:txBody>
          <a:bodyPr wrap="none">
            <a:spAutoFit/>
          </a:bodyPr>
          <a:lstStyle/>
          <a:p>
            <a:pPr algn="ctr"/>
            <a:r>
              <a:rPr lang="en-US" i="1" dirty="0" smtClean="0"/>
              <a:t>Trend </a:t>
            </a:r>
            <a:r>
              <a:rPr lang="en-US" i="1" dirty="0"/>
              <a:t>of positive negative or neutral on time</a:t>
            </a:r>
            <a:endParaRPr lang="en-US" dirty="0"/>
          </a:p>
        </p:txBody>
      </p:sp>
      <p:sp>
        <p:nvSpPr>
          <p:cNvPr id="2" name="Rectangle 1"/>
          <p:cNvSpPr/>
          <p:nvPr/>
        </p:nvSpPr>
        <p:spPr>
          <a:xfrm>
            <a:off x="938861" y="5158172"/>
            <a:ext cx="3824765" cy="372090"/>
          </a:xfrm>
          <a:prstGeom prst="rect">
            <a:avLst/>
          </a:prstGeom>
        </p:spPr>
        <p:txBody>
          <a:bodyPr wrap="none">
            <a:spAutoFit/>
          </a:bodyPr>
          <a:lstStyle/>
          <a:p>
            <a:pPr marL="6350" marR="0" algn="ctr">
              <a:lnSpc>
                <a:spcPct val="101000"/>
              </a:lnSpc>
              <a:spcBef>
                <a:spcPts val="0"/>
              </a:spcBef>
              <a:spcAft>
                <a:spcPts val="985"/>
              </a:spcAft>
            </a:pPr>
            <a:r>
              <a:rPr lang="en-US" i="1" dirty="0" smtClean="0">
                <a:effectLst/>
                <a:latin typeface="Times New Roman" panose="02020603050405020304" pitchFamily="18" charset="0"/>
                <a:ea typeface="Times New Roman" panose="02020603050405020304" pitchFamily="18" charset="0"/>
                <a:cs typeface="Mangal" panose="02040503050203030202" pitchFamily="18" charset="0"/>
              </a:rPr>
              <a:t>Pi chart of Total tweets sentiment in % </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1" name="Rectangle 90"/>
          <p:cNvSpPr/>
          <p:nvPr/>
        </p:nvSpPr>
        <p:spPr>
          <a:xfrm>
            <a:off x="6516069" y="5906415"/>
            <a:ext cx="3681649" cy="369332"/>
          </a:xfrm>
          <a:prstGeom prst="rect">
            <a:avLst/>
          </a:prstGeom>
        </p:spPr>
        <p:txBody>
          <a:bodyPr wrap="none">
            <a:spAutoFit/>
          </a:bodyPr>
          <a:lstStyle/>
          <a:p>
            <a:r>
              <a:rPr lang="en-US" i="1" dirty="0"/>
              <a:t>Trend of favorite and Retweets count </a:t>
            </a:r>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861" y="1676521"/>
            <a:ext cx="3784882" cy="3058474"/>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127435" y="828979"/>
            <a:ext cx="6294755" cy="2062480"/>
          </a:xfrm>
          <a:prstGeom prst="rect">
            <a:avLst/>
          </a:prstGeom>
          <a:noFill/>
          <a:ln>
            <a:noFill/>
          </a:ln>
        </p:spPr>
      </p:pic>
      <p:pic>
        <p:nvPicPr>
          <p:cNvPr id="11" name="Picture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7673" y="3324282"/>
            <a:ext cx="6738025" cy="2419695"/>
          </a:xfrm>
          <a:prstGeom prst="rect">
            <a:avLst/>
          </a:prstGeom>
          <a:noFill/>
          <a:ln>
            <a:noFill/>
          </a:ln>
        </p:spPr>
      </p:pic>
    </p:spTree>
    <p:extLst>
      <p:ext uri="{BB962C8B-B14F-4D97-AF65-F5344CB8AC3E}">
        <p14:creationId xmlns:p14="http://schemas.microsoft.com/office/powerpoint/2010/main" val="742530095"/>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804" y="422347"/>
            <a:ext cx="11247387" cy="461665"/>
          </a:xfrm>
          <a:prstGeom prst="rect">
            <a:avLst/>
          </a:prstGeom>
          <a:noFill/>
        </p:spPr>
        <p:txBody>
          <a:bodyPr wrap="square" rtlCol="0">
            <a:spAutoFit/>
          </a:bodyPr>
          <a:lstStyle/>
          <a:p>
            <a:pPr algn="ctr"/>
            <a:r>
              <a:rPr lang="en-US" sz="2400" b="1" dirty="0"/>
              <a:t>Tweets in Which User Name Tagged</a:t>
            </a:r>
            <a:endParaRPr lang="en-US" sz="2400" dirty="0" smtClean="0"/>
          </a:p>
        </p:txBody>
      </p:sp>
      <p:grpSp>
        <p:nvGrpSpPr>
          <p:cNvPr id="3" name="Group 2"/>
          <p:cNvGrpSpPr/>
          <p:nvPr/>
        </p:nvGrpSpPr>
        <p:grpSpPr>
          <a:xfrm>
            <a:off x="2482526" y="1251267"/>
            <a:ext cx="7682367" cy="3410885"/>
            <a:chOff x="-3682" y="-3174"/>
            <a:chExt cx="5709517" cy="2594757"/>
          </a:xfrm>
        </p:grpSpPr>
        <p:sp>
          <p:nvSpPr>
            <p:cNvPr id="4" name="Rectangle 3"/>
            <p:cNvSpPr/>
            <p:nvPr/>
          </p:nvSpPr>
          <p:spPr>
            <a:xfrm>
              <a:off x="2785364" y="2329058"/>
              <a:ext cx="59288" cy="262525"/>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 name="Rectangle 4"/>
            <p:cNvSpPr/>
            <p:nvPr/>
          </p:nvSpPr>
          <p:spPr>
            <a:xfrm>
              <a:off x="2829560" y="2329058"/>
              <a:ext cx="294410" cy="262525"/>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 name="Rectangle 5"/>
            <p:cNvSpPr/>
            <p:nvPr/>
          </p:nvSpPr>
          <p:spPr>
            <a:xfrm>
              <a:off x="5646547" y="2329058"/>
              <a:ext cx="59288" cy="262525"/>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7" name="Picture 6"/>
            <p:cNvPicPr/>
            <p:nvPr/>
          </p:nvPicPr>
          <p:blipFill>
            <a:blip r:embed="rId2"/>
            <a:stretch>
              <a:fillRect/>
            </a:stretch>
          </p:blipFill>
          <p:spPr>
            <a:xfrm>
              <a:off x="-3682" y="-126"/>
              <a:ext cx="2788920" cy="2487168"/>
            </a:xfrm>
            <a:prstGeom prst="rect">
              <a:avLst/>
            </a:prstGeom>
          </p:spPr>
        </p:pic>
        <p:pic>
          <p:nvPicPr>
            <p:cNvPr id="8" name="Picture 7"/>
            <p:cNvPicPr/>
            <p:nvPr/>
          </p:nvPicPr>
          <p:blipFill>
            <a:blip r:embed="rId3"/>
            <a:stretch>
              <a:fillRect/>
            </a:stretch>
          </p:blipFill>
          <p:spPr>
            <a:xfrm>
              <a:off x="3066669" y="-3174"/>
              <a:ext cx="2578608" cy="2490216"/>
            </a:xfrm>
            <a:prstGeom prst="rect">
              <a:avLst/>
            </a:prstGeom>
          </p:spPr>
        </p:pic>
      </p:grpSp>
      <p:sp>
        <p:nvSpPr>
          <p:cNvPr id="9" name="Rectangle 8"/>
          <p:cNvSpPr/>
          <p:nvPr/>
        </p:nvSpPr>
        <p:spPr>
          <a:xfrm>
            <a:off x="1378164" y="4750317"/>
            <a:ext cx="10229328" cy="369332"/>
          </a:xfrm>
          <a:prstGeom prst="rect">
            <a:avLst/>
          </a:prstGeom>
        </p:spPr>
        <p:txBody>
          <a:bodyPr wrap="square">
            <a:spAutoFit/>
          </a:bodyPr>
          <a:lstStyle/>
          <a:p>
            <a:pPr algn="ctr"/>
            <a:r>
              <a:rPr lang="en-US" i="1" dirty="0" smtClean="0">
                <a:effectLst/>
                <a:latin typeface="Times New Roman" panose="02020603050405020304" pitchFamily="18" charset="0"/>
                <a:ea typeface="Times New Roman" panose="02020603050405020304" pitchFamily="18" charset="0"/>
              </a:rPr>
              <a:t>sentiment for @</a:t>
            </a:r>
            <a:r>
              <a:rPr lang="en-US" i="1" dirty="0" err="1" smtClean="0">
                <a:effectLst/>
                <a:latin typeface="Times New Roman" panose="02020603050405020304" pitchFamily="18" charset="0"/>
                <a:ea typeface="Times New Roman" panose="02020603050405020304" pitchFamily="18" charset="0"/>
              </a:rPr>
              <a:t>narendramodi</a:t>
            </a:r>
            <a:r>
              <a:rPr lang="en-US" i="1" dirty="0" smtClean="0">
                <a:effectLst/>
                <a:latin typeface="Times New Roman" panose="02020603050405020304" pitchFamily="18" charset="0"/>
                <a:ea typeface="Times New Roman" panose="02020603050405020304" pitchFamily="18" charset="0"/>
              </a:rPr>
              <a:t> used by people  	 sentiment for @</a:t>
            </a:r>
            <a:r>
              <a:rPr lang="en-US" i="1" dirty="0" err="1" smtClean="0">
                <a:effectLst/>
                <a:latin typeface="Times New Roman" panose="02020603050405020304" pitchFamily="18" charset="0"/>
                <a:ea typeface="Times New Roman" panose="02020603050405020304" pitchFamily="18" charset="0"/>
              </a:rPr>
              <a:t>RahulGandhi</a:t>
            </a:r>
            <a:r>
              <a:rPr lang="en-US" i="1" dirty="0" smtClean="0">
                <a:effectLst/>
                <a:latin typeface="Times New Roman" panose="02020603050405020304" pitchFamily="18" charset="0"/>
                <a:ea typeface="Times New Roman" panose="02020603050405020304" pitchFamily="18" charset="0"/>
              </a:rPr>
              <a:t> used by people </a:t>
            </a:r>
            <a:endParaRPr lang="en-US" dirty="0"/>
          </a:p>
        </p:txBody>
      </p:sp>
    </p:spTree>
    <p:extLst>
      <p:ext uri="{BB962C8B-B14F-4D97-AF65-F5344CB8AC3E}">
        <p14:creationId xmlns:p14="http://schemas.microsoft.com/office/powerpoint/2010/main" val="974992403"/>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3323" y="117312"/>
            <a:ext cx="10914402" cy="1631216"/>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Model to predict tweet sentiment</a:t>
            </a: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Naïve Bayes: </a:t>
            </a:r>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2" y="1054297"/>
            <a:ext cx="7122015" cy="5073726"/>
          </a:xfrm>
          <a:prstGeom prst="rect">
            <a:avLst/>
          </a:prstGeom>
          <a:noFill/>
          <a:ln>
            <a:noFill/>
          </a:ln>
        </p:spPr>
      </p:pic>
    </p:spTree>
    <p:extLst>
      <p:ext uri="{BB962C8B-B14F-4D97-AF65-F5344CB8AC3E}">
        <p14:creationId xmlns:p14="http://schemas.microsoft.com/office/powerpoint/2010/main" val="2265640283"/>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417" y="565529"/>
            <a:ext cx="2604559"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Support Vector Machine</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8797" y="750195"/>
            <a:ext cx="7724764" cy="5444543"/>
          </a:xfrm>
          <a:prstGeom prst="rect">
            <a:avLst/>
          </a:prstGeom>
          <a:noFill/>
          <a:ln>
            <a:noFill/>
          </a:ln>
        </p:spPr>
      </p:pic>
    </p:spTree>
    <p:extLst>
      <p:ext uri="{BB962C8B-B14F-4D97-AF65-F5344CB8AC3E}">
        <p14:creationId xmlns:p14="http://schemas.microsoft.com/office/powerpoint/2010/main" val="1654327505"/>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itchFamily="18" charset="0"/>
                <a:cs typeface="Times New Roman" pitchFamily="18" charset="0"/>
              </a:rPr>
              <a:t>Conclusion</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per the analysis result we found that Narendra Modi is far away to Rahul Gandhi in terms of no of tweets, positive sentiment tweets, favorite count on tweets, and retweets count. And Narendra mod has only </a:t>
            </a:r>
            <a:r>
              <a:rPr lang="en-US" sz="1800" b="1" dirty="0">
                <a:latin typeface="Times New Roman" panose="02020603050405020304" pitchFamily="18" charset="0"/>
                <a:cs typeface="Times New Roman" panose="02020603050405020304" pitchFamily="18" charset="0"/>
              </a:rPr>
              <a:t>6% negative sentiment</a:t>
            </a:r>
            <a:r>
              <a:rPr lang="en-US" sz="1800" dirty="0">
                <a:latin typeface="Times New Roman" panose="02020603050405020304" pitchFamily="18" charset="0"/>
                <a:cs typeface="Times New Roman" panose="02020603050405020304" pitchFamily="18" charset="0"/>
              </a:rPr>
              <a:t> out of 3200 and </a:t>
            </a:r>
            <a:r>
              <a:rPr lang="en-US" sz="1800" b="1" dirty="0">
                <a:latin typeface="Times New Roman" panose="02020603050405020304" pitchFamily="18" charset="0"/>
                <a:cs typeface="Times New Roman" panose="02020603050405020304" pitchFamily="18" charset="0"/>
              </a:rPr>
              <a:t>Rahul Gandhi has 23%. </a:t>
            </a:r>
            <a:r>
              <a:rPr lang="en-US" sz="1800" dirty="0">
                <a:latin typeface="Times New Roman" panose="02020603050405020304" pitchFamily="18" charset="0"/>
                <a:cs typeface="Times New Roman" panose="02020603050405020304" pitchFamily="18" charset="0"/>
              </a:rPr>
              <a:t>And this huge difference is just because the Narendra Modi currently ruling the country and Rahul Gandhi currently in opposition so that one of the major reason of negative sentiment because he usually criticize the government policies. </a:t>
            </a:r>
          </a:p>
          <a:p>
            <a:pPr marL="0" indent="0">
              <a:buNone/>
            </a:pPr>
            <a:r>
              <a:rPr lang="en-US" sz="1800" dirty="0">
                <a:latin typeface="Times New Roman" panose="02020603050405020304" pitchFamily="18" charset="0"/>
                <a:cs typeface="Times New Roman" panose="02020603050405020304" pitchFamily="18" charset="0"/>
              </a:rPr>
              <a:t>We also try to find the people opinion on Narendra Modi and Rahul Gandhi by analyzing the tweets which have the string </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narendramodi</a:t>
            </a:r>
            <a:r>
              <a:rPr lang="en-US" sz="1800" b="1" dirty="0">
                <a:latin typeface="Times New Roman" panose="02020603050405020304" pitchFamily="18" charset="0"/>
                <a:cs typeface="Times New Roman" panose="02020603050405020304" pitchFamily="18" charset="0"/>
              </a:rPr>
              <a:t> and @</a:t>
            </a:r>
            <a:r>
              <a:rPr lang="en-US" sz="1800" b="1" dirty="0" err="1">
                <a:latin typeface="Times New Roman" panose="02020603050405020304" pitchFamily="18" charset="0"/>
                <a:cs typeface="Times New Roman" panose="02020603050405020304" pitchFamily="18" charset="0"/>
              </a:rPr>
              <a:t>RahulGandhi</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(Twitter user name). The result show that around</a:t>
            </a:r>
            <a:r>
              <a:rPr lang="en-US" sz="1800" b="1" dirty="0">
                <a:latin typeface="Times New Roman" panose="02020603050405020304" pitchFamily="18" charset="0"/>
                <a:cs typeface="Times New Roman" panose="02020603050405020304" pitchFamily="18" charset="0"/>
              </a:rPr>
              <a:t> 71% opinion on Narendra Modi is positive and for Rahul Gandhi 58% positive tweets</a:t>
            </a:r>
            <a:r>
              <a:rPr lang="en-US" sz="1800" dirty="0">
                <a:latin typeface="Times New Roman" panose="02020603050405020304" pitchFamily="18" charset="0"/>
                <a:cs typeface="Times New Roman" panose="02020603050405020304" pitchFamily="18" charset="0"/>
              </a:rPr>
              <a:t>. But in the negative sentiment there is huge difference between these two leaders for </a:t>
            </a:r>
            <a:r>
              <a:rPr lang="en-US" sz="1800" b="1" dirty="0">
                <a:latin typeface="Times New Roman" panose="02020603050405020304" pitchFamily="18" charset="0"/>
                <a:cs typeface="Times New Roman" panose="02020603050405020304" pitchFamily="18" charset="0"/>
              </a:rPr>
              <a:t>Narendra Modi negative sentiments are 7% and for Rahul Gandhi it is 23%.</a:t>
            </a:r>
            <a:r>
              <a:rPr lang="en-US" sz="1800" dirty="0">
                <a:latin typeface="Times New Roman" panose="02020603050405020304" pitchFamily="18" charset="0"/>
                <a:cs typeface="Times New Roman" panose="02020603050405020304" pitchFamily="18" charset="0"/>
              </a:rPr>
              <a:t>  So we can clearly say that on twitter Narendra Modi has better opinion in public mind. And one more result suggest that at time of election the retweets and favorite count is increasing rapidly for both the leaders so we can assume that people actively sharing the tweets of leaders during the election campaigning. That can be see as they are promoting their leader on social media.  This sentiment analysis result are suggesting that Narendra Modi and his party have better positive opinion in public as compare to Rahul Gandhi and his party. And the result of election show the same result as well </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672893"/>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smtClean="0">
                <a:latin typeface="Times New Roman" pitchFamily="18" charset="0"/>
                <a:cs typeface="Times New Roman" pitchFamily="18" charset="0"/>
              </a:rPr>
              <a:t>Conclusion (</a:t>
            </a:r>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2534" y="2349370"/>
            <a:ext cx="7593553" cy="2570360"/>
          </a:xfrm>
          <a:prstGeom prst="rect">
            <a:avLst/>
          </a:prstGeom>
          <a:noFill/>
          <a:ln>
            <a:noFill/>
          </a:ln>
        </p:spPr>
      </p:pic>
      <p:sp>
        <p:nvSpPr>
          <p:cNvPr id="3" name="Rectangle 2"/>
          <p:cNvSpPr/>
          <p:nvPr/>
        </p:nvSpPr>
        <p:spPr>
          <a:xfrm>
            <a:off x="1881710" y="5217956"/>
            <a:ext cx="6014433" cy="388696"/>
          </a:xfrm>
          <a:prstGeom prst="rect">
            <a:avLst/>
          </a:prstGeom>
        </p:spPr>
        <p:txBody>
          <a:bodyPr wrap="square">
            <a:spAutoFit/>
          </a:bodyPr>
          <a:lstStyle/>
          <a:p>
            <a:pPr marL="1371600" marR="0" indent="457200" algn="ctr">
              <a:lnSpc>
                <a:spcPct val="107000"/>
              </a:lnSpc>
              <a:spcBef>
                <a:spcPts val="0"/>
              </a:spcBef>
              <a:spcAft>
                <a:spcPts val="800"/>
              </a:spcAft>
            </a:pPr>
            <a:r>
              <a:rPr lang="en-US" i="1" dirty="0" smtClean="0">
                <a:effectLst/>
                <a:latin typeface="Times New Roman" panose="02020603050405020304" pitchFamily="18" charset="0"/>
                <a:ea typeface="Times New Roman" panose="02020603050405020304" pitchFamily="18" charset="0"/>
                <a:cs typeface="Mangal" panose="02040503050203030202" pitchFamily="18" charset="0"/>
              </a:rPr>
              <a:t>Karnataka assembly election result 2018</a:t>
            </a:r>
            <a:endParaRPr lang="en-US"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01599317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391948"/>
            <a:ext cx="8183880" cy="1051560"/>
          </a:xfrm>
        </p:spPr>
        <p:txBody>
          <a:bodyPr>
            <a:normAutofit/>
          </a:bodyPr>
          <a:lstStyle/>
          <a:p>
            <a:r>
              <a:rPr lang="en-IN" dirty="0">
                <a:latin typeface="Times New Roman" pitchFamily="18" charset="0"/>
                <a:cs typeface="Times New Roman" pitchFamily="18" charset="0"/>
              </a:rPr>
              <a:t>Introduction</a:t>
            </a:r>
          </a:p>
        </p:txBody>
      </p:sp>
      <p:sp>
        <p:nvSpPr>
          <p:cNvPr id="4" name="TextBox 3"/>
          <p:cNvSpPr txBox="1"/>
          <p:nvPr/>
        </p:nvSpPr>
        <p:spPr>
          <a:xfrm>
            <a:off x="1318260" y="2101403"/>
            <a:ext cx="9886360" cy="3785652"/>
          </a:xfrm>
          <a:prstGeom prst="rect">
            <a:avLst/>
          </a:prstGeom>
          <a:noFill/>
        </p:spPr>
        <p:txBody>
          <a:bodyPr wrap="square" rtlCol="0">
            <a:spAutoFit/>
          </a:bodyPr>
          <a:lstStyle/>
          <a:p>
            <a:pPr marL="457200" indent="-457200">
              <a:buFont typeface="Arial" panose="020B0604020202020204" pitchFamily="34" charset="0"/>
              <a:buChar char="•"/>
            </a:pPr>
            <a:r>
              <a:rPr lang="en-US" sz="2000" b="1" dirty="0" smtClean="0">
                <a:latin typeface="Times New Roman" pitchFamily="18" charset="0"/>
                <a:cs typeface="Times New Roman" pitchFamily="18" charset="0"/>
              </a:rPr>
              <a:t>What is Sentiment analysis ?</a:t>
            </a:r>
          </a:p>
          <a:p>
            <a:r>
              <a:rPr lang="en-US" dirty="0" smtClean="0"/>
              <a:t>	S</a:t>
            </a:r>
            <a:r>
              <a:rPr lang="en-US" dirty="0" smtClean="0">
                <a:latin typeface="Times New Roman" panose="02020603050405020304" pitchFamily="18" charset="0"/>
                <a:cs typeface="Times New Roman" panose="02020603050405020304" pitchFamily="18" charset="0"/>
              </a:rPr>
              <a:t>entiment </a:t>
            </a:r>
            <a:r>
              <a:rPr lang="en-US" dirty="0">
                <a:latin typeface="Times New Roman" panose="02020603050405020304" pitchFamily="18" charset="0"/>
                <a:cs typeface="Times New Roman" panose="02020603050405020304" pitchFamily="18" charset="0"/>
              </a:rPr>
              <a:t>analysis refers to the application of natural language processing, computational linguistics, and text analytics to identify and extract subjective information in source </a:t>
            </a:r>
            <a:r>
              <a:rPr lang="en-US" dirty="0" smtClean="0">
                <a:latin typeface="Times New Roman" panose="02020603050405020304" pitchFamily="18" charset="0"/>
                <a:cs typeface="Times New Roman" panose="02020603050405020304" pitchFamily="18" charset="0"/>
              </a:rPr>
              <a:t>materials.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important sources of decision </a:t>
            </a:r>
            <a:r>
              <a:rPr lang="en-US" dirty="0" smtClean="0">
                <a:latin typeface="Times New Roman" panose="02020603050405020304" pitchFamily="18" charset="0"/>
                <a:cs typeface="Times New Roman" panose="02020603050405020304" pitchFamily="18" charset="0"/>
              </a:rPr>
              <a:t>making.</a:t>
            </a:r>
          </a:p>
          <a:p>
            <a:pPr marL="285750" indent="-285750">
              <a:buFont typeface="Arial" panose="020B0604020202020204" pitchFamily="34" charset="0"/>
              <a:buChar char="•"/>
            </a:pPr>
            <a:r>
              <a:rPr lang="en-US" sz="2000" b="1" dirty="0">
                <a:latin typeface="Times New Roman" pitchFamily="18" charset="0"/>
                <a:cs typeface="Times New Roman" pitchFamily="18" charset="0"/>
              </a:rPr>
              <a:t>Social Media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In </a:t>
            </a:r>
            <a:r>
              <a:rPr lang="en-US" dirty="0">
                <a:latin typeface="Times New Roman" panose="02020603050405020304" pitchFamily="18" charset="0"/>
                <a:cs typeface="Times New Roman" panose="02020603050405020304" pitchFamily="18" charset="0"/>
              </a:rPr>
              <a:t>current scenario a huge population of world is expressing their view and opinion for government policies or for any social issue through social media</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Peoples are also expressing their opinion on social media openly what kind of polices, governance etc. they want from ruling parties. </a:t>
            </a:r>
          </a:p>
          <a:p>
            <a:pPr marL="285750" indent="-285750">
              <a:buFont typeface="Arial" panose="020B0604020202020204" pitchFamily="34" charset="0"/>
              <a:buChar char="•"/>
            </a:pPr>
            <a:r>
              <a:rPr lang="en-US" sz="2000" b="1" dirty="0">
                <a:latin typeface="Times New Roman" pitchFamily="18" charset="0"/>
                <a:cs typeface="Times New Roman" pitchFamily="18" charset="0"/>
              </a:rPr>
              <a:t>Predicate and Analysis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Machine learning and artificial intelligence are emerging technology of current time and model to predict the results of important political elections or predict the sentiment on speeches as well as polls is also an emerging application to sentiment analysis.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66708"/>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b="1" dirty="0"/>
              <a:t>Future Work</a:t>
            </a:r>
            <a:endParaRPr lang="en-IN" dirty="0">
              <a:latin typeface="Times New Roman" pitchFamily="18" charset="0"/>
              <a:cs typeface="Times New Roman" pitchFamily="18" charset="0"/>
            </a:endParaRPr>
          </a:p>
        </p:txBody>
      </p:sp>
      <p:sp>
        <p:nvSpPr>
          <p:cNvPr id="4" name="TextBox 3"/>
          <p:cNvSpPr txBox="1"/>
          <p:nvPr/>
        </p:nvSpPr>
        <p:spPr>
          <a:xfrm>
            <a:off x="1318259" y="1715037"/>
            <a:ext cx="9834845" cy="4247317"/>
          </a:xfrm>
          <a:prstGeom prst="rect">
            <a:avLst/>
          </a:prstGeom>
          <a:noFill/>
        </p:spPr>
        <p:txBody>
          <a:bodyPr wrap="square" rtlCol="0">
            <a:spAutoFit/>
          </a:bodyPr>
          <a:lstStyle/>
          <a:p>
            <a:pPr marL="457200" lvl="0" indent="-4572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Spam Detection: </a:t>
            </a:r>
            <a:r>
              <a:rPr lang="en-US" dirty="0">
                <a:latin typeface="Times New Roman" panose="02020603050405020304" pitchFamily="18" charset="0"/>
                <a:cs typeface="Times New Roman" panose="02020603050405020304" pitchFamily="18" charset="0"/>
              </a:rPr>
              <a:t>As in the second part we are using tweets for analysis. If we include and process the tweets though the spam detection method we can have more accurate sentiment analysis result. </a:t>
            </a:r>
          </a:p>
          <a:p>
            <a:pPr marL="457200" lvl="0" indent="-4572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More Data of Speeches:</a:t>
            </a:r>
            <a:r>
              <a:rPr lang="en-US" dirty="0">
                <a:latin typeface="Times New Roman" panose="02020603050405020304" pitchFamily="18" charset="0"/>
                <a:cs typeface="Times New Roman" panose="02020603050405020304" pitchFamily="18" charset="0"/>
              </a:rPr>
              <a:t> In this analysis we have only used 11 speeches of each leader. </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if we have more accurate data then we can have better results. </a:t>
            </a:r>
          </a:p>
          <a:p>
            <a:pPr marL="457200" lvl="0" indent="-4572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Include other social media data: </a:t>
            </a:r>
            <a:r>
              <a:rPr lang="en-US" dirty="0">
                <a:latin typeface="Times New Roman" panose="02020603050405020304" pitchFamily="18" charset="0"/>
                <a:cs typeface="Times New Roman" panose="02020603050405020304" pitchFamily="18" charset="0"/>
              </a:rPr>
              <a:t> We can also have data from other social media. </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in this analysis we only use data from twitter. </a:t>
            </a:r>
          </a:p>
          <a:p>
            <a:pPr marL="457200" lvl="0" indent="-4572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Language Independent Technique:</a:t>
            </a:r>
            <a:r>
              <a:rPr lang="en-US" dirty="0">
                <a:latin typeface="Times New Roman" panose="02020603050405020304" pitchFamily="18" charset="0"/>
                <a:cs typeface="Times New Roman" panose="02020603050405020304" pitchFamily="18" charset="0"/>
              </a:rPr>
              <a:t> Improving proposed technique to work on Multilanguage’s in the scientific domain.</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457200" lvl="0" indent="-4572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Proposing an additional evaluation: </a:t>
            </a:r>
            <a:r>
              <a:rPr lang="en-US" dirty="0">
                <a:latin typeface="Times New Roman" panose="02020603050405020304" pitchFamily="18" charset="0"/>
                <a:cs typeface="Times New Roman" panose="02020603050405020304" pitchFamily="18" charset="0"/>
              </a:rPr>
              <a:t>Proposing addition evaluations criteria to categorize the leaders on the basis of their speeches. We can implement this by using the sentiment score  present in their speeches </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93552"/>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68192" y="2461609"/>
            <a:ext cx="9144000" cy="1235075"/>
          </a:xfrm>
          <a:noFill/>
        </p:spPr>
        <p:txBody>
          <a:bodyPr>
            <a:normAutofit lnSpcReduction="10000"/>
          </a:bodyPr>
          <a:lstStyle/>
          <a:p>
            <a:pPr algn="ctr">
              <a:buNone/>
            </a:pPr>
            <a:r>
              <a:rPr lang="en-US" sz="8800" b="1" dirty="0" smtClean="0">
                <a:latin typeface="Times New Roman" pitchFamily="18" charset="0"/>
                <a:cs typeface="Times New Roman" pitchFamily="18" charset="0"/>
              </a:rPr>
              <a:t>Thank You</a:t>
            </a:r>
            <a:endParaRPr lang="en-US" sz="8800" b="1" dirty="0">
              <a:latin typeface="Times New Roman" pitchFamily="18" charset="0"/>
              <a:cs typeface="Times New Roman" pitchFamily="18" charset="0"/>
            </a:endParaRPr>
          </a:p>
        </p:txBody>
      </p:sp>
    </p:spTree>
    <p:extLst>
      <p:ext uri="{BB962C8B-B14F-4D97-AF65-F5344CB8AC3E}">
        <p14:creationId xmlns:p14="http://schemas.microsoft.com/office/powerpoint/2010/main" val="277266820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IN" dirty="0">
                <a:latin typeface="Times New Roman" pitchFamily="18" charset="0"/>
                <a:cs typeface="Times New Roman" pitchFamily="18" charset="0"/>
              </a:rPr>
              <a:t>Existing Architecture</a:t>
            </a:r>
          </a:p>
        </p:txBody>
      </p:sp>
      <p:sp>
        <p:nvSpPr>
          <p:cNvPr id="4" name="TextBox 3"/>
          <p:cNvSpPr txBox="1"/>
          <p:nvPr/>
        </p:nvSpPr>
        <p:spPr>
          <a:xfrm>
            <a:off x="1318260" y="1869584"/>
            <a:ext cx="8881808" cy="433965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previous work on projects can be categories into two </a:t>
            </a:r>
            <a:r>
              <a:rPr lang="en-US" sz="2000" dirty="0" smtClean="0">
                <a:latin typeface="Times New Roman" panose="02020603050405020304" pitchFamily="18" charset="0"/>
                <a:cs typeface="Times New Roman" panose="02020603050405020304" pitchFamily="18" charset="0"/>
              </a:rPr>
              <a:t>groups:  </a:t>
            </a:r>
            <a:endParaRPr lang="en-US" sz="2000" dirty="0">
              <a:latin typeface="Times New Roman" panose="02020603050405020304" pitchFamily="18" charset="0"/>
              <a:cs typeface="Times New Roman" panose="02020603050405020304" pitchFamily="18" charset="0"/>
            </a:endParaRPr>
          </a:p>
          <a:p>
            <a:pPr marL="800100" lvl="1"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research on general domain. </a:t>
            </a:r>
          </a:p>
          <a:p>
            <a:pPr marL="800100" lvl="1"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research on political domain.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Sentiment Analysis on General Domain</a:t>
            </a:r>
          </a:p>
          <a:p>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Hotel reviews</a:t>
            </a:r>
            <a:r>
              <a:rPr lang="en-US" dirty="0">
                <a:latin typeface="Times New Roman" panose="02020603050405020304" pitchFamily="18" charset="0"/>
                <a:cs typeface="Times New Roman" panose="02020603050405020304" pitchFamily="18" charset="0"/>
              </a:rPr>
              <a:t>, Product review for mobile </a:t>
            </a:r>
            <a:r>
              <a:rPr lang="en-US" dirty="0" smtClean="0">
                <a:latin typeface="Times New Roman" panose="02020603050405020304" pitchFamily="18" charset="0"/>
                <a:cs typeface="Times New Roman" panose="02020603050405020304" pitchFamily="18" charset="0"/>
              </a:rPr>
              <a:t>device and </a:t>
            </a:r>
            <a:r>
              <a:rPr lang="en-US" dirty="0">
                <a:latin typeface="Times New Roman" panose="02020603050405020304" pitchFamily="18" charset="0"/>
                <a:cs typeface="Times New Roman" panose="02020603050405020304" pitchFamily="18" charset="0"/>
              </a:rPr>
              <a:t>evaluates the quality of scientific </a:t>
            </a:r>
            <a:r>
              <a:rPr lang="en-US" dirty="0" smtClean="0">
                <a:latin typeface="Times New Roman" panose="02020603050405020304" pitchFamily="18" charset="0"/>
                <a:cs typeface="Times New Roman" panose="02020603050405020304" pitchFamily="18" charset="0"/>
              </a:rPr>
              <a:t>papers</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Sentiment Analysis on Political Domain</a:t>
            </a:r>
          </a:p>
          <a:p>
            <a:pPr lvl="0"/>
            <a:r>
              <a:rPr lang="en-US" dirty="0">
                <a:solidFill>
                  <a:prstClr val="black"/>
                </a:solidFill>
                <a:latin typeface="Times New Roman" panose="02020603050405020304" pitchFamily="18" charset="0"/>
                <a:cs typeface="Times New Roman" panose="02020603050405020304" pitchFamily="18" charset="0"/>
              </a:rPr>
              <a:t> </a:t>
            </a:r>
            <a:r>
              <a:rPr lang="en-US" dirty="0" smtClean="0">
                <a:solidFill>
                  <a:prstClr val="black"/>
                </a:solidFill>
                <a:latin typeface="Times New Roman" panose="02020603050405020304" pitchFamily="18" charset="0"/>
                <a:cs typeface="Times New Roman" panose="02020603050405020304" pitchFamily="18" charset="0"/>
              </a:rPr>
              <a:t>	</a:t>
            </a:r>
            <a:r>
              <a:rPr lang="en-US" dirty="0" smtClean="0">
                <a:solidFill>
                  <a:srgbClr val="000000"/>
                </a:solidFill>
                <a:effectLst/>
                <a:latin typeface="Times New Roman" panose="02020603050405020304" pitchFamily="18" charset="0"/>
                <a:ea typeface="Times New Roman" panose="02020603050405020304" pitchFamily="18" charset="0"/>
              </a:rPr>
              <a:t>2009 federal election of Germany and Trump Vs, Clinton  2016.</a:t>
            </a:r>
          </a:p>
          <a:p>
            <a:pPr lvl="0"/>
            <a:endParaRPr lang="en-US" sz="2000" b="1" dirty="0" smtClean="0">
              <a:latin typeface="Times New Roman" panose="02020603050405020304" pitchFamily="18" charset="0"/>
              <a:cs typeface="Times New Roman" panose="02020603050405020304" pitchFamily="18" charset="0"/>
            </a:endParaRPr>
          </a:p>
          <a:p>
            <a:r>
              <a:rPr lang="en-US" sz="2000" dirty="0" smtClean="0">
                <a:solidFill>
                  <a:srgbClr val="000000"/>
                </a:solidFill>
                <a:effectLst/>
                <a:latin typeface="Times New Roman" panose="02020603050405020304" pitchFamily="18" charset="0"/>
                <a:ea typeface="Times New Roman" panose="02020603050405020304" pitchFamily="18" charset="0"/>
              </a:rPr>
              <a:t>Some algorithms used are K-nearest neighbor, Classifier, Random forest and Naïve Base, both supervised and unsupervised learning to evaluate the sentiments accuracy. </a:t>
            </a:r>
            <a:endParaRPr lang="en-US" sz="2000" b="1"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17639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a:latin typeface="Times New Roman" pitchFamily="18" charset="0"/>
                <a:cs typeface="Times New Roman" pitchFamily="18" charset="0"/>
              </a:rPr>
              <a:t>Objective </a:t>
            </a:r>
            <a:endParaRPr lang="en-IN" dirty="0">
              <a:latin typeface="Times New Roman" pitchFamily="18" charset="0"/>
              <a:cs typeface="Times New Roman" pitchFamily="18" charset="0"/>
            </a:endParaRPr>
          </a:p>
        </p:txBody>
      </p:sp>
      <p:sp>
        <p:nvSpPr>
          <p:cNvPr id="4" name="TextBox 3"/>
          <p:cNvSpPr txBox="1"/>
          <p:nvPr/>
        </p:nvSpPr>
        <p:spPr>
          <a:xfrm>
            <a:off x="1318260" y="1830947"/>
            <a:ext cx="9796208" cy="4185761"/>
          </a:xfrm>
          <a:prstGeom prst="rect">
            <a:avLst/>
          </a:prstGeom>
          <a:noFill/>
        </p:spPr>
        <p:txBody>
          <a:bodyPr wrap="square" rtlCol="0">
            <a:spAutoFit/>
          </a:bodyPr>
          <a:lstStyle/>
          <a:p>
            <a:pPr marL="342900" indent="-342900">
              <a:buFont typeface="Arial" panose="020B0604020202020204" pitchFamily="34" charset="0"/>
              <a:buChar char="•"/>
            </a:pPr>
            <a:r>
              <a:rPr lang="en-US" sz="1900" dirty="0" smtClean="0">
                <a:latin typeface="Times New Roman" pitchFamily="18" charset="0"/>
                <a:cs typeface="Times New Roman" pitchFamily="18" charset="0"/>
              </a:rPr>
              <a:t>This project aim to get the sentiment on speeches of political leader which were delivered during the election campaigning and also on tweets by the leader and their political affiliated party. </a:t>
            </a:r>
          </a:p>
          <a:p>
            <a:pPr marL="342900" indent="-342900">
              <a:buFont typeface="Arial" panose="020B0604020202020204" pitchFamily="34" charset="0"/>
              <a:buChar char="•"/>
            </a:pPr>
            <a:r>
              <a:rPr lang="en-US" sz="1900" dirty="0" smtClean="0">
                <a:latin typeface="Times New Roman" pitchFamily="18" charset="0"/>
                <a:cs typeface="Times New Roman" pitchFamily="18" charset="0"/>
              </a:rPr>
              <a:t>And help in to find out which kind of the speech has been delivered and how the peoples are reacting. </a:t>
            </a:r>
          </a:p>
          <a:p>
            <a:pPr marL="342900" indent="-342900">
              <a:buFont typeface="Arial" panose="020B0604020202020204" pitchFamily="34" charset="0"/>
              <a:buChar char="•"/>
            </a:pPr>
            <a:r>
              <a:rPr lang="en-US" sz="1900" dirty="0">
                <a:latin typeface="Times New Roman" pitchFamily="18" charset="0"/>
                <a:cs typeface="Times New Roman" pitchFamily="18" charset="0"/>
              </a:rPr>
              <a:t>This project will group the speech words in </a:t>
            </a:r>
            <a:r>
              <a:rPr lang="en-US" sz="1900" b="1" dirty="0">
                <a:latin typeface="Times New Roman" pitchFamily="18" charset="0"/>
                <a:cs typeface="Times New Roman" pitchFamily="18" charset="0"/>
              </a:rPr>
              <a:t>“Anger”, “anticipation”, “disgust”, “joy”, “Fear”, “sadness”, “surprise”, “trust”, “positive”, and “negative”</a:t>
            </a:r>
            <a:r>
              <a:rPr lang="en-US" sz="1900" dirty="0">
                <a:latin typeface="Times New Roman" pitchFamily="18" charset="0"/>
                <a:cs typeface="Times New Roman" pitchFamily="18" charset="0"/>
              </a:rPr>
              <a:t> categories by using NLP and display the percent emotions keywords which were used in speech. </a:t>
            </a:r>
            <a:endParaRPr lang="en-US" sz="19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1900" dirty="0" smtClean="0">
                <a:latin typeface="Times New Roman" pitchFamily="18" charset="0"/>
                <a:cs typeface="Times New Roman" pitchFamily="18" charset="0"/>
              </a:rPr>
              <a:t>On tweets Dataset we are finding the tweet sentiment whether the tweets are negative positive or neutral.</a:t>
            </a:r>
          </a:p>
          <a:p>
            <a:pPr marL="342900" indent="-342900">
              <a:buFont typeface="Arial" panose="020B0604020202020204" pitchFamily="34" charset="0"/>
              <a:buChar char="•"/>
            </a:pPr>
            <a:r>
              <a:rPr lang="en-US" sz="1900" dirty="0" smtClean="0">
                <a:latin typeface="Times New Roman" pitchFamily="18" charset="0"/>
                <a:cs typeface="Times New Roman" pitchFamily="18" charset="0"/>
              </a:rPr>
              <a:t>In the project I created model to predict the sentiment of the tweets. And this model will help in to predict the sentiment and what is the accuracy by using two machine learning algorithms. By using word cloud we can also find out keyword by this project. And this will help use to understand what are the top priory of the leader. </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7634856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smtClean="0">
                <a:latin typeface="Times New Roman" pitchFamily="18" charset="0"/>
                <a:cs typeface="Times New Roman" pitchFamily="18" charset="0"/>
              </a:rPr>
              <a:t>Requirement Analysis</a:t>
            </a:r>
            <a:endParaRPr lang="en-IN" dirty="0">
              <a:latin typeface="Times New Roman" pitchFamily="18" charset="0"/>
              <a:cs typeface="Times New Roman" pitchFamily="18" charset="0"/>
            </a:endParaRPr>
          </a:p>
        </p:txBody>
      </p:sp>
      <p:sp>
        <p:nvSpPr>
          <p:cNvPr id="4" name="TextBox 3"/>
          <p:cNvSpPr txBox="1"/>
          <p:nvPr/>
        </p:nvSpPr>
        <p:spPr>
          <a:xfrm>
            <a:off x="1318260" y="2230192"/>
            <a:ext cx="10079543"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Sentiment analysis goals to find out the speaker attitude, writer, or other subject with respect to some topic or the overall contextual polarity or emotional reaction to a document, interaction, or event.</a:t>
            </a:r>
          </a:p>
          <a:p>
            <a:pPr marL="342900" indent="-342900">
              <a:buFont typeface="Arial" panose="020B0604020202020204" pitchFamily="34" charset="0"/>
              <a:buChar char="•"/>
            </a:pPr>
            <a:r>
              <a:rPr lang="en-US" sz="2000" dirty="0"/>
              <a:t>I</a:t>
            </a:r>
            <a:r>
              <a:rPr lang="en-US" sz="2000" dirty="0" smtClean="0"/>
              <a:t>t </a:t>
            </a:r>
            <a:r>
              <a:rPr lang="en-US" sz="2000" dirty="0"/>
              <a:t>refers to the use of NLP, analysis of text computational linguistics, biometric which is used in systematic identification  , extract, study affective states, quantification, and subjective information. </a:t>
            </a:r>
            <a:endParaRPr lang="en-US" sz="2000" dirty="0" smtClean="0"/>
          </a:p>
          <a:p>
            <a:pPr marL="342900" indent="-342900">
              <a:buFont typeface="Arial" panose="020B0604020202020204" pitchFamily="34" charset="0"/>
              <a:buChar char="•"/>
            </a:pPr>
            <a:r>
              <a:rPr lang="en-US" sz="2000" dirty="0"/>
              <a:t>Sentiment analysis refers to the application of NLP, computational linguistics, and text analytics to identify and extract subjective information in source materials</a:t>
            </a:r>
            <a:r>
              <a:rPr lang="en-US" sz="2000" dirty="0" smtClean="0"/>
              <a:t>.</a:t>
            </a:r>
          </a:p>
        </p:txBody>
      </p:sp>
    </p:spTree>
    <p:extLst>
      <p:ext uri="{BB962C8B-B14F-4D97-AF65-F5344CB8AC3E}">
        <p14:creationId xmlns:p14="http://schemas.microsoft.com/office/powerpoint/2010/main" val="4105765781"/>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763122"/>
            <a:ext cx="10058400" cy="1450757"/>
          </a:xfrm>
        </p:spPr>
        <p:txBody>
          <a:bodyPr/>
          <a:lstStyle/>
          <a:p>
            <a:r>
              <a:rPr lang="en-US" dirty="0">
                <a:latin typeface="Times New Roman" pitchFamily="18" charset="0"/>
                <a:cs typeface="Times New Roman" pitchFamily="18" charset="0"/>
              </a:rPr>
              <a:t>Requirement Analysis (Contd.)</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noFill/>
        </p:spPr>
        <p:txBody>
          <a:bodyPr>
            <a:normAutofit lnSpcReduction="10000"/>
          </a:bodyPr>
          <a:lstStyle/>
          <a:p>
            <a:pPr marL="342900" lvl="0" indent="-342900">
              <a:lnSpc>
                <a:spcPct val="100000"/>
              </a:lnSpc>
              <a:spcBef>
                <a:spcPts val="0"/>
              </a:spcBef>
              <a:spcAft>
                <a:spcPts val="0"/>
              </a:spcAft>
              <a:buClrTx/>
              <a:buSzTx/>
              <a:buFont typeface="Arial" panose="020B0604020202020204" pitchFamily="34" charset="0"/>
              <a:buChar char="•"/>
            </a:pPr>
            <a:r>
              <a:rPr lang="en-US" dirty="0">
                <a:solidFill>
                  <a:prstClr val="black"/>
                </a:solidFill>
              </a:rPr>
              <a:t>Natural Language</a:t>
            </a:r>
          </a:p>
          <a:p>
            <a:pPr marL="342900" lvl="0" indent="-342900">
              <a:lnSpc>
                <a:spcPct val="100000"/>
              </a:lnSpc>
              <a:spcBef>
                <a:spcPts val="0"/>
              </a:spcBef>
              <a:spcAft>
                <a:spcPts val="0"/>
              </a:spcAft>
              <a:buClrTx/>
              <a:buSzTx/>
              <a:buFont typeface="Arial" panose="020B0604020202020204" pitchFamily="34" charset="0"/>
              <a:buChar char="•"/>
            </a:pPr>
            <a:r>
              <a:rPr lang="en-US" dirty="0">
                <a:solidFill>
                  <a:prstClr val="black"/>
                </a:solidFill>
              </a:rPr>
              <a:t>Computational Linguistics</a:t>
            </a:r>
          </a:p>
          <a:p>
            <a:pPr marL="342900" lvl="0" indent="-342900">
              <a:lnSpc>
                <a:spcPct val="100000"/>
              </a:lnSpc>
              <a:spcBef>
                <a:spcPts val="0"/>
              </a:spcBef>
              <a:spcAft>
                <a:spcPts val="0"/>
              </a:spcAft>
              <a:buClrTx/>
              <a:buSzTx/>
              <a:buFont typeface="Arial" panose="020B0604020202020204" pitchFamily="34" charset="0"/>
              <a:buChar char="•"/>
            </a:pPr>
            <a:r>
              <a:rPr lang="en-US" dirty="0">
                <a:solidFill>
                  <a:prstClr val="black"/>
                </a:solidFill>
              </a:rPr>
              <a:t>Text </a:t>
            </a:r>
            <a:r>
              <a:rPr lang="en-US" dirty="0" smtClean="0">
                <a:solidFill>
                  <a:prstClr val="black"/>
                </a:solidFill>
              </a:rPr>
              <a:t>Analytics</a:t>
            </a:r>
          </a:p>
          <a:p>
            <a:pPr marL="342900" lvl="0" indent="-342900">
              <a:lnSpc>
                <a:spcPct val="100000"/>
              </a:lnSpc>
              <a:spcBef>
                <a:spcPts val="0"/>
              </a:spcBef>
              <a:spcAft>
                <a:spcPts val="0"/>
              </a:spcAft>
              <a:buClrTx/>
              <a:buSzTx/>
              <a:buFont typeface="Arial" panose="020B0604020202020204" pitchFamily="34" charset="0"/>
              <a:buChar char="•"/>
            </a:pPr>
            <a:endParaRPr lang="en-US" dirty="0">
              <a:solidFill>
                <a:prstClr val="black"/>
              </a:solidFill>
            </a:endParaRPr>
          </a:p>
          <a:p>
            <a:pPr marL="342900" indent="-342900">
              <a:lnSpc>
                <a:spcPct val="100000"/>
              </a:lnSpc>
              <a:spcBef>
                <a:spcPts val="0"/>
              </a:spcBef>
              <a:spcAft>
                <a:spcPts val="0"/>
              </a:spcAft>
              <a:buClrTx/>
              <a:buSzTx/>
              <a:buFont typeface="Arial" panose="020B0604020202020204" pitchFamily="34" charset="0"/>
              <a:buChar char="•"/>
            </a:pPr>
            <a:r>
              <a:rPr lang="en-US" sz="2400" b="1" dirty="0"/>
              <a:t>Types of Sentiment Analysis</a:t>
            </a:r>
          </a:p>
          <a:p>
            <a:pPr marL="818388" lvl="2" indent="-342900">
              <a:lnSpc>
                <a:spcPct val="100000"/>
              </a:lnSpc>
              <a:spcBef>
                <a:spcPts val="0"/>
              </a:spcBef>
              <a:spcAft>
                <a:spcPts val="0"/>
              </a:spcAft>
              <a:buClrTx/>
              <a:buFont typeface="Arial" panose="020B0604020202020204" pitchFamily="34" charset="0"/>
              <a:buChar char="•"/>
            </a:pPr>
            <a:r>
              <a:rPr lang="en-US" sz="2000" dirty="0">
                <a:solidFill>
                  <a:prstClr val="black"/>
                </a:solidFill>
              </a:rPr>
              <a:t>Objectivity and/or subjective identification sentiment analysis. </a:t>
            </a:r>
          </a:p>
          <a:p>
            <a:pPr marL="818388" lvl="2" indent="-342900">
              <a:lnSpc>
                <a:spcPct val="100000"/>
              </a:lnSpc>
              <a:spcBef>
                <a:spcPts val="0"/>
              </a:spcBef>
              <a:spcAft>
                <a:spcPts val="0"/>
              </a:spcAft>
              <a:buClrTx/>
              <a:buFont typeface="Arial" panose="020B0604020202020204" pitchFamily="34" charset="0"/>
              <a:buChar char="•"/>
            </a:pPr>
            <a:r>
              <a:rPr lang="en-US" sz="2000" dirty="0">
                <a:solidFill>
                  <a:prstClr val="black"/>
                </a:solidFill>
              </a:rPr>
              <a:t>Feature and/or aspect based sentiment analysis. </a:t>
            </a:r>
          </a:p>
          <a:p>
            <a:pPr marL="475488" lvl="2" indent="0">
              <a:lnSpc>
                <a:spcPct val="100000"/>
              </a:lnSpc>
              <a:spcBef>
                <a:spcPts val="0"/>
              </a:spcBef>
              <a:spcAft>
                <a:spcPts val="0"/>
              </a:spcAft>
              <a:buClrTx/>
              <a:buNone/>
            </a:pPr>
            <a:endParaRPr lang="en-US" dirty="0">
              <a:solidFill>
                <a:prstClr val="black"/>
              </a:solidFill>
            </a:endParaRPr>
          </a:p>
          <a:p>
            <a:pPr marL="342900" indent="-342900">
              <a:lnSpc>
                <a:spcPct val="100000"/>
              </a:lnSpc>
              <a:spcBef>
                <a:spcPts val="0"/>
              </a:spcBef>
              <a:spcAft>
                <a:spcPts val="0"/>
              </a:spcAft>
              <a:buClrTx/>
              <a:buSzTx/>
              <a:buFont typeface="Arial" panose="020B0604020202020204" pitchFamily="34" charset="0"/>
              <a:buChar char="•"/>
            </a:pPr>
            <a:r>
              <a:rPr lang="en-US" sz="2400" b="1" dirty="0"/>
              <a:t>Current Sentiment analysis Approaches can be categories in following three </a:t>
            </a:r>
            <a:r>
              <a:rPr lang="en-US" sz="2400" b="1" dirty="0" smtClean="0"/>
              <a:t>group:</a:t>
            </a:r>
            <a:endParaRPr lang="en-US" sz="2400" b="1" dirty="0"/>
          </a:p>
          <a:p>
            <a:pPr marL="818388" lvl="2" indent="-342900" fontAlgn="base">
              <a:lnSpc>
                <a:spcPct val="100000"/>
              </a:lnSpc>
              <a:spcBef>
                <a:spcPts val="0"/>
              </a:spcBef>
              <a:spcAft>
                <a:spcPts val="0"/>
              </a:spcAft>
              <a:buClrTx/>
              <a:buFont typeface="Arial" panose="020B0604020202020204" pitchFamily="34" charset="0"/>
              <a:buChar char="•"/>
            </a:pPr>
            <a:r>
              <a:rPr lang="en-US" sz="2000" dirty="0">
                <a:solidFill>
                  <a:prstClr val="black"/>
                </a:solidFill>
              </a:rPr>
              <a:t>Statistical approaches </a:t>
            </a:r>
          </a:p>
          <a:p>
            <a:pPr marL="818388" lvl="2" indent="-342900" fontAlgn="base">
              <a:lnSpc>
                <a:spcPct val="100000"/>
              </a:lnSpc>
              <a:spcBef>
                <a:spcPts val="0"/>
              </a:spcBef>
              <a:spcAft>
                <a:spcPts val="0"/>
              </a:spcAft>
              <a:buClrTx/>
              <a:buFont typeface="Arial" panose="020B0604020202020204" pitchFamily="34" charset="0"/>
              <a:buChar char="•"/>
            </a:pPr>
            <a:r>
              <a:rPr lang="en-US" sz="2000" dirty="0">
                <a:solidFill>
                  <a:prstClr val="black"/>
                </a:solidFill>
              </a:rPr>
              <a:t>Lexicon/Knowledge-based approaches </a:t>
            </a:r>
          </a:p>
          <a:p>
            <a:pPr marL="818388" lvl="2" indent="-342900" fontAlgn="base">
              <a:lnSpc>
                <a:spcPct val="100000"/>
              </a:lnSpc>
              <a:spcBef>
                <a:spcPts val="0"/>
              </a:spcBef>
              <a:spcAft>
                <a:spcPts val="0"/>
              </a:spcAft>
              <a:buClrTx/>
              <a:buFont typeface="Arial" panose="020B0604020202020204" pitchFamily="34" charset="0"/>
              <a:buChar char="•"/>
            </a:pPr>
            <a:r>
              <a:rPr lang="en-US" sz="2000" dirty="0">
                <a:solidFill>
                  <a:prstClr val="black"/>
                </a:solidFill>
              </a:rPr>
              <a:t>Hybrid approaches</a:t>
            </a:r>
          </a:p>
          <a:p>
            <a:endParaRPr lang="en-US" dirty="0"/>
          </a:p>
        </p:txBody>
      </p:sp>
    </p:spTree>
    <p:extLst>
      <p:ext uri="{BB962C8B-B14F-4D97-AF65-F5344CB8AC3E}">
        <p14:creationId xmlns:p14="http://schemas.microsoft.com/office/powerpoint/2010/main" val="267845063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17383" y="373486"/>
            <a:ext cx="5362977" cy="5604853"/>
            <a:chOff x="-4063" y="0"/>
            <a:chExt cx="5960363" cy="6374769"/>
          </a:xfrm>
        </p:grpSpPr>
        <p:sp>
          <p:nvSpPr>
            <p:cNvPr id="3" name="Rectangle 2"/>
            <p:cNvSpPr/>
            <p:nvPr/>
          </p:nvSpPr>
          <p:spPr>
            <a:xfrm>
              <a:off x="305" y="0"/>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 name="Rectangle 3"/>
            <p:cNvSpPr/>
            <p:nvPr/>
          </p:nvSpPr>
          <p:spPr>
            <a:xfrm>
              <a:off x="305" y="350520"/>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 name="Rectangle 4"/>
            <p:cNvSpPr/>
            <p:nvPr/>
          </p:nvSpPr>
          <p:spPr>
            <a:xfrm>
              <a:off x="305" y="701040"/>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 name="Rectangle 5"/>
            <p:cNvSpPr/>
            <p:nvPr/>
          </p:nvSpPr>
          <p:spPr>
            <a:xfrm>
              <a:off x="305" y="1051560"/>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Rectangle 6"/>
            <p:cNvSpPr/>
            <p:nvPr/>
          </p:nvSpPr>
          <p:spPr>
            <a:xfrm>
              <a:off x="305" y="1400556"/>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8" name="Rectangle 7"/>
            <p:cNvSpPr/>
            <p:nvPr/>
          </p:nvSpPr>
          <p:spPr>
            <a:xfrm>
              <a:off x="305" y="1751076"/>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Rectangle 8"/>
            <p:cNvSpPr/>
            <p:nvPr/>
          </p:nvSpPr>
          <p:spPr>
            <a:xfrm>
              <a:off x="305" y="2101977"/>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Rectangle 9"/>
            <p:cNvSpPr/>
            <p:nvPr/>
          </p:nvSpPr>
          <p:spPr>
            <a:xfrm>
              <a:off x="305" y="2454020"/>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Rectangle 10"/>
            <p:cNvSpPr/>
            <p:nvPr/>
          </p:nvSpPr>
          <p:spPr>
            <a:xfrm>
              <a:off x="1829435" y="2454020"/>
              <a:ext cx="67395" cy="298426"/>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600" b="1">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2" name="Shape 5540"/>
            <p:cNvSpPr/>
            <p:nvPr/>
          </p:nvSpPr>
          <p:spPr>
            <a:xfrm>
              <a:off x="1354455" y="52074"/>
              <a:ext cx="3518535" cy="635635"/>
            </a:xfrm>
            <a:custGeom>
              <a:avLst/>
              <a:gdLst/>
              <a:ahLst/>
              <a:cxnLst/>
              <a:rect l="0" t="0" r="0" b="0"/>
              <a:pathLst>
                <a:path w="3518535" h="635635">
                  <a:moveTo>
                    <a:pt x="105918" y="0"/>
                  </a:moveTo>
                  <a:lnTo>
                    <a:pt x="3412617" y="0"/>
                  </a:lnTo>
                  <a:cubicBezTo>
                    <a:pt x="3471037" y="0"/>
                    <a:pt x="3518535" y="47498"/>
                    <a:pt x="3518535" y="105918"/>
                  </a:cubicBezTo>
                  <a:lnTo>
                    <a:pt x="3518535" y="529717"/>
                  </a:lnTo>
                  <a:cubicBezTo>
                    <a:pt x="3518535" y="588137"/>
                    <a:pt x="3471037" y="635635"/>
                    <a:pt x="3412617" y="635635"/>
                  </a:cubicBezTo>
                  <a:lnTo>
                    <a:pt x="105918" y="635635"/>
                  </a:lnTo>
                  <a:cubicBezTo>
                    <a:pt x="47498" y="635635"/>
                    <a:pt x="0" y="588137"/>
                    <a:pt x="0" y="529717"/>
                  </a:cubicBezTo>
                  <a:lnTo>
                    <a:pt x="0" y="105918"/>
                  </a:lnTo>
                  <a:cubicBezTo>
                    <a:pt x="0" y="47498"/>
                    <a:pt x="47498" y="0"/>
                    <a:pt x="105918" y="0"/>
                  </a:cubicBezTo>
                  <a:close/>
                </a:path>
              </a:pathLst>
            </a:custGeom>
            <a:ln w="0" cap="flat">
              <a:miter lim="127000"/>
            </a:ln>
          </p:spPr>
          <p:style>
            <a:lnRef idx="0">
              <a:srgbClr val="000000">
                <a:alpha val="0"/>
              </a:srgbClr>
            </a:lnRef>
            <a:fillRef idx="1">
              <a:srgbClr val="205867">
                <a:alpha val="50196"/>
              </a:srgbClr>
            </a:fillRef>
            <a:effectRef idx="0">
              <a:scrgbClr r="0" g="0" b="0"/>
            </a:effectRef>
            <a:fontRef idx="none"/>
          </p:style>
          <p:txBody>
            <a:bodyPr/>
            <a:lstStyle/>
            <a:p>
              <a:endParaRPr lang="en-US"/>
            </a:p>
          </p:txBody>
        </p:sp>
        <p:pic>
          <p:nvPicPr>
            <p:cNvPr id="13" name="Picture 12"/>
            <p:cNvPicPr/>
            <p:nvPr/>
          </p:nvPicPr>
          <p:blipFill>
            <a:blip r:embed="rId2"/>
            <a:stretch>
              <a:fillRect/>
            </a:stretch>
          </p:blipFill>
          <p:spPr>
            <a:xfrm>
              <a:off x="1338072" y="22356"/>
              <a:ext cx="3523488" cy="640080"/>
            </a:xfrm>
            <a:prstGeom prst="rect">
              <a:avLst/>
            </a:prstGeom>
          </p:spPr>
        </p:pic>
        <p:sp>
          <p:nvSpPr>
            <p:cNvPr id="14" name="Shape 5542"/>
            <p:cNvSpPr/>
            <p:nvPr/>
          </p:nvSpPr>
          <p:spPr>
            <a:xfrm>
              <a:off x="1341755" y="26674"/>
              <a:ext cx="3518535" cy="635635"/>
            </a:xfrm>
            <a:custGeom>
              <a:avLst/>
              <a:gdLst/>
              <a:ahLst/>
              <a:cxnLst/>
              <a:rect l="0" t="0" r="0" b="0"/>
              <a:pathLst>
                <a:path w="3518535" h="635635">
                  <a:moveTo>
                    <a:pt x="105918" y="0"/>
                  </a:moveTo>
                  <a:cubicBezTo>
                    <a:pt x="47498" y="0"/>
                    <a:pt x="0" y="47498"/>
                    <a:pt x="0" y="105918"/>
                  </a:cubicBezTo>
                  <a:lnTo>
                    <a:pt x="0" y="529717"/>
                  </a:lnTo>
                  <a:cubicBezTo>
                    <a:pt x="0" y="588137"/>
                    <a:pt x="47498" y="635635"/>
                    <a:pt x="105918" y="635635"/>
                  </a:cubicBezTo>
                  <a:lnTo>
                    <a:pt x="3412617" y="635635"/>
                  </a:lnTo>
                  <a:cubicBezTo>
                    <a:pt x="3471037" y="635635"/>
                    <a:pt x="3518535" y="588137"/>
                    <a:pt x="3518535" y="529717"/>
                  </a:cubicBezTo>
                  <a:lnTo>
                    <a:pt x="3518535" y="105918"/>
                  </a:lnTo>
                  <a:cubicBezTo>
                    <a:pt x="3518535" y="47498"/>
                    <a:pt x="3471037" y="0"/>
                    <a:pt x="3412617" y="0"/>
                  </a:cubicBezTo>
                  <a:close/>
                </a:path>
              </a:pathLst>
            </a:custGeom>
            <a:ln w="12700" cap="rnd">
              <a:round/>
            </a:ln>
          </p:spPr>
          <p:style>
            <a:lnRef idx="1">
              <a:srgbClr val="92CDDC"/>
            </a:lnRef>
            <a:fillRef idx="0">
              <a:srgbClr val="000000">
                <a:alpha val="0"/>
              </a:srgbClr>
            </a:fillRef>
            <a:effectRef idx="0">
              <a:scrgbClr r="0" g="0" b="0"/>
            </a:effectRef>
            <a:fontRef idx="none"/>
          </p:style>
          <p:txBody>
            <a:bodyPr/>
            <a:lstStyle/>
            <a:p>
              <a:endParaRPr lang="en-US"/>
            </a:p>
          </p:txBody>
        </p:sp>
        <p:sp>
          <p:nvSpPr>
            <p:cNvPr id="15" name="Rectangle 14"/>
            <p:cNvSpPr/>
            <p:nvPr/>
          </p:nvSpPr>
          <p:spPr>
            <a:xfrm>
              <a:off x="3101975" y="110341"/>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16" name="Rectangle 15"/>
            <p:cNvSpPr/>
            <p:nvPr/>
          </p:nvSpPr>
          <p:spPr>
            <a:xfrm>
              <a:off x="1835531" y="285602"/>
              <a:ext cx="3362895"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Sentiment Analysis Approaches/Methods</a:t>
              </a:r>
            </a:p>
          </p:txBody>
        </p:sp>
        <p:sp>
          <p:nvSpPr>
            <p:cNvPr id="17" name="Rectangle 16"/>
            <p:cNvSpPr/>
            <p:nvPr/>
          </p:nvSpPr>
          <p:spPr>
            <a:xfrm>
              <a:off x="4367149" y="285602"/>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18" name="Shape 5546"/>
            <p:cNvSpPr/>
            <p:nvPr/>
          </p:nvSpPr>
          <p:spPr>
            <a:xfrm>
              <a:off x="4241800" y="1538609"/>
              <a:ext cx="1714500" cy="852805"/>
            </a:xfrm>
            <a:custGeom>
              <a:avLst/>
              <a:gdLst/>
              <a:ahLst/>
              <a:cxnLst/>
              <a:rect l="0" t="0" r="0" b="0"/>
              <a:pathLst>
                <a:path w="1714500" h="852805">
                  <a:moveTo>
                    <a:pt x="142113" y="0"/>
                  </a:moveTo>
                  <a:lnTo>
                    <a:pt x="1572387" y="0"/>
                  </a:lnTo>
                  <a:cubicBezTo>
                    <a:pt x="1650873" y="0"/>
                    <a:pt x="1714500" y="63627"/>
                    <a:pt x="1714500" y="142113"/>
                  </a:cubicBezTo>
                  <a:lnTo>
                    <a:pt x="1714500" y="710692"/>
                  </a:lnTo>
                  <a:cubicBezTo>
                    <a:pt x="1714500" y="789178"/>
                    <a:pt x="1650873" y="852805"/>
                    <a:pt x="1572387" y="852805"/>
                  </a:cubicBezTo>
                  <a:lnTo>
                    <a:pt x="142113" y="852805"/>
                  </a:lnTo>
                  <a:cubicBezTo>
                    <a:pt x="63627" y="852805"/>
                    <a:pt x="0" y="789178"/>
                    <a:pt x="0" y="710692"/>
                  </a:cubicBezTo>
                  <a:lnTo>
                    <a:pt x="0" y="142113"/>
                  </a:lnTo>
                  <a:cubicBezTo>
                    <a:pt x="0" y="63627"/>
                    <a:pt x="63627" y="0"/>
                    <a:pt x="142113" y="0"/>
                  </a:cubicBezTo>
                  <a:close/>
                </a:path>
              </a:pathLst>
            </a:custGeom>
            <a:ln w="0" cap="rnd">
              <a:round/>
            </a:ln>
          </p:spPr>
          <p:style>
            <a:lnRef idx="0">
              <a:srgbClr val="000000">
                <a:alpha val="0"/>
              </a:srgbClr>
            </a:lnRef>
            <a:fillRef idx="1">
              <a:srgbClr val="205867">
                <a:alpha val="50196"/>
              </a:srgbClr>
            </a:fillRef>
            <a:effectRef idx="0">
              <a:scrgbClr r="0" g="0" b="0"/>
            </a:effectRef>
            <a:fontRef idx="none"/>
          </p:style>
          <p:txBody>
            <a:bodyPr/>
            <a:lstStyle/>
            <a:p>
              <a:endParaRPr lang="en-US"/>
            </a:p>
          </p:txBody>
        </p:sp>
        <p:pic>
          <p:nvPicPr>
            <p:cNvPr id="19" name="Picture 18"/>
            <p:cNvPicPr/>
            <p:nvPr/>
          </p:nvPicPr>
          <p:blipFill>
            <a:blip r:embed="rId3"/>
            <a:stretch>
              <a:fillRect/>
            </a:stretch>
          </p:blipFill>
          <p:spPr>
            <a:xfrm>
              <a:off x="4224528" y="1508764"/>
              <a:ext cx="1719072" cy="859536"/>
            </a:xfrm>
            <a:prstGeom prst="rect">
              <a:avLst/>
            </a:prstGeom>
          </p:spPr>
        </p:pic>
        <p:sp>
          <p:nvSpPr>
            <p:cNvPr id="20" name="Shape 5548"/>
            <p:cNvSpPr/>
            <p:nvPr/>
          </p:nvSpPr>
          <p:spPr>
            <a:xfrm>
              <a:off x="4229100" y="1513209"/>
              <a:ext cx="1714500" cy="852805"/>
            </a:xfrm>
            <a:custGeom>
              <a:avLst/>
              <a:gdLst/>
              <a:ahLst/>
              <a:cxnLst/>
              <a:rect l="0" t="0" r="0" b="0"/>
              <a:pathLst>
                <a:path w="1714500" h="852805">
                  <a:moveTo>
                    <a:pt x="142113" y="0"/>
                  </a:moveTo>
                  <a:cubicBezTo>
                    <a:pt x="63627" y="0"/>
                    <a:pt x="0" y="63627"/>
                    <a:pt x="0" y="142113"/>
                  </a:cubicBezTo>
                  <a:lnTo>
                    <a:pt x="0" y="710692"/>
                  </a:lnTo>
                  <a:cubicBezTo>
                    <a:pt x="0" y="789178"/>
                    <a:pt x="63627" y="852805"/>
                    <a:pt x="142113" y="852805"/>
                  </a:cubicBezTo>
                  <a:lnTo>
                    <a:pt x="1572387" y="852805"/>
                  </a:lnTo>
                  <a:cubicBezTo>
                    <a:pt x="1650873" y="852805"/>
                    <a:pt x="1714500" y="789178"/>
                    <a:pt x="1714500" y="710692"/>
                  </a:cubicBezTo>
                  <a:lnTo>
                    <a:pt x="1714500" y="142113"/>
                  </a:lnTo>
                  <a:cubicBezTo>
                    <a:pt x="1714500" y="63627"/>
                    <a:pt x="1650873" y="0"/>
                    <a:pt x="1572387" y="0"/>
                  </a:cubicBezTo>
                  <a:close/>
                </a:path>
              </a:pathLst>
            </a:custGeom>
            <a:ln w="12700" cap="rnd">
              <a:round/>
            </a:ln>
          </p:spPr>
          <p:style>
            <a:lnRef idx="1">
              <a:srgbClr val="92CDDC"/>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5086858" y="1607524"/>
              <a:ext cx="33951" cy="150334"/>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800">
                  <a:effectLst/>
                  <a:latin typeface="Calibri" panose="020F0502020204030204" pitchFamily="34" charset="0"/>
                  <a:ea typeface="Times New Roman" panose="02020603050405020304" pitchFamily="18"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2" name="Rectangle 21"/>
            <p:cNvSpPr/>
            <p:nvPr/>
          </p:nvSpPr>
          <p:spPr>
            <a:xfrm>
              <a:off x="4871974" y="1725782"/>
              <a:ext cx="573416"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Hybrid</a:t>
              </a:r>
            </a:p>
          </p:txBody>
        </p:sp>
        <p:sp>
          <p:nvSpPr>
            <p:cNvPr id="23" name="Rectangle 22"/>
            <p:cNvSpPr/>
            <p:nvPr/>
          </p:nvSpPr>
          <p:spPr>
            <a:xfrm>
              <a:off x="5303266" y="1725782"/>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24" name="Rectangle 23"/>
            <p:cNvSpPr/>
            <p:nvPr/>
          </p:nvSpPr>
          <p:spPr>
            <a:xfrm>
              <a:off x="4722241" y="1901423"/>
              <a:ext cx="966468"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Approaches</a:t>
              </a:r>
            </a:p>
          </p:txBody>
        </p:sp>
        <p:sp>
          <p:nvSpPr>
            <p:cNvPr id="25" name="Rectangle 24"/>
            <p:cNvSpPr/>
            <p:nvPr/>
          </p:nvSpPr>
          <p:spPr>
            <a:xfrm>
              <a:off x="5451094" y="1901423"/>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26" name="Shape 5554"/>
            <p:cNvSpPr/>
            <p:nvPr/>
          </p:nvSpPr>
          <p:spPr>
            <a:xfrm>
              <a:off x="12700" y="1539879"/>
              <a:ext cx="1714500" cy="852805"/>
            </a:xfrm>
            <a:custGeom>
              <a:avLst/>
              <a:gdLst/>
              <a:ahLst/>
              <a:cxnLst/>
              <a:rect l="0" t="0" r="0" b="0"/>
              <a:pathLst>
                <a:path w="1714500" h="852805">
                  <a:moveTo>
                    <a:pt x="142138" y="0"/>
                  </a:moveTo>
                  <a:lnTo>
                    <a:pt x="1572387" y="0"/>
                  </a:lnTo>
                  <a:cubicBezTo>
                    <a:pt x="1650873" y="0"/>
                    <a:pt x="1714500" y="63627"/>
                    <a:pt x="1714500" y="142113"/>
                  </a:cubicBezTo>
                  <a:lnTo>
                    <a:pt x="1714500" y="710692"/>
                  </a:lnTo>
                  <a:cubicBezTo>
                    <a:pt x="1714500" y="789178"/>
                    <a:pt x="1650873" y="852805"/>
                    <a:pt x="1572387" y="852805"/>
                  </a:cubicBezTo>
                  <a:lnTo>
                    <a:pt x="142138" y="852805"/>
                  </a:lnTo>
                  <a:cubicBezTo>
                    <a:pt x="63640" y="852805"/>
                    <a:pt x="0" y="789178"/>
                    <a:pt x="0" y="710692"/>
                  </a:cubicBezTo>
                  <a:lnTo>
                    <a:pt x="0" y="142113"/>
                  </a:lnTo>
                  <a:cubicBezTo>
                    <a:pt x="0" y="63627"/>
                    <a:pt x="63640" y="0"/>
                    <a:pt x="142138" y="0"/>
                  </a:cubicBezTo>
                  <a:close/>
                </a:path>
              </a:pathLst>
            </a:custGeom>
            <a:ln w="0" cap="rnd">
              <a:round/>
            </a:ln>
          </p:spPr>
          <p:style>
            <a:lnRef idx="0">
              <a:srgbClr val="000000">
                <a:alpha val="0"/>
              </a:srgbClr>
            </a:lnRef>
            <a:fillRef idx="1">
              <a:srgbClr val="205867">
                <a:alpha val="50196"/>
              </a:srgbClr>
            </a:fillRef>
            <a:effectRef idx="0">
              <a:scrgbClr r="0" g="0" b="0"/>
            </a:effectRef>
            <a:fontRef idx="none"/>
          </p:style>
          <p:txBody>
            <a:bodyPr/>
            <a:lstStyle/>
            <a:p>
              <a:endParaRPr lang="en-US"/>
            </a:p>
          </p:txBody>
        </p:sp>
        <p:pic>
          <p:nvPicPr>
            <p:cNvPr id="27" name="Picture 26"/>
            <p:cNvPicPr/>
            <p:nvPr/>
          </p:nvPicPr>
          <p:blipFill>
            <a:blip r:embed="rId4"/>
            <a:stretch>
              <a:fillRect/>
            </a:stretch>
          </p:blipFill>
          <p:spPr>
            <a:xfrm>
              <a:off x="-4063" y="1508764"/>
              <a:ext cx="1719072" cy="859536"/>
            </a:xfrm>
            <a:prstGeom prst="rect">
              <a:avLst/>
            </a:prstGeom>
          </p:spPr>
        </p:pic>
        <p:sp>
          <p:nvSpPr>
            <p:cNvPr id="28" name="Shape 5556"/>
            <p:cNvSpPr/>
            <p:nvPr/>
          </p:nvSpPr>
          <p:spPr>
            <a:xfrm>
              <a:off x="0" y="1514479"/>
              <a:ext cx="1714500" cy="852805"/>
            </a:xfrm>
            <a:custGeom>
              <a:avLst/>
              <a:gdLst/>
              <a:ahLst/>
              <a:cxnLst/>
              <a:rect l="0" t="0" r="0" b="0"/>
              <a:pathLst>
                <a:path w="1714500" h="852805">
                  <a:moveTo>
                    <a:pt x="142138" y="0"/>
                  </a:moveTo>
                  <a:cubicBezTo>
                    <a:pt x="63640" y="0"/>
                    <a:pt x="0" y="63627"/>
                    <a:pt x="0" y="142113"/>
                  </a:cubicBezTo>
                  <a:lnTo>
                    <a:pt x="0" y="710692"/>
                  </a:lnTo>
                  <a:cubicBezTo>
                    <a:pt x="0" y="789178"/>
                    <a:pt x="63640" y="852805"/>
                    <a:pt x="142138" y="852805"/>
                  </a:cubicBezTo>
                  <a:lnTo>
                    <a:pt x="1572387" y="852805"/>
                  </a:lnTo>
                  <a:cubicBezTo>
                    <a:pt x="1650873" y="852805"/>
                    <a:pt x="1714500" y="789178"/>
                    <a:pt x="1714500" y="710692"/>
                  </a:cubicBezTo>
                  <a:lnTo>
                    <a:pt x="1714500" y="142113"/>
                  </a:lnTo>
                  <a:cubicBezTo>
                    <a:pt x="1714500" y="63627"/>
                    <a:pt x="1650873" y="0"/>
                    <a:pt x="1572387" y="0"/>
                  </a:cubicBezTo>
                  <a:close/>
                </a:path>
              </a:pathLst>
            </a:custGeom>
            <a:ln w="12700" cap="rnd">
              <a:round/>
            </a:ln>
          </p:spPr>
          <p:style>
            <a:lnRef idx="1">
              <a:srgbClr val="92CDDC"/>
            </a:lnRef>
            <a:fillRef idx="0">
              <a:srgbClr val="000000">
                <a:alpha val="0"/>
              </a:srgbClr>
            </a:fillRef>
            <a:effectRef idx="0">
              <a:scrgbClr r="0" g="0" b="0"/>
            </a:effectRef>
            <a:fontRef idx="none"/>
          </p:style>
          <p:txBody>
            <a:bodyPr/>
            <a:lstStyle/>
            <a:p>
              <a:endParaRPr lang="en-US"/>
            </a:p>
          </p:txBody>
        </p:sp>
        <p:sp>
          <p:nvSpPr>
            <p:cNvPr id="29" name="Rectangle 28"/>
            <p:cNvSpPr/>
            <p:nvPr/>
          </p:nvSpPr>
          <p:spPr>
            <a:xfrm>
              <a:off x="268529" y="1609958"/>
              <a:ext cx="161525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cs typeface="Mangal" panose="02040503050203030202" pitchFamily="18" charset="0"/>
                </a:rPr>
                <a:t>Statistical/Machine </a:t>
              </a:r>
            </a:p>
          </p:txBody>
        </p:sp>
        <p:sp>
          <p:nvSpPr>
            <p:cNvPr id="30" name="Rectangle 29"/>
            <p:cNvSpPr/>
            <p:nvPr/>
          </p:nvSpPr>
          <p:spPr>
            <a:xfrm>
              <a:off x="378206" y="1785217"/>
              <a:ext cx="1324998"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Learning Based </a:t>
              </a:r>
            </a:p>
          </p:txBody>
        </p:sp>
        <p:sp>
          <p:nvSpPr>
            <p:cNvPr id="31" name="Rectangle 30"/>
            <p:cNvSpPr/>
            <p:nvPr/>
          </p:nvSpPr>
          <p:spPr>
            <a:xfrm>
              <a:off x="492506" y="1960859"/>
              <a:ext cx="966468"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Approaches</a:t>
              </a:r>
            </a:p>
          </p:txBody>
        </p:sp>
        <p:sp>
          <p:nvSpPr>
            <p:cNvPr id="32" name="Rectangle 31"/>
            <p:cNvSpPr/>
            <p:nvPr/>
          </p:nvSpPr>
          <p:spPr>
            <a:xfrm>
              <a:off x="1220978" y="1960859"/>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33" name="Shape 5561"/>
            <p:cNvSpPr/>
            <p:nvPr/>
          </p:nvSpPr>
          <p:spPr>
            <a:xfrm>
              <a:off x="2184400" y="1538609"/>
              <a:ext cx="1714500" cy="852805"/>
            </a:xfrm>
            <a:custGeom>
              <a:avLst/>
              <a:gdLst/>
              <a:ahLst/>
              <a:cxnLst/>
              <a:rect l="0" t="0" r="0" b="0"/>
              <a:pathLst>
                <a:path w="1714500" h="852805">
                  <a:moveTo>
                    <a:pt x="142113" y="0"/>
                  </a:moveTo>
                  <a:lnTo>
                    <a:pt x="1572387" y="0"/>
                  </a:lnTo>
                  <a:cubicBezTo>
                    <a:pt x="1650873" y="0"/>
                    <a:pt x="1714500" y="63627"/>
                    <a:pt x="1714500" y="142113"/>
                  </a:cubicBezTo>
                  <a:lnTo>
                    <a:pt x="1714500" y="710692"/>
                  </a:lnTo>
                  <a:cubicBezTo>
                    <a:pt x="1714500" y="789178"/>
                    <a:pt x="1650873" y="852805"/>
                    <a:pt x="1572387" y="852805"/>
                  </a:cubicBezTo>
                  <a:lnTo>
                    <a:pt x="142113" y="852805"/>
                  </a:lnTo>
                  <a:cubicBezTo>
                    <a:pt x="63627" y="852805"/>
                    <a:pt x="0" y="789178"/>
                    <a:pt x="0" y="710692"/>
                  </a:cubicBezTo>
                  <a:lnTo>
                    <a:pt x="0" y="142113"/>
                  </a:lnTo>
                  <a:cubicBezTo>
                    <a:pt x="0" y="63627"/>
                    <a:pt x="63627" y="0"/>
                    <a:pt x="142113" y="0"/>
                  </a:cubicBezTo>
                  <a:close/>
                </a:path>
              </a:pathLst>
            </a:custGeom>
            <a:ln w="0" cap="rnd">
              <a:round/>
            </a:ln>
          </p:spPr>
          <p:style>
            <a:lnRef idx="0">
              <a:srgbClr val="000000">
                <a:alpha val="0"/>
              </a:srgbClr>
            </a:lnRef>
            <a:fillRef idx="1">
              <a:srgbClr val="205867">
                <a:alpha val="50196"/>
              </a:srgbClr>
            </a:fillRef>
            <a:effectRef idx="0">
              <a:scrgbClr r="0" g="0" b="0"/>
            </a:effectRef>
            <a:fontRef idx="none"/>
          </p:style>
          <p:txBody>
            <a:bodyPr/>
            <a:lstStyle/>
            <a:p>
              <a:endParaRPr lang="en-US"/>
            </a:p>
          </p:txBody>
        </p:sp>
        <p:pic>
          <p:nvPicPr>
            <p:cNvPr id="34" name="Picture 33"/>
            <p:cNvPicPr/>
            <p:nvPr/>
          </p:nvPicPr>
          <p:blipFill>
            <a:blip r:embed="rId5"/>
            <a:stretch>
              <a:fillRect/>
            </a:stretch>
          </p:blipFill>
          <p:spPr>
            <a:xfrm>
              <a:off x="2167128" y="1508764"/>
              <a:ext cx="1719072" cy="859536"/>
            </a:xfrm>
            <a:prstGeom prst="rect">
              <a:avLst/>
            </a:prstGeom>
          </p:spPr>
        </p:pic>
        <p:sp>
          <p:nvSpPr>
            <p:cNvPr id="35" name="Shape 5563"/>
            <p:cNvSpPr/>
            <p:nvPr/>
          </p:nvSpPr>
          <p:spPr>
            <a:xfrm>
              <a:off x="2171700" y="1513209"/>
              <a:ext cx="1714500" cy="852805"/>
            </a:xfrm>
            <a:custGeom>
              <a:avLst/>
              <a:gdLst/>
              <a:ahLst/>
              <a:cxnLst/>
              <a:rect l="0" t="0" r="0" b="0"/>
              <a:pathLst>
                <a:path w="1714500" h="852805">
                  <a:moveTo>
                    <a:pt x="142113" y="0"/>
                  </a:moveTo>
                  <a:cubicBezTo>
                    <a:pt x="63627" y="0"/>
                    <a:pt x="0" y="63627"/>
                    <a:pt x="0" y="142113"/>
                  </a:cubicBezTo>
                  <a:lnTo>
                    <a:pt x="0" y="710692"/>
                  </a:lnTo>
                  <a:cubicBezTo>
                    <a:pt x="0" y="789178"/>
                    <a:pt x="63627" y="852805"/>
                    <a:pt x="142113" y="852805"/>
                  </a:cubicBezTo>
                  <a:lnTo>
                    <a:pt x="1572387" y="852805"/>
                  </a:lnTo>
                  <a:cubicBezTo>
                    <a:pt x="1650873" y="852805"/>
                    <a:pt x="1714500" y="789178"/>
                    <a:pt x="1714500" y="710692"/>
                  </a:cubicBezTo>
                  <a:lnTo>
                    <a:pt x="1714500" y="142113"/>
                  </a:lnTo>
                  <a:cubicBezTo>
                    <a:pt x="1714500" y="63627"/>
                    <a:pt x="1650873" y="0"/>
                    <a:pt x="1572387" y="0"/>
                  </a:cubicBezTo>
                  <a:close/>
                </a:path>
              </a:pathLst>
            </a:custGeom>
            <a:ln w="12700" cap="rnd">
              <a:round/>
            </a:ln>
          </p:spPr>
          <p:style>
            <a:lnRef idx="1">
              <a:srgbClr val="92CDDC"/>
            </a:lnRef>
            <a:fillRef idx="0">
              <a:srgbClr val="000000">
                <a:alpha val="0"/>
              </a:srgbClr>
            </a:fillRef>
            <a:effectRef idx="0">
              <a:scrgbClr r="0" g="0" b="0"/>
            </a:effectRef>
            <a:fontRef idx="none"/>
          </p:style>
          <p:txBody>
            <a:bodyPr/>
            <a:lstStyle/>
            <a:p>
              <a:endParaRPr lang="en-US"/>
            </a:p>
          </p:txBody>
        </p:sp>
        <p:sp>
          <p:nvSpPr>
            <p:cNvPr id="36" name="Rectangle 35"/>
            <p:cNvSpPr/>
            <p:nvPr/>
          </p:nvSpPr>
          <p:spPr>
            <a:xfrm>
              <a:off x="2656967" y="1608434"/>
              <a:ext cx="988495"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Knowledge/</a:t>
              </a:r>
            </a:p>
          </p:txBody>
        </p:sp>
        <p:sp>
          <p:nvSpPr>
            <p:cNvPr id="37" name="Rectangle 36"/>
            <p:cNvSpPr/>
            <p:nvPr/>
          </p:nvSpPr>
          <p:spPr>
            <a:xfrm>
              <a:off x="3402457" y="1608434"/>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38" name="Rectangle 37"/>
            <p:cNvSpPr/>
            <p:nvPr/>
          </p:nvSpPr>
          <p:spPr>
            <a:xfrm>
              <a:off x="2574671" y="1783694"/>
              <a:ext cx="1207842"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Lexicon Based</a:t>
              </a:r>
            </a:p>
          </p:txBody>
        </p:sp>
        <p:sp>
          <p:nvSpPr>
            <p:cNvPr id="39" name="Rectangle 38"/>
            <p:cNvSpPr/>
            <p:nvPr/>
          </p:nvSpPr>
          <p:spPr>
            <a:xfrm>
              <a:off x="3484753" y="1783694"/>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40" name="Rectangle 39"/>
            <p:cNvSpPr/>
            <p:nvPr/>
          </p:nvSpPr>
          <p:spPr>
            <a:xfrm>
              <a:off x="2664587" y="1959335"/>
              <a:ext cx="966468"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Approaches</a:t>
              </a:r>
            </a:p>
          </p:txBody>
        </p:sp>
        <p:sp>
          <p:nvSpPr>
            <p:cNvPr id="41" name="Rectangle 40"/>
            <p:cNvSpPr/>
            <p:nvPr/>
          </p:nvSpPr>
          <p:spPr>
            <a:xfrm>
              <a:off x="3393313" y="1959335"/>
              <a:ext cx="50673" cy="224380"/>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a:effectLst/>
                  <a:latin typeface="Calibri" panose="020F0502020204030204" pitchFamily="34" charset="0"/>
                  <a:ea typeface="Times New Roman" panose="02020603050405020304" pitchFamily="18" charset="0"/>
                  <a:cs typeface="Mangal" panose="02040503050203030202" pitchFamily="18" charset="0"/>
                </a:rPr>
                <a:t> </a:t>
              </a:r>
            </a:p>
          </p:txBody>
        </p:sp>
        <p:sp>
          <p:nvSpPr>
            <p:cNvPr id="42" name="Shape 5570"/>
            <p:cNvSpPr/>
            <p:nvPr/>
          </p:nvSpPr>
          <p:spPr>
            <a:xfrm>
              <a:off x="2933700" y="618494"/>
              <a:ext cx="76200" cy="1026160"/>
            </a:xfrm>
            <a:custGeom>
              <a:avLst/>
              <a:gdLst/>
              <a:ahLst/>
              <a:cxnLst/>
              <a:rect l="0" t="0" r="0" b="0"/>
              <a:pathLst>
                <a:path w="76200" h="1026160">
                  <a:moveTo>
                    <a:pt x="31750" y="0"/>
                  </a:moveTo>
                  <a:lnTo>
                    <a:pt x="44450" y="0"/>
                  </a:lnTo>
                  <a:lnTo>
                    <a:pt x="44450" y="949960"/>
                  </a:lnTo>
                  <a:lnTo>
                    <a:pt x="76200" y="949960"/>
                  </a:lnTo>
                  <a:lnTo>
                    <a:pt x="38100" y="1026160"/>
                  </a:lnTo>
                  <a:lnTo>
                    <a:pt x="0" y="949960"/>
                  </a:lnTo>
                  <a:lnTo>
                    <a:pt x="31750" y="949960"/>
                  </a:lnTo>
                  <a:lnTo>
                    <a:pt x="3175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3" name="Shape 5571"/>
            <p:cNvSpPr/>
            <p:nvPr/>
          </p:nvSpPr>
          <p:spPr>
            <a:xfrm>
              <a:off x="1155700" y="2945769"/>
              <a:ext cx="2400300" cy="685800"/>
            </a:xfrm>
            <a:custGeom>
              <a:avLst/>
              <a:gdLst/>
              <a:ahLst/>
              <a:cxnLst/>
              <a:rect l="0" t="0" r="0" b="0"/>
              <a:pathLst>
                <a:path w="2400300" h="685800">
                  <a:moveTo>
                    <a:pt x="114300" y="0"/>
                  </a:moveTo>
                  <a:lnTo>
                    <a:pt x="2286000" y="0"/>
                  </a:lnTo>
                  <a:cubicBezTo>
                    <a:pt x="2349119" y="0"/>
                    <a:pt x="2400300" y="51181"/>
                    <a:pt x="2400300" y="114300"/>
                  </a:cubicBezTo>
                  <a:lnTo>
                    <a:pt x="2400300" y="571500"/>
                  </a:lnTo>
                  <a:cubicBezTo>
                    <a:pt x="2400300" y="634619"/>
                    <a:pt x="2349119" y="685800"/>
                    <a:pt x="2286000" y="685800"/>
                  </a:cubicBezTo>
                  <a:lnTo>
                    <a:pt x="114300" y="685800"/>
                  </a:lnTo>
                  <a:cubicBezTo>
                    <a:pt x="51181" y="685800"/>
                    <a:pt x="0" y="634619"/>
                    <a:pt x="0" y="571500"/>
                  </a:cubicBezTo>
                  <a:lnTo>
                    <a:pt x="0" y="114300"/>
                  </a:lnTo>
                  <a:cubicBezTo>
                    <a:pt x="0" y="51181"/>
                    <a:pt x="51181" y="0"/>
                    <a:pt x="114300" y="0"/>
                  </a:cubicBezTo>
                  <a:close/>
                </a:path>
              </a:pathLst>
            </a:custGeom>
            <a:ln w="0" cap="rnd">
              <a:round/>
            </a:ln>
          </p:spPr>
          <p:style>
            <a:lnRef idx="0">
              <a:srgbClr val="000000">
                <a:alpha val="0"/>
              </a:srgbClr>
            </a:lnRef>
            <a:fillRef idx="1">
              <a:srgbClr val="974706">
                <a:alpha val="50196"/>
              </a:srgbClr>
            </a:fillRef>
            <a:effectRef idx="0">
              <a:scrgbClr r="0" g="0" b="0"/>
            </a:effectRef>
            <a:fontRef idx="none"/>
          </p:style>
          <p:txBody>
            <a:bodyPr/>
            <a:lstStyle/>
            <a:p>
              <a:endParaRPr lang="en-US"/>
            </a:p>
          </p:txBody>
        </p:sp>
        <p:pic>
          <p:nvPicPr>
            <p:cNvPr id="44" name="Picture 43"/>
            <p:cNvPicPr/>
            <p:nvPr/>
          </p:nvPicPr>
          <p:blipFill>
            <a:blip r:embed="rId6"/>
            <a:stretch>
              <a:fillRect/>
            </a:stretch>
          </p:blipFill>
          <p:spPr>
            <a:xfrm>
              <a:off x="1138936" y="2914908"/>
              <a:ext cx="2404872" cy="691896"/>
            </a:xfrm>
            <a:prstGeom prst="rect">
              <a:avLst/>
            </a:prstGeom>
          </p:spPr>
        </p:pic>
        <p:sp>
          <p:nvSpPr>
            <p:cNvPr id="45" name="Shape 5573"/>
            <p:cNvSpPr/>
            <p:nvPr/>
          </p:nvSpPr>
          <p:spPr>
            <a:xfrm>
              <a:off x="1143000" y="2920369"/>
              <a:ext cx="2400300" cy="685800"/>
            </a:xfrm>
            <a:custGeom>
              <a:avLst/>
              <a:gdLst/>
              <a:ahLst/>
              <a:cxnLst/>
              <a:rect l="0" t="0" r="0" b="0"/>
              <a:pathLst>
                <a:path w="2400300" h="685800">
                  <a:moveTo>
                    <a:pt x="114300" y="0"/>
                  </a:moveTo>
                  <a:cubicBezTo>
                    <a:pt x="51181" y="0"/>
                    <a:pt x="0" y="51181"/>
                    <a:pt x="0" y="114300"/>
                  </a:cubicBezTo>
                  <a:lnTo>
                    <a:pt x="0" y="571500"/>
                  </a:lnTo>
                  <a:cubicBezTo>
                    <a:pt x="0" y="634619"/>
                    <a:pt x="51181" y="685800"/>
                    <a:pt x="114300" y="685800"/>
                  </a:cubicBezTo>
                  <a:lnTo>
                    <a:pt x="2286000" y="685800"/>
                  </a:lnTo>
                  <a:cubicBezTo>
                    <a:pt x="2349119" y="685800"/>
                    <a:pt x="2400300" y="634619"/>
                    <a:pt x="2400300" y="571500"/>
                  </a:cubicBezTo>
                  <a:lnTo>
                    <a:pt x="2400300" y="114300"/>
                  </a:lnTo>
                  <a:cubicBezTo>
                    <a:pt x="2400300" y="51181"/>
                    <a:pt x="2349119" y="0"/>
                    <a:pt x="2286000" y="0"/>
                  </a:cubicBezTo>
                  <a:close/>
                </a:path>
              </a:pathLst>
            </a:custGeom>
            <a:ln w="12700" cap="rnd">
              <a:round/>
            </a:ln>
          </p:spPr>
          <p:style>
            <a:lnRef idx="1">
              <a:srgbClr val="FABF8F"/>
            </a:lnRef>
            <a:fillRef idx="0">
              <a:srgbClr val="000000">
                <a:alpha val="0"/>
              </a:srgbClr>
            </a:fillRef>
            <a:effectRef idx="0">
              <a:scrgbClr r="0" g="0" b="0"/>
            </a:effectRef>
            <a:fontRef idx="none"/>
          </p:style>
          <p:txBody>
            <a:bodyPr/>
            <a:lstStyle/>
            <a:p>
              <a:endParaRPr lang="en-US"/>
            </a:p>
          </p:txBody>
        </p:sp>
        <p:sp>
          <p:nvSpPr>
            <p:cNvPr id="46" name="Rectangle 45"/>
            <p:cNvSpPr/>
            <p:nvPr/>
          </p:nvSpPr>
          <p:spPr>
            <a:xfrm>
              <a:off x="1590167" y="3133729"/>
              <a:ext cx="2005435" cy="226001"/>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Supervised Learning</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7" name="Rectangle 46"/>
            <p:cNvSpPr/>
            <p:nvPr/>
          </p:nvSpPr>
          <p:spPr>
            <a:xfrm>
              <a:off x="3097403" y="3133729"/>
              <a:ext cx="56314" cy="226001"/>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8" name="Shape 5576"/>
            <p:cNvSpPr/>
            <p:nvPr/>
          </p:nvSpPr>
          <p:spPr>
            <a:xfrm>
              <a:off x="1155700" y="4317369"/>
              <a:ext cx="2400300" cy="685800"/>
            </a:xfrm>
            <a:custGeom>
              <a:avLst/>
              <a:gdLst/>
              <a:ahLst/>
              <a:cxnLst/>
              <a:rect l="0" t="0" r="0" b="0"/>
              <a:pathLst>
                <a:path w="2400300" h="685800">
                  <a:moveTo>
                    <a:pt x="114300" y="0"/>
                  </a:moveTo>
                  <a:lnTo>
                    <a:pt x="2286000" y="0"/>
                  </a:lnTo>
                  <a:cubicBezTo>
                    <a:pt x="2349119" y="0"/>
                    <a:pt x="2400300" y="51181"/>
                    <a:pt x="2400300" y="114300"/>
                  </a:cubicBezTo>
                  <a:lnTo>
                    <a:pt x="2400300" y="571500"/>
                  </a:lnTo>
                  <a:cubicBezTo>
                    <a:pt x="2400300" y="634619"/>
                    <a:pt x="2349119" y="685800"/>
                    <a:pt x="2286000" y="685800"/>
                  </a:cubicBezTo>
                  <a:lnTo>
                    <a:pt x="114300" y="685800"/>
                  </a:lnTo>
                  <a:cubicBezTo>
                    <a:pt x="51181" y="685800"/>
                    <a:pt x="0" y="634619"/>
                    <a:pt x="0" y="571500"/>
                  </a:cubicBezTo>
                  <a:lnTo>
                    <a:pt x="0" y="114300"/>
                  </a:lnTo>
                  <a:cubicBezTo>
                    <a:pt x="0" y="51181"/>
                    <a:pt x="51181" y="0"/>
                    <a:pt x="114300" y="0"/>
                  </a:cubicBezTo>
                  <a:close/>
                </a:path>
              </a:pathLst>
            </a:custGeom>
            <a:ln w="0" cap="rnd">
              <a:round/>
            </a:ln>
          </p:spPr>
          <p:style>
            <a:lnRef idx="0">
              <a:srgbClr val="000000">
                <a:alpha val="0"/>
              </a:srgbClr>
            </a:lnRef>
            <a:fillRef idx="1">
              <a:srgbClr val="974706">
                <a:alpha val="50196"/>
              </a:srgbClr>
            </a:fillRef>
            <a:effectRef idx="0">
              <a:scrgbClr r="0" g="0" b="0"/>
            </a:effectRef>
            <a:fontRef idx="none"/>
          </p:style>
          <p:txBody>
            <a:bodyPr/>
            <a:lstStyle/>
            <a:p>
              <a:endParaRPr lang="en-US"/>
            </a:p>
          </p:txBody>
        </p:sp>
        <p:pic>
          <p:nvPicPr>
            <p:cNvPr id="49" name="Picture 48"/>
            <p:cNvPicPr/>
            <p:nvPr/>
          </p:nvPicPr>
          <p:blipFill>
            <a:blip r:embed="rId6"/>
            <a:stretch>
              <a:fillRect/>
            </a:stretch>
          </p:blipFill>
          <p:spPr>
            <a:xfrm>
              <a:off x="1138936" y="4286508"/>
              <a:ext cx="2404872" cy="691896"/>
            </a:xfrm>
            <a:prstGeom prst="rect">
              <a:avLst/>
            </a:prstGeom>
          </p:spPr>
        </p:pic>
        <p:sp>
          <p:nvSpPr>
            <p:cNvPr id="50" name="Shape 5578"/>
            <p:cNvSpPr/>
            <p:nvPr/>
          </p:nvSpPr>
          <p:spPr>
            <a:xfrm>
              <a:off x="1143000" y="4291969"/>
              <a:ext cx="2400300" cy="685800"/>
            </a:xfrm>
            <a:custGeom>
              <a:avLst/>
              <a:gdLst/>
              <a:ahLst/>
              <a:cxnLst/>
              <a:rect l="0" t="0" r="0" b="0"/>
              <a:pathLst>
                <a:path w="2400300" h="685800">
                  <a:moveTo>
                    <a:pt x="114300" y="0"/>
                  </a:moveTo>
                  <a:cubicBezTo>
                    <a:pt x="51181" y="0"/>
                    <a:pt x="0" y="51181"/>
                    <a:pt x="0" y="114300"/>
                  </a:cubicBezTo>
                  <a:lnTo>
                    <a:pt x="0" y="571500"/>
                  </a:lnTo>
                  <a:cubicBezTo>
                    <a:pt x="0" y="634619"/>
                    <a:pt x="51181" y="685800"/>
                    <a:pt x="114300" y="685800"/>
                  </a:cubicBezTo>
                  <a:lnTo>
                    <a:pt x="2286000" y="685800"/>
                  </a:lnTo>
                  <a:cubicBezTo>
                    <a:pt x="2349119" y="685800"/>
                    <a:pt x="2400300" y="634619"/>
                    <a:pt x="2400300" y="571500"/>
                  </a:cubicBezTo>
                  <a:lnTo>
                    <a:pt x="2400300" y="114300"/>
                  </a:lnTo>
                  <a:cubicBezTo>
                    <a:pt x="2400300" y="51181"/>
                    <a:pt x="2349119" y="0"/>
                    <a:pt x="2286000" y="0"/>
                  </a:cubicBezTo>
                  <a:close/>
                </a:path>
              </a:pathLst>
            </a:custGeom>
            <a:ln w="12700" cap="rnd">
              <a:round/>
            </a:ln>
          </p:spPr>
          <p:style>
            <a:lnRef idx="1">
              <a:srgbClr val="FABF8F"/>
            </a:lnRef>
            <a:fillRef idx="0">
              <a:srgbClr val="000000">
                <a:alpha val="0"/>
              </a:srgbClr>
            </a:fillRef>
            <a:effectRef idx="0">
              <a:scrgbClr r="0" g="0" b="0"/>
            </a:effectRef>
            <a:fontRef idx="none"/>
          </p:style>
          <p:txBody>
            <a:bodyPr/>
            <a:lstStyle/>
            <a:p>
              <a:endParaRPr lang="en-US"/>
            </a:p>
          </p:txBody>
        </p:sp>
        <p:sp>
          <p:nvSpPr>
            <p:cNvPr id="51" name="Rectangle 50"/>
            <p:cNvSpPr/>
            <p:nvPr/>
          </p:nvSpPr>
          <p:spPr>
            <a:xfrm>
              <a:off x="1390142" y="4505584"/>
              <a:ext cx="485447" cy="226001"/>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Semi</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2" name="Rectangle 51"/>
            <p:cNvSpPr/>
            <p:nvPr/>
          </p:nvSpPr>
          <p:spPr>
            <a:xfrm>
              <a:off x="1756283" y="4505584"/>
              <a:ext cx="67498" cy="226001"/>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3" name="Rectangle 52"/>
            <p:cNvSpPr/>
            <p:nvPr/>
          </p:nvSpPr>
          <p:spPr>
            <a:xfrm>
              <a:off x="1806575" y="4505584"/>
              <a:ext cx="1981282" cy="226001"/>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Supervised Learning</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4" name="Rectangle 53"/>
            <p:cNvSpPr/>
            <p:nvPr/>
          </p:nvSpPr>
          <p:spPr>
            <a:xfrm>
              <a:off x="3297301" y="4505584"/>
              <a:ext cx="56314" cy="226001"/>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5" name="Shape 5583"/>
            <p:cNvSpPr/>
            <p:nvPr/>
          </p:nvSpPr>
          <p:spPr>
            <a:xfrm>
              <a:off x="1155700" y="5688969"/>
              <a:ext cx="2400300" cy="685800"/>
            </a:xfrm>
            <a:custGeom>
              <a:avLst/>
              <a:gdLst/>
              <a:ahLst/>
              <a:cxnLst/>
              <a:rect l="0" t="0" r="0" b="0"/>
              <a:pathLst>
                <a:path w="2400300" h="685800">
                  <a:moveTo>
                    <a:pt x="114300" y="0"/>
                  </a:moveTo>
                  <a:lnTo>
                    <a:pt x="2286000" y="0"/>
                  </a:lnTo>
                  <a:cubicBezTo>
                    <a:pt x="2349119" y="0"/>
                    <a:pt x="2400300" y="51181"/>
                    <a:pt x="2400300" y="114300"/>
                  </a:cubicBezTo>
                  <a:lnTo>
                    <a:pt x="2400300" y="571500"/>
                  </a:lnTo>
                  <a:cubicBezTo>
                    <a:pt x="2400300" y="634619"/>
                    <a:pt x="2349119" y="685800"/>
                    <a:pt x="2286000" y="685800"/>
                  </a:cubicBezTo>
                  <a:lnTo>
                    <a:pt x="114300" y="685800"/>
                  </a:lnTo>
                  <a:cubicBezTo>
                    <a:pt x="51181" y="685800"/>
                    <a:pt x="0" y="634619"/>
                    <a:pt x="0" y="571500"/>
                  </a:cubicBezTo>
                  <a:lnTo>
                    <a:pt x="0" y="114300"/>
                  </a:lnTo>
                  <a:cubicBezTo>
                    <a:pt x="0" y="51181"/>
                    <a:pt x="51181" y="0"/>
                    <a:pt x="114300" y="0"/>
                  </a:cubicBezTo>
                  <a:close/>
                </a:path>
              </a:pathLst>
            </a:custGeom>
            <a:ln w="0" cap="rnd">
              <a:round/>
            </a:ln>
          </p:spPr>
          <p:style>
            <a:lnRef idx="0">
              <a:srgbClr val="000000">
                <a:alpha val="0"/>
              </a:srgbClr>
            </a:lnRef>
            <a:fillRef idx="1">
              <a:srgbClr val="974706">
                <a:alpha val="50196"/>
              </a:srgbClr>
            </a:fillRef>
            <a:effectRef idx="0">
              <a:scrgbClr r="0" g="0" b="0"/>
            </a:effectRef>
            <a:fontRef idx="none"/>
          </p:style>
          <p:txBody>
            <a:bodyPr/>
            <a:lstStyle/>
            <a:p>
              <a:endParaRPr lang="en-US"/>
            </a:p>
          </p:txBody>
        </p:sp>
        <p:pic>
          <p:nvPicPr>
            <p:cNvPr id="56" name="Picture 55"/>
            <p:cNvPicPr/>
            <p:nvPr/>
          </p:nvPicPr>
          <p:blipFill>
            <a:blip r:embed="rId6"/>
            <a:stretch>
              <a:fillRect/>
            </a:stretch>
          </p:blipFill>
          <p:spPr>
            <a:xfrm>
              <a:off x="1138936" y="5658108"/>
              <a:ext cx="2404872" cy="691896"/>
            </a:xfrm>
            <a:prstGeom prst="rect">
              <a:avLst/>
            </a:prstGeom>
          </p:spPr>
        </p:pic>
        <p:sp>
          <p:nvSpPr>
            <p:cNvPr id="57" name="Shape 5585"/>
            <p:cNvSpPr/>
            <p:nvPr/>
          </p:nvSpPr>
          <p:spPr>
            <a:xfrm>
              <a:off x="1143000" y="5663569"/>
              <a:ext cx="2400300" cy="685800"/>
            </a:xfrm>
            <a:custGeom>
              <a:avLst/>
              <a:gdLst/>
              <a:ahLst/>
              <a:cxnLst/>
              <a:rect l="0" t="0" r="0" b="0"/>
              <a:pathLst>
                <a:path w="2400300" h="685800">
                  <a:moveTo>
                    <a:pt x="114300" y="0"/>
                  </a:moveTo>
                  <a:cubicBezTo>
                    <a:pt x="51181" y="0"/>
                    <a:pt x="0" y="51181"/>
                    <a:pt x="0" y="114300"/>
                  </a:cubicBezTo>
                  <a:lnTo>
                    <a:pt x="0" y="571500"/>
                  </a:lnTo>
                  <a:cubicBezTo>
                    <a:pt x="0" y="634619"/>
                    <a:pt x="51181" y="685800"/>
                    <a:pt x="114300" y="685800"/>
                  </a:cubicBezTo>
                  <a:lnTo>
                    <a:pt x="2286000" y="685800"/>
                  </a:lnTo>
                  <a:cubicBezTo>
                    <a:pt x="2349119" y="685800"/>
                    <a:pt x="2400300" y="634619"/>
                    <a:pt x="2400300" y="571500"/>
                  </a:cubicBezTo>
                  <a:lnTo>
                    <a:pt x="2400300" y="114300"/>
                  </a:lnTo>
                  <a:cubicBezTo>
                    <a:pt x="2400300" y="51181"/>
                    <a:pt x="2349119" y="0"/>
                    <a:pt x="2286000" y="0"/>
                  </a:cubicBezTo>
                  <a:close/>
                </a:path>
              </a:pathLst>
            </a:custGeom>
            <a:ln w="12700" cap="rnd">
              <a:round/>
            </a:ln>
          </p:spPr>
          <p:style>
            <a:lnRef idx="1">
              <a:srgbClr val="FABF8F"/>
            </a:lnRef>
            <a:fillRef idx="0">
              <a:srgbClr val="000000">
                <a:alpha val="0"/>
              </a:srgbClr>
            </a:fillRef>
            <a:effectRef idx="0">
              <a:scrgbClr r="0" g="0" b="0"/>
            </a:effectRef>
            <a:fontRef idx="none"/>
          </p:style>
          <p:txBody>
            <a:bodyPr/>
            <a:lstStyle/>
            <a:p>
              <a:endParaRPr lang="en-US"/>
            </a:p>
          </p:txBody>
        </p:sp>
        <p:sp>
          <p:nvSpPr>
            <p:cNvPr id="58" name="Rectangle 57"/>
            <p:cNvSpPr/>
            <p:nvPr/>
          </p:nvSpPr>
          <p:spPr>
            <a:xfrm>
              <a:off x="1496822" y="5877183"/>
              <a:ext cx="1395500" cy="226002"/>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Unsupervised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9" name="Rectangle 58"/>
            <p:cNvSpPr/>
            <p:nvPr/>
          </p:nvSpPr>
          <p:spPr>
            <a:xfrm>
              <a:off x="2547239" y="5877183"/>
              <a:ext cx="855328" cy="226002"/>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Learning</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0" name="Rectangle 59"/>
            <p:cNvSpPr/>
            <p:nvPr/>
          </p:nvSpPr>
          <p:spPr>
            <a:xfrm>
              <a:off x="3190621" y="5877183"/>
              <a:ext cx="56314" cy="226002"/>
            </a:xfrm>
            <a:prstGeom prst="rect">
              <a:avLst/>
            </a:prstGeom>
            <a:ln>
              <a:noFill/>
            </a:ln>
          </p:spPr>
          <p:txBody>
            <a:bodyPr vert="horz" lIns="0" tIns="0" rIns="0" bIns="0" rtlCol="0">
              <a:noAutofit/>
            </a:bodyPr>
            <a:lstStyle/>
            <a:p>
              <a:pPr marL="0" marR="0">
                <a:lnSpc>
                  <a:spcPct val="115000"/>
                </a:lnSpc>
                <a:spcBef>
                  <a:spcPts val="0"/>
                </a:spcBef>
                <a:spcAft>
                  <a:spcPts val="0"/>
                </a:spcAft>
              </a:pPr>
              <a:r>
                <a:rPr lang="en-US" sz="1100" b="1">
                  <a:solidFill>
                    <a:srgbClr val="4F81BD"/>
                  </a:solidFill>
                  <a:effectLst/>
                  <a:latin typeface="Arial" panose="020B0604020202020204" pitchFamily="34" charset="0"/>
                  <a:ea typeface="Arial" panose="020B0604020202020204" pitchFamily="34" charset="0"/>
                  <a:cs typeface="Mangal" panose="02040503050203030202" pitchFamily="18" charset="0"/>
                </a:rPr>
                <a:t> </a:t>
              </a:r>
              <a:endParaRPr lang="en-US"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1" name="Shape 5589"/>
            <p:cNvSpPr/>
            <p:nvPr/>
          </p:nvSpPr>
          <p:spPr>
            <a:xfrm>
              <a:off x="685800" y="967744"/>
              <a:ext cx="4343400" cy="635"/>
            </a:xfrm>
            <a:custGeom>
              <a:avLst/>
              <a:gdLst/>
              <a:ahLst/>
              <a:cxnLst/>
              <a:rect l="0" t="0" r="0" b="0"/>
              <a:pathLst>
                <a:path w="4343400" h="635">
                  <a:moveTo>
                    <a:pt x="0" y="0"/>
                  </a:moveTo>
                  <a:lnTo>
                    <a:pt x="4343400" y="635"/>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2" name="Shape 5590"/>
            <p:cNvSpPr/>
            <p:nvPr/>
          </p:nvSpPr>
          <p:spPr>
            <a:xfrm>
              <a:off x="647700" y="968379"/>
              <a:ext cx="76200" cy="632461"/>
            </a:xfrm>
            <a:custGeom>
              <a:avLst/>
              <a:gdLst/>
              <a:ahLst/>
              <a:cxnLst/>
              <a:rect l="0" t="0" r="0" b="0"/>
              <a:pathLst>
                <a:path w="76200" h="632461">
                  <a:moveTo>
                    <a:pt x="31750" y="0"/>
                  </a:moveTo>
                  <a:lnTo>
                    <a:pt x="44450" y="0"/>
                  </a:lnTo>
                  <a:lnTo>
                    <a:pt x="44450" y="556261"/>
                  </a:lnTo>
                  <a:lnTo>
                    <a:pt x="76200" y="556261"/>
                  </a:lnTo>
                  <a:lnTo>
                    <a:pt x="38100" y="632461"/>
                  </a:lnTo>
                  <a:lnTo>
                    <a:pt x="0" y="556261"/>
                  </a:lnTo>
                  <a:lnTo>
                    <a:pt x="31750" y="556261"/>
                  </a:lnTo>
                  <a:lnTo>
                    <a:pt x="317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3" name="Shape 5591"/>
            <p:cNvSpPr/>
            <p:nvPr/>
          </p:nvSpPr>
          <p:spPr>
            <a:xfrm>
              <a:off x="4991100" y="967744"/>
              <a:ext cx="76200" cy="632460"/>
            </a:xfrm>
            <a:custGeom>
              <a:avLst/>
              <a:gdLst/>
              <a:ahLst/>
              <a:cxnLst/>
              <a:rect l="0" t="0" r="0" b="0"/>
              <a:pathLst>
                <a:path w="76200" h="632460">
                  <a:moveTo>
                    <a:pt x="31750" y="0"/>
                  </a:moveTo>
                  <a:lnTo>
                    <a:pt x="44450" y="0"/>
                  </a:lnTo>
                  <a:lnTo>
                    <a:pt x="44450" y="556260"/>
                  </a:lnTo>
                  <a:lnTo>
                    <a:pt x="76200" y="556260"/>
                  </a:lnTo>
                  <a:lnTo>
                    <a:pt x="38100" y="632460"/>
                  </a:lnTo>
                  <a:lnTo>
                    <a:pt x="0" y="556260"/>
                  </a:lnTo>
                  <a:lnTo>
                    <a:pt x="31750" y="556260"/>
                  </a:lnTo>
                  <a:lnTo>
                    <a:pt x="317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4" name="Shape 5592"/>
            <p:cNvSpPr/>
            <p:nvPr/>
          </p:nvSpPr>
          <p:spPr>
            <a:xfrm>
              <a:off x="685800" y="2279654"/>
              <a:ext cx="0" cy="3770630"/>
            </a:xfrm>
            <a:custGeom>
              <a:avLst/>
              <a:gdLst/>
              <a:ahLst/>
              <a:cxnLst/>
              <a:rect l="0" t="0" r="0" b="0"/>
              <a:pathLst>
                <a:path h="3770630">
                  <a:moveTo>
                    <a:pt x="0" y="0"/>
                  </a:moveTo>
                  <a:lnTo>
                    <a:pt x="0" y="377063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5" name="Shape 5593"/>
            <p:cNvSpPr/>
            <p:nvPr/>
          </p:nvSpPr>
          <p:spPr>
            <a:xfrm>
              <a:off x="685800" y="6014090"/>
              <a:ext cx="457200" cy="76200"/>
            </a:xfrm>
            <a:custGeom>
              <a:avLst/>
              <a:gdLst/>
              <a:ahLst/>
              <a:cxnLst/>
              <a:rect l="0" t="0" r="0" b="0"/>
              <a:pathLst>
                <a:path w="457200" h="76200">
                  <a:moveTo>
                    <a:pt x="381000" y="0"/>
                  </a:moveTo>
                  <a:lnTo>
                    <a:pt x="457200" y="38100"/>
                  </a:lnTo>
                  <a:lnTo>
                    <a:pt x="381000" y="76200"/>
                  </a:lnTo>
                  <a:lnTo>
                    <a:pt x="381000" y="44450"/>
                  </a:lnTo>
                  <a:lnTo>
                    <a:pt x="0" y="44450"/>
                  </a:lnTo>
                  <a:lnTo>
                    <a:pt x="0" y="31750"/>
                  </a:lnTo>
                  <a:lnTo>
                    <a:pt x="381000" y="31750"/>
                  </a:lnTo>
                  <a:lnTo>
                    <a:pt x="3810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6" name="Shape 5594"/>
            <p:cNvSpPr/>
            <p:nvPr/>
          </p:nvSpPr>
          <p:spPr>
            <a:xfrm>
              <a:off x="685800" y="4596769"/>
              <a:ext cx="457200" cy="76200"/>
            </a:xfrm>
            <a:custGeom>
              <a:avLst/>
              <a:gdLst/>
              <a:ahLst/>
              <a:cxnLst/>
              <a:rect l="0" t="0" r="0" b="0"/>
              <a:pathLst>
                <a:path w="457200" h="76200">
                  <a:moveTo>
                    <a:pt x="381000" y="0"/>
                  </a:moveTo>
                  <a:lnTo>
                    <a:pt x="457200" y="38100"/>
                  </a:lnTo>
                  <a:lnTo>
                    <a:pt x="381000" y="76200"/>
                  </a:lnTo>
                  <a:lnTo>
                    <a:pt x="381000" y="44450"/>
                  </a:lnTo>
                  <a:lnTo>
                    <a:pt x="0" y="44450"/>
                  </a:lnTo>
                  <a:lnTo>
                    <a:pt x="0" y="31750"/>
                  </a:lnTo>
                  <a:lnTo>
                    <a:pt x="381000" y="31750"/>
                  </a:lnTo>
                  <a:lnTo>
                    <a:pt x="3810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7" name="Shape 5595"/>
            <p:cNvSpPr/>
            <p:nvPr/>
          </p:nvSpPr>
          <p:spPr>
            <a:xfrm>
              <a:off x="685800" y="3225169"/>
              <a:ext cx="457200" cy="76200"/>
            </a:xfrm>
            <a:custGeom>
              <a:avLst/>
              <a:gdLst/>
              <a:ahLst/>
              <a:cxnLst/>
              <a:rect l="0" t="0" r="0" b="0"/>
              <a:pathLst>
                <a:path w="457200" h="76200">
                  <a:moveTo>
                    <a:pt x="381000" y="0"/>
                  </a:moveTo>
                  <a:lnTo>
                    <a:pt x="457200" y="38100"/>
                  </a:lnTo>
                  <a:lnTo>
                    <a:pt x="381000" y="76200"/>
                  </a:lnTo>
                  <a:lnTo>
                    <a:pt x="381000" y="44450"/>
                  </a:lnTo>
                  <a:lnTo>
                    <a:pt x="0" y="44450"/>
                  </a:lnTo>
                  <a:lnTo>
                    <a:pt x="0" y="31750"/>
                  </a:lnTo>
                  <a:lnTo>
                    <a:pt x="381000" y="31750"/>
                  </a:lnTo>
                  <a:lnTo>
                    <a:pt x="3810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
        <p:nvSpPr>
          <p:cNvPr id="68" name="TextBox 67"/>
          <p:cNvSpPr txBox="1"/>
          <p:nvPr/>
        </p:nvSpPr>
        <p:spPr>
          <a:xfrm>
            <a:off x="7694199" y="4150240"/>
            <a:ext cx="42650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Sentiment Analysis Approaches/Methods </a:t>
            </a:r>
          </a:p>
        </p:txBody>
      </p:sp>
    </p:spTree>
    <p:extLst>
      <p:ext uri="{BB962C8B-B14F-4D97-AF65-F5344CB8AC3E}">
        <p14:creationId xmlns:p14="http://schemas.microsoft.com/office/powerpoint/2010/main" val="279093093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610888"/>
            <a:ext cx="8183880" cy="1051560"/>
          </a:xfrm>
        </p:spPr>
        <p:txBody>
          <a:bodyPr>
            <a:normAutofit/>
          </a:bodyPr>
          <a:lstStyle/>
          <a:p>
            <a:r>
              <a:rPr lang="en-US" dirty="0">
                <a:latin typeface="Times New Roman" pitchFamily="18" charset="0"/>
                <a:cs typeface="Times New Roman" pitchFamily="18" charset="0"/>
              </a:rPr>
              <a:t>Sentiment Analysis Challenges</a:t>
            </a:r>
            <a:endParaRPr lang="en-IN" dirty="0">
              <a:latin typeface="Times New Roman" pitchFamily="18" charset="0"/>
              <a:cs typeface="Times New Roman" pitchFamily="18" charset="0"/>
            </a:endParaRPr>
          </a:p>
        </p:txBody>
      </p:sp>
      <p:sp>
        <p:nvSpPr>
          <p:cNvPr id="4" name="TextBox 3"/>
          <p:cNvSpPr txBox="1"/>
          <p:nvPr/>
        </p:nvSpPr>
        <p:spPr>
          <a:xfrm>
            <a:off x="1318259" y="1715037"/>
            <a:ext cx="9577267" cy="4371453"/>
          </a:xfrm>
          <a:prstGeom prst="rect">
            <a:avLst/>
          </a:prstGeom>
          <a:noFill/>
        </p:spPr>
        <p:txBody>
          <a:bodyPr wrap="square" rtlCol="0">
            <a:spAutoFit/>
          </a:bodyPr>
          <a:lstStyle/>
          <a:p>
            <a:pPr algn="just">
              <a:lnSpc>
                <a:spcPct val="107000"/>
              </a:lnSpc>
              <a:spcAft>
                <a:spcPts val="1995"/>
              </a:spcAft>
            </a:pPr>
            <a:r>
              <a:rPr lang="en-US" sz="2000" dirty="0" smtClean="0">
                <a:effectLst/>
                <a:latin typeface="Times New Roman" panose="02020603050405020304" pitchFamily="18" charset="0"/>
                <a:ea typeface="Times New Roman" panose="02020603050405020304" pitchFamily="18" charset="0"/>
                <a:cs typeface="Mangal" panose="02040503050203030202" pitchFamily="18" charset="0"/>
              </a:rPr>
              <a:t>Following are some of the major challenges which were faced in sentiment analysis:</a:t>
            </a:r>
            <a:endParaRPr lang="en-US" sz="2000" dirty="0" smtClean="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Incremental Approach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Parallel Computing For Massive Data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Behavior/</a:t>
            </a:r>
            <a:r>
              <a:rPr lang="en-US" sz="2000" u="none" strike="noStrike" dirty="0" err="1"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Homophily</a:t>
            </a: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Credibility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Sarcasm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Author Segmentation review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Grammatical Error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Existing Lexicons refinement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85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System designed for specific language  </a:t>
            </a:r>
            <a:endParaRPr lang="en-US" sz="20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0000"/>
              </a:lnSpc>
              <a:spcBef>
                <a:spcPts val="0"/>
              </a:spcBef>
              <a:spcAft>
                <a:spcPts val="2000"/>
              </a:spcAft>
              <a:buClr>
                <a:srgbClr val="000000"/>
              </a:buClr>
              <a:buSzPts val="1200"/>
              <a:buFont typeface="Arial" panose="020B0604020202020204" pitchFamily="34" charset="0"/>
              <a:buChar char="•"/>
            </a:pPr>
            <a:r>
              <a:rPr lang="en-US" sz="2000" u="none" strike="noStrike" dirty="0" smtClean="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Handling Noise &amp; Dynamism </a:t>
            </a:r>
            <a:endParaRPr lang="en-US"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90010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588</TotalTime>
  <Words>1950</Words>
  <Application>Microsoft Office PowerPoint</Application>
  <PresentationFormat>Widescreen</PresentationFormat>
  <Paragraphs>324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Mangal</vt:lpstr>
      <vt:lpstr>Times New Roman</vt:lpstr>
      <vt:lpstr>Wingdings</vt:lpstr>
      <vt:lpstr>Retrospect</vt:lpstr>
      <vt:lpstr>Analysis of Social Media and Speeches in Indian Politics</vt:lpstr>
      <vt:lpstr>Contents</vt:lpstr>
      <vt:lpstr>Introduction</vt:lpstr>
      <vt:lpstr>Existing Architecture</vt:lpstr>
      <vt:lpstr>Objective </vt:lpstr>
      <vt:lpstr>Requirement Analysis</vt:lpstr>
      <vt:lpstr>Requirement Analysis (Contd.) </vt:lpstr>
      <vt:lpstr>PowerPoint Presentation</vt:lpstr>
      <vt:lpstr>Sentiment Analysis Challenges</vt:lpstr>
      <vt:lpstr>Methodology &amp; Implementation</vt:lpstr>
      <vt:lpstr>Proposed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 (contd)</vt:lpstr>
      <vt:lpstr>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dc:creator>
  <cp:lastModifiedBy>Reshma</cp:lastModifiedBy>
  <cp:revision>101</cp:revision>
  <dcterms:created xsi:type="dcterms:W3CDTF">2020-04-20T06:01:29Z</dcterms:created>
  <dcterms:modified xsi:type="dcterms:W3CDTF">2020-04-20T16:17:48Z</dcterms:modified>
</cp:coreProperties>
</file>