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3"/>
  </p:notesMasterIdLst>
  <p:handoutMasterIdLst>
    <p:handoutMasterId r:id="rId34"/>
  </p:handoutMasterIdLst>
  <p:sldIdLst>
    <p:sldId id="266" r:id="rId3"/>
    <p:sldId id="256" r:id="rId4"/>
    <p:sldId id="267" r:id="rId5"/>
    <p:sldId id="268" r:id="rId6"/>
    <p:sldId id="269" r:id="rId7"/>
    <p:sldId id="275" r:id="rId8"/>
    <p:sldId id="276" r:id="rId9"/>
    <p:sldId id="277" r:id="rId10"/>
    <p:sldId id="270" r:id="rId11"/>
    <p:sldId id="278" r:id="rId12"/>
    <p:sldId id="279" r:id="rId13"/>
    <p:sldId id="280" r:id="rId14"/>
    <p:sldId id="281" r:id="rId15"/>
    <p:sldId id="282" r:id="rId16"/>
    <p:sldId id="283" r:id="rId17"/>
    <p:sldId id="284" r:id="rId18"/>
    <p:sldId id="285" r:id="rId19"/>
    <p:sldId id="286" r:id="rId20"/>
    <p:sldId id="291" r:id="rId21"/>
    <p:sldId id="292" r:id="rId22"/>
    <p:sldId id="289" r:id="rId23"/>
    <p:sldId id="288" r:id="rId24"/>
    <p:sldId id="293" r:id="rId25"/>
    <p:sldId id="294" r:id="rId26"/>
    <p:sldId id="295" r:id="rId27"/>
    <p:sldId id="271" r:id="rId28"/>
    <p:sldId id="272" r:id="rId29"/>
    <p:sldId id="273" r:id="rId30"/>
    <p:sldId id="261" r:id="rId31"/>
    <p:sldId id="27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FA7C11-AB19-4F04-8728-70F2C943ABE0}" type="datetimeFigureOut">
              <a:rPr lang="en-US" smtClean="0"/>
              <a:pPr/>
              <a:t>6/30/2014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AA73C7-A616-4A39-842F-B49DC50814A2}"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804ED6-DFB8-40BC-A643-9BCCEC3E26B7}" type="datetimeFigureOut">
              <a:rPr lang="en-US" smtClean="0"/>
              <a:pPr/>
              <a:t>6/30/2014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E920DE-9BB6-495D-AD53-E2FF58B63D5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9DE920DE-9BB6-495D-AD53-E2FF58B63D59}"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6/30/2014</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6/30/2014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6/30/2014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6/30/2014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6/30/2014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6/30/2014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6/30/2014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6/30/2014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6/30/2014</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6/30/2014</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6/30/2014</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6/30/2014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95400"/>
            <a:ext cx="5410200" cy="1446550"/>
          </a:xfrm>
          <a:prstGeom prst="rect">
            <a:avLst/>
          </a:prstGeom>
          <a:noFill/>
        </p:spPr>
        <p:txBody>
          <a:bodyPr wrap="square" lIns="91440" tIns="45720" rIns="91440" bIns="45720">
            <a:spAutoFit/>
          </a:bodyPr>
          <a:lstStyle/>
          <a:p>
            <a:pPr algn="ctr"/>
            <a:r>
              <a:rPr lang="en-US" sz="8800" b="1" cap="none" spc="600" dirty="0" smtClean="0">
                <a:ln w="10541" cmpd="sng">
                  <a:solidFill>
                    <a:schemeClr val="accent1">
                      <a:shade val="88000"/>
                      <a:satMod val="110000"/>
                    </a:schemeClr>
                  </a:solidFill>
                  <a:prstDash val="solid"/>
                </a:ln>
                <a:solidFill>
                  <a:srgbClr val="92D050"/>
                </a:solidFill>
                <a:effectLst>
                  <a:outerShdw blurRad="38100" dist="38100" dir="2700000" algn="tl">
                    <a:srgbClr val="000000">
                      <a:alpha val="43137"/>
                    </a:srgbClr>
                  </a:outerShdw>
                </a:effectLst>
                <a:latin typeface="Algerian" pitchFamily="82" charset="0"/>
              </a:rPr>
              <a:t>AMIDS</a:t>
            </a:r>
            <a:endParaRPr lang="en-US" sz="8800" b="1" cap="none" spc="600" dirty="0">
              <a:ln w="10541" cmpd="sng">
                <a:solidFill>
                  <a:schemeClr val="accent1">
                    <a:shade val="88000"/>
                    <a:satMod val="110000"/>
                  </a:schemeClr>
                </a:solidFill>
                <a:prstDash val="solid"/>
              </a:ln>
              <a:solidFill>
                <a:srgbClr val="92D050"/>
              </a:solidFill>
              <a:effectLst>
                <a:outerShdw blurRad="38100" dist="38100" dir="2700000" algn="tl">
                  <a:srgbClr val="000000">
                    <a:alpha val="43137"/>
                  </a:srgbClr>
                </a:outerShdw>
              </a:effectLst>
              <a:latin typeface="Algerian" pitchFamily="82" charset="0"/>
            </a:endParaRPr>
          </a:p>
        </p:txBody>
      </p:sp>
      <p:sp>
        <p:nvSpPr>
          <p:cNvPr id="5" name="Rectangle 4"/>
          <p:cNvSpPr/>
          <p:nvPr/>
        </p:nvSpPr>
        <p:spPr>
          <a:xfrm>
            <a:off x="152400" y="4038600"/>
            <a:ext cx="8744386" cy="2585323"/>
          </a:xfrm>
          <a:prstGeom prst="rect">
            <a:avLst/>
          </a:prstGeom>
          <a:noFill/>
        </p:spPr>
        <p:txBody>
          <a:bodyPr wrap="square" lIns="91440" tIns="45720" rIns="91440" bIns="45720">
            <a:spAutoFit/>
          </a:bodyPr>
          <a:lstStyle/>
          <a:p>
            <a:pPr algn="ctr"/>
            <a:r>
              <a:rPr lang="en-IN" sz="5400" b="1" dirty="0" smtClean="0"/>
              <a:t>A</a:t>
            </a:r>
            <a:r>
              <a:rPr lang="en-IN" sz="5400" dirty="0" smtClean="0"/>
              <a:t>dvanced </a:t>
            </a:r>
            <a:r>
              <a:rPr lang="en-IN" sz="5400" b="1" dirty="0" smtClean="0"/>
              <a:t>M</a:t>
            </a:r>
            <a:r>
              <a:rPr lang="en-IN" sz="5400" dirty="0" smtClean="0"/>
              <a:t>etering </a:t>
            </a:r>
            <a:r>
              <a:rPr lang="en-IN" sz="5400" b="1" dirty="0" smtClean="0"/>
              <a:t>I</a:t>
            </a:r>
            <a:r>
              <a:rPr lang="en-IN" sz="5400" dirty="0" smtClean="0"/>
              <a:t>nfrastructure with </a:t>
            </a:r>
            <a:r>
              <a:rPr lang="en-IN" sz="5400" b="1" dirty="0" smtClean="0"/>
              <a:t>D</a:t>
            </a:r>
            <a:r>
              <a:rPr lang="en-IN" sz="5400" dirty="0" smtClean="0"/>
              <a:t>etection </a:t>
            </a:r>
            <a:r>
              <a:rPr lang="en-IN" sz="5400" b="1" dirty="0" smtClean="0"/>
              <a:t>S</a:t>
            </a:r>
            <a:r>
              <a:rPr lang="en-IN" sz="5400" dirty="0" smtClean="0"/>
              <a:t>ystem</a:t>
            </a:r>
            <a:endParaRPr lang="en-US" sz="5400"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6" name="Picture 5" descr="Electricity-Theft-copy_20110927092352.jpg"/>
          <p:cNvPicPr>
            <a:picLocks noChangeAspect="1"/>
          </p:cNvPicPr>
          <p:nvPr/>
        </p:nvPicPr>
        <p:blipFill>
          <a:blip r:embed="rId2" cstate="print"/>
          <a:stretch>
            <a:fillRect/>
          </a:stretch>
        </p:blipFill>
        <p:spPr>
          <a:xfrm>
            <a:off x="5181600" y="533400"/>
            <a:ext cx="3454400" cy="2590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Rectangle 5"/>
          <p:cNvSpPr/>
          <p:nvPr/>
        </p:nvSpPr>
        <p:spPr>
          <a:xfrm>
            <a:off x="457200" y="533400"/>
            <a:ext cx="8382000" cy="5940088"/>
          </a:xfrm>
          <a:prstGeom prst="rect">
            <a:avLst/>
          </a:prstGeom>
        </p:spPr>
        <p:txBody>
          <a:bodyPr wrap="square">
            <a:spAutoFit/>
          </a:bodyPr>
          <a:lstStyle/>
          <a:p>
            <a:pPr>
              <a:buFont typeface="Arial" pitchFamily="34" charset="0"/>
              <a:buChar char="•"/>
            </a:pPr>
            <a:r>
              <a:rPr lang="en-IN" sz="2000" u="sng" dirty="0" smtClean="0">
                <a:solidFill>
                  <a:schemeClr val="accent4">
                    <a:lumMod val="75000"/>
                  </a:schemeClr>
                </a:solidFill>
                <a:latin typeface="Franklin Gothic Demi" pitchFamily="34" charset="0"/>
              </a:rPr>
              <a:t>SVM (Support-Vector Machine) </a:t>
            </a:r>
            <a:r>
              <a:rPr lang="en-IN" sz="2000" u="sng" dirty="0" smtClean="0">
                <a:latin typeface="Franklin Gothic Demi" pitchFamily="34" charset="0"/>
              </a:rPr>
              <a:t/>
            </a:r>
            <a:br>
              <a:rPr lang="en-IN" sz="2000" u="sng" dirty="0" smtClean="0">
                <a:latin typeface="Franklin Gothic Demi" pitchFamily="34" charset="0"/>
              </a:rPr>
            </a:br>
            <a:r>
              <a:rPr lang="en-IN" sz="2000" dirty="0" smtClean="0">
                <a:latin typeface="Franklin Gothic Demi" pitchFamily="34" charset="0"/>
              </a:rPr>
              <a:t/>
            </a:r>
            <a:br>
              <a:rPr lang="en-IN" sz="2000" dirty="0" smtClean="0">
                <a:latin typeface="Franklin Gothic Demi" pitchFamily="34" charset="0"/>
              </a:rPr>
            </a:br>
            <a:r>
              <a:rPr lang="en-IN" sz="2000" dirty="0" smtClean="0">
                <a:latin typeface="Franklin Gothic Demi" pitchFamily="34" charset="0"/>
              </a:rPr>
              <a:t>SVM  to energy consumption profile , its accuracy of </a:t>
            </a:r>
            <a:r>
              <a:rPr lang="en-IN" sz="2000" b="1" dirty="0" smtClean="0">
                <a:latin typeface="Franklin Gothic Demi" pitchFamily="34" charset="0"/>
              </a:rPr>
              <a:t>98.4% </a:t>
            </a:r>
            <a:r>
              <a:rPr lang="en-IN" sz="2000" dirty="0" smtClean="0">
                <a:latin typeface="Franklin Gothic Demi" pitchFamily="34" charset="0"/>
              </a:rPr>
              <a:t>,it adapts hybrid neural-network Mode.</a:t>
            </a:r>
            <a:br>
              <a:rPr lang="en-IN" sz="2000" dirty="0" smtClean="0">
                <a:latin typeface="Franklin Gothic Demi" pitchFamily="34" charset="0"/>
              </a:rPr>
            </a:br>
            <a:r>
              <a:rPr lang="en-IN" sz="2000" dirty="0" smtClean="0">
                <a:latin typeface="Franklin Gothic Demi" pitchFamily="34" charset="0"/>
              </a:rPr>
              <a:t>The main limitations of this approach are to rely on a set of assumptions that often do not hold, such as the linear independence of equations or the zero resistance of energy cables.</a:t>
            </a:r>
            <a:br>
              <a:rPr lang="en-IN" sz="2000" dirty="0" smtClean="0">
                <a:latin typeface="Franklin Gothic Demi" pitchFamily="34" charset="0"/>
              </a:rPr>
            </a:br>
            <a:endParaRPr lang="en-IN" sz="2000" dirty="0" smtClean="0">
              <a:latin typeface="Franklin Gothic Demi" pitchFamily="34" charset="0"/>
            </a:endParaRPr>
          </a:p>
          <a:p>
            <a:endParaRPr lang="en-IN" sz="2000" dirty="0" smtClean="0">
              <a:latin typeface="Franklin Gothic Demi" pitchFamily="34" charset="0"/>
            </a:endParaRPr>
          </a:p>
          <a:p>
            <a:pPr>
              <a:buFont typeface="Arial" pitchFamily="34" charset="0"/>
              <a:buChar char="•"/>
            </a:pPr>
            <a:r>
              <a:rPr lang="en-IN" sz="2000" u="sng" dirty="0" smtClean="0">
                <a:solidFill>
                  <a:schemeClr val="accent4">
                    <a:lumMod val="75000"/>
                  </a:schemeClr>
                </a:solidFill>
                <a:latin typeface="Franklin Gothic Demi" pitchFamily="34" charset="0"/>
              </a:rPr>
              <a:t>Harmonic Generator </a:t>
            </a:r>
          </a:p>
          <a:p>
            <a:r>
              <a:rPr lang="en-IN" sz="2000" dirty="0" smtClean="0">
                <a:latin typeface="Franklin Gothic Demi" pitchFamily="34" charset="0"/>
              </a:rPr>
              <a:t/>
            </a:r>
            <a:br>
              <a:rPr lang="en-IN" sz="2000" dirty="0" smtClean="0">
                <a:latin typeface="Franklin Gothic Demi" pitchFamily="34" charset="0"/>
              </a:rPr>
            </a:br>
            <a:r>
              <a:rPr lang="en-IN" sz="2000" dirty="0" smtClean="0">
                <a:latin typeface="Franklin Gothic Demi" pitchFamily="34" charset="0"/>
              </a:rPr>
              <a:t>Harmonic Generator to actively deteriorate appliances of customers who steal energy.</a:t>
            </a:r>
            <a:br>
              <a:rPr lang="en-IN" sz="2000" dirty="0" smtClean="0">
                <a:latin typeface="Franklin Gothic Demi" pitchFamily="34" charset="0"/>
              </a:rPr>
            </a:br>
            <a:r>
              <a:rPr lang="en-IN" sz="2000" dirty="0" smtClean="0">
                <a:latin typeface="Franklin Gothic Demi" pitchFamily="34" charset="0"/>
              </a:rPr>
              <a:t>An important limitation of this solution is to require smart meters to be instrumented with harmonic sensors so that genuine appliances remains protected from the active probes. Moreover, if such sensor fails, damage to genuine customers could make the cost of false positives prohibitively high.</a:t>
            </a:r>
          </a:p>
          <a:p>
            <a:endParaRPr lang="en-IN" sz="2000" dirty="0" smtClean="0">
              <a:latin typeface="Franklin Gothic Demi" pitchFamily="34" charset="0"/>
            </a:endParaRPr>
          </a:p>
        </p:txBody>
      </p:sp>
      <p:sp>
        <p:nvSpPr>
          <p:cNvPr id="7" name="TextBox 6"/>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 10</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7" name="Rectangle 6"/>
          <p:cNvSpPr/>
          <p:nvPr/>
        </p:nvSpPr>
        <p:spPr>
          <a:xfrm>
            <a:off x="0" y="1905000"/>
            <a:ext cx="6858000" cy="4154984"/>
          </a:xfrm>
          <a:prstGeom prst="rect">
            <a:avLst/>
          </a:prstGeom>
        </p:spPr>
        <p:txBody>
          <a:bodyPr wrap="square">
            <a:spAutoFit/>
          </a:bodyPr>
          <a:lstStyle/>
          <a:p>
            <a:endParaRPr lang="en-IN" sz="2400" dirty="0" smtClean="0"/>
          </a:p>
          <a:p>
            <a:pPr>
              <a:buFont typeface="Wingdings" pitchFamily="2" charset="2"/>
              <a:buChar char="Ø"/>
            </a:pPr>
            <a:r>
              <a:rPr lang="en-IN" sz="2400" dirty="0" smtClean="0"/>
              <a:t>Anti-tampering Alert</a:t>
            </a:r>
          </a:p>
          <a:p>
            <a:pPr>
              <a:buFont typeface="Wingdings" pitchFamily="2" charset="2"/>
              <a:buChar char="Ø"/>
            </a:pPr>
            <a:r>
              <a:rPr lang="en-IN" sz="2400" dirty="0" smtClean="0"/>
              <a:t>Reverse Rotation Alert</a:t>
            </a:r>
          </a:p>
          <a:p>
            <a:pPr>
              <a:buFont typeface="Wingdings" pitchFamily="2" charset="2"/>
              <a:buChar char="Ø"/>
            </a:pPr>
            <a:r>
              <a:rPr lang="en-IN" sz="2400" dirty="0" smtClean="0"/>
              <a:t>Disconnect Alert</a:t>
            </a:r>
            <a:br>
              <a:rPr lang="en-IN" sz="2400" dirty="0" smtClean="0"/>
            </a:br>
            <a:endParaRPr lang="en-IN" sz="2400" dirty="0" smtClean="0"/>
          </a:p>
          <a:p>
            <a:endParaRPr lang="en-IN" sz="2400" dirty="0" smtClean="0"/>
          </a:p>
          <a:p>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                                     Individual </a:t>
            </a:r>
            <a:r>
              <a:rPr lang="en-IN" sz="2400" dirty="0" err="1" smtClean="0"/>
              <a:t>Limitaions</a:t>
            </a:r>
            <a:r>
              <a:rPr lang="en-IN" sz="2400" dirty="0" smtClean="0"/>
              <a:t> </a:t>
            </a:r>
            <a:br>
              <a:rPr lang="en-IN" sz="2400" dirty="0" smtClean="0"/>
            </a:br>
            <a:endParaRPr lang="en-IN" sz="2400" dirty="0"/>
          </a:p>
        </p:txBody>
      </p:sp>
      <p:sp>
        <p:nvSpPr>
          <p:cNvPr id="11" name="Rectangle 10"/>
          <p:cNvSpPr/>
          <p:nvPr/>
        </p:nvSpPr>
        <p:spPr>
          <a:xfrm>
            <a:off x="0" y="1143001"/>
            <a:ext cx="9144000" cy="830997"/>
          </a:xfrm>
          <a:prstGeom prst="rect">
            <a:avLst/>
          </a:prstGeom>
        </p:spPr>
        <p:txBody>
          <a:bodyPr wrap="square">
            <a:spAutoFit/>
          </a:bodyPr>
          <a:lstStyle/>
          <a:p>
            <a:r>
              <a:rPr lang="en-IN" sz="2400" b="1" dirty="0" smtClean="0">
                <a:latin typeface="Hanzel Extended" pitchFamily="34" charset="0"/>
              </a:rPr>
              <a:t>Physical Tampering Detection Solutions</a:t>
            </a:r>
            <a:br>
              <a:rPr lang="en-IN" sz="2400" b="1" dirty="0" smtClean="0">
                <a:latin typeface="Hanzel Extended" pitchFamily="34" charset="0"/>
              </a:rPr>
            </a:br>
            <a:endParaRPr lang="en-IN" sz="2400" b="1" dirty="0">
              <a:latin typeface="Hanzel Extended" pitchFamily="34" charset="0"/>
            </a:endParaRPr>
          </a:p>
        </p:txBody>
      </p:sp>
      <p:sp>
        <p:nvSpPr>
          <p:cNvPr id="12" name="TextBox 11"/>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11</a:t>
            </a:r>
            <a:endParaRPr lang="en-IN" sz="2000" b="1" dirty="0">
              <a:solidFill>
                <a:schemeClr val="bg1"/>
              </a:solidFill>
              <a:latin typeface="Times New Roman" pitchFamily="18" charset="0"/>
              <a:cs typeface="Times New Roman" pitchFamily="18" charset="0"/>
            </a:endParaRPr>
          </a:p>
        </p:txBody>
      </p:sp>
      <p:pic>
        <p:nvPicPr>
          <p:cNvPr id="16" name="Picture 4"/>
          <p:cNvPicPr>
            <a:picLocks noChangeAspect="1" noChangeArrowheads="1"/>
          </p:cNvPicPr>
          <p:nvPr/>
        </p:nvPicPr>
        <p:blipFill>
          <a:blip r:embed="rId2" cstate="print"/>
          <a:srcRect/>
          <a:stretch>
            <a:fillRect/>
          </a:stretch>
        </p:blipFill>
        <p:spPr bwMode="auto">
          <a:xfrm>
            <a:off x="7714456" y="4648200"/>
            <a:ext cx="1429544" cy="14295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5"/>
          <p:cNvPicPr>
            <a:picLocks noChangeAspect="1" noChangeArrowheads="1"/>
          </p:cNvPicPr>
          <p:nvPr/>
        </p:nvPicPr>
        <p:blipFill>
          <a:blip r:embed="rId3" cstate="print"/>
          <a:srcRect/>
          <a:stretch>
            <a:fillRect/>
          </a:stretch>
        </p:blipFill>
        <p:spPr bwMode="auto">
          <a:xfrm>
            <a:off x="0" y="4114800"/>
            <a:ext cx="1752600" cy="1908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4"/>
          <p:cNvPicPr>
            <a:picLocks noChangeAspect="1" noChangeArrowheads="1"/>
          </p:cNvPicPr>
          <p:nvPr/>
        </p:nvPicPr>
        <p:blipFill>
          <a:blip r:embed="rId4" cstate="print"/>
          <a:srcRect/>
          <a:stretch>
            <a:fillRect/>
          </a:stretch>
        </p:blipFill>
        <p:spPr bwMode="auto">
          <a:xfrm>
            <a:off x="5476875" y="1600200"/>
            <a:ext cx="3667125" cy="2190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Rectangle 5"/>
          <p:cNvSpPr/>
          <p:nvPr/>
        </p:nvSpPr>
        <p:spPr>
          <a:xfrm>
            <a:off x="685800" y="762000"/>
            <a:ext cx="8023350" cy="461665"/>
          </a:xfrm>
          <a:prstGeom prst="rect">
            <a:avLst/>
          </a:prstGeom>
        </p:spPr>
        <p:txBody>
          <a:bodyPr wrap="none">
            <a:spAutoFit/>
          </a:bodyPr>
          <a:lstStyle/>
          <a:p>
            <a:r>
              <a:rPr lang="en-IN" sz="2400" b="1" dirty="0" smtClean="0">
                <a:latin typeface="Hanzel Extended" pitchFamily="34" charset="0"/>
              </a:rPr>
              <a:t>Cyber Intrusion Detection Systems</a:t>
            </a:r>
          </a:p>
        </p:txBody>
      </p:sp>
      <p:sp>
        <p:nvSpPr>
          <p:cNvPr id="7" name="Rectangle 6"/>
          <p:cNvSpPr/>
          <p:nvPr/>
        </p:nvSpPr>
        <p:spPr>
          <a:xfrm>
            <a:off x="228600" y="1828801"/>
            <a:ext cx="8305800" cy="3785652"/>
          </a:xfrm>
          <a:prstGeom prst="rect">
            <a:avLst/>
          </a:prstGeom>
        </p:spPr>
        <p:txBody>
          <a:bodyPr wrap="square">
            <a:spAutoFit/>
          </a:bodyPr>
          <a:lstStyle/>
          <a:p>
            <a:r>
              <a:rPr lang="en-IN" sz="2000" b="1" dirty="0" smtClean="0"/>
              <a:t>This is implemented and deployed via firmware upgrade:</a:t>
            </a:r>
          </a:p>
          <a:p>
            <a:r>
              <a:rPr lang="en-IN" sz="2000" b="1" dirty="0" smtClean="0"/>
              <a:t> 1) a remote cumulative attestation kernel (CAK) in meters</a:t>
            </a:r>
          </a:p>
          <a:p>
            <a:r>
              <a:rPr lang="en-IN" sz="2000" b="1" dirty="0" smtClean="0"/>
              <a:t>2) a </a:t>
            </a:r>
            <a:r>
              <a:rPr lang="en-IN" sz="2000" b="1" dirty="0" err="1" smtClean="0"/>
              <a:t>specificationbased</a:t>
            </a:r>
            <a:r>
              <a:rPr lang="en-IN" sz="2000" b="1" dirty="0" smtClean="0"/>
              <a:t> network intrusion detection systems deployed on access points or dedicated sensors in the local </a:t>
            </a:r>
            <a:r>
              <a:rPr lang="en-IN" sz="2000" b="1" dirty="0" err="1" smtClean="0"/>
              <a:t>neighborhood</a:t>
            </a:r>
            <a:r>
              <a:rPr lang="en-IN" sz="2000" b="1" dirty="0" smtClean="0"/>
              <a:t> area network </a:t>
            </a:r>
            <a:br>
              <a:rPr lang="en-IN" sz="2000" b="1" dirty="0" smtClean="0"/>
            </a:br>
            <a:r>
              <a:rPr lang="en-IN" sz="2000" b="1" dirty="0" smtClean="0"/>
              <a:t/>
            </a:r>
            <a:br>
              <a:rPr lang="en-IN" sz="2000" b="1" dirty="0" smtClean="0"/>
            </a:br>
            <a:r>
              <a:rPr lang="en-IN" sz="2000" b="1" dirty="0" smtClean="0"/>
              <a:t>Alerts : </a:t>
            </a:r>
            <a:br>
              <a:rPr lang="en-IN" sz="2000" b="1" dirty="0" smtClean="0"/>
            </a:br>
            <a:r>
              <a:rPr lang="en-IN" sz="2000" b="1" dirty="0" smtClean="0"/>
              <a:t>	Spec- Based Network Monitoring </a:t>
            </a:r>
          </a:p>
          <a:p>
            <a:r>
              <a:rPr lang="en-IN" sz="2000" b="1" dirty="0" smtClean="0"/>
              <a:t>	Remote Firmware Attestation</a:t>
            </a:r>
          </a:p>
          <a:p>
            <a:r>
              <a:rPr lang="en-IN" sz="2000" b="1" dirty="0" smtClean="0"/>
              <a:t>	Meter Authentication logs</a:t>
            </a:r>
          </a:p>
          <a:p>
            <a:r>
              <a:rPr lang="en-IN" sz="2000" b="1" dirty="0" smtClean="0"/>
              <a:t>	Meter Responsiveness</a:t>
            </a:r>
          </a:p>
          <a:p>
            <a:endParaRPr lang="en-IN" sz="2000" b="1" dirty="0"/>
          </a:p>
        </p:txBody>
      </p:sp>
      <p:sp>
        <p:nvSpPr>
          <p:cNvPr id="9" name="TextBox 8"/>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12</a:t>
            </a:r>
            <a:endParaRPr lang="en-IN" sz="2000" b="1" dirty="0">
              <a:solidFill>
                <a:schemeClr val="bg1"/>
              </a:solidFill>
              <a:latin typeface="Times New Roman" pitchFamily="18" charset="0"/>
              <a:cs typeface="Times New Roman" pitchFamily="18" charset="0"/>
            </a:endParaRPr>
          </a:p>
        </p:txBody>
      </p:sp>
      <p:pic>
        <p:nvPicPr>
          <p:cNvPr id="2050" name="Picture 2" descr="C:\Users\admin\Desktop\seminar\iMages\energy_gridsystems.jpg"/>
          <p:cNvPicPr>
            <a:picLocks noChangeAspect="1" noChangeArrowheads="1"/>
          </p:cNvPicPr>
          <p:nvPr/>
        </p:nvPicPr>
        <p:blipFill>
          <a:blip r:embed="rId2" cstate="print"/>
          <a:srcRect/>
          <a:stretch>
            <a:fillRect/>
          </a:stretch>
        </p:blipFill>
        <p:spPr bwMode="auto">
          <a:xfrm>
            <a:off x="5715000" y="3429000"/>
            <a:ext cx="3429000" cy="228852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Rectangle 5"/>
          <p:cNvSpPr/>
          <p:nvPr/>
        </p:nvSpPr>
        <p:spPr>
          <a:xfrm>
            <a:off x="304800" y="914400"/>
            <a:ext cx="8305800" cy="830997"/>
          </a:xfrm>
          <a:prstGeom prst="rect">
            <a:avLst/>
          </a:prstGeom>
        </p:spPr>
        <p:txBody>
          <a:bodyPr wrap="square">
            <a:spAutoFit/>
          </a:bodyPr>
          <a:lstStyle/>
          <a:p>
            <a:pPr algn="ctr"/>
            <a:r>
              <a:rPr lang="en-IN" sz="2400" b="1" dirty="0" smtClean="0">
                <a:latin typeface="Hanzel Extended" pitchFamily="34" charset="0"/>
              </a:rPr>
              <a:t>Power Measurement-based Anomaly Detection</a:t>
            </a:r>
          </a:p>
        </p:txBody>
      </p:sp>
      <p:sp>
        <p:nvSpPr>
          <p:cNvPr id="7" name="Rectangle 6"/>
          <p:cNvSpPr/>
          <p:nvPr/>
        </p:nvSpPr>
        <p:spPr>
          <a:xfrm>
            <a:off x="304800" y="2057400"/>
            <a:ext cx="8077200" cy="2246769"/>
          </a:xfrm>
          <a:prstGeom prst="rect">
            <a:avLst/>
          </a:prstGeom>
        </p:spPr>
        <p:txBody>
          <a:bodyPr wrap="square">
            <a:spAutoFit/>
          </a:bodyPr>
          <a:lstStyle/>
          <a:p>
            <a:r>
              <a:rPr lang="en-IN" sz="2000" b="1" dirty="0" smtClean="0"/>
              <a:t>Load profile data available from smart meters.</a:t>
            </a:r>
          </a:p>
          <a:p>
            <a:r>
              <a:rPr lang="en-IN" sz="2000" b="1" dirty="0" smtClean="0"/>
              <a:t>Uses  Naive </a:t>
            </a:r>
            <a:r>
              <a:rPr lang="en-IN" sz="2000" b="1" dirty="0" err="1" smtClean="0"/>
              <a:t>Bayes</a:t>
            </a:r>
            <a:r>
              <a:rPr lang="en-IN" sz="2000" b="1" dirty="0" smtClean="0"/>
              <a:t> algorithm .</a:t>
            </a:r>
          </a:p>
          <a:p>
            <a:r>
              <a:rPr lang="en-IN" sz="2000" b="1" dirty="0" smtClean="0"/>
              <a:t/>
            </a:r>
            <a:br>
              <a:rPr lang="en-IN" sz="2000" b="1" dirty="0" smtClean="0"/>
            </a:br>
            <a:r>
              <a:rPr lang="en-IN" sz="2000" b="1" dirty="0" smtClean="0"/>
              <a:t>Two power measurement-based detection solutions based on supervised and unsupervised machine learning techniques.</a:t>
            </a:r>
          </a:p>
          <a:p>
            <a:endParaRPr lang="en-IN" sz="2000" b="1" dirty="0"/>
          </a:p>
        </p:txBody>
      </p:sp>
      <p:pic>
        <p:nvPicPr>
          <p:cNvPr id="9" name="Picture 4" descr="C:\Users\admin\Desktop\seminar\iMages\21.JPG"/>
          <p:cNvPicPr>
            <a:picLocks noChangeAspect="1" noChangeArrowheads="1"/>
          </p:cNvPicPr>
          <p:nvPr/>
        </p:nvPicPr>
        <p:blipFill>
          <a:blip r:embed="rId2"/>
          <a:srcRect/>
          <a:stretch>
            <a:fillRect/>
          </a:stretch>
        </p:blipFill>
        <p:spPr bwMode="auto">
          <a:xfrm>
            <a:off x="228600" y="4191000"/>
            <a:ext cx="4238625" cy="685800"/>
          </a:xfrm>
          <a:prstGeom prst="rect">
            <a:avLst/>
          </a:prstGeom>
          <a:noFill/>
        </p:spPr>
      </p:pic>
      <p:pic>
        <p:nvPicPr>
          <p:cNvPr id="11" name="Picture 5" descr="C:\Users\admin\Desktop\seminar\iMages\221.JPG"/>
          <p:cNvPicPr>
            <a:picLocks noChangeAspect="1" noChangeArrowheads="1"/>
          </p:cNvPicPr>
          <p:nvPr/>
        </p:nvPicPr>
        <p:blipFill>
          <a:blip r:embed="rId3"/>
          <a:srcRect/>
          <a:stretch>
            <a:fillRect/>
          </a:stretch>
        </p:blipFill>
        <p:spPr bwMode="auto">
          <a:xfrm>
            <a:off x="4724400" y="5181600"/>
            <a:ext cx="3581400" cy="542925"/>
          </a:xfrm>
          <a:prstGeom prst="rect">
            <a:avLst/>
          </a:prstGeom>
          <a:noFill/>
        </p:spPr>
      </p:pic>
      <p:sp>
        <p:nvSpPr>
          <p:cNvPr id="12" name="TextBox 11"/>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13</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Rectangle 5"/>
          <p:cNvSpPr/>
          <p:nvPr/>
        </p:nvSpPr>
        <p:spPr>
          <a:xfrm>
            <a:off x="1066800" y="914400"/>
            <a:ext cx="7040710" cy="461665"/>
          </a:xfrm>
          <a:prstGeom prst="rect">
            <a:avLst/>
          </a:prstGeom>
        </p:spPr>
        <p:txBody>
          <a:bodyPr wrap="none">
            <a:spAutoFit/>
          </a:bodyPr>
          <a:lstStyle/>
          <a:p>
            <a:r>
              <a:rPr lang="en-IN" sz="2400" b="1" dirty="0" smtClean="0">
                <a:latin typeface="Hanzel Extended" pitchFamily="34" charset="0"/>
                <a:cs typeface="Miriam" pitchFamily="34" charset="-79"/>
              </a:rPr>
              <a:t>Supervised Anomaly Detection</a:t>
            </a:r>
            <a:endParaRPr lang="en-IN" sz="2400" dirty="0">
              <a:latin typeface="Hanzel Extended" pitchFamily="34" charset="0"/>
              <a:cs typeface="Miriam" pitchFamily="34" charset="-79"/>
            </a:endParaRPr>
          </a:p>
        </p:txBody>
      </p:sp>
      <p:pic>
        <p:nvPicPr>
          <p:cNvPr id="7" name="Picture 2" descr="C:\Users\admin\Desktop\seminar\iMages\12.JPG"/>
          <p:cNvPicPr>
            <a:picLocks noChangeAspect="1" noChangeArrowheads="1"/>
          </p:cNvPicPr>
          <p:nvPr/>
        </p:nvPicPr>
        <p:blipFill>
          <a:blip r:embed="rId2"/>
          <a:srcRect/>
          <a:stretch>
            <a:fillRect/>
          </a:stretch>
        </p:blipFill>
        <p:spPr bwMode="auto">
          <a:xfrm>
            <a:off x="1752600" y="3733800"/>
            <a:ext cx="5002768" cy="1905000"/>
          </a:xfrm>
          <a:prstGeom prst="rect">
            <a:avLst/>
          </a:prstGeom>
          <a:noFill/>
        </p:spPr>
      </p:pic>
      <p:pic>
        <p:nvPicPr>
          <p:cNvPr id="9" name="Picture 6" descr="C:\Users\admin\Desktop\seminar\iMages\Capture.JPG"/>
          <p:cNvPicPr>
            <a:picLocks noChangeAspect="1" noChangeArrowheads="1"/>
          </p:cNvPicPr>
          <p:nvPr/>
        </p:nvPicPr>
        <p:blipFill>
          <a:blip r:embed="rId3"/>
          <a:srcRect/>
          <a:stretch>
            <a:fillRect/>
          </a:stretch>
        </p:blipFill>
        <p:spPr bwMode="auto">
          <a:xfrm>
            <a:off x="1752600" y="1600200"/>
            <a:ext cx="5029200" cy="1910441"/>
          </a:xfrm>
          <a:prstGeom prst="rect">
            <a:avLst/>
          </a:prstGeom>
          <a:noFill/>
        </p:spPr>
      </p:pic>
      <p:sp>
        <p:nvSpPr>
          <p:cNvPr id="11" name="TextBox 10"/>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14</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pic>
        <p:nvPicPr>
          <p:cNvPr id="7" name="Picture 4" descr="C:\Users\admin\Desktop\seminar\iMages\412424.JPG"/>
          <p:cNvPicPr>
            <a:picLocks noChangeAspect="1" noChangeArrowheads="1"/>
          </p:cNvPicPr>
          <p:nvPr/>
        </p:nvPicPr>
        <p:blipFill>
          <a:blip r:embed="rId2"/>
          <a:srcRect/>
          <a:stretch>
            <a:fillRect/>
          </a:stretch>
        </p:blipFill>
        <p:spPr bwMode="auto">
          <a:xfrm>
            <a:off x="1219200" y="1295400"/>
            <a:ext cx="2233084" cy="1143000"/>
          </a:xfrm>
          <a:prstGeom prst="rect">
            <a:avLst/>
          </a:prstGeom>
          <a:noFill/>
        </p:spPr>
      </p:pic>
      <p:pic>
        <p:nvPicPr>
          <p:cNvPr id="9" name="Picture 2" descr="C:\Users\admin\Desktop\seminar\iMages\2.JPG"/>
          <p:cNvPicPr>
            <a:picLocks noChangeAspect="1" noChangeArrowheads="1"/>
          </p:cNvPicPr>
          <p:nvPr/>
        </p:nvPicPr>
        <p:blipFill>
          <a:blip r:embed="rId3"/>
          <a:srcRect/>
          <a:stretch>
            <a:fillRect/>
          </a:stretch>
        </p:blipFill>
        <p:spPr bwMode="auto">
          <a:xfrm>
            <a:off x="609600" y="3962400"/>
            <a:ext cx="3683442" cy="1295400"/>
          </a:xfrm>
          <a:prstGeom prst="rect">
            <a:avLst/>
          </a:prstGeom>
          <a:noFill/>
        </p:spPr>
      </p:pic>
      <p:sp>
        <p:nvSpPr>
          <p:cNvPr id="12" name="TextBox 11"/>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15</a:t>
            </a:r>
            <a:endParaRPr lang="en-IN" sz="2000" b="1" dirty="0">
              <a:solidFill>
                <a:schemeClr val="bg1"/>
              </a:solidFill>
              <a:latin typeface="Times New Roman" pitchFamily="18" charset="0"/>
              <a:cs typeface="Times New Roman" pitchFamily="18" charset="0"/>
            </a:endParaRPr>
          </a:p>
        </p:txBody>
      </p:sp>
      <p:pic>
        <p:nvPicPr>
          <p:cNvPr id="13" name="Picture 2"/>
          <p:cNvPicPr>
            <a:picLocks noChangeAspect="1" noChangeArrowheads="1"/>
          </p:cNvPicPr>
          <p:nvPr/>
        </p:nvPicPr>
        <p:blipFill>
          <a:blip r:embed="rId4" cstate="print"/>
          <a:srcRect/>
          <a:stretch>
            <a:fillRect/>
          </a:stretch>
        </p:blipFill>
        <p:spPr bwMode="auto">
          <a:xfrm>
            <a:off x="6019800" y="1219200"/>
            <a:ext cx="2533650" cy="3962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pic>
        <p:nvPicPr>
          <p:cNvPr id="6" name="Picture 5" descr="C:\Users\admin\Desktop\seminar\iMages\1213.JPG"/>
          <p:cNvPicPr>
            <a:picLocks noChangeAspect="1" noChangeArrowheads="1"/>
          </p:cNvPicPr>
          <p:nvPr/>
        </p:nvPicPr>
        <p:blipFill>
          <a:blip r:embed="rId2" cstate="print"/>
          <a:srcRect/>
          <a:stretch>
            <a:fillRect/>
          </a:stretch>
        </p:blipFill>
        <p:spPr bwMode="auto">
          <a:xfrm>
            <a:off x="0" y="762000"/>
            <a:ext cx="8970060" cy="5029200"/>
          </a:xfrm>
          <a:prstGeom prst="rect">
            <a:avLst/>
          </a:prstGeom>
          <a:noFill/>
        </p:spPr>
      </p:pic>
      <p:sp>
        <p:nvSpPr>
          <p:cNvPr id="7" name="TextBox 6"/>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16</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Rectangle 5"/>
          <p:cNvSpPr/>
          <p:nvPr/>
        </p:nvSpPr>
        <p:spPr>
          <a:xfrm>
            <a:off x="838200" y="914400"/>
            <a:ext cx="7670690" cy="461665"/>
          </a:xfrm>
          <a:prstGeom prst="rect">
            <a:avLst/>
          </a:prstGeom>
        </p:spPr>
        <p:txBody>
          <a:bodyPr wrap="none">
            <a:spAutoFit/>
          </a:bodyPr>
          <a:lstStyle/>
          <a:p>
            <a:r>
              <a:rPr lang="en-IN" sz="2400" b="1" dirty="0" smtClean="0">
                <a:latin typeface="Hanzel Extended" pitchFamily="34" charset="0"/>
              </a:rPr>
              <a:t>Unsupervised Anomaly Detection.</a:t>
            </a:r>
            <a:endParaRPr lang="en-IN" sz="2400" dirty="0">
              <a:latin typeface="Hanzel Extended" pitchFamily="34" charset="0"/>
            </a:endParaRPr>
          </a:p>
        </p:txBody>
      </p:sp>
      <p:pic>
        <p:nvPicPr>
          <p:cNvPr id="9" name="Picture 3" descr="C:\Users\admin\Desktop\seminar\iMages\424.JPG"/>
          <p:cNvPicPr>
            <a:picLocks noChangeAspect="1" noChangeArrowheads="1"/>
          </p:cNvPicPr>
          <p:nvPr/>
        </p:nvPicPr>
        <p:blipFill>
          <a:blip r:embed="rId2"/>
          <a:srcRect/>
          <a:stretch>
            <a:fillRect/>
          </a:stretch>
        </p:blipFill>
        <p:spPr bwMode="auto">
          <a:xfrm>
            <a:off x="1066800" y="2819400"/>
            <a:ext cx="5927436" cy="1295400"/>
          </a:xfrm>
          <a:prstGeom prst="rect">
            <a:avLst/>
          </a:prstGeom>
          <a:noFill/>
        </p:spPr>
      </p:pic>
      <p:sp>
        <p:nvSpPr>
          <p:cNvPr id="11" name="TextBox 10"/>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17</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pic>
        <p:nvPicPr>
          <p:cNvPr id="6" name="Picture 2" descr="C:\Users\admin\Desktop\seminar\iMages\2454.JPG"/>
          <p:cNvPicPr>
            <a:picLocks noChangeAspect="1" noChangeArrowheads="1"/>
          </p:cNvPicPr>
          <p:nvPr/>
        </p:nvPicPr>
        <p:blipFill>
          <a:blip r:embed="rId2"/>
          <a:srcRect/>
          <a:stretch>
            <a:fillRect/>
          </a:stretch>
        </p:blipFill>
        <p:spPr bwMode="auto">
          <a:xfrm>
            <a:off x="-304800" y="762000"/>
            <a:ext cx="9220200" cy="4947131"/>
          </a:xfrm>
          <a:prstGeom prst="rect">
            <a:avLst/>
          </a:prstGeom>
          <a:noFill/>
        </p:spPr>
      </p:pic>
      <p:sp>
        <p:nvSpPr>
          <p:cNvPr id="7" name="TextBox 6"/>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18</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Rectangle 5"/>
          <p:cNvSpPr/>
          <p:nvPr/>
        </p:nvSpPr>
        <p:spPr>
          <a:xfrm>
            <a:off x="381000" y="762000"/>
            <a:ext cx="8763000" cy="523220"/>
          </a:xfrm>
          <a:prstGeom prst="rect">
            <a:avLst/>
          </a:prstGeom>
        </p:spPr>
        <p:txBody>
          <a:bodyPr wrap="square">
            <a:spAutoFit/>
          </a:bodyPr>
          <a:lstStyle/>
          <a:p>
            <a:r>
              <a:rPr lang="en-IN" sz="2800" dirty="0" smtClean="0">
                <a:latin typeface="Aharoni" pitchFamily="2" charset="-79"/>
                <a:cs typeface="Aharoni" pitchFamily="2" charset="-79"/>
              </a:rPr>
              <a:t>MULTI-SOURCE INFORMATION FUSION</a:t>
            </a:r>
          </a:p>
        </p:txBody>
      </p:sp>
      <p:sp>
        <p:nvSpPr>
          <p:cNvPr id="7" name="Rectangle 6"/>
          <p:cNvSpPr/>
          <p:nvPr/>
        </p:nvSpPr>
        <p:spPr>
          <a:xfrm>
            <a:off x="609600" y="2438400"/>
            <a:ext cx="7924800" cy="3170099"/>
          </a:xfrm>
          <a:prstGeom prst="rect">
            <a:avLst/>
          </a:prstGeom>
        </p:spPr>
        <p:txBody>
          <a:bodyPr wrap="square">
            <a:spAutoFit/>
          </a:bodyPr>
          <a:lstStyle/>
          <a:p>
            <a:pPr>
              <a:buFont typeface="Wingdings" pitchFamily="2" charset="2"/>
              <a:buChar char="Ø"/>
            </a:pPr>
            <a:r>
              <a:rPr lang="en-IN" sz="2000" b="1" dirty="0" smtClean="0"/>
              <a:t>Individually reported  fairly large numbers of false positives and sometimes miss intrusions.</a:t>
            </a:r>
            <a:br>
              <a:rPr lang="en-IN" sz="2000" b="1" dirty="0" smtClean="0"/>
            </a:br>
            <a:endParaRPr lang="en-IN" sz="2000" b="1" dirty="0" smtClean="0"/>
          </a:p>
          <a:p>
            <a:pPr>
              <a:buFont typeface="Wingdings" pitchFamily="2" charset="2"/>
              <a:buChar char="Ø"/>
            </a:pPr>
            <a:r>
              <a:rPr lang="en-IN" sz="2000" b="1" dirty="0" smtClean="0"/>
              <a:t>To improve the overall accuracy, AMIDS makes use of a novel model-based solution to correlate alerts and provides operators with contextual Information , it uses a attack graph .</a:t>
            </a:r>
          </a:p>
          <a:p>
            <a:r>
              <a:rPr lang="en-IN" sz="2000" b="1" dirty="0" smtClean="0"/>
              <a:t/>
            </a:r>
            <a:br>
              <a:rPr lang="en-IN" sz="2000" b="1" dirty="0" smtClean="0"/>
            </a:br>
            <a:r>
              <a:rPr lang="en-IN" sz="2000" b="1" dirty="0" smtClean="0"/>
              <a:t/>
            </a:r>
            <a:br>
              <a:rPr lang="en-IN" sz="2000" b="1" dirty="0" smtClean="0"/>
            </a:br>
            <a:endParaRPr lang="en-IN" sz="2000" b="1" dirty="0" smtClean="0"/>
          </a:p>
        </p:txBody>
      </p:sp>
      <p:sp>
        <p:nvSpPr>
          <p:cNvPr id="9" name="TextBox 8"/>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19</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304800"/>
            <a:ext cx="1295547" cy="276999"/>
          </a:xfrm>
          <a:prstGeom prst="rect">
            <a:avLst/>
          </a:prstGeom>
          <a:noFill/>
        </p:spPr>
        <p:txBody>
          <a:bodyPr wrap="none" rtlCol="0">
            <a:spAutoFit/>
          </a:bodyPr>
          <a:lstStyle/>
          <a:p>
            <a:r>
              <a:rPr lang="en-US" sz="1200" dirty="0" smtClean="0"/>
              <a:t>30</a:t>
            </a:r>
            <a:r>
              <a:rPr lang="en-US" sz="1200" baseline="30000" dirty="0" smtClean="0"/>
              <a:t>th</a:t>
            </a:r>
            <a:r>
              <a:rPr lang="en-US" sz="1200" dirty="0" smtClean="0"/>
              <a:t> June 2014</a:t>
            </a:r>
            <a:endParaRPr lang="en-IN" sz="1200" dirty="0"/>
          </a:p>
        </p:txBody>
      </p:sp>
      <p:sp>
        <p:nvSpPr>
          <p:cNvPr id="7" name="TextBox 6"/>
          <p:cNvSpPr txBox="1"/>
          <p:nvPr/>
        </p:nvSpPr>
        <p:spPr>
          <a:xfrm>
            <a:off x="6858000" y="5410200"/>
            <a:ext cx="2108334" cy="1200329"/>
          </a:xfrm>
          <a:prstGeom prst="rect">
            <a:avLst/>
          </a:prstGeom>
          <a:noFill/>
        </p:spPr>
        <p:txBody>
          <a:bodyPr wrap="none" rtlCol="0">
            <a:spAutoFit/>
          </a:bodyPr>
          <a:lstStyle/>
          <a:p>
            <a:r>
              <a:rPr lang="en-US" sz="2400" b="1" dirty="0" smtClean="0">
                <a:latin typeface="Arial Black" pitchFamily="34" charset="0"/>
              </a:rPr>
              <a:t>LEO .K .A</a:t>
            </a:r>
            <a:br>
              <a:rPr lang="en-US" sz="2400" b="1" dirty="0" smtClean="0">
                <a:latin typeface="Arial Black" pitchFamily="34" charset="0"/>
              </a:rPr>
            </a:br>
            <a:r>
              <a:rPr lang="en-US" sz="2400" b="1" dirty="0" smtClean="0">
                <a:latin typeface="Arial Black" pitchFamily="34" charset="0"/>
              </a:rPr>
              <a:t>S7 EEE</a:t>
            </a:r>
            <a:br>
              <a:rPr lang="en-US" sz="2400" b="1" dirty="0" smtClean="0">
                <a:latin typeface="Arial Black" pitchFamily="34" charset="0"/>
              </a:rPr>
            </a:br>
            <a:r>
              <a:rPr lang="en-US" sz="2400" b="1" dirty="0" smtClean="0">
                <a:latin typeface="Arial Black" pitchFamily="34" charset="0"/>
              </a:rPr>
              <a:t>Roll No : 38</a:t>
            </a:r>
            <a:endParaRPr lang="en-IN" sz="2400" b="1" dirty="0">
              <a:latin typeface="Arial Black" pitchFamily="34" charset="0"/>
            </a:endParaRPr>
          </a:p>
        </p:txBody>
      </p:sp>
      <p:sp>
        <p:nvSpPr>
          <p:cNvPr id="9" name="Rectangle 8"/>
          <p:cNvSpPr/>
          <p:nvPr/>
        </p:nvSpPr>
        <p:spPr>
          <a:xfrm>
            <a:off x="381000" y="685800"/>
            <a:ext cx="8305800" cy="2800767"/>
          </a:xfrm>
          <a:prstGeom prst="rect">
            <a:avLst/>
          </a:prstGeom>
          <a:noFill/>
        </p:spPr>
        <p:txBody>
          <a:bodyPr wrap="square" lIns="91440" tIns="45720" rIns="91440" bIns="45720">
            <a:spAutoFit/>
          </a:bodyPr>
          <a:lstStyle/>
          <a:p>
            <a:pPr algn="ctr"/>
            <a:r>
              <a:rPr lang="en-IN" sz="4400" b="1" dirty="0" smtClean="0">
                <a:effectLst>
                  <a:outerShdw blurRad="38100" dist="38100" dir="2700000" algn="tl">
                    <a:srgbClr val="000000">
                      <a:alpha val="43137"/>
                    </a:srgbClr>
                  </a:outerShdw>
                </a:effectLst>
                <a:latin typeface="Adobe Gothic Std B" pitchFamily="34" charset="-128"/>
                <a:ea typeface="Adobe Gothic Std B" pitchFamily="34" charset="-128"/>
              </a:rPr>
              <a:t>A Multi-Sensor Energy Theft Detection</a:t>
            </a:r>
          </a:p>
          <a:p>
            <a:pPr algn="ctr"/>
            <a:r>
              <a:rPr lang="en-IN" sz="4400" b="1" dirty="0" smtClean="0">
                <a:effectLst>
                  <a:outerShdw blurRad="38100" dist="38100" dir="2700000" algn="tl">
                    <a:srgbClr val="000000">
                      <a:alpha val="43137"/>
                    </a:srgbClr>
                  </a:outerShdw>
                </a:effectLst>
                <a:latin typeface="Adobe Gothic Std B" pitchFamily="34" charset="-128"/>
                <a:ea typeface="Adobe Gothic Std B" pitchFamily="34" charset="-128"/>
              </a:rPr>
              <a:t>Framework for Advanced Metering Infrastructures</a:t>
            </a:r>
            <a:endParaRPr lang="en-US" sz="4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38100" dist="38100" dir="2700000" algn="tl">
                  <a:srgbClr val="000000">
                    <a:alpha val="43137"/>
                  </a:srgbClr>
                </a:outerShdw>
              </a:effectLst>
              <a:latin typeface="Adobe Gothic Std B" pitchFamily="34" charset="-128"/>
              <a:ea typeface="Adobe Gothic Std B" pitchFamily="34" charset="-128"/>
            </a:endParaRPr>
          </a:p>
        </p:txBody>
      </p:sp>
      <p:sp>
        <p:nvSpPr>
          <p:cNvPr id="11" name="Subtitle 2"/>
          <p:cNvSpPr txBox="1">
            <a:spLocks/>
          </p:cNvSpPr>
          <p:nvPr/>
        </p:nvSpPr>
        <p:spPr>
          <a:xfrm>
            <a:off x="0" y="3657600"/>
            <a:ext cx="6400800" cy="1981200"/>
          </a:xfrm>
          <a:prstGeom prst="rect">
            <a:avLst/>
          </a:prstGeom>
        </p:spPr>
        <p:txBody>
          <a:bodyPr>
            <a:noAutofit/>
          </a:bodyPr>
          <a:lstStyle/>
          <a:p>
            <a:pPr marL="365760" marR="0" lvl="0" indent="-256032" defTabSz="914400" rtl="0" eaLnBrk="1" fontAlgn="auto" latinLnBrk="0" hangingPunct="1">
              <a:lnSpc>
                <a:spcPct val="150000"/>
              </a:lnSpc>
              <a:spcBef>
                <a:spcPts val="400"/>
              </a:spcBef>
              <a:spcAft>
                <a:spcPts val="0"/>
              </a:spcAft>
              <a:buClr>
                <a:schemeClr val="accent1"/>
              </a:buClr>
              <a:buSzPct val="68000"/>
              <a:tabLst/>
              <a:defRPr/>
            </a:pPr>
            <a:r>
              <a:rPr kumimoji="0" lang="en-IN" sz="1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a:t>
            </a:r>
            <a:r>
              <a:rPr kumimoji="0" lang="en-IN" sz="1400" b="1" i="0" u="none" strike="noStrike" kern="1200" cap="none" spc="0" normalizeH="0" noProof="0" dirty="0" smtClean="0">
                <a:ln>
                  <a:noFill/>
                </a:ln>
                <a:solidFill>
                  <a:schemeClr val="tx1">
                    <a:lumMod val="95000"/>
                    <a:lumOff val="5000"/>
                  </a:schemeClr>
                </a:solidFill>
                <a:effectLst/>
                <a:uLnTx/>
                <a:uFillTx/>
                <a:latin typeface="+mn-lt"/>
                <a:ea typeface="+mn-ea"/>
                <a:cs typeface="+mn-cs"/>
              </a:rPr>
              <a:t>                            </a:t>
            </a:r>
            <a:r>
              <a:rPr kumimoji="0" lang="en-IN" sz="1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a:t>
            </a:r>
            <a:r>
              <a:rPr kumimoji="0" lang="en-IN" sz="1400" b="1" i="0" u="sng" strike="noStrike" kern="1200" cap="none" spc="0" normalizeH="0" baseline="0" noProof="0" dirty="0" smtClean="0">
                <a:ln>
                  <a:noFill/>
                </a:ln>
                <a:solidFill>
                  <a:schemeClr val="tx1">
                    <a:lumMod val="95000"/>
                    <a:lumOff val="5000"/>
                  </a:schemeClr>
                </a:solidFill>
                <a:effectLst/>
                <a:uLnTx/>
                <a:uFillTx/>
                <a:latin typeface="+mn-lt"/>
                <a:ea typeface="+mn-ea"/>
                <a:cs typeface="+mn-cs"/>
              </a:rPr>
              <a:t>Reference</a:t>
            </a:r>
            <a:endParaRPr lang="en-IN" sz="1400" b="1" dirty="0" smtClean="0">
              <a:solidFill>
                <a:schemeClr val="tx1">
                  <a:lumMod val="95000"/>
                  <a:lumOff val="5000"/>
                </a:schemeClr>
              </a:solidFill>
            </a:endParaRPr>
          </a:p>
          <a:p>
            <a:pPr marL="365760" marR="0" lvl="0" indent="-256032" defTabSz="914400" rtl="0" eaLnBrk="1" fontAlgn="auto" latinLnBrk="0" hangingPunct="1">
              <a:lnSpc>
                <a:spcPct val="150000"/>
              </a:lnSpc>
              <a:spcBef>
                <a:spcPts val="400"/>
              </a:spcBef>
              <a:spcAft>
                <a:spcPts val="0"/>
              </a:spcAft>
              <a:buClr>
                <a:schemeClr val="accent1"/>
              </a:buClr>
              <a:buSzPct val="68000"/>
              <a:tabLst/>
              <a:defRPr/>
            </a:pPr>
            <a:r>
              <a:rPr kumimoji="0" lang="en-IN" sz="1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IEEE</a:t>
            </a:r>
            <a:r>
              <a:rPr kumimoji="0" lang="en-IN" sz="1400" b="1" i="0" u="none" strike="noStrike" kern="1200" cap="none" spc="0" normalizeH="0" noProof="0" dirty="0" smtClean="0">
                <a:ln>
                  <a:noFill/>
                </a:ln>
                <a:solidFill>
                  <a:schemeClr val="tx1">
                    <a:lumMod val="95000"/>
                    <a:lumOff val="5000"/>
                  </a:schemeClr>
                </a:solidFill>
                <a:effectLst/>
                <a:uLnTx/>
                <a:uFillTx/>
                <a:latin typeface="+mn-lt"/>
                <a:ea typeface="+mn-ea"/>
                <a:cs typeface="+mn-cs"/>
              </a:rPr>
              <a:t> Journal Paper </a:t>
            </a:r>
          </a:p>
          <a:p>
            <a:pPr marL="365760" marR="0" lvl="0" indent="-256032" defTabSz="914400" rtl="0" eaLnBrk="1" fontAlgn="auto" latinLnBrk="0" hangingPunct="1">
              <a:lnSpc>
                <a:spcPct val="150000"/>
              </a:lnSpc>
              <a:spcBef>
                <a:spcPts val="400"/>
              </a:spcBef>
              <a:spcAft>
                <a:spcPts val="0"/>
              </a:spcAft>
              <a:buClr>
                <a:schemeClr val="accent1"/>
              </a:buClr>
              <a:buSzPct val="68000"/>
              <a:tabLst/>
              <a:defRPr/>
            </a:pPr>
            <a:r>
              <a:rPr kumimoji="0" lang="en-IN" sz="1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Date of Current Version   : 26 June 2013 </a:t>
            </a:r>
          </a:p>
          <a:p>
            <a:pPr marL="365760" marR="0" lvl="0" indent="-256032" defTabSz="914400" rtl="0" eaLnBrk="1" fontAlgn="auto" latinLnBrk="0" hangingPunct="1">
              <a:lnSpc>
                <a:spcPct val="150000"/>
              </a:lnSpc>
              <a:spcBef>
                <a:spcPts val="400"/>
              </a:spcBef>
              <a:spcAft>
                <a:spcPts val="0"/>
              </a:spcAft>
              <a:buClr>
                <a:schemeClr val="accent1"/>
              </a:buClr>
              <a:buSzPct val="68000"/>
              <a:tabLst/>
              <a:defRPr/>
            </a:pPr>
            <a:r>
              <a:rPr kumimoji="0" lang="en-IN" sz="1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Issue Date                        :  July 2013</a:t>
            </a:r>
          </a:p>
          <a:p>
            <a:pPr marL="365760" marR="0" lvl="0" indent="-256032" defTabSz="914400" rtl="0" eaLnBrk="1" fontAlgn="auto" latinLnBrk="0" hangingPunct="1">
              <a:lnSpc>
                <a:spcPct val="150000"/>
              </a:lnSpc>
              <a:spcBef>
                <a:spcPts val="400"/>
              </a:spcBef>
              <a:spcAft>
                <a:spcPts val="0"/>
              </a:spcAft>
              <a:buClr>
                <a:schemeClr val="accent1"/>
              </a:buClr>
              <a:buSzPct val="68000"/>
              <a:tabLst/>
              <a:defRPr/>
            </a:pPr>
            <a:r>
              <a:rPr kumimoji="0" lang="en-IN" sz="1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Publisher                          : IEEE</a:t>
            </a:r>
          </a:p>
          <a:p>
            <a:pPr marL="365760" marR="0" lvl="0" indent="-256032" defTabSz="914400" rtl="0" eaLnBrk="1" fontAlgn="auto" latinLnBrk="0" hangingPunct="1">
              <a:lnSpc>
                <a:spcPct val="150000"/>
              </a:lnSpc>
              <a:spcBef>
                <a:spcPts val="400"/>
              </a:spcBef>
              <a:spcAft>
                <a:spcPts val="0"/>
              </a:spcAft>
              <a:buClr>
                <a:schemeClr val="accent1"/>
              </a:buClr>
              <a:buSzPct val="68000"/>
              <a:tabLst/>
              <a:defRPr/>
            </a:pPr>
            <a:r>
              <a:rPr kumimoji="0" lang="en-IN" sz="1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Published in                    : Selected Areas in Communications, IEEE </a:t>
            </a:r>
            <a:br>
              <a:rPr kumimoji="0" lang="en-IN" sz="1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br>
            <a:r>
              <a:rPr kumimoji="0" lang="en-IN" sz="14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Journal on  (Volume:31 ,  Issue: 7 )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pic>
        <p:nvPicPr>
          <p:cNvPr id="6" name="Picture 2" descr="C:\Users\admin\Desktop\seminar\iMages\57454.JPG"/>
          <p:cNvPicPr>
            <a:picLocks noChangeAspect="1" noChangeArrowheads="1"/>
          </p:cNvPicPr>
          <p:nvPr/>
        </p:nvPicPr>
        <p:blipFill>
          <a:blip r:embed="rId2"/>
          <a:srcRect/>
          <a:stretch>
            <a:fillRect/>
          </a:stretch>
        </p:blipFill>
        <p:spPr bwMode="auto">
          <a:xfrm>
            <a:off x="-152400" y="533400"/>
            <a:ext cx="9058274" cy="5479684"/>
          </a:xfrm>
          <a:prstGeom prst="rect">
            <a:avLst/>
          </a:prstGeom>
          <a:noFill/>
        </p:spPr>
      </p:pic>
      <p:sp>
        <p:nvSpPr>
          <p:cNvPr id="7" name="TextBox 6"/>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20</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Rectangle 5"/>
          <p:cNvSpPr/>
          <p:nvPr/>
        </p:nvSpPr>
        <p:spPr>
          <a:xfrm>
            <a:off x="381000" y="609600"/>
            <a:ext cx="8292655" cy="784830"/>
          </a:xfrm>
          <a:prstGeom prst="rect">
            <a:avLst/>
          </a:prstGeom>
        </p:spPr>
        <p:txBody>
          <a:bodyPr wrap="none">
            <a:spAutoFit/>
          </a:bodyPr>
          <a:lstStyle/>
          <a:p>
            <a:r>
              <a:rPr lang="en-IN" sz="4500" dirty="0" smtClean="0">
                <a:latin typeface="Stencil" pitchFamily="82" charset="0"/>
              </a:rPr>
              <a:t>EXPERIMENTAL EVALUATIONS</a:t>
            </a:r>
            <a:endParaRPr lang="en-IN" sz="4500" dirty="0">
              <a:latin typeface="Stencil" pitchFamily="82" charset="0"/>
            </a:endParaRPr>
          </a:p>
        </p:txBody>
      </p:sp>
      <p:sp>
        <p:nvSpPr>
          <p:cNvPr id="7" name="Rectangle 6"/>
          <p:cNvSpPr/>
          <p:nvPr/>
        </p:nvSpPr>
        <p:spPr>
          <a:xfrm>
            <a:off x="228600" y="1676400"/>
            <a:ext cx="8534400" cy="4801314"/>
          </a:xfrm>
          <a:prstGeom prst="rect">
            <a:avLst/>
          </a:prstGeom>
        </p:spPr>
        <p:txBody>
          <a:bodyPr wrap="square">
            <a:spAutoFit/>
          </a:bodyPr>
          <a:lstStyle/>
          <a:p>
            <a:r>
              <a:rPr lang="en-IN" sz="2400" b="1" dirty="0" err="1" smtClean="0">
                <a:latin typeface="Hanzel Extended" pitchFamily="34" charset="0"/>
              </a:rPr>
              <a:t>Testbed</a:t>
            </a:r>
            <a:r>
              <a:rPr lang="en-IN" sz="2400" b="1" dirty="0" smtClean="0">
                <a:latin typeface="Hanzel Extended" pitchFamily="34" charset="0"/>
              </a:rPr>
              <a:t> :</a:t>
            </a:r>
            <a:r>
              <a:rPr lang="en-IN" sz="2000" b="1" dirty="0" smtClean="0">
                <a:latin typeface="Hanzel Extended" pitchFamily="34" charset="0"/>
              </a:rPr>
              <a:t/>
            </a:r>
            <a:br>
              <a:rPr lang="en-IN" sz="2000" b="1" dirty="0" smtClean="0">
                <a:latin typeface="Hanzel Extended" pitchFamily="34" charset="0"/>
              </a:rPr>
            </a:br>
            <a:r>
              <a:rPr lang="en-IN" i="1" dirty="0" smtClean="0"/>
              <a:t/>
            </a:r>
            <a:br>
              <a:rPr lang="en-IN" i="1" dirty="0" smtClean="0"/>
            </a:br>
            <a:r>
              <a:rPr lang="en-IN" dirty="0" smtClean="0"/>
              <a:t>Trustworthy Cyber Infrastructure for the Power Grid (TCIPG) </a:t>
            </a:r>
            <a:r>
              <a:rPr lang="en-IN" dirty="0" err="1" smtClean="0"/>
              <a:t>center</a:t>
            </a:r>
            <a:r>
              <a:rPr lang="en-IN" dirty="0" smtClean="0"/>
              <a:t> , University of Illinois at Urbana-Champaign.</a:t>
            </a:r>
            <a:br>
              <a:rPr lang="en-IN" dirty="0" smtClean="0"/>
            </a:br>
            <a:r>
              <a:rPr lang="en-IN" dirty="0" smtClean="0"/>
              <a:t/>
            </a:r>
            <a:br>
              <a:rPr lang="en-IN" dirty="0" smtClean="0"/>
            </a:br>
            <a:r>
              <a:rPr lang="en-IN" sz="2400" b="1" dirty="0" smtClean="0">
                <a:latin typeface="Hanzel Extended" pitchFamily="34" charset="0"/>
              </a:rPr>
              <a:t>Load Profile Datasets  :</a:t>
            </a:r>
            <a:r>
              <a:rPr lang="en-IN" i="1" dirty="0" smtClean="0"/>
              <a:t/>
            </a:r>
            <a:br>
              <a:rPr lang="en-IN" i="1" dirty="0" smtClean="0"/>
            </a:br>
            <a:r>
              <a:rPr lang="en-IN" i="1" dirty="0" smtClean="0"/>
              <a:t/>
            </a:r>
            <a:br>
              <a:rPr lang="en-IN" i="1" dirty="0" smtClean="0"/>
            </a:br>
            <a:r>
              <a:rPr lang="en-IN" sz="2000" b="1" dirty="0" smtClean="0">
                <a:latin typeface="Aharoni" pitchFamily="2" charset="-79"/>
                <a:cs typeface="Aharoni" pitchFamily="2" charset="-79"/>
              </a:rPr>
              <a:t>Baseline </a:t>
            </a:r>
          </a:p>
          <a:p>
            <a:r>
              <a:rPr lang="en-IN" sz="2000" b="1" i="1" dirty="0" smtClean="0">
                <a:latin typeface="Aharoni" pitchFamily="2" charset="-79"/>
                <a:cs typeface="Aharoni" pitchFamily="2" charset="-79"/>
              </a:rPr>
              <a:t/>
            </a:r>
            <a:br>
              <a:rPr lang="en-IN" sz="2000" b="1" i="1" dirty="0" smtClean="0">
                <a:latin typeface="Aharoni" pitchFamily="2" charset="-79"/>
                <a:cs typeface="Aharoni" pitchFamily="2" charset="-79"/>
              </a:rPr>
            </a:br>
            <a:r>
              <a:rPr lang="en-IN" sz="2000" b="1" i="1" dirty="0" smtClean="0">
                <a:latin typeface="Aharoni" pitchFamily="2" charset="-79"/>
                <a:cs typeface="Aharoni" pitchFamily="2" charset="-79"/>
              </a:rPr>
              <a:t> Legitimate Changes  </a:t>
            </a:r>
          </a:p>
          <a:p>
            <a:r>
              <a:rPr lang="en-US" i="1" dirty="0" smtClean="0"/>
              <a:t>		</a:t>
            </a:r>
            <a:r>
              <a:rPr lang="en-IN" i="1" dirty="0" smtClean="0"/>
              <a:t>Legit-Replace</a:t>
            </a:r>
          </a:p>
          <a:p>
            <a:r>
              <a:rPr lang="en-US" i="1" dirty="0" smtClean="0"/>
              <a:t>		</a:t>
            </a:r>
            <a:r>
              <a:rPr lang="en-IN" i="1" dirty="0" smtClean="0"/>
              <a:t>Legit-Season</a:t>
            </a:r>
          </a:p>
          <a:p>
            <a:r>
              <a:rPr lang="en-US" i="1" dirty="0" smtClean="0"/>
              <a:t>		</a:t>
            </a:r>
            <a:r>
              <a:rPr lang="en-IN" i="1" dirty="0" smtClean="0"/>
              <a:t>Legit-Occupant</a:t>
            </a:r>
          </a:p>
          <a:p>
            <a:r>
              <a:rPr lang="en-IN" i="1" dirty="0" smtClean="0"/>
              <a:t/>
            </a:r>
            <a:br>
              <a:rPr lang="en-IN" i="1" dirty="0" smtClean="0"/>
            </a:br>
            <a:endParaRPr lang="en-IN" dirty="0" smtClean="0"/>
          </a:p>
          <a:p>
            <a:endParaRPr lang="en-IN" dirty="0"/>
          </a:p>
        </p:txBody>
      </p:sp>
      <p:sp>
        <p:nvSpPr>
          <p:cNvPr id="11" name="TextBox 10"/>
          <p:cNvSpPr txBox="1"/>
          <p:nvPr/>
        </p:nvSpPr>
        <p:spPr>
          <a:xfrm>
            <a:off x="4495800" y="4343400"/>
            <a:ext cx="3664786" cy="1231106"/>
          </a:xfrm>
          <a:prstGeom prst="rect">
            <a:avLst/>
          </a:prstGeom>
          <a:noFill/>
        </p:spPr>
        <p:txBody>
          <a:bodyPr wrap="none" rtlCol="0">
            <a:spAutoFit/>
          </a:bodyPr>
          <a:lstStyle/>
          <a:p>
            <a:r>
              <a:rPr lang="en-IN" sz="2000" b="1" i="1" dirty="0" smtClean="0">
                <a:latin typeface="Aharoni" pitchFamily="2" charset="-79"/>
                <a:cs typeface="Aharoni" pitchFamily="2" charset="-79"/>
              </a:rPr>
              <a:t>Malicious Changes</a:t>
            </a:r>
          </a:p>
          <a:p>
            <a:r>
              <a:rPr lang="en-IN" i="1" dirty="0" smtClean="0"/>
              <a:t>		Mal-Bypass </a:t>
            </a:r>
          </a:p>
          <a:p>
            <a:r>
              <a:rPr lang="en-IN" i="1" dirty="0" smtClean="0"/>
              <a:t>		Mal-Disconnect</a:t>
            </a:r>
          </a:p>
          <a:p>
            <a:r>
              <a:rPr lang="en-IN" i="1" dirty="0" smtClean="0"/>
              <a:t>		Mal-Reduction</a:t>
            </a:r>
            <a:endParaRPr lang="en-IN" dirty="0"/>
          </a:p>
        </p:txBody>
      </p:sp>
      <p:sp>
        <p:nvSpPr>
          <p:cNvPr id="12" name="TextBox 11"/>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21</a:t>
            </a:r>
            <a:endParaRPr lang="en-IN" sz="2000" b="1" dirty="0">
              <a:solidFill>
                <a:schemeClr val="bg1"/>
              </a:solidFill>
              <a:latin typeface="Times New Roman" pitchFamily="18" charset="0"/>
              <a:cs typeface="Times New Roman" pitchFamily="18" charset="0"/>
            </a:endParaRPr>
          </a:p>
        </p:txBody>
      </p:sp>
      <p:pic>
        <p:nvPicPr>
          <p:cNvPr id="13" name="Picture 12" descr="TCIPG_logo.png"/>
          <p:cNvPicPr>
            <a:picLocks noChangeAspect="1"/>
          </p:cNvPicPr>
          <p:nvPr/>
        </p:nvPicPr>
        <p:blipFill>
          <a:blip r:embed="rId2"/>
          <a:stretch>
            <a:fillRect/>
          </a:stretch>
        </p:blipFill>
        <p:spPr>
          <a:xfrm>
            <a:off x="6934200" y="1447800"/>
            <a:ext cx="1777778" cy="76190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Rectangle 5"/>
          <p:cNvSpPr/>
          <p:nvPr/>
        </p:nvSpPr>
        <p:spPr>
          <a:xfrm>
            <a:off x="533400" y="762000"/>
            <a:ext cx="6907660" cy="461665"/>
          </a:xfrm>
          <a:prstGeom prst="rect">
            <a:avLst/>
          </a:prstGeom>
        </p:spPr>
        <p:txBody>
          <a:bodyPr wrap="none">
            <a:spAutoFit/>
          </a:bodyPr>
          <a:lstStyle/>
          <a:p>
            <a:r>
              <a:rPr lang="en-IN" sz="2400" b="1" dirty="0" smtClean="0">
                <a:latin typeface="Hanzel Extended" pitchFamily="34" charset="0"/>
              </a:rPr>
              <a:t>Integrated Intrusion Detection</a:t>
            </a:r>
            <a:endParaRPr lang="en-IN" sz="2400" b="1" dirty="0">
              <a:latin typeface="Hanzel Extended" pitchFamily="34" charset="0"/>
            </a:endParaRPr>
          </a:p>
        </p:txBody>
      </p:sp>
      <p:pic>
        <p:nvPicPr>
          <p:cNvPr id="7" name="Picture 2" descr="C:\Users\admin\Desktop\seminar\iMages\45345.JPG"/>
          <p:cNvPicPr>
            <a:picLocks noChangeAspect="1" noChangeArrowheads="1"/>
          </p:cNvPicPr>
          <p:nvPr/>
        </p:nvPicPr>
        <p:blipFill>
          <a:blip r:embed="rId2"/>
          <a:srcRect/>
          <a:stretch>
            <a:fillRect/>
          </a:stretch>
        </p:blipFill>
        <p:spPr bwMode="auto">
          <a:xfrm>
            <a:off x="990600" y="1524000"/>
            <a:ext cx="6629400" cy="4554110"/>
          </a:xfrm>
          <a:prstGeom prst="rect">
            <a:avLst/>
          </a:prstGeom>
          <a:noFill/>
        </p:spPr>
      </p:pic>
      <p:sp>
        <p:nvSpPr>
          <p:cNvPr id="9" name="TextBox 8"/>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22</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Rectangle 5"/>
          <p:cNvSpPr/>
          <p:nvPr/>
        </p:nvSpPr>
        <p:spPr>
          <a:xfrm>
            <a:off x="3048000" y="533400"/>
            <a:ext cx="2249334" cy="461665"/>
          </a:xfrm>
          <a:prstGeom prst="rect">
            <a:avLst/>
          </a:prstGeom>
        </p:spPr>
        <p:txBody>
          <a:bodyPr wrap="none">
            <a:spAutoFit/>
          </a:bodyPr>
          <a:lstStyle/>
          <a:p>
            <a:r>
              <a:rPr lang="en-IN" sz="2400" b="1" dirty="0" smtClean="0">
                <a:latin typeface="Hanzel Extended" pitchFamily="34" charset="0"/>
              </a:rPr>
              <a:t>Accuracy</a:t>
            </a:r>
            <a:endParaRPr lang="en-IN" sz="2400" b="1" dirty="0">
              <a:latin typeface="Hanzel Extended" pitchFamily="34" charset="0"/>
            </a:endParaRPr>
          </a:p>
        </p:txBody>
      </p:sp>
      <p:pic>
        <p:nvPicPr>
          <p:cNvPr id="7" name="Picture 3" descr="C:\Users\admin\Desktop\seminar\iMages\zza.JPG"/>
          <p:cNvPicPr>
            <a:picLocks noChangeAspect="1" noChangeArrowheads="1"/>
          </p:cNvPicPr>
          <p:nvPr/>
        </p:nvPicPr>
        <p:blipFill>
          <a:blip r:embed="rId2"/>
          <a:srcRect/>
          <a:stretch>
            <a:fillRect/>
          </a:stretch>
        </p:blipFill>
        <p:spPr bwMode="auto">
          <a:xfrm>
            <a:off x="381000" y="1219200"/>
            <a:ext cx="8248912" cy="4876800"/>
          </a:xfrm>
          <a:prstGeom prst="rect">
            <a:avLst/>
          </a:prstGeom>
          <a:noFill/>
        </p:spPr>
      </p:pic>
      <p:sp>
        <p:nvSpPr>
          <p:cNvPr id="9" name="TextBox 8"/>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23</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pic>
        <p:nvPicPr>
          <p:cNvPr id="6" name="Picture 2" descr="C:\Users\admin\Desktop\seminar\iMages\855.JPG"/>
          <p:cNvPicPr>
            <a:picLocks noChangeAspect="1" noChangeArrowheads="1"/>
          </p:cNvPicPr>
          <p:nvPr/>
        </p:nvPicPr>
        <p:blipFill>
          <a:blip r:embed="rId2"/>
          <a:srcRect/>
          <a:stretch>
            <a:fillRect/>
          </a:stretch>
        </p:blipFill>
        <p:spPr bwMode="auto">
          <a:xfrm>
            <a:off x="228600" y="1143000"/>
            <a:ext cx="4308540" cy="3276600"/>
          </a:xfrm>
          <a:prstGeom prst="rect">
            <a:avLst/>
          </a:prstGeom>
          <a:noFill/>
        </p:spPr>
      </p:pic>
      <p:pic>
        <p:nvPicPr>
          <p:cNvPr id="7" name="Picture 3" descr="C:\Users\admin\Desktop\seminar\iMages\43242.JPG"/>
          <p:cNvPicPr>
            <a:picLocks noChangeAspect="1" noChangeArrowheads="1"/>
          </p:cNvPicPr>
          <p:nvPr/>
        </p:nvPicPr>
        <p:blipFill>
          <a:blip r:embed="rId3"/>
          <a:srcRect/>
          <a:stretch>
            <a:fillRect/>
          </a:stretch>
        </p:blipFill>
        <p:spPr bwMode="auto">
          <a:xfrm>
            <a:off x="4572000" y="990600"/>
            <a:ext cx="4591482" cy="3200400"/>
          </a:xfrm>
          <a:prstGeom prst="rect">
            <a:avLst/>
          </a:prstGeom>
          <a:noFill/>
        </p:spPr>
      </p:pic>
      <p:sp>
        <p:nvSpPr>
          <p:cNvPr id="9" name="TextBox 8"/>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24</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Rectangle 5"/>
          <p:cNvSpPr/>
          <p:nvPr/>
        </p:nvSpPr>
        <p:spPr>
          <a:xfrm>
            <a:off x="1905000" y="609600"/>
            <a:ext cx="3505200" cy="457200"/>
          </a:xfrm>
          <a:prstGeom prst="rect">
            <a:avLst/>
          </a:prstGeom>
        </p:spPr>
        <p:txBody>
          <a:bodyPr wrap="square">
            <a:spAutoFit/>
          </a:bodyPr>
          <a:lstStyle/>
          <a:p>
            <a:r>
              <a:rPr lang="en-IN" sz="2400" b="1" dirty="0" smtClean="0">
                <a:latin typeface="Hanzel Extended" pitchFamily="34" charset="0"/>
              </a:rPr>
              <a:t>Performance</a:t>
            </a:r>
            <a:endParaRPr lang="en-IN" sz="2400" b="1" dirty="0">
              <a:latin typeface="Hanzel Extended" pitchFamily="34" charset="0"/>
            </a:endParaRPr>
          </a:p>
        </p:txBody>
      </p:sp>
      <p:pic>
        <p:nvPicPr>
          <p:cNvPr id="7" name="Picture 2" descr="C:\Users\admin\Desktop\seminar\iMages\686.JPG"/>
          <p:cNvPicPr>
            <a:picLocks noChangeAspect="1" noChangeArrowheads="1"/>
          </p:cNvPicPr>
          <p:nvPr/>
        </p:nvPicPr>
        <p:blipFill>
          <a:blip r:embed="rId2"/>
          <a:srcRect/>
          <a:stretch>
            <a:fillRect/>
          </a:stretch>
        </p:blipFill>
        <p:spPr bwMode="auto">
          <a:xfrm>
            <a:off x="0" y="1143000"/>
            <a:ext cx="4695825" cy="3095625"/>
          </a:xfrm>
          <a:prstGeom prst="rect">
            <a:avLst/>
          </a:prstGeom>
          <a:noFill/>
        </p:spPr>
      </p:pic>
      <p:pic>
        <p:nvPicPr>
          <p:cNvPr id="9" name="Picture 2" descr="C:\Users\admin\Desktop\seminar\iMages\242545454.JPG"/>
          <p:cNvPicPr>
            <a:picLocks noChangeAspect="1" noChangeArrowheads="1"/>
          </p:cNvPicPr>
          <p:nvPr/>
        </p:nvPicPr>
        <p:blipFill>
          <a:blip r:embed="rId3"/>
          <a:srcRect/>
          <a:stretch>
            <a:fillRect/>
          </a:stretch>
        </p:blipFill>
        <p:spPr bwMode="auto">
          <a:xfrm>
            <a:off x="4114800" y="3276600"/>
            <a:ext cx="4829175" cy="2714625"/>
          </a:xfrm>
          <a:prstGeom prst="rect">
            <a:avLst/>
          </a:prstGeom>
          <a:noFill/>
        </p:spPr>
      </p:pic>
      <p:sp>
        <p:nvSpPr>
          <p:cNvPr id="11" name="TextBox 10"/>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25</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TextBox 5"/>
          <p:cNvSpPr txBox="1"/>
          <p:nvPr/>
        </p:nvSpPr>
        <p:spPr>
          <a:xfrm>
            <a:off x="609600" y="457200"/>
            <a:ext cx="7632848" cy="1785104"/>
          </a:xfrm>
          <a:prstGeom prst="rect">
            <a:avLst/>
          </a:prstGeom>
          <a:noFill/>
        </p:spPr>
        <p:txBody>
          <a:bodyPr wrap="square" rtlCol="0">
            <a:spAutoFit/>
          </a:bodyPr>
          <a:lstStyle/>
          <a:p>
            <a:pPr algn="ctr"/>
            <a:r>
              <a:rPr lang="en-US" sz="5500" b="1" dirty="0" smtClean="0">
                <a:latin typeface="Stencil" pitchFamily="82" charset="0"/>
              </a:rPr>
              <a:t>RESULTS and future scope</a:t>
            </a:r>
            <a:endParaRPr lang="en-IN" sz="5500" b="1" dirty="0">
              <a:latin typeface="Stencil" pitchFamily="82" charset="0"/>
            </a:endParaRPr>
          </a:p>
        </p:txBody>
      </p:sp>
      <p:sp>
        <p:nvSpPr>
          <p:cNvPr id="7" name="Rectangle 6"/>
          <p:cNvSpPr/>
          <p:nvPr/>
        </p:nvSpPr>
        <p:spPr>
          <a:xfrm>
            <a:off x="152400" y="2667000"/>
            <a:ext cx="8763000" cy="1477328"/>
          </a:xfrm>
          <a:prstGeom prst="rect">
            <a:avLst/>
          </a:prstGeom>
        </p:spPr>
        <p:txBody>
          <a:bodyPr wrap="square">
            <a:spAutoFit/>
          </a:bodyPr>
          <a:lstStyle/>
          <a:p>
            <a:pPr>
              <a:buNone/>
            </a:pPr>
            <a:r>
              <a:rPr lang="en-IN" b="1" dirty="0" smtClean="0"/>
              <a:t>Identify malicious energy theft efforts effectively.</a:t>
            </a:r>
            <a:br>
              <a:rPr lang="en-IN" b="1" dirty="0" smtClean="0"/>
            </a:br>
            <a:endParaRPr lang="en-IN" b="1" dirty="0" smtClean="0"/>
          </a:p>
          <a:p>
            <a:pPr>
              <a:buNone/>
            </a:pPr>
            <a:r>
              <a:rPr lang="en-IN" b="1" dirty="0" smtClean="0"/>
              <a:t>But a limitation of AMIDS is the privacy violation concerns.</a:t>
            </a:r>
            <a:br>
              <a:rPr lang="en-IN" b="1" dirty="0" smtClean="0"/>
            </a:br>
            <a:r>
              <a:rPr lang="en-IN" b="1" dirty="0" smtClean="0"/>
              <a:t/>
            </a:r>
            <a:br>
              <a:rPr lang="en-IN" b="1" dirty="0" smtClean="0"/>
            </a:br>
            <a:r>
              <a:rPr lang="en-IN" b="1" dirty="0" smtClean="0"/>
              <a:t> AMIDS can make use of cryptographic privacy  preserving solutions.</a:t>
            </a:r>
            <a:endParaRPr lang="en-IN" b="1" dirty="0"/>
          </a:p>
        </p:txBody>
      </p:sp>
      <p:sp>
        <p:nvSpPr>
          <p:cNvPr id="9" name="TextBox 8"/>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26</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Title 1"/>
          <p:cNvSpPr txBox="1">
            <a:spLocks/>
          </p:cNvSpPr>
          <p:nvPr/>
        </p:nvSpPr>
        <p:spPr>
          <a:xfrm>
            <a:off x="1524000" y="304800"/>
            <a:ext cx="6172200" cy="571504"/>
          </a:xfrm>
          <a:prstGeom prst="rect">
            <a:avLst/>
          </a:prstGeom>
          <a:effectLst/>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500" b="1" u="none" strike="noStrike" kern="1200" cap="none" spc="0" normalizeH="0" baseline="0" noProof="0" dirty="0" smtClean="0">
                <a:ln>
                  <a:noFill/>
                </a:ln>
                <a:solidFill>
                  <a:schemeClr val="tx1"/>
                </a:solidFill>
                <a:uLnTx/>
                <a:uFillTx/>
                <a:latin typeface="Stencil" pitchFamily="82" charset="0"/>
                <a:ea typeface="+mj-ea"/>
                <a:cs typeface="+mj-cs"/>
              </a:rPr>
              <a:t>Conclusion</a:t>
            </a:r>
            <a:endParaRPr kumimoji="0" lang="en-IN" sz="5500" b="1" u="none" strike="noStrike" kern="1200" cap="none" spc="0" normalizeH="0" baseline="0" noProof="0" dirty="0">
              <a:ln>
                <a:noFill/>
              </a:ln>
              <a:solidFill>
                <a:schemeClr val="tx1"/>
              </a:solidFill>
              <a:uLnTx/>
              <a:uFillTx/>
              <a:latin typeface="Stencil" pitchFamily="82" charset="0"/>
              <a:ea typeface="+mj-ea"/>
              <a:cs typeface="+mj-cs"/>
            </a:endParaRPr>
          </a:p>
        </p:txBody>
      </p:sp>
      <p:sp>
        <p:nvSpPr>
          <p:cNvPr id="7" name="Rectangle 6"/>
          <p:cNvSpPr/>
          <p:nvPr/>
        </p:nvSpPr>
        <p:spPr>
          <a:xfrm>
            <a:off x="381000" y="1828800"/>
            <a:ext cx="8229600" cy="4154984"/>
          </a:xfrm>
          <a:prstGeom prst="rect">
            <a:avLst/>
          </a:prstGeom>
        </p:spPr>
        <p:txBody>
          <a:bodyPr wrap="square">
            <a:spAutoFit/>
          </a:bodyPr>
          <a:lstStyle/>
          <a:p>
            <a:pPr>
              <a:buNone/>
            </a:pPr>
            <a:r>
              <a:rPr lang="en-IN" sz="2200" b="1" dirty="0" smtClean="0">
                <a:latin typeface="Franklin Gothic Demi" pitchFamily="34" charset="0"/>
              </a:rPr>
              <a:t>AMIDS, an integrated intrusion detection solution to identify malicious energy theft attempts in advanced metering infrastructures. </a:t>
            </a:r>
            <a:br>
              <a:rPr lang="en-IN" sz="2200" b="1" dirty="0" smtClean="0">
                <a:latin typeface="Franklin Gothic Demi" pitchFamily="34" charset="0"/>
              </a:rPr>
            </a:br>
            <a:endParaRPr lang="en-IN" sz="2200" b="1" dirty="0" smtClean="0">
              <a:latin typeface="Franklin Gothic Demi" pitchFamily="34" charset="0"/>
            </a:endParaRPr>
          </a:p>
          <a:p>
            <a:pPr>
              <a:buNone/>
            </a:pPr>
            <a:r>
              <a:rPr lang="en-IN" sz="2200" b="1" dirty="0" smtClean="0">
                <a:latin typeface="Franklin Gothic Demi" pitchFamily="34" charset="0"/>
              </a:rPr>
              <a:t>AMIDS makes use of different information sources to gather sufficient amount of evidence about an on-going attack before marking an activity as a malicious energy theft. </a:t>
            </a:r>
            <a:br>
              <a:rPr lang="en-IN" sz="2200" b="1" dirty="0" smtClean="0">
                <a:latin typeface="Franklin Gothic Demi" pitchFamily="34" charset="0"/>
              </a:rPr>
            </a:br>
            <a:endParaRPr lang="en-IN" sz="2200" b="1" dirty="0" smtClean="0">
              <a:latin typeface="Franklin Gothic Demi" pitchFamily="34" charset="0"/>
            </a:endParaRPr>
          </a:p>
          <a:p>
            <a:pPr>
              <a:buNone/>
            </a:pPr>
            <a:r>
              <a:rPr lang="en-IN" sz="2200" b="1" dirty="0" smtClean="0">
                <a:latin typeface="Franklin Gothic Demi" pitchFamily="34" charset="0"/>
              </a:rPr>
              <a:t>The experimental results show that through an effective information fusion and using the correlation among the triggered alerts, AMIDS can detect various types of energy theft attempts accurately using individually inaccurate sensors.</a:t>
            </a:r>
            <a:endParaRPr lang="en-IN" sz="2200" b="1" dirty="0">
              <a:latin typeface="Franklin Gothic Demi" pitchFamily="34" charset="0"/>
            </a:endParaRPr>
          </a:p>
        </p:txBody>
      </p:sp>
      <p:sp>
        <p:nvSpPr>
          <p:cNvPr id="9" name="TextBox 8"/>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27</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9" name="TextBox 8"/>
          <p:cNvSpPr txBox="1"/>
          <p:nvPr/>
        </p:nvSpPr>
        <p:spPr>
          <a:xfrm>
            <a:off x="1905000" y="381000"/>
            <a:ext cx="5184576" cy="938719"/>
          </a:xfrm>
          <a:prstGeom prst="rect">
            <a:avLst/>
          </a:prstGeom>
          <a:noFill/>
        </p:spPr>
        <p:txBody>
          <a:bodyPr wrap="square" rtlCol="0">
            <a:spAutoFit/>
          </a:bodyPr>
          <a:lstStyle/>
          <a:p>
            <a:pPr algn="ctr"/>
            <a:r>
              <a:rPr lang="en-US" sz="5500" b="1" dirty="0" smtClean="0">
                <a:latin typeface="Stencil" pitchFamily="82" charset="0"/>
              </a:rPr>
              <a:t>REFERENCES</a:t>
            </a:r>
            <a:endParaRPr lang="en-IN" sz="5500" b="1" dirty="0">
              <a:latin typeface="Stencil" pitchFamily="82" charset="0"/>
            </a:endParaRPr>
          </a:p>
        </p:txBody>
      </p:sp>
      <p:sp>
        <p:nvSpPr>
          <p:cNvPr id="7" name="Rectangle 6"/>
          <p:cNvSpPr/>
          <p:nvPr/>
        </p:nvSpPr>
        <p:spPr>
          <a:xfrm>
            <a:off x="228600" y="1371600"/>
            <a:ext cx="8610600" cy="5078313"/>
          </a:xfrm>
          <a:prstGeom prst="rect">
            <a:avLst/>
          </a:prstGeom>
        </p:spPr>
        <p:txBody>
          <a:bodyPr wrap="square">
            <a:spAutoFit/>
          </a:bodyPr>
          <a:lstStyle/>
          <a:p>
            <a:pPr>
              <a:buFont typeface="Arial" pitchFamily="34" charset="0"/>
              <a:buChar char="•"/>
            </a:pPr>
            <a:r>
              <a:rPr lang="en-IN" dirty="0" smtClean="0">
                <a:latin typeface="Franklin Gothic Demi" pitchFamily="34" charset="0"/>
              </a:rPr>
              <a:t>FBI: Smart Meter Hacks Likely to Spread. Available at http://</a:t>
            </a:r>
          </a:p>
          <a:p>
            <a:r>
              <a:rPr lang="en-IN" dirty="0" smtClean="0">
                <a:latin typeface="Franklin Gothic Demi" pitchFamily="34" charset="0"/>
              </a:rPr>
              <a:t>krebsonsecurity.com/2012/04/</a:t>
            </a:r>
            <a:r>
              <a:rPr lang="en-IN" dirty="0" err="1" smtClean="0">
                <a:latin typeface="Franklin Gothic Demi" pitchFamily="34" charset="0"/>
              </a:rPr>
              <a:t>fbi</a:t>
            </a:r>
            <a:r>
              <a:rPr lang="en-IN" dirty="0" smtClean="0">
                <a:latin typeface="Franklin Gothic Demi" pitchFamily="34" charset="0"/>
              </a:rPr>
              <a:t>-smart-meter-hacks-likely-to-spread/.</a:t>
            </a:r>
            <a:br>
              <a:rPr lang="en-IN" dirty="0" smtClean="0">
                <a:latin typeface="Franklin Gothic Demi" pitchFamily="34" charset="0"/>
              </a:rPr>
            </a:br>
            <a:endParaRPr lang="en-IN" dirty="0" smtClean="0">
              <a:latin typeface="Franklin Gothic Demi" pitchFamily="34" charset="0"/>
            </a:endParaRPr>
          </a:p>
          <a:p>
            <a:pPr>
              <a:buFont typeface="Arial" pitchFamily="34" charset="0"/>
              <a:buChar char="•"/>
            </a:pPr>
            <a:r>
              <a:rPr lang="en-IN" dirty="0" smtClean="0">
                <a:latin typeface="Franklin Gothic Demi" pitchFamily="34" charset="0"/>
              </a:rPr>
              <a:t>S. McLaughlin, D. </a:t>
            </a:r>
            <a:r>
              <a:rPr lang="en-IN" dirty="0" err="1" smtClean="0">
                <a:latin typeface="Franklin Gothic Demi" pitchFamily="34" charset="0"/>
              </a:rPr>
              <a:t>Podkuiko</a:t>
            </a:r>
            <a:r>
              <a:rPr lang="en-IN" dirty="0" smtClean="0">
                <a:latin typeface="Franklin Gothic Demi" pitchFamily="34" charset="0"/>
              </a:rPr>
              <a:t>, and P. McDaniel, “Energy theft in the advanced metering infrastructure,” in </a:t>
            </a:r>
            <a:r>
              <a:rPr lang="en-IN" i="1" dirty="0" smtClean="0">
                <a:latin typeface="Franklin Gothic Demi" pitchFamily="34" charset="0"/>
              </a:rPr>
              <a:t>Proc. international conference on Critical information infrastructures security. Springer-</a:t>
            </a:r>
            <a:r>
              <a:rPr lang="en-IN" i="1" dirty="0" err="1" smtClean="0">
                <a:latin typeface="Franklin Gothic Demi" pitchFamily="34" charset="0"/>
              </a:rPr>
              <a:t>Verlag</a:t>
            </a:r>
            <a:r>
              <a:rPr lang="en-IN" i="1" dirty="0" smtClean="0">
                <a:latin typeface="Franklin Gothic Demi" pitchFamily="34" charset="0"/>
              </a:rPr>
              <a:t>, 2010,</a:t>
            </a:r>
            <a:r>
              <a:rPr lang="en-IN" dirty="0" smtClean="0">
                <a:latin typeface="Franklin Gothic Demi" pitchFamily="34" charset="0"/>
              </a:rPr>
              <a:t>pp. 176–187.</a:t>
            </a:r>
            <a:br>
              <a:rPr lang="en-IN" dirty="0" smtClean="0">
                <a:latin typeface="Franklin Gothic Demi" pitchFamily="34" charset="0"/>
              </a:rPr>
            </a:br>
            <a:r>
              <a:rPr lang="en-IN" dirty="0" smtClean="0">
                <a:latin typeface="Franklin Gothic Demi" pitchFamily="34" charset="0"/>
              </a:rPr>
              <a:t/>
            </a:r>
            <a:br>
              <a:rPr lang="en-IN" dirty="0" smtClean="0">
                <a:latin typeface="Franklin Gothic Demi" pitchFamily="34" charset="0"/>
              </a:rPr>
            </a:br>
            <a:r>
              <a:rPr lang="en-IN" dirty="0" smtClean="0">
                <a:latin typeface="Franklin Gothic Demi" pitchFamily="34" charset="0"/>
              </a:rPr>
              <a:t>International Journal of Innovative Research in Computer and Communication Engineering (An ISO 3297: 2007 Certified Organization) Vol.2, Special Issue 1, March 2014 .</a:t>
            </a:r>
            <a:br>
              <a:rPr lang="en-IN" dirty="0" smtClean="0">
                <a:latin typeface="Franklin Gothic Demi" pitchFamily="34" charset="0"/>
              </a:rPr>
            </a:br>
            <a:r>
              <a:rPr lang="en-IN" dirty="0" smtClean="0">
                <a:latin typeface="Franklin Gothic Demi" pitchFamily="34" charset="0"/>
              </a:rPr>
              <a:t/>
            </a:r>
            <a:br>
              <a:rPr lang="en-IN" dirty="0" smtClean="0">
                <a:latin typeface="Franklin Gothic Demi" pitchFamily="34" charset="0"/>
              </a:rPr>
            </a:br>
            <a:r>
              <a:rPr lang="da-DK" dirty="0" smtClean="0">
                <a:latin typeface="Franklin Gothic Demi" pitchFamily="34" charset="0"/>
              </a:rPr>
              <a:t>Cumulative Attestation Kernels for Embedded Systems ,</a:t>
            </a:r>
            <a:r>
              <a:rPr lang="en-IN" dirty="0" smtClean="0">
                <a:latin typeface="Franklin Gothic Demi" pitchFamily="34" charset="0"/>
              </a:rPr>
              <a:t>Michael </a:t>
            </a:r>
            <a:r>
              <a:rPr lang="en-IN" dirty="0" err="1" smtClean="0">
                <a:latin typeface="Franklin Gothic Demi" pitchFamily="34" charset="0"/>
              </a:rPr>
              <a:t>LeMay</a:t>
            </a:r>
            <a:r>
              <a:rPr lang="en-IN" dirty="0" smtClean="0">
                <a:latin typeface="Franklin Gothic Demi" pitchFamily="34" charset="0"/>
              </a:rPr>
              <a:t> and Carl A. Gunter </a:t>
            </a:r>
            <a:br>
              <a:rPr lang="en-IN" dirty="0" smtClean="0">
                <a:latin typeface="Franklin Gothic Demi" pitchFamily="34" charset="0"/>
              </a:rPr>
            </a:br>
            <a:r>
              <a:rPr lang="en-IN" dirty="0" smtClean="0">
                <a:latin typeface="Franklin Gothic Demi" pitchFamily="34" charset="0"/>
              </a:rPr>
              <a:t/>
            </a:r>
            <a:br>
              <a:rPr lang="en-IN" dirty="0" smtClean="0">
                <a:latin typeface="Franklin Gothic Demi" pitchFamily="34" charset="0"/>
              </a:rPr>
            </a:br>
            <a:r>
              <a:rPr lang="en-IN" dirty="0" smtClean="0">
                <a:latin typeface="Franklin Gothic Demi" pitchFamily="34" charset="0"/>
              </a:rPr>
              <a:t> Specification-based Intrusion Detection for Advanced Metering Infrastructures Robin </a:t>
            </a:r>
            <a:r>
              <a:rPr lang="en-IN" dirty="0" err="1" smtClean="0">
                <a:latin typeface="Franklin Gothic Demi" pitchFamily="34" charset="0"/>
              </a:rPr>
              <a:t>Berthier</a:t>
            </a:r>
            <a:r>
              <a:rPr lang="en-IN" dirty="0" smtClean="0">
                <a:latin typeface="Franklin Gothic Demi" pitchFamily="34" charset="0"/>
              </a:rPr>
              <a:t> and William H. Sanders </a:t>
            </a:r>
            <a:br>
              <a:rPr lang="en-IN" dirty="0" smtClean="0">
                <a:latin typeface="Franklin Gothic Demi" pitchFamily="34" charset="0"/>
              </a:rPr>
            </a:br>
            <a:r>
              <a:rPr lang="en-IN" dirty="0" smtClean="0">
                <a:latin typeface="Franklin Gothic Demi" pitchFamily="34" charset="0"/>
              </a:rPr>
              <a:t/>
            </a:r>
            <a:br>
              <a:rPr lang="en-IN" dirty="0" smtClean="0">
                <a:latin typeface="Franklin Gothic Demi" pitchFamily="34" charset="0"/>
              </a:rPr>
            </a:br>
            <a:endParaRPr lang="en-IN" dirty="0">
              <a:latin typeface="Franklin Gothic Demi" pitchFamily="34" charset="0"/>
            </a:endParaRPr>
          </a:p>
        </p:txBody>
      </p:sp>
      <p:sp>
        <p:nvSpPr>
          <p:cNvPr id="11" name="TextBox 10"/>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03</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Users\admin\Desktop\seminar\iMages\Thank-you-note-4.jpg"/>
          <p:cNvPicPr>
            <a:picLocks noChangeAspect="1" noChangeArrowheads="1"/>
          </p:cNvPicPr>
          <p:nvPr/>
        </p:nvPicPr>
        <p:blipFill>
          <a:blip r:embed="rId2"/>
          <a:srcRect/>
          <a:stretch>
            <a:fillRect/>
          </a:stretch>
        </p:blipFill>
        <p:spPr bwMode="auto">
          <a:xfrm>
            <a:off x="1676400" y="2209800"/>
            <a:ext cx="5715000" cy="3000375"/>
          </a:xfrm>
          <a:prstGeom prst="rect">
            <a:avLst/>
          </a:prstGeom>
          <a:noFill/>
        </p:spPr>
      </p:pic>
      <p:pic>
        <p:nvPicPr>
          <p:cNvPr id="6" name="Picture 5" descr="smiley-face.jpg"/>
          <p:cNvPicPr>
            <a:picLocks noChangeAspect="1"/>
          </p:cNvPicPr>
          <p:nvPr/>
        </p:nvPicPr>
        <p:blipFill>
          <a:blip r:embed="rId3" cstate="print"/>
          <a:stretch>
            <a:fillRect/>
          </a:stretch>
        </p:blipFill>
        <p:spPr>
          <a:xfrm>
            <a:off x="6248400" y="2133600"/>
            <a:ext cx="1371600" cy="13716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TextBox 5"/>
          <p:cNvSpPr txBox="1"/>
          <p:nvPr/>
        </p:nvSpPr>
        <p:spPr>
          <a:xfrm>
            <a:off x="2196202" y="457200"/>
            <a:ext cx="3671198" cy="938719"/>
          </a:xfrm>
          <a:prstGeom prst="rect">
            <a:avLst/>
          </a:prstGeom>
          <a:noFill/>
        </p:spPr>
        <p:txBody>
          <a:bodyPr wrap="none" rtlCol="0">
            <a:spAutoFit/>
          </a:bodyPr>
          <a:lstStyle/>
          <a:p>
            <a:pPr algn="ctr"/>
            <a:r>
              <a:rPr lang="en-IN" sz="5500" b="1" dirty="0" smtClean="0">
                <a:latin typeface="Stencil" pitchFamily="82" charset="0"/>
              </a:rPr>
              <a:t>Abstract</a:t>
            </a:r>
            <a:endParaRPr lang="en-IN" sz="5500" dirty="0">
              <a:latin typeface="Stencil" pitchFamily="82" charset="0"/>
            </a:endParaRPr>
          </a:p>
        </p:txBody>
      </p:sp>
      <p:sp>
        <p:nvSpPr>
          <p:cNvPr id="7" name="TextBox 6"/>
          <p:cNvSpPr txBox="1"/>
          <p:nvPr/>
        </p:nvSpPr>
        <p:spPr>
          <a:xfrm>
            <a:off x="533400" y="1600200"/>
            <a:ext cx="8153400" cy="4401205"/>
          </a:xfrm>
          <a:prstGeom prst="rect">
            <a:avLst/>
          </a:prstGeom>
          <a:noFill/>
        </p:spPr>
        <p:txBody>
          <a:bodyPr wrap="square" rtlCol="0">
            <a:spAutoFit/>
          </a:bodyPr>
          <a:lstStyle/>
          <a:p>
            <a:pPr>
              <a:buFont typeface="Wingdings" pitchFamily="2" charset="2"/>
              <a:buChar char="v"/>
            </a:pPr>
            <a:r>
              <a:rPr lang="en-IN" sz="2800" dirty="0" smtClean="0">
                <a:solidFill>
                  <a:schemeClr val="tx2">
                    <a:lumMod val="50000"/>
                  </a:schemeClr>
                </a:solidFill>
                <a:latin typeface="Adobe Naskh Medium" pitchFamily="50" charset="-78"/>
                <a:ea typeface="Verdana" pitchFamily="34" charset="0"/>
                <a:cs typeface="Adobe Naskh Medium" pitchFamily="50" charset="-78"/>
              </a:rPr>
              <a:t>  Crucial component of the smart grid.</a:t>
            </a:r>
          </a:p>
          <a:p>
            <a:pPr>
              <a:buFont typeface="Wingdings" pitchFamily="2" charset="2"/>
              <a:buChar char="v"/>
            </a:pPr>
            <a:r>
              <a:rPr lang="en-IN" sz="2800" dirty="0" smtClean="0">
                <a:solidFill>
                  <a:schemeClr val="tx2">
                    <a:lumMod val="50000"/>
                  </a:schemeClr>
                </a:solidFill>
                <a:latin typeface="Adobe Naskh Medium" pitchFamily="50" charset="-78"/>
                <a:ea typeface="Verdana" pitchFamily="34" charset="0"/>
                <a:cs typeface="Adobe Naskh Medium" pitchFamily="50" charset="-78"/>
              </a:rPr>
              <a:t>  For efficient management of many end-users</a:t>
            </a:r>
          </a:p>
          <a:p>
            <a:pPr>
              <a:buFont typeface="Wingdings" pitchFamily="2" charset="2"/>
              <a:buChar char="v"/>
            </a:pPr>
            <a:r>
              <a:rPr lang="en-IN" sz="2800" dirty="0" smtClean="0">
                <a:solidFill>
                  <a:schemeClr val="tx2">
                    <a:lumMod val="50000"/>
                  </a:schemeClr>
                </a:solidFill>
                <a:latin typeface="Adobe Naskh Medium" pitchFamily="50" charset="-78"/>
                <a:ea typeface="Verdana" pitchFamily="34" charset="0"/>
                <a:cs typeface="Adobe Naskh Medium" pitchFamily="50" charset="-78"/>
              </a:rPr>
              <a:t>  Remote exploits and local physical tampering with the end goal of stealing energy.</a:t>
            </a:r>
          </a:p>
          <a:p>
            <a:pPr>
              <a:buFont typeface="Wingdings" pitchFamily="2" charset="2"/>
              <a:buChar char="v"/>
            </a:pPr>
            <a:r>
              <a:rPr lang="en-IN" sz="2800" dirty="0" smtClean="0">
                <a:solidFill>
                  <a:schemeClr val="tx2">
                    <a:lumMod val="50000"/>
                  </a:schemeClr>
                </a:solidFill>
                <a:latin typeface="Adobe Naskh Medium" pitchFamily="50" charset="-78"/>
                <a:ea typeface="Verdana" pitchFamily="34" charset="0"/>
                <a:cs typeface="Adobe Naskh Medium" pitchFamily="50" charset="-78"/>
              </a:rPr>
              <a:t> AMIDS  - an AMI intrusion detection system that uses information fusion to combine the sensors and consumption data from a smart meter to more accurately detect energy theft.</a:t>
            </a:r>
          </a:p>
          <a:p>
            <a:pPr>
              <a:buFont typeface="Wingdings" pitchFamily="2" charset="2"/>
              <a:buChar char="v"/>
            </a:pPr>
            <a:r>
              <a:rPr lang="en-US" sz="2800" dirty="0" smtClean="0">
                <a:solidFill>
                  <a:schemeClr val="tx2">
                    <a:lumMod val="50000"/>
                  </a:schemeClr>
                </a:solidFill>
                <a:latin typeface="Adobe Naskh Medium" pitchFamily="50" charset="-78"/>
                <a:ea typeface="Verdana" pitchFamily="34" charset="0"/>
                <a:cs typeface="Adobe Naskh Medium" pitchFamily="50" charset="-78"/>
              </a:rPr>
              <a:t>  </a:t>
            </a:r>
            <a:r>
              <a:rPr lang="en-IN" sz="2800" dirty="0" smtClean="0">
                <a:solidFill>
                  <a:schemeClr val="tx2">
                    <a:lumMod val="50000"/>
                  </a:schemeClr>
                </a:solidFill>
                <a:latin typeface="Adobe Naskh Medium" pitchFamily="50" charset="-78"/>
                <a:ea typeface="Verdana" pitchFamily="34" charset="0"/>
                <a:cs typeface="Adobe Naskh Medium" pitchFamily="50" charset="-78"/>
              </a:rPr>
              <a:t>AMIDS combines meter audit logs of physical and cyber events with consumption data to more accurately model and detect theft-related </a:t>
            </a:r>
            <a:r>
              <a:rPr lang="en-IN" sz="2800" dirty="0" err="1" smtClean="0">
                <a:solidFill>
                  <a:schemeClr val="tx2">
                    <a:lumMod val="50000"/>
                  </a:schemeClr>
                </a:solidFill>
                <a:latin typeface="Adobe Naskh Medium" pitchFamily="50" charset="-78"/>
                <a:ea typeface="Verdana" pitchFamily="34" charset="0"/>
                <a:cs typeface="Adobe Naskh Medium" pitchFamily="50" charset="-78"/>
              </a:rPr>
              <a:t>behavior</a:t>
            </a:r>
            <a:r>
              <a:rPr lang="en-IN" sz="2800" dirty="0" smtClean="0">
                <a:solidFill>
                  <a:schemeClr val="tx2">
                    <a:lumMod val="50000"/>
                  </a:schemeClr>
                </a:solidFill>
                <a:latin typeface="Adobe Naskh Medium" pitchFamily="50" charset="-78"/>
                <a:ea typeface="Verdana" pitchFamily="34" charset="0"/>
                <a:cs typeface="Adobe Naskh Medium" pitchFamily="50" charset="-78"/>
              </a:rPr>
              <a:t>.</a:t>
            </a:r>
          </a:p>
        </p:txBody>
      </p:sp>
      <p:sp>
        <p:nvSpPr>
          <p:cNvPr id="9" name="TextBox 8"/>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03</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Title 1"/>
          <p:cNvSpPr txBox="1">
            <a:spLocks/>
          </p:cNvSpPr>
          <p:nvPr/>
        </p:nvSpPr>
        <p:spPr>
          <a:xfrm>
            <a:off x="1219200" y="2819400"/>
            <a:ext cx="6172200" cy="571504"/>
          </a:xfrm>
          <a:prstGeom prst="rect">
            <a:avLst/>
          </a:prstGeom>
          <a:effectLst/>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500" b="1" u="none" strike="noStrike" kern="1200" cap="none" spc="0" normalizeH="0" baseline="0" noProof="0" smtClean="0">
                <a:ln>
                  <a:noFill/>
                </a:ln>
                <a:solidFill>
                  <a:schemeClr val="tx1"/>
                </a:solidFill>
                <a:uLnTx/>
                <a:uFillTx/>
                <a:latin typeface="Stencil" pitchFamily="82" charset="0"/>
                <a:ea typeface="+mj-ea"/>
                <a:cs typeface="+mj-cs"/>
              </a:rPr>
              <a:t>Questions</a:t>
            </a:r>
            <a:r>
              <a:rPr kumimoji="0" lang="en-US" sz="5500" b="1" u="none" strike="noStrike" kern="1200" cap="none" spc="0" normalizeH="0" noProof="0" smtClean="0">
                <a:ln>
                  <a:noFill/>
                </a:ln>
                <a:solidFill>
                  <a:schemeClr val="tx1"/>
                </a:solidFill>
                <a:uLnTx/>
                <a:uFillTx/>
                <a:latin typeface="Stencil" pitchFamily="82" charset="0"/>
                <a:ea typeface="+mj-ea"/>
                <a:cs typeface="+mj-cs"/>
              </a:rPr>
              <a:t> </a:t>
            </a:r>
            <a:r>
              <a:rPr kumimoji="0" lang="en-US" sz="5500" b="1" u="none" strike="noStrike" kern="1200" cap="none" spc="0" normalizeH="0" noProof="0" smtClean="0">
                <a:ln>
                  <a:noFill/>
                </a:ln>
                <a:solidFill>
                  <a:schemeClr val="tx1"/>
                </a:solidFill>
                <a:uLnTx/>
                <a:uFillTx/>
                <a:latin typeface="Stencil" pitchFamily="82" charset="0"/>
                <a:ea typeface="+mj-ea"/>
                <a:cs typeface="+mj-cs"/>
              </a:rPr>
              <a:t> ???</a:t>
            </a:r>
            <a:endParaRPr kumimoji="0" lang="en-IN" sz="5500" b="1" u="none" strike="noStrike" kern="1200" cap="none" spc="0" normalizeH="0" baseline="0" noProof="0" dirty="0">
              <a:ln>
                <a:noFill/>
              </a:ln>
              <a:solidFill>
                <a:schemeClr val="tx1"/>
              </a:solidFill>
              <a:uLnTx/>
              <a:uFillTx/>
              <a:latin typeface="Stencil" pitchFamily="82" charset="0"/>
              <a:ea typeface="+mj-ea"/>
              <a:cs typeface="+mj-cs"/>
            </a:endParaRPr>
          </a:p>
        </p:txBody>
      </p:sp>
      <p:pic>
        <p:nvPicPr>
          <p:cNvPr id="5122" name="Picture 2" descr="C:\Program Files (x86)\Microsoft Office\MEDIA\CAGCAT10\j0195812.wmf"/>
          <p:cNvPicPr>
            <a:picLocks noChangeAspect="1" noChangeArrowheads="1"/>
          </p:cNvPicPr>
          <p:nvPr/>
        </p:nvPicPr>
        <p:blipFill>
          <a:blip r:embed="rId2"/>
          <a:srcRect/>
          <a:stretch>
            <a:fillRect/>
          </a:stretch>
        </p:blipFill>
        <p:spPr bwMode="auto">
          <a:xfrm>
            <a:off x="7086600" y="609600"/>
            <a:ext cx="1773022" cy="182422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TextBox 5"/>
          <p:cNvSpPr txBox="1"/>
          <p:nvPr/>
        </p:nvSpPr>
        <p:spPr>
          <a:xfrm>
            <a:off x="2286000" y="304800"/>
            <a:ext cx="4176464" cy="938719"/>
          </a:xfrm>
          <a:prstGeom prst="rect">
            <a:avLst/>
          </a:prstGeom>
          <a:noFill/>
        </p:spPr>
        <p:txBody>
          <a:bodyPr wrap="square" rtlCol="0">
            <a:spAutoFit/>
          </a:bodyPr>
          <a:lstStyle/>
          <a:p>
            <a:pPr algn="ctr"/>
            <a:r>
              <a:rPr lang="en-US" sz="5500" b="1" dirty="0" smtClean="0">
                <a:latin typeface="Stencil" pitchFamily="82" charset="0"/>
              </a:rPr>
              <a:t>CONTENTS</a:t>
            </a:r>
            <a:endParaRPr lang="en-IN" sz="5500" b="1" dirty="0">
              <a:latin typeface="Stencil" pitchFamily="82" charset="0"/>
            </a:endParaRPr>
          </a:p>
        </p:txBody>
      </p:sp>
      <p:sp>
        <p:nvSpPr>
          <p:cNvPr id="7" name="TextBox 6"/>
          <p:cNvSpPr txBox="1"/>
          <p:nvPr/>
        </p:nvSpPr>
        <p:spPr>
          <a:xfrm>
            <a:off x="762000" y="1600200"/>
            <a:ext cx="7162800" cy="4401205"/>
          </a:xfrm>
          <a:prstGeom prst="rect">
            <a:avLst/>
          </a:prstGeom>
          <a:noFill/>
        </p:spPr>
        <p:txBody>
          <a:bodyPr wrap="square" rtlCol="0">
            <a:spAutoFit/>
          </a:bodyPr>
          <a:lstStyle/>
          <a:p>
            <a:pPr>
              <a:buFont typeface="Wingdings" pitchFamily="2" charset="2"/>
              <a:buChar char="Ø"/>
            </a:pPr>
            <a:r>
              <a:rPr lang="en-US" sz="2000" b="1" i="1" dirty="0" smtClean="0">
                <a:latin typeface="Franklin Gothic Demi" pitchFamily="34" charset="0"/>
              </a:rPr>
              <a:t> Introduction</a:t>
            </a:r>
          </a:p>
          <a:p>
            <a:pPr>
              <a:buFont typeface="Wingdings" pitchFamily="2" charset="2"/>
              <a:buChar char="Ø"/>
            </a:pPr>
            <a:r>
              <a:rPr lang="en-US" sz="2000" b="1" i="1" dirty="0" smtClean="0">
                <a:latin typeface="Franklin Gothic Demi" pitchFamily="34" charset="0"/>
              </a:rPr>
              <a:t>Related works</a:t>
            </a:r>
          </a:p>
          <a:p>
            <a:pPr>
              <a:buFont typeface="Wingdings" pitchFamily="2" charset="2"/>
              <a:buChar char="Ø"/>
            </a:pPr>
            <a:r>
              <a:rPr lang="en-US" sz="2000" b="1" i="1" dirty="0" smtClean="0">
                <a:latin typeface="Franklin Gothic Demi" pitchFamily="34" charset="0"/>
              </a:rPr>
              <a:t>Threat Model</a:t>
            </a:r>
          </a:p>
          <a:p>
            <a:pPr>
              <a:buFont typeface="Wingdings" pitchFamily="2" charset="2"/>
              <a:buChar char="Ø"/>
            </a:pPr>
            <a:r>
              <a:rPr lang="en-US" sz="2000" b="1" i="1" dirty="0" smtClean="0">
                <a:latin typeface="Franklin Gothic Demi" pitchFamily="34" charset="0"/>
              </a:rPr>
              <a:t>Individual Energy  Theft  Detection System Mechanisms  </a:t>
            </a:r>
            <a:br>
              <a:rPr lang="en-US" sz="2000" b="1" i="1" dirty="0" smtClean="0">
                <a:latin typeface="Franklin Gothic Demi" pitchFamily="34" charset="0"/>
              </a:rPr>
            </a:br>
            <a:r>
              <a:rPr lang="en-US" sz="2000" b="1" i="1" dirty="0" smtClean="0">
                <a:latin typeface="Franklin Gothic Demi" pitchFamily="34" charset="0"/>
              </a:rPr>
              <a:t>		</a:t>
            </a:r>
            <a:br>
              <a:rPr lang="en-US" sz="2000" b="1" i="1" dirty="0" smtClean="0">
                <a:latin typeface="Franklin Gothic Demi" pitchFamily="34" charset="0"/>
              </a:rPr>
            </a:br>
            <a:r>
              <a:rPr lang="en-US" sz="2000" b="1" i="1" dirty="0" smtClean="0">
                <a:latin typeface="Franklin Gothic Demi" pitchFamily="34" charset="0"/>
              </a:rPr>
              <a:t>	Physical Tampering Detection Solutions</a:t>
            </a:r>
            <a:br>
              <a:rPr lang="en-US" sz="2000" b="1" i="1" dirty="0" smtClean="0">
                <a:latin typeface="Franklin Gothic Demi" pitchFamily="34" charset="0"/>
              </a:rPr>
            </a:br>
            <a:r>
              <a:rPr lang="en-US" sz="2000" b="1" i="1" dirty="0" smtClean="0">
                <a:latin typeface="Franklin Gothic Demi" pitchFamily="34" charset="0"/>
              </a:rPr>
              <a:t>	</a:t>
            </a:r>
            <a:r>
              <a:rPr lang="en-IN" sz="2000" b="1" i="1" dirty="0" smtClean="0">
                <a:latin typeface="Franklin Gothic Demi" pitchFamily="34" charset="0"/>
              </a:rPr>
              <a:t>Cyber Intrusion Detection Systems</a:t>
            </a:r>
          </a:p>
          <a:p>
            <a:r>
              <a:rPr lang="en-IN" sz="2000" b="1" i="1" dirty="0" smtClean="0">
                <a:latin typeface="Franklin Gothic Demi" pitchFamily="34" charset="0"/>
              </a:rPr>
              <a:t>	Power Measurement-based Anomaly Detection</a:t>
            </a:r>
            <a:br>
              <a:rPr lang="en-IN" sz="2000" b="1" i="1" dirty="0" smtClean="0">
                <a:latin typeface="Franklin Gothic Demi" pitchFamily="34" charset="0"/>
              </a:rPr>
            </a:br>
            <a:endParaRPr lang="en-IN" sz="2000" b="1" i="1" dirty="0" smtClean="0">
              <a:latin typeface="Franklin Gothic Demi" pitchFamily="34" charset="0"/>
            </a:endParaRPr>
          </a:p>
          <a:p>
            <a:pPr>
              <a:buFont typeface="Wingdings" pitchFamily="2" charset="2"/>
              <a:buChar char="Ø"/>
            </a:pPr>
            <a:r>
              <a:rPr lang="en-IN" sz="2000" b="1" i="1" dirty="0" smtClean="0">
                <a:latin typeface="Franklin Gothic Demi" pitchFamily="34" charset="0"/>
              </a:rPr>
              <a:t>Multi-source Information Fusion</a:t>
            </a:r>
          </a:p>
          <a:p>
            <a:pPr>
              <a:buFont typeface="Wingdings" pitchFamily="2" charset="2"/>
              <a:buChar char="Ø"/>
            </a:pPr>
            <a:r>
              <a:rPr lang="en-IN" sz="2000" b="1" i="1" dirty="0" smtClean="0">
                <a:latin typeface="Franklin Gothic Demi" pitchFamily="34" charset="0"/>
              </a:rPr>
              <a:t>Experimental Evaluations</a:t>
            </a:r>
          </a:p>
          <a:p>
            <a:pPr>
              <a:buFont typeface="Wingdings" pitchFamily="2" charset="2"/>
              <a:buChar char="Ø"/>
            </a:pPr>
            <a:r>
              <a:rPr lang="en-US" sz="2000" b="1" i="1" dirty="0" smtClean="0">
                <a:latin typeface="Franklin Gothic Demi" pitchFamily="34" charset="0"/>
              </a:rPr>
              <a:t>Results and Future Scope</a:t>
            </a:r>
          </a:p>
          <a:p>
            <a:pPr>
              <a:buFont typeface="Wingdings" pitchFamily="2" charset="2"/>
              <a:buChar char="Ø"/>
            </a:pPr>
            <a:r>
              <a:rPr lang="en-US" sz="2000" b="1" i="1" dirty="0" smtClean="0">
                <a:latin typeface="Franklin Gothic Demi" pitchFamily="34" charset="0"/>
              </a:rPr>
              <a:t>Conclusions</a:t>
            </a:r>
            <a:endParaRPr lang="en-IN" sz="2000" b="1" i="1" dirty="0" smtClean="0">
              <a:latin typeface="Franklin Gothic Demi" pitchFamily="34" charset="0"/>
            </a:endParaRPr>
          </a:p>
          <a:p>
            <a:r>
              <a:rPr lang="en-US" sz="2000" b="1" i="1" dirty="0" smtClean="0">
                <a:latin typeface="Franklin Gothic Demi" pitchFamily="34" charset="0"/>
              </a:rPr>
              <a:t>        </a:t>
            </a:r>
            <a:endParaRPr lang="en-IN" sz="2000" b="1" i="1" dirty="0">
              <a:latin typeface="Franklin Gothic Demi" pitchFamily="34" charset="0"/>
            </a:endParaRPr>
          </a:p>
        </p:txBody>
      </p:sp>
      <p:sp>
        <p:nvSpPr>
          <p:cNvPr id="9" name="TextBox 8"/>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04</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TextBox 5"/>
          <p:cNvSpPr txBox="1"/>
          <p:nvPr/>
        </p:nvSpPr>
        <p:spPr>
          <a:xfrm>
            <a:off x="609600" y="304800"/>
            <a:ext cx="7632848" cy="938719"/>
          </a:xfrm>
          <a:prstGeom prst="rect">
            <a:avLst/>
          </a:prstGeom>
          <a:noFill/>
        </p:spPr>
        <p:txBody>
          <a:bodyPr wrap="square" rtlCol="0">
            <a:spAutoFit/>
          </a:bodyPr>
          <a:lstStyle/>
          <a:p>
            <a:pPr algn="ctr"/>
            <a:r>
              <a:rPr lang="en-US" sz="5500" b="1" dirty="0" smtClean="0">
                <a:latin typeface="Stencil" pitchFamily="82" charset="0"/>
              </a:rPr>
              <a:t>INTRODUCTION</a:t>
            </a:r>
            <a:endParaRPr lang="en-IN" sz="5500" b="1" dirty="0">
              <a:latin typeface="Stencil" pitchFamily="82" charset="0"/>
            </a:endParaRPr>
          </a:p>
        </p:txBody>
      </p:sp>
      <p:sp>
        <p:nvSpPr>
          <p:cNvPr id="7" name="TextBox 6"/>
          <p:cNvSpPr txBox="1"/>
          <p:nvPr/>
        </p:nvSpPr>
        <p:spPr>
          <a:xfrm>
            <a:off x="457200" y="1219200"/>
            <a:ext cx="7848600" cy="5632311"/>
          </a:xfrm>
          <a:prstGeom prst="rect">
            <a:avLst/>
          </a:prstGeom>
          <a:noFill/>
        </p:spPr>
        <p:txBody>
          <a:bodyPr wrap="square" rtlCol="0">
            <a:spAutoFit/>
          </a:bodyPr>
          <a:lstStyle/>
          <a:p>
            <a:endParaRPr lang="en-IN" sz="2000" b="1" dirty="0" smtClean="0"/>
          </a:p>
          <a:p>
            <a:r>
              <a:rPr lang="en-IN" sz="2000" b="1" dirty="0" smtClean="0"/>
              <a:t>The Advanced Metering Infrastructure (AMI)</a:t>
            </a:r>
          </a:p>
          <a:p>
            <a:r>
              <a:rPr lang="en-IN" sz="2000" b="1" dirty="0" smtClean="0"/>
              <a:t/>
            </a:r>
            <a:br>
              <a:rPr lang="en-IN" sz="2000" b="1" dirty="0" smtClean="0"/>
            </a:br>
            <a:r>
              <a:rPr lang="en-IN" sz="2000" b="1" dirty="0" err="1" smtClean="0"/>
              <a:t>W</a:t>
            </a:r>
            <a:r>
              <a:rPr lang="en-IN" sz="2000" dirty="0" err="1" smtClean="0"/>
              <a:t>hats</a:t>
            </a:r>
            <a:r>
              <a:rPr lang="en-IN" sz="2000" b="1" dirty="0" smtClean="0"/>
              <a:t> AMI  </a:t>
            </a:r>
            <a:r>
              <a:rPr lang="en-IN" sz="2000" dirty="0" smtClean="0"/>
              <a:t>and its Advantages </a:t>
            </a:r>
            <a:r>
              <a:rPr lang="en-IN" sz="2000" b="1" dirty="0" smtClean="0"/>
              <a:t>??? </a:t>
            </a:r>
          </a:p>
          <a:p>
            <a:r>
              <a:rPr lang="en-IN" sz="2000" b="1" dirty="0" smtClean="0"/>
              <a:t>		  </a:t>
            </a:r>
            <a:r>
              <a:rPr lang="en-US" sz="2000" dirty="0" smtClean="0"/>
              <a:t>Changes the way</a:t>
            </a:r>
            <a:endParaRPr lang="en-US" sz="2000" b="1" dirty="0" smtClean="0"/>
          </a:p>
          <a:p>
            <a:r>
              <a:rPr lang="en-US" sz="2000" b="1" dirty="0" smtClean="0"/>
              <a:t>		  </a:t>
            </a:r>
            <a:r>
              <a:rPr lang="en-IN" sz="2000" dirty="0" smtClean="0"/>
              <a:t>Eliminates man power</a:t>
            </a:r>
          </a:p>
          <a:p>
            <a:r>
              <a:rPr lang="en-IN" sz="2000" dirty="0" smtClean="0"/>
              <a:t>		  Reports every events taking place</a:t>
            </a:r>
          </a:p>
          <a:p>
            <a:r>
              <a:rPr lang="en-IN" sz="2000" dirty="0" smtClean="0"/>
              <a:t>		  Mitigate energy theft</a:t>
            </a:r>
            <a:r>
              <a:rPr lang="en-IN" sz="2000" b="1" dirty="0" smtClean="0"/>
              <a:t/>
            </a:r>
            <a:br>
              <a:rPr lang="en-IN" sz="2000" b="1" dirty="0" smtClean="0"/>
            </a:br>
            <a:r>
              <a:rPr lang="en-IN" sz="2000" b="1" dirty="0" smtClean="0"/>
              <a:t/>
            </a:r>
            <a:br>
              <a:rPr lang="en-IN" sz="2000" b="1" dirty="0" smtClean="0"/>
            </a:br>
            <a:r>
              <a:rPr lang="en-IN" sz="2000" dirty="0" smtClean="0"/>
              <a:t>AMI Deployment in US  </a:t>
            </a:r>
            <a:r>
              <a:rPr lang="en-IN" sz="2000" b="1" dirty="0" smtClean="0"/>
              <a:t>:   </a:t>
            </a:r>
            <a:br>
              <a:rPr lang="en-IN" sz="2000" b="1" dirty="0" smtClean="0"/>
            </a:br>
            <a:endParaRPr lang="en-IN" sz="2000" b="1" dirty="0" smtClean="0"/>
          </a:p>
          <a:p>
            <a:r>
              <a:rPr lang="en-IN" sz="2000" b="1" dirty="0" smtClean="0"/>
              <a:t>		  	   </a:t>
            </a:r>
            <a:r>
              <a:rPr lang="en-IN" sz="2000" dirty="0" smtClean="0"/>
              <a:t>Theft attempt that may have cost up</a:t>
            </a:r>
          </a:p>
          <a:p>
            <a:r>
              <a:rPr lang="en-IN" sz="2000" dirty="0" smtClean="0"/>
              <a:t>to </a:t>
            </a:r>
            <a:r>
              <a:rPr lang="en-IN" sz="2000" b="1" dirty="0" smtClean="0"/>
              <a:t>400 million dollars </a:t>
            </a:r>
            <a:r>
              <a:rPr lang="en-IN" sz="2000" dirty="0" smtClean="0"/>
              <a:t>annually to a utility following an</a:t>
            </a:r>
          </a:p>
          <a:p>
            <a:r>
              <a:rPr lang="en-IN" sz="2000" dirty="0" smtClean="0"/>
              <a:t>AMI deployment , In 2009 as reported  by FBI.</a:t>
            </a:r>
            <a:br>
              <a:rPr lang="en-IN" sz="2000" dirty="0" smtClean="0"/>
            </a:br>
            <a:r>
              <a:rPr lang="en-IN" sz="2000" b="1" dirty="0" smtClean="0"/>
              <a:t> </a:t>
            </a:r>
          </a:p>
          <a:p>
            <a:r>
              <a:rPr lang="en-IN" sz="2000" b="1" dirty="0" smtClean="0"/>
              <a:t>		     </a:t>
            </a:r>
            <a:r>
              <a:rPr lang="en-IN" sz="2000" b="1" dirty="0" smtClean="0">
                <a:solidFill>
                  <a:srgbClr val="C00000"/>
                </a:solidFill>
              </a:rPr>
              <a:t>Arise of New Threats !!! </a:t>
            </a:r>
            <a:r>
              <a:rPr lang="en-IN" sz="2000" b="1" dirty="0" smtClean="0"/>
              <a:t/>
            </a:r>
            <a:br>
              <a:rPr lang="en-IN" sz="2000" b="1" dirty="0" smtClean="0"/>
            </a:br>
            <a:endParaRPr lang="en-IN" sz="2000" b="1" dirty="0" smtClean="0"/>
          </a:p>
          <a:p>
            <a:endParaRPr lang="en-IN" sz="2000" dirty="0"/>
          </a:p>
        </p:txBody>
      </p:sp>
      <p:sp>
        <p:nvSpPr>
          <p:cNvPr id="9" name="TextBox 8"/>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05</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7" name="Subtitle 2"/>
          <p:cNvSpPr txBox="1">
            <a:spLocks/>
          </p:cNvSpPr>
          <p:nvPr/>
        </p:nvSpPr>
        <p:spPr>
          <a:xfrm>
            <a:off x="533400" y="685800"/>
            <a:ext cx="7772400" cy="5943600"/>
          </a:xfrm>
          <a:prstGeom prst="rect">
            <a:avLst/>
          </a:prstGeom>
        </p:spPr>
        <p:txBody>
          <a:bodyPr>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tabLst/>
              <a:defRPr/>
            </a:pPr>
            <a:r>
              <a:rPr kumimoji="0" lang="en-IN" sz="2200" b="1" i="0" u="sng" strike="noStrike" kern="1200" cap="none" spc="0" normalizeH="0" baseline="0" noProof="0" dirty="0" smtClean="0">
                <a:ln>
                  <a:noFill/>
                </a:ln>
                <a:solidFill>
                  <a:schemeClr val="tx1">
                    <a:lumMod val="95000"/>
                    <a:lumOff val="5000"/>
                  </a:schemeClr>
                </a:solidFill>
                <a:effectLst/>
                <a:uLnTx/>
                <a:uFillTx/>
                <a:latin typeface="+mn-lt"/>
                <a:ea typeface="+mn-ea"/>
                <a:cs typeface="+mn-cs"/>
              </a:rPr>
              <a:t>Need for a new </a:t>
            </a:r>
            <a:r>
              <a:rPr kumimoji="0" lang="en-IN" sz="2200" b="1" i="0" u="sng" strike="noStrike" kern="1200" cap="none" spc="0" normalizeH="0" baseline="0" noProof="0" dirty="0" err="1" smtClean="0">
                <a:ln>
                  <a:noFill/>
                </a:ln>
                <a:solidFill>
                  <a:schemeClr val="tx1">
                    <a:lumMod val="95000"/>
                    <a:lumOff val="5000"/>
                  </a:schemeClr>
                </a:solidFill>
                <a:effectLst/>
                <a:uLnTx/>
                <a:uFillTx/>
                <a:latin typeface="+mn-lt"/>
                <a:ea typeface="+mn-ea"/>
                <a:cs typeface="+mn-cs"/>
              </a:rPr>
              <a:t>infrastucture</a:t>
            </a:r>
            <a:r>
              <a:rPr kumimoji="0" lang="en-IN" sz="2200" b="1" i="0" u="sng" strike="noStrike" kern="1200" cap="none" spc="0" normalizeH="0" baseline="0" noProof="0" dirty="0" smtClean="0">
                <a:ln>
                  <a:noFill/>
                </a:ln>
                <a:solidFill>
                  <a:schemeClr val="tx1">
                    <a:lumMod val="95000"/>
                    <a:lumOff val="5000"/>
                  </a:schemeClr>
                </a:solidFill>
                <a:effectLst/>
                <a:uLnTx/>
                <a:uFillTx/>
                <a:latin typeface="+mn-lt"/>
                <a:ea typeface="+mn-ea"/>
                <a:cs typeface="+mn-cs"/>
              </a:rPr>
              <a:t> – AMIDS</a:t>
            </a:r>
          </a:p>
          <a:p>
            <a:pPr marL="365760" marR="0" lvl="0" indent="-256032" algn="l" defTabSz="914400" rtl="0" eaLnBrk="1" fontAlgn="auto" latinLnBrk="0" hangingPunct="1">
              <a:lnSpc>
                <a:spcPct val="100000"/>
              </a:lnSpc>
              <a:spcBef>
                <a:spcPts val="300"/>
              </a:spcBef>
              <a:spcAft>
                <a:spcPts val="0"/>
              </a:spcAft>
              <a:buClr>
                <a:schemeClr val="accent3"/>
              </a:buClr>
              <a:buSzTx/>
              <a:tabLst/>
              <a:defRPr/>
            </a:pPr>
            <a:endParaRPr kumimoji="0" lang="en-IN" sz="22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tabLst/>
              <a:defRPr/>
            </a:pPr>
            <a:r>
              <a:rPr kumimoji="0" lang="en-IN"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Cyber-physical intrusion detection system to identify</a:t>
            </a:r>
            <a:r>
              <a:rPr kumimoji="0" lang="en-IN" sz="2200" b="0" i="0" u="none" strike="noStrike" kern="1200" cap="none" spc="0" normalizeH="0" noProof="0" dirty="0" smtClean="0">
                <a:ln>
                  <a:noFill/>
                </a:ln>
                <a:solidFill>
                  <a:schemeClr val="tx1">
                    <a:lumMod val="95000"/>
                    <a:lumOff val="5000"/>
                  </a:schemeClr>
                </a:solidFill>
                <a:effectLst/>
                <a:uLnTx/>
                <a:uFillTx/>
                <a:latin typeface="+mn-lt"/>
                <a:ea typeface="+mn-ea"/>
                <a:cs typeface="+mn-cs"/>
              </a:rPr>
              <a:t> </a:t>
            </a:r>
            <a:r>
              <a:rPr kumimoji="0" lang="en-IN"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malicious energy theft attempts.</a:t>
            </a:r>
            <a:r>
              <a:rPr lang="en-IN" sz="2200" dirty="0" smtClean="0">
                <a:solidFill>
                  <a:schemeClr val="tx1">
                    <a:lumMod val="95000"/>
                    <a:lumOff val="5000"/>
                  </a:schemeClr>
                </a:solidFill>
              </a:rPr>
              <a:t/>
            </a:r>
            <a:br>
              <a:rPr lang="en-IN" sz="2200" dirty="0" smtClean="0">
                <a:solidFill>
                  <a:schemeClr val="tx1">
                    <a:lumMod val="95000"/>
                    <a:lumOff val="5000"/>
                  </a:schemeClr>
                </a:solidFill>
              </a:rPr>
            </a:br>
            <a:r>
              <a:rPr kumimoji="0" lang="en-IN"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AMIDS uses an attack graph</a:t>
            </a:r>
            <a:r>
              <a:rPr kumimoji="0" lang="en-IN" sz="2200" b="0" i="0" u="none" strike="noStrike" kern="1200" cap="none" spc="0" normalizeH="0" noProof="0" dirty="0" smtClean="0">
                <a:ln>
                  <a:noFill/>
                </a:ln>
                <a:solidFill>
                  <a:schemeClr val="tx1">
                    <a:lumMod val="95000"/>
                    <a:lumOff val="5000"/>
                  </a:schemeClr>
                </a:solidFill>
                <a:effectLst/>
                <a:uLnTx/>
                <a:uFillTx/>
                <a:latin typeface="+mn-lt"/>
                <a:ea typeface="+mn-ea"/>
                <a:cs typeface="+mn-cs"/>
              </a:rPr>
              <a:t> </a:t>
            </a:r>
            <a:r>
              <a:rPr kumimoji="0" lang="en-IN"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based information fusion technique detect theft-related</a:t>
            </a:r>
            <a:r>
              <a:rPr kumimoji="0" lang="en-IN" sz="2200" b="0" i="0" u="none" strike="noStrike" kern="1200" cap="none" spc="0" normalizeH="0" noProof="0" dirty="0" smtClean="0">
                <a:ln>
                  <a:noFill/>
                </a:ln>
                <a:solidFill>
                  <a:schemeClr val="tx1">
                    <a:lumMod val="95000"/>
                    <a:lumOff val="5000"/>
                  </a:schemeClr>
                </a:solidFill>
                <a:effectLst/>
                <a:uLnTx/>
                <a:uFillTx/>
                <a:latin typeface="+mn-lt"/>
                <a:ea typeface="+mn-ea"/>
                <a:cs typeface="+mn-cs"/>
              </a:rPr>
              <a:t> </a:t>
            </a:r>
            <a:r>
              <a:rPr kumimoji="0" lang="en-IN" sz="2200" b="0" i="0" u="none" strike="noStrike" kern="1200" cap="none" spc="0" normalizeH="0" baseline="0" noProof="0" dirty="0" err="1" smtClean="0">
                <a:ln>
                  <a:noFill/>
                </a:ln>
                <a:solidFill>
                  <a:schemeClr val="tx1">
                    <a:lumMod val="95000"/>
                    <a:lumOff val="5000"/>
                  </a:schemeClr>
                </a:solidFill>
                <a:effectLst/>
                <a:uLnTx/>
                <a:uFillTx/>
                <a:latin typeface="+mn-lt"/>
                <a:ea typeface="+mn-ea"/>
                <a:cs typeface="+mn-cs"/>
              </a:rPr>
              <a:t>behavior</a:t>
            </a:r>
            <a:r>
              <a:rPr kumimoji="0" lang="en-IN"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while reducing false positives.  </a:t>
            </a:r>
            <a:br>
              <a:rPr kumimoji="0" lang="en-IN"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br>
            <a:endParaRPr kumimoji="0" lang="en-IN"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tabLst/>
              <a:defRPr/>
            </a:pPr>
            <a:r>
              <a:rPr kumimoji="0" lang="en-IN" sz="2200" b="1" i="0" u="none" strike="noStrike" kern="1200" cap="none" spc="0" normalizeH="0" baseline="0" noProof="0" dirty="0" err="1" smtClean="0">
                <a:ln>
                  <a:noFill/>
                </a:ln>
                <a:solidFill>
                  <a:schemeClr val="tx1">
                    <a:lumMod val="95000"/>
                    <a:lumOff val="5000"/>
                  </a:schemeClr>
                </a:solidFill>
                <a:effectLst/>
                <a:uLnTx/>
                <a:uFillTx/>
                <a:latin typeface="+mn-lt"/>
                <a:ea typeface="+mn-ea"/>
                <a:cs typeface="+mn-cs"/>
              </a:rPr>
              <a:t>Whats</a:t>
            </a:r>
            <a:r>
              <a:rPr kumimoji="0" lang="en-IN" sz="22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New ???!</a:t>
            </a:r>
            <a:endParaRPr kumimoji="0" lang="en-IN"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Wingdings" pitchFamily="2" charset="2"/>
              <a:buChar char="Ø"/>
              <a:tabLst/>
              <a:defRPr/>
            </a:pPr>
            <a:r>
              <a:rPr kumimoji="0" lang="en-IN"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Cyber-side Network- And Host-based Intrusion Detection Systems.</a:t>
            </a:r>
          </a:p>
          <a:p>
            <a:pPr marL="365760" marR="0" lvl="0" indent="-256032" algn="l" defTabSz="914400" rtl="0" eaLnBrk="1" fontAlgn="auto" latinLnBrk="0" hangingPunct="1">
              <a:lnSpc>
                <a:spcPct val="100000"/>
              </a:lnSpc>
              <a:spcBef>
                <a:spcPts val="300"/>
              </a:spcBef>
              <a:spcAft>
                <a:spcPts val="0"/>
              </a:spcAft>
              <a:buClr>
                <a:schemeClr val="accent3"/>
              </a:buClr>
              <a:buSzTx/>
              <a:buFont typeface="Wingdings" pitchFamily="2" charset="2"/>
              <a:buChar char="Ø"/>
              <a:tabLst/>
              <a:defRPr/>
            </a:pPr>
            <a:r>
              <a:rPr kumimoji="0" lang="en-IN"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On-meter Anti-tampering Sensors.</a:t>
            </a:r>
          </a:p>
          <a:p>
            <a:pPr marL="365760" marR="0" lvl="0" indent="-256032" algn="l" defTabSz="914400" rtl="0" eaLnBrk="1" fontAlgn="auto" latinLnBrk="0" hangingPunct="1">
              <a:lnSpc>
                <a:spcPct val="100000"/>
              </a:lnSpc>
              <a:spcBef>
                <a:spcPts val="300"/>
              </a:spcBef>
              <a:spcAft>
                <a:spcPts val="0"/>
              </a:spcAft>
              <a:buClr>
                <a:schemeClr val="accent3"/>
              </a:buClr>
              <a:buSzTx/>
              <a:buFont typeface="Wingdings" pitchFamily="2" charset="2"/>
              <a:buChar char="Ø"/>
              <a:tabLst/>
              <a:defRPr/>
            </a:pPr>
            <a:r>
              <a:rPr kumimoji="0" lang="en-IN"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Power Measurement-based Anomalous Consumption Detectors Through Nonintrusive Load Monitoring (NILM)</a:t>
            </a:r>
          </a:p>
        </p:txBody>
      </p:sp>
      <p:sp>
        <p:nvSpPr>
          <p:cNvPr id="9" name="TextBox 8"/>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06</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Rectangle 5"/>
          <p:cNvSpPr/>
          <p:nvPr/>
        </p:nvSpPr>
        <p:spPr>
          <a:xfrm>
            <a:off x="1600200" y="2514600"/>
            <a:ext cx="5405647"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latin typeface="Stencil" pitchFamily="82" charset="0"/>
              </a:rPr>
              <a:t>THREAT MODEL </a:t>
            </a:r>
            <a:endParaRPr lang="en-US" sz="5400" b="1" cap="none" spc="0" dirty="0">
              <a:ln w="10541" cmpd="sng">
                <a:solidFill>
                  <a:schemeClr val="accent1">
                    <a:shade val="88000"/>
                    <a:satMod val="110000"/>
                  </a:schemeClr>
                </a:solidFill>
                <a:prstDash val="solid"/>
              </a:ln>
              <a:effectLst/>
              <a:latin typeface="Stencil" pitchFamily="82" charset="0"/>
            </a:endParaRPr>
          </a:p>
        </p:txBody>
      </p:sp>
      <p:pic>
        <p:nvPicPr>
          <p:cNvPr id="11" name="Picture 10" descr="jumper cables bypassing the meter (1).png"/>
          <p:cNvPicPr>
            <a:picLocks noChangeAspect="1"/>
          </p:cNvPicPr>
          <p:nvPr/>
        </p:nvPicPr>
        <p:blipFill>
          <a:blip r:embed="rId2"/>
          <a:stretch>
            <a:fillRect/>
          </a:stretch>
        </p:blipFill>
        <p:spPr>
          <a:xfrm>
            <a:off x="0" y="914400"/>
            <a:ext cx="2777971" cy="1515269"/>
          </a:xfrm>
          <a:prstGeom prst="rect">
            <a:avLst/>
          </a:prstGeom>
        </p:spPr>
      </p:pic>
      <p:pic>
        <p:nvPicPr>
          <p:cNvPr id="12" name="Picture 11" descr="cyber-threats-2014-darknets-adobe-passwords-windows-xp-bitcoin.jpg"/>
          <p:cNvPicPr>
            <a:picLocks noChangeAspect="1"/>
          </p:cNvPicPr>
          <p:nvPr/>
        </p:nvPicPr>
        <p:blipFill>
          <a:blip r:embed="rId3"/>
          <a:stretch>
            <a:fillRect/>
          </a:stretch>
        </p:blipFill>
        <p:spPr>
          <a:xfrm>
            <a:off x="6172200" y="838200"/>
            <a:ext cx="2971800" cy="1670152"/>
          </a:xfrm>
          <a:prstGeom prst="rect">
            <a:avLst/>
          </a:prstGeom>
        </p:spPr>
      </p:pic>
      <p:sp>
        <p:nvSpPr>
          <p:cNvPr id="13" name="TextBox 12"/>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07</a:t>
            </a:r>
            <a:endParaRPr lang="en-IN" sz="2000" b="1" dirty="0">
              <a:solidFill>
                <a:schemeClr val="bg1"/>
              </a:solidFill>
              <a:latin typeface="Times New Roman" pitchFamily="18" charset="0"/>
              <a:cs typeface="Times New Roman" pitchFamily="18" charset="0"/>
            </a:endParaRPr>
          </a:p>
        </p:txBody>
      </p:sp>
      <p:pic>
        <p:nvPicPr>
          <p:cNvPr id="3074" name="Picture 2" descr="C:\Users\admin\Desktop\seminar\iMages\comp_smartmeters11__01__630x420.jpg"/>
          <p:cNvPicPr>
            <a:picLocks noChangeAspect="1" noChangeArrowheads="1"/>
          </p:cNvPicPr>
          <p:nvPr/>
        </p:nvPicPr>
        <p:blipFill>
          <a:blip r:embed="rId4"/>
          <a:srcRect/>
          <a:stretch>
            <a:fillRect/>
          </a:stretch>
        </p:blipFill>
        <p:spPr bwMode="auto">
          <a:xfrm>
            <a:off x="2209800" y="3352800"/>
            <a:ext cx="4191000" cy="2794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graphicFrame>
        <p:nvGraphicFramePr>
          <p:cNvPr id="6" name="Table 5"/>
          <p:cNvGraphicFramePr>
            <a:graphicFrameLocks noGrp="1"/>
          </p:cNvGraphicFramePr>
          <p:nvPr/>
        </p:nvGraphicFramePr>
        <p:xfrm>
          <a:off x="914400" y="304800"/>
          <a:ext cx="7086600" cy="5762775"/>
        </p:xfrm>
        <a:graphic>
          <a:graphicData uri="http://schemas.openxmlformats.org/drawingml/2006/table">
            <a:tbl>
              <a:tblPr firstRow="1" bandRow="1">
                <a:tableStyleId>{5202B0CA-FC54-4496-8BCA-5EF66A818D29}</a:tableStyleId>
              </a:tblPr>
              <a:tblGrid>
                <a:gridCol w="2362200"/>
                <a:gridCol w="2362200"/>
                <a:gridCol w="2362200"/>
              </a:tblGrid>
              <a:tr h="7294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 Cyber</a:t>
                      </a:r>
                      <a:r>
                        <a:rPr lang="en-IN" sz="1400" baseline="0" dirty="0" smtClean="0"/>
                        <a:t> </a:t>
                      </a:r>
                      <a:r>
                        <a:rPr lang="en-IN" sz="1400" dirty="0" smtClean="0"/>
                        <a:t>Attack technique</a:t>
                      </a:r>
                      <a:endParaRPr lang="en-IN" sz="1400" b="1" dirty="0" smtClean="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Physical </a:t>
                      </a:r>
                      <a:r>
                        <a:rPr lang="en-IN" sz="1400" dirty="0" smtClean="0"/>
                        <a:t>Attack technique</a:t>
                      </a:r>
                    </a:p>
                    <a:p>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Effect</a:t>
                      </a:r>
                      <a:r>
                        <a:rPr lang="en-US" sz="1400" baseline="0" dirty="0" smtClean="0"/>
                        <a:t> on Power Measurement</a:t>
                      </a:r>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294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Compromise meters through remote network exploit</a:t>
                      </a:r>
                      <a:r>
                        <a:rPr lang="en-IN" sz="1400" baseline="0" dirty="0" smtClean="0"/>
                        <a:t> .</a:t>
                      </a:r>
                      <a:endParaRPr lang="en-IN" sz="1400" dirty="0" smtClean="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Break into the meter</a:t>
                      </a:r>
                    </a:p>
                    <a:p>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Stop reporting entire consumption</a:t>
                      </a:r>
                    </a:p>
                    <a:p>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294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Modify the firmware/storage on meters.</a:t>
                      </a:r>
                      <a:endParaRPr lang="en-IN" sz="1400" i="1" dirty="0" smtClean="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Reverse the meter</a:t>
                      </a:r>
                    </a:p>
                    <a:p>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dirty="0" smtClean="0"/>
                        <a:t>Remove large </a:t>
                      </a:r>
                      <a:r>
                        <a:rPr lang="en-IN" sz="1400" dirty="0" err="1" smtClean="0"/>
                        <a:t>applicances</a:t>
                      </a:r>
                      <a:r>
                        <a:rPr lang="en-IN" sz="1400" dirty="0" smtClean="0"/>
                        <a:t> from measurement</a:t>
                      </a:r>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29465">
                <a:tc>
                  <a:txBody>
                    <a:bodyPr/>
                    <a:lstStyle/>
                    <a:p>
                      <a:r>
                        <a:rPr lang="en-IN" sz="1400" dirty="0" smtClean="0"/>
                        <a:t>Steal credentials to login to meters</a:t>
                      </a:r>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Disconnect the meter</a:t>
                      </a:r>
                    </a:p>
                    <a:p>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Cut the report by a given percentage</a:t>
                      </a:r>
                    </a:p>
                    <a:p>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483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Exhaust CPU/memory</a:t>
                      </a:r>
                    </a:p>
                    <a:p>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Physically extract the password</a:t>
                      </a:r>
                    </a:p>
                    <a:p>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Alter appliance load profile to hide large loads</a:t>
                      </a:r>
                    </a:p>
                    <a:p>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483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Intercept/alter communications</a:t>
                      </a:r>
                    </a:p>
                    <a:p>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Abuse optical port to gain access to meters</a:t>
                      </a:r>
                    </a:p>
                    <a:p>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Report zero consumption</a:t>
                      </a:r>
                    </a:p>
                    <a:p>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483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Flood the NAN bandwidth</a:t>
                      </a:r>
                    </a:p>
                    <a:p>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Bypass meters to remove loads from measurement</a:t>
                      </a:r>
                    </a:p>
                    <a:p>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Report negative consumption (act as a generator)</a:t>
                      </a:r>
                    </a:p>
                    <a:p>
                      <a:endParaRPr lang="en-IN" sz="1400" dirty="0"/>
                    </a:p>
                  </a:txBody>
                  <a:tcPr marL="72947" marR="72947" marT="36473" marB="36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08</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ard 2"/>
          <p:cNvSpPr/>
          <p:nvPr/>
        </p:nvSpPr>
        <p:spPr>
          <a:xfrm>
            <a:off x="8153400" y="6248400"/>
            <a:ext cx="990600" cy="609600"/>
          </a:xfrm>
          <a:prstGeom prst="flowChartPunchedCard">
            <a:avLst/>
          </a:prstGeom>
          <a:gradFill flip="none" rotWithShape="1">
            <a:gsLst>
              <a:gs pos="0">
                <a:schemeClr val="tx1"/>
              </a:gs>
              <a:gs pos="50000">
                <a:schemeClr val="accent2">
                  <a:lumMod val="60000"/>
                  <a:lumOff val="40000"/>
                </a:schemeClr>
              </a:gs>
              <a:gs pos="100000">
                <a:schemeClr val="tx1"/>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10800000">
            <a:off x="609600" y="6172200"/>
            <a:ext cx="7467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71500" y="6286500"/>
            <a:ext cx="3810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90600" y="6248400"/>
            <a:ext cx="6979796" cy="369332"/>
          </a:xfrm>
          <a:prstGeom prst="rect">
            <a:avLst/>
          </a:prstGeom>
          <a:noFill/>
        </p:spPr>
        <p:txBody>
          <a:bodyPr wrap="none" rtlCol="0">
            <a:spAutoFit/>
          </a:bodyPr>
          <a:lstStyle/>
          <a:p>
            <a:r>
              <a:rPr lang="en-US" dirty="0" smtClean="0"/>
              <a:t>AMIDS: Advanced Metering Infrastructure with Detection System </a:t>
            </a:r>
            <a:endParaRPr lang="en-IN" dirty="0"/>
          </a:p>
        </p:txBody>
      </p:sp>
      <p:sp>
        <p:nvSpPr>
          <p:cNvPr id="6" name="TextBox 5"/>
          <p:cNvSpPr txBox="1"/>
          <p:nvPr/>
        </p:nvSpPr>
        <p:spPr>
          <a:xfrm>
            <a:off x="609600" y="304800"/>
            <a:ext cx="7632848" cy="938719"/>
          </a:xfrm>
          <a:prstGeom prst="rect">
            <a:avLst/>
          </a:prstGeom>
          <a:noFill/>
        </p:spPr>
        <p:txBody>
          <a:bodyPr wrap="square" rtlCol="0">
            <a:spAutoFit/>
          </a:bodyPr>
          <a:lstStyle/>
          <a:p>
            <a:pPr algn="ctr"/>
            <a:r>
              <a:rPr lang="en-US" sz="5500" b="1" dirty="0" smtClean="0">
                <a:latin typeface="Stencil" pitchFamily="82" charset="0"/>
              </a:rPr>
              <a:t>RELATED </a:t>
            </a:r>
            <a:r>
              <a:rPr lang="en-US" sz="5500" b="1" dirty="0" err="1" smtClean="0">
                <a:latin typeface="Stencil" pitchFamily="82" charset="0"/>
              </a:rPr>
              <a:t>wORK</a:t>
            </a:r>
            <a:endParaRPr lang="en-IN" sz="5500" b="1" dirty="0">
              <a:latin typeface="Stencil" pitchFamily="82" charset="0"/>
            </a:endParaRPr>
          </a:p>
        </p:txBody>
      </p:sp>
      <p:sp>
        <p:nvSpPr>
          <p:cNvPr id="7" name="TextBox 6"/>
          <p:cNvSpPr txBox="1"/>
          <p:nvPr/>
        </p:nvSpPr>
        <p:spPr>
          <a:xfrm>
            <a:off x="914400" y="2514600"/>
            <a:ext cx="7162800" cy="2862322"/>
          </a:xfrm>
          <a:prstGeom prst="rect">
            <a:avLst/>
          </a:prstGeom>
          <a:noFill/>
        </p:spPr>
        <p:txBody>
          <a:bodyPr wrap="square" rtlCol="0">
            <a:spAutoFit/>
          </a:bodyPr>
          <a:lstStyle/>
          <a:p>
            <a:pPr>
              <a:buFont typeface="Arial" pitchFamily="34" charset="0"/>
              <a:buChar char="•"/>
            </a:pPr>
            <a:r>
              <a:rPr lang="en-IN" sz="2000" dirty="0" smtClean="0"/>
              <a:t>Energy theft has been a problem for utilities since the</a:t>
            </a:r>
          </a:p>
          <a:p>
            <a:pPr>
              <a:buNone/>
            </a:pPr>
            <a:r>
              <a:rPr lang="en-IN" sz="2000" dirty="0" smtClean="0"/>
              <a:t>beginning of energy billing.</a:t>
            </a:r>
          </a:p>
          <a:p>
            <a:pPr>
              <a:buFont typeface="Arial" pitchFamily="34" charset="0"/>
              <a:buChar char="•"/>
            </a:pPr>
            <a:r>
              <a:rPr lang="en-IN" sz="2000" dirty="0" smtClean="0"/>
              <a:t>Solutions to energy theft have also been introduced from</a:t>
            </a:r>
          </a:p>
          <a:p>
            <a:r>
              <a:rPr lang="en-IN" sz="2000" dirty="0" smtClean="0"/>
              <a:t>academia over the past few years.</a:t>
            </a:r>
            <a:br>
              <a:rPr lang="en-IN" sz="2000" dirty="0" smtClean="0"/>
            </a:br>
            <a:endParaRPr lang="en-IN" sz="2000" dirty="0" smtClean="0"/>
          </a:p>
          <a:p>
            <a:r>
              <a:rPr lang="en-IN" sz="2000" b="1" dirty="0" smtClean="0">
                <a:latin typeface="Aharoni" pitchFamily="2" charset="-79"/>
                <a:cs typeface="Aharoni" pitchFamily="2" charset="-79"/>
              </a:rPr>
              <a:t>SVM (Support-Vector Machine) and </a:t>
            </a:r>
            <a:r>
              <a:rPr lang="en-IN" sz="2000" dirty="0" smtClean="0">
                <a:latin typeface="Aharoni" pitchFamily="2" charset="-79"/>
                <a:cs typeface="Aharoni" pitchFamily="2" charset="-79"/>
              </a:rPr>
              <a:t>Harmonic Generator </a:t>
            </a:r>
            <a:r>
              <a:rPr lang="en-IN" sz="2000" dirty="0" smtClean="0"/>
              <a:t>are the most popular works adapted before.</a:t>
            </a:r>
            <a:r>
              <a:rPr lang="en-IN" sz="2000" b="1" dirty="0" smtClean="0"/>
              <a:t/>
            </a:r>
            <a:br>
              <a:rPr lang="en-IN" sz="2000" b="1" dirty="0" smtClean="0"/>
            </a:br>
            <a:r>
              <a:rPr lang="en-IN" sz="2000" dirty="0" smtClean="0"/>
              <a:t/>
            </a:r>
            <a:br>
              <a:rPr lang="en-IN" sz="2000" dirty="0" smtClean="0"/>
            </a:br>
            <a:endParaRPr lang="en-IN" sz="2000" dirty="0" smtClean="0"/>
          </a:p>
        </p:txBody>
      </p:sp>
      <p:sp>
        <p:nvSpPr>
          <p:cNvPr id="9" name="TextBox 8"/>
          <p:cNvSpPr txBox="1"/>
          <p:nvPr/>
        </p:nvSpPr>
        <p:spPr>
          <a:xfrm>
            <a:off x="8382000" y="6400800"/>
            <a:ext cx="6096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09</a:t>
            </a:r>
            <a:endParaRPr lang="en-IN"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263</TotalTime>
  <Words>725</Words>
  <Application>Microsoft Office PowerPoint</Application>
  <PresentationFormat>On-screen Show (4:3)</PresentationFormat>
  <Paragraphs>184</Paragraphs>
  <Slides>30</Slides>
  <Notes>1</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Urban</vt: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iTz Me !!!</dc:creator>
  <cp:lastModifiedBy>admin</cp:lastModifiedBy>
  <cp:revision>92</cp:revision>
  <dcterms:created xsi:type="dcterms:W3CDTF">2006-08-16T00:00:00Z</dcterms:created>
  <dcterms:modified xsi:type="dcterms:W3CDTF">2014-06-29T21:17:52Z</dcterms:modified>
</cp:coreProperties>
</file>