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1" r:id="rId1"/>
  </p:sldMasterIdLst>
  <p:notesMasterIdLst>
    <p:notesMasterId r:id="rId33"/>
  </p:notesMasterIdLst>
  <p:sldIdLst>
    <p:sldId id="256" r:id="rId2"/>
    <p:sldId id="275" r:id="rId3"/>
    <p:sldId id="262" r:id="rId4"/>
    <p:sldId id="269" r:id="rId5"/>
    <p:sldId id="270" r:id="rId6"/>
    <p:sldId id="271" r:id="rId7"/>
    <p:sldId id="260" r:id="rId8"/>
    <p:sldId id="261" r:id="rId9"/>
    <p:sldId id="258" r:id="rId10"/>
    <p:sldId id="272" r:id="rId11"/>
    <p:sldId id="273" r:id="rId12"/>
    <p:sldId id="274" r:id="rId13"/>
    <p:sldId id="263" r:id="rId14"/>
    <p:sldId id="265" r:id="rId15"/>
    <p:sldId id="264" r:id="rId16"/>
    <p:sldId id="266" r:id="rId17"/>
    <p:sldId id="267" r:id="rId18"/>
    <p:sldId id="268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8" r:id="rId31"/>
    <p:sldId id="287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9D0F6-0CFF-4E50-A808-252F8FA1C906}" type="datetimeFigureOut">
              <a:rPr lang="ru-RU" smtClean="0"/>
              <a:t>04.09.2015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E8D4-135E-4D62-A650-0BB4D81E2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96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FE8D4-135E-4D62-A650-0BB4D81E2F6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74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1456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99812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698251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78395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53696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22673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79618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885748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33718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07990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04.09.2015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19867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C57080-FFB0-4981-8CAD-2101F357659F}" type="datetime1">
              <a:rPr lang="ru-RU" smtClean="0"/>
              <a:t>04.09.2015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dmitry@protopopov.ru</a:t>
            </a:r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1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protopopov/FFTTool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protopopov/FFTTools" TargetMode="External"/><Relationship Id="rId2" Type="http://schemas.openxmlformats.org/officeDocument/2006/relationships/hyperlink" Target="mailto:dmitry@protopopov.r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u.wikipedia.org/wiki/%D0%9E%D1%81%D0%B2%D0%B5%D1%89%D1%91%D0%BD%D0%BD%D0%BE%D1%81%D1%82%D1%8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Фурье-обработка цифровых изображений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ru-RU" dirty="0" smtClean="0"/>
              <a:t>быстрых Фурье преобразований для </a:t>
            </a:r>
            <a:r>
              <a:rPr lang="ru-RU" dirty="0"/>
              <a:t>цифровой обработки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2370592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Фурье-оптика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Фурье-оптика -раздел оптики, в </a:t>
            </a:r>
            <a:r>
              <a:rPr lang="ru-RU" dirty="0" smtClean="0"/>
              <a:t>котором </a:t>
            </a:r>
            <a:r>
              <a:rPr lang="ru-RU" dirty="0"/>
              <a:t>преобразование световых полей </a:t>
            </a:r>
            <a:r>
              <a:rPr lang="ru-RU" dirty="0" smtClean="0"/>
              <a:t>оптическими </a:t>
            </a:r>
            <a:r>
              <a:rPr lang="ru-RU" dirty="0"/>
              <a:t>системами исследуется с помощью </a:t>
            </a:r>
            <a:r>
              <a:rPr lang="ru-RU" dirty="0" smtClean="0"/>
              <a:t>Фурье-анализа </a:t>
            </a:r>
            <a:r>
              <a:rPr lang="ru-RU" dirty="0"/>
              <a:t>(спектрального разложения) и теории линейной фильтрации. </a:t>
            </a:r>
            <a:endParaRPr lang="ru-RU" dirty="0" smtClean="0"/>
          </a:p>
          <a:p>
            <a:r>
              <a:rPr lang="ru-RU" dirty="0" smtClean="0"/>
              <a:t>Начало </a:t>
            </a:r>
            <a:r>
              <a:rPr lang="ru-RU" dirty="0"/>
              <a:t>использования в оптике идей спектрального разложения связано с именами Дж. Рэлея (J. </a:t>
            </a:r>
            <a:r>
              <a:rPr lang="ru-RU" dirty="0" err="1"/>
              <a:t>Rayleigh</a:t>
            </a:r>
            <a:r>
              <a:rPr lang="ru-RU" dirty="0"/>
              <a:t>) и Э. </a:t>
            </a:r>
            <a:r>
              <a:rPr lang="ru-RU" dirty="0" err="1"/>
              <a:t>Аббе</a:t>
            </a:r>
            <a:r>
              <a:rPr lang="ru-RU" dirty="0"/>
              <a:t> (Е. </a:t>
            </a:r>
            <a:r>
              <a:rPr lang="ru-RU" dirty="0" err="1"/>
              <a:t>Abbe</a:t>
            </a:r>
            <a:r>
              <a:rPr lang="ru-RU" dirty="0"/>
              <a:t>).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00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Фурье </a:t>
            </a:r>
            <a:r>
              <a:rPr lang="ru-RU" dirty="0"/>
              <a:t>преобразование тонкой линзой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Анализ сложного волнового поля во многих случаях </a:t>
            </a:r>
            <a:r>
              <a:rPr lang="ru-RU" dirty="0" smtClean="0"/>
              <a:t>целесообразно </a:t>
            </a:r>
            <a:r>
              <a:rPr lang="ru-RU" dirty="0"/>
              <a:t>проводить, разлагая его на простейшие составляющие, </a:t>
            </a:r>
            <a:r>
              <a:rPr lang="ru-RU" dirty="0" smtClean="0"/>
              <a:t>например, представляя </a:t>
            </a:r>
            <a:r>
              <a:rPr lang="ru-RU" dirty="0"/>
              <a:t>его в виде разложения по плоским волнам. При этом </a:t>
            </a:r>
            <a:r>
              <a:rPr lang="ru-RU" dirty="0" smtClean="0"/>
              <a:t>оказывается</a:t>
            </a:r>
            <a:r>
              <a:rPr lang="ru-RU" dirty="0"/>
              <a:t>, что если мы рассматриваем поле, полученное после </a:t>
            </a:r>
            <a:r>
              <a:rPr lang="ru-RU" dirty="0" smtClean="0"/>
              <a:t>прохождения </a:t>
            </a:r>
            <a:r>
              <a:rPr lang="ru-RU" dirty="0"/>
              <a:t>плоской монохроматической волны через предмет или </a:t>
            </a:r>
            <a:r>
              <a:rPr lang="ru-RU" dirty="0" smtClean="0"/>
              <a:t>транспарант </a:t>
            </a:r>
            <a:r>
              <a:rPr lang="ru-RU" dirty="0"/>
              <a:t>(изображение предмета на фотоплёнке или стеклянной </a:t>
            </a:r>
            <a:r>
              <a:rPr lang="ru-RU" dirty="0" smtClean="0"/>
              <a:t>пластинке) с </a:t>
            </a:r>
            <a:r>
              <a:rPr lang="ru-RU" dirty="0"/>
              <a:t>функцией пропускания t(x), то разложение по плоским волнам </a:t>
            </a:r>
            <a:r>
              <a:rPr lang="ru-RU" dirty="0" smtClean="0"/>
              <a:t>соответствует </a:t>
            </a:r>
            <a:r>
              <a:rPr lang="ru-RU" dirty="0"/>
              <a:t>преобразованию Фурье от этой функции.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за </a:t>
            </a:r>
            <a:r>
              <a:rPr lang="ru-RU" dirty="0" smtClean="0"/>
              <a:t>предметом поставить </a:t>
            </a:r>
            <a:r>
              <a:rPr lang="ru-RU" dirty="0"/>
              <a:t>линзу, то каждая плоская волна сфокусируется в свою </a:t>
            </a:r>
            <a:r>
              <a:rPr lang="ru-RU" dirty="0" smtClean="0"/>
              <a:t>точку в </a:t>
            </a:r>
            <a:r>
              <a:rPr lang="ru-RU" dirty="0"/>
              <a:t>задней фокальной плоскости линзы. Таким образом, картина, </a:t>
            </a:r>
            <a:r>
              <a:rPr lang="ru-RU" dirty="0" smtClean="0"/>
              <a:t>наблюдаемая </a:t>
            </a:r>
            <a:r>
              <a:rPr lang="ru-RU" dirty="0"/>
              <a:t>в фокальной плоскости линзы, даёт нам представление о </a:t>
            </a:r>
            <a:r>
              <a:rPr lang="ru-RU" dirty="0" smtClean="0"/>
              <a:t>спектре </a:t>
            </a:r>
            <a:r>
              <a:rPr lang="ru-RU" dirty="0"/>
              <a:t>плоских волн падающего на линзу волнового поля. Поэтому </a:t>
            </a:r>
            <a:r>
              <a:rPr lang="ru-RU" dirty="0" smtClean="0"/>
              <a:t>можно утверждать</a:t>
            </a:r>
            <a:r>
              <a:rPr lang="ru-RU" dirty="0"/>
              <a:t>, что с помощью линзы в оптике осуществляется </a:t>
            </a:r>
            <a:r>
              <a:rPr lang="ru-RU" dirty="0" smtClean="0"/>
              <a:t>пространственное </a:t>
            </a:r>
            <a:r>
              <a:rPr lang="ru-RU" dirty="0"/>
              <a:t>преобразование Фурье.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8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Диафрагма в фокальной плоскости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Картина</a:t>
            </a:r>
            <a:r>
              <a:rPr lang="ru-RU" dirty="0"/>
              <a:t>, наблюдаемая в фокальной плоскости линзы, даёт нам представление о спектре плоских волн падающего на линзу волнового поля. </a:t>
            </a:r>
            <a:endParaRPr lang="ru-RU" dirty="0" smtClean="0"/>
          </a:p>
          <a:p>
            <a:r>
              <a:rPr lang="ru-RU" dirty="0" smtClean="0"/>
              <a:t>Обычная диафрагма представляет собой простое отверстие в экране.</a:t>
            </a:r>
          </a:p>
          <a:p>
            <a:r>
              <a:rPr lang="ru-RU" dirty="0" smtClean="0"/>
              <a:t>В результате прохождения светового  потока через диафрагму, волны высоких частот (с более короткими длинами волн) проходят через препятствие, а волны с низких частот (</a:t>
            </a:r>
            <a:r>
              <a:rPr lang="ru-RU" dirty="0"/>
              <a:t>с более </a:t>
            </a:r>
            <a:r>
              <a:rPr lang="ru-RU" dirty="0" smtClean="0"/>
              <a:t>длинными длинами </a:t>
            </a:r>
            <a:r>
              <a:rPr lang="ru-RU" dirty="0"/>
              <a:t>волн) отсекаются </a:t>
            </a:r>
            <a:r>
              <a:rPr lang="ru-RU" dirty="0" smtClean="0"/>
              <a:t>экраном.</a:t>
            </a:r>
          </a:p>
          <a:p>
            <a:r>
              <a:rPr lang="ru-RU" dirty="0" smtClean="0"/>
              <a:t>Таким образом даётся научное объяснение факта, почему для повышения резкости изображения при фотосъёмке необходимо уменьшать площадь открытого окна диафрагмы.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434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Фурье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Фурье (ℱ) — операция, сопоставляющая одной функции вещественной переменной другую функцию, также вещественной переменной. Эта новая функция описывает коэффициенты («амплитуды») при разложении исходной функции на элементарные составляющие — гармонические колебания с разными частотами.</a:t>
            </a:r>
          </a:p>
          <a:p>
            <a:r>
              <a:rPr lang="ru-RU" dirty="0"/>
              <a:t>Преобразование Фурье функции f вещественной переменной является интегральным и задаётся следующей </a:t>
            </a:r>
            <a:r>
              <a:rPr lang="ru-RU" dirty="0" smtClean="0"/>
              <a:t>формулой: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r>
              <a:rPr lang="ru-RU" dirty="0" smtClean="0"/>
              <a:t>Разные </a:t>
            </a:r>
            <a:r>
              <a:rPr lang="ru-RU" dirty="0"/>
              <a:t>источники могут давать определения, отличающиеся от приведённого выше выбором коэффициента перед интегралом, а также знака «−» в показателе экспоненты. Но все свойства будут те же, хотя вид некоторых формул может измениться.</a:t>
            </a:r>
          </a:p>
          <a:p>
            <a:r>
              <a:rPr lang="ru-RU" dirty="0"/>
              <a:t>Кроме того, существуют разнообразные обобщения данного понятия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4098" name="Picture 2" descr="\hat{f}(\omega)=\frac{1}{\sqrt{2\pi}}\int\limits_{-\infty}^{\infty}f(x)e^{-ix\omega}\,dx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218" y="3856224"/>
            <a:ext cx="1771650" cy="40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050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Многомерное преобразование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Преобразование </a:t>
                </a:r>
                <a:r>
                  <a:rPr lang="ru-RU" dirty="0"/>
                  <a:t>Фурье функций, заданных на </a:t>
                </a:r>
                <a:r>
                  <a:rPr lang="ru-RU" dirty="0" smtClean="0"/>
                  <a:t>пространстве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ru-RU" dirty="0"/>
                  <a:t>определяется формулой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ru-RU" dirty="0" smtClean="0"/>
                  <a:t>Обратное </a:t>
                </a:r>
                <a:r>
                  <a:rPr lang="ru-RU" dirty="0"/>
                  <a:t>преобразование в этом случае задается формулой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ru-RU" dirty="0" smtClean="0"/>
                  <a:t>Как </a:t>
                </a:r>
                <a:r>
                  <a:rPr lang="ru-RU" dirty="0"/>
                  <a:t>и прежде, в разных источниках определения многомерного преобразования Фурье могут отличаться выбором константы перед интегралом.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13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5124" name="Picture 4" descr="\hat{f}(\omega)=\frac{1}{(2\pi)^{n/2}}\int\limits_{\R^n}f(x)e^{-ix\cdot\omega}\,dx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696" y="2969960"/>
            <a:ext cx="1921669" cy="40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(x)=\frac{1}{(2\pi)^{n/2}}\int\limits_{\R^n}\hat{f}(\omega)e^{ix\cdot\omega}\,d\omeg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989" y="4098413"/>
            <a:ext cx="1857375" cy="40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92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Интерпретация в терминах времени и частоты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терминах обработки сигналов преобразование берёт представление функции сигнала в виде </a:t>
            </a:r>
            <a:r>
              <a:rPr lang="ru-RU" dirty="0" smtClean="0"/>
              <a:t>временных </a:t>
            </a:r>
            <a:r>
              <a:rPr lang="ru-RU" dirty="0"/>
              <a:t>рядов и отображает его в частотный </a:t>
            </a:r>
            <a:r>
              <a:rPr lang="ru-RU" dirty="0" smtClean="0"/>
              <a:t>спектр. </a:t>
            </a:r>
            <a:r>
              <a:rPr lang="ru-RU" dirty="0"/>
              <a:t>То есть оно превращает функцию времени в функцию частоты; это разложение функции на гармонические составляющие на различных частотах.</a:t>
            </a:r>
          </a:p>
          <a:p>
            <a:r>
              <a:rPr lang="ru-RU" dirty="0"/>
              <a:t>Когда функция f является функцией времени и представляет физический сигнал, преобразование имеет стандартную интерпретацию как спектр сигнала. Абсолютная величина получающейся в результате комплексной функции F представляет амплитуды соответствующих </a:t>
            </a:r>
            <a:r>
              <a:rPr lang="ru-RU" dirty="0" smtClean="0"/>
              <a:t>частот, в </a:t>
            </a:r>
            <a:r>
              <a:rPr lang="ru-RU" dirty="0"/>
              <a:t>то время как фазовые сдвиги получаются как аргумент этой комплексной функции.</a:t>
            </a:r>
          </a:p>
          <a:p>
            <a:r>
              <a:rPr lang="ru-RU" dirty="0"/>
              <a:t>Однако преобразования Фурье не ограничиваются функциями времени и временными частотами. Они могут в равной степени применяться для анализа пространственных частот, также как для практически любых других функций.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800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Дискретное преобразование Фурье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Дискретное преобразование Фурье (в англоязычной литературе DFT, Discrete Fourier Transform) — это одно из преобразований Фурье, широко применяемых в алгоритмах цифровой обработки сигналов (его модификации применяются в сжатии звука в MP3, сжатии изображений в JPEG и др.), а также в других областях, связанных с анализом частот в дискретном (к примеру, оцифрованном аналоговом) сигнале. Дискретное преобразование Фурье требует в качестве входа дискретную функцию. Такие функции часто создаются путём дискретизации (выборки значений из непрерывных функций). Дискретные преобразования Фурье помогают решать дифференциальные уравнения в частных производных и выполнять такие операции, как свёртки. Дискретные преобразования Фурье также активно используются в статистике, при анализе временных рядов. Существуют многомерные дискретные преобразования </a:t>
            </a:r>
            <a:r>
              <a:rPr lang="ru-RU" dirty="0" smtClean="0"/>
              <a:t>Фурье.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680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Формулы преобразований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Прямое преобразование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/>
              <a:t>Обратное преобразование: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6146" name="Picture 2" descr="X_k = \sum_{n=0}^{N-1} x_n e^{-\frac{2 \pi i}{N} k n} \qquad k = 0, \dots, N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52" y="3042458"/>
            <a:ext cx="2464594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x_n = \frac{1}{N} \sum_{k=0}^{N-1} X_k e^{\frac{2\pi i}{N} k n} \quad \quad n = 0,\dots,N-1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234" y="4389122"/>
            <a:ext cx="2614613" cy="36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61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Матричное </a:t>
            </a:r>
            <a:r>
              <a:rPr lang="ru-RU" dirty="0" smtClean="0"/>
              <a:t>представление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Дискретное преобразование Фурье является линейным преобразованием, которое переводит вектор временных отсчётов  </a:t>
            </a:r>
            <a:r>
              <a:rPr lang="ru-RU" dirty="0" smtClean="0"/>
              <a:t>в </a:t>
            </a:r>
            <a:r>
              <a:rPr lang="ru-RU" dirty="0"/>
              <a:t>вектор спектральных отсчётов той же длины. Таким образом преобразование может быть реализовано как умножение симметричной квадратной матрицы на вектор: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7170" name="Picture 2" descr=" \vec X = \hat A \vec x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484" y="3529230"/>
            <a:ext cx="507206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&#10;\hat A = \begin{pmatrix}&#10;1 &amp;1 &amp;1 &amp;1 &amp;\ldots &amp;1 \\&#10;1 &amp;e^{-\frac{2\pi i}{N}} &amp;e^{-\frac{4\pi i}{N}} &amp;e^{-\frac{6\pi i}{N}} &amp;\ldots &amp;e^{-\frac{2\pi i}{N}(N-1)}\\&#10;1 &amp;e^{-\frac{4\pi i}{N}} &amp;e^{-\frac{8\pi i}{N}} &amp;e^{-\frac{12\pi i}{N}} &amp;\ldots &amp;e^{-\frac{2\pi i}{N}2(N-1)}\\&#10;1 &amp;e^{-\frac{6\pi i}{N}} &amp;e^{-\frac{12\pi i}{N}} &amp;e^{-\frac{18\pi i}{N}} &amp;\ldots &amp;e^{-\frac{2\pi i}{N}3(N-1)}\\&#10;\vdots &amp;\vdots &amp;\vdots &amp;\vdots &amp;\ddots &amp;\vdots\\&#10;1 &amp;e^{-\frac{2\pi i}{N}(N-1)} &amp;e^{-\frac{2\pi i}{N}2(N-1)} &amp;e^{-\frac{2\pi i}{N}3(N-1)} &amp;\ldots &amp;e^{-\frac{2\pi i}{N}(N-1)^2}&#10;\end{pmatrix}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42" y="3867734"/>
            <a:ext cx="3900488" cy="112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205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размытия изображения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ru-RU" dirty="0" smtClean="0"/>
                  <a:t>В оптических системах диафрагма, размещённая в фокальной плоскости,  </a:t>
                </a:r>
                <a:r>
                  <a:rPr lang="ru-RU" dirty="0"/>
                  <a:t>представляет собой простое отверстие в </a:t>
                </a:r>
                <a:r>
                  <a:rPr lang="ru-RU" dirty="0" smtClean="0"/>
                  <a:t>экране. В </a:t>
                </a:r>
                <a:r>
                  <a:rPr lang="ru-RU" dirty="0"/>
                  <a:t>результате прохождения светового  потока через диафрагму, волны высоких частот (с более короткими длинами волн) проходят через препятствие, а </a:t>
                </a:r>
                <a:r>
                  <a:rPr lang="ru-RU" dirty="0" smtClean="0"/>
                  <a:t>волны </a:t>
                </a:r>
                <a:r>
                  <a:rPr lang="ru-RU" dirty="0"/>
                  <a:t>низких частот (с более длинными длинами волн) отсекаются экраном</a:t>
                </a:r>
                <a:r>
                  <a:rPr lang="ru-RU" dirty="0" smtClean="0"/>
                  <a:t>. Таким образом повышается резкость получаемого изображения.</a:t>
                </a:r>
              </a:p>
              <a:p>
                <a:r>
                  <a:rPr lang="ru-RU" dirty="0" smtClean="0"/>
                  <a:t>Если заменить </a:t>
                </a:r>
                <a:r>
                  <a:rPr lang="ru-RU" dirty="0"/>
                  <a:t>отверстие в </a:t>
                </a:r>
                <a:r>
                  <a:rPr lang="ru-RU" dirty="0" smtClean="0"/>
                  <a:t>экране на препятствие </a:t>
                </a:r>
                <a:r>
                  <a:rPr lang="ru-RU" dirty="0"/>
                  <a:t>в </a:t>
                </a:r>
                <a:r>
                  <a:rPr lang="ru-RU" dirty="0" smtClean="0"/>
                  <a:t>экране, то в результате будет получено размытое изображение, поскольку оно будет сформировано из частот волн больших длин.</a:t>
                </a:r>
                <a:endParaRPr lang="en-US" dirty="0" smtClean="0"/>
              </a:p>
              <a:p>
                <a:r>
                  <a:rPr lang="ru-RU" dirty="0" smtClean="0"/>
                  <a:t>Алгоритм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массив яркостей пикселей изображения.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</a:t>
                </a:r>
                <a:r>
                  <a:rPr lang="ru-RU" dirty="0" smtClean="0"/>
                  <a:t>средняя (среднеквадратичная) яркость пикселей в массиве </a:t>
                </a:r>
                <a:r>
                  <a:rPr lang="en-US" dirty="0" smtClean="0"/>
                  <a:t>X</a:t>
                </a:r>
                <a:endParaRPr lang="ru-RU" dirty="0" smtClean="0"/>
              </a:p>
              <a:p>
                <a:pPr lvl="1"/>
                <a:r>
                  <a:rPr lang="ru-RU" dirty="0"/>
                  <a:t>Вычислить </a:t>
                </a:r>
                <a:r>
                  <a:rPr lang="ru-RU" dirty="0" smtClean="0"/>
                  <a:t>массив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прямое двухмерное дискретное преобразование Фурье</a:t>
                </a:r>
              </a:p>
              <a:p>
                <a:pPr lvl="1"/>
                <a:r>
                  <a:rPr lang="ru-RU" dirty="0"/>
                  <a:t>Вычислить </a:t>
                </a:r>
                <a:r>
                  <a:rPr lang="ru-RU" dirty="0" smtClean="0"/>
                  <a:t>массив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где </a:t>
                </a:r>
                <a:r>
                  <a:rPr lang="en-US" dirty="0" smtClean="0"/>
                  <a:t>T</a:t>
                </a:r>
                <a:r>
                  <a:rPr lang="ru-RU" dirty="0" smtClean="0"/>
                  <a:t> – обнуление строк и столбцов, находящихся в заданных внутренних областях матрицы-аргумента соответствующих высоким частотам (то есть обнуление коэффициентов</a:t>
                </a:r>
                <a:r>
                  <a:rPr lang="ru-RU" dirty="0"/>
                  <a:t> Фурье-разложения</a:t>
                </a:r>
                <a:r>
                  <a:rPr lang="ru-RU" dirty="0" smtClean="0"/>
                  <a:t>, соответствующих высоким частотам)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Вычислить</a:t>
                </a:r>
                <a:r>
                  <a:rPr lang="ru-RU" dirty="0"/>
                  <a:t> массив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 smtClean="0"/>
                  <a:t>обратное двухмерное </a:t>
                </a:r>
                <a:r>
                  <a:rPr lang="ru-RU" dirty="0"/>
                  <a:t>дискретное преобразование Фурье</a:t>
                </a:r>
                <a:endParaRPr lang="ru-RU" dirty="0" smtClean="0"/>
              </a:p>
              <a:p>
                <a:pPr lvl="1"/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</a:t>
                </a:r>
                <a:r>
                  <a:rPr lang="ru-RU" dirty="0"/>
                  <a:t>средняя (среднеквадратичная) </a:t>
                </a:r>
                <a:r>
                  <a:rPr lang="ru-RU" dirty="0" smtClean="0"/>
                  <a:t>яркость </a:t>
                </a:r>
                <a:r>
                  <a:rPr lang="ru-RU" dirty="0"/>
                  <a:t>пикселей в массиве </a:t>
                </a:r>
                <a:r>
                  <a:rPr lang="en-US" dirty="0" smtClean="0"/>
                  <a:t>Y</a:t>
                </a:r>
                <a:endParaRPr lang="ru-RU" dirty="0"/>
              </a:p>
              <a:p>
                <a:pPr lvl="1"/>
                <a:r>
                  <a:rPr lang="ru-RU" dirty="0" smtClean="0"/>
                  <a:t>Нормировать массив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 среднему уровню яркости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𝑃𝑦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" t="-2256" r="-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60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Предисловие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Цифровая фотография или иное растровое изображение представляет собой массив чисел, зафиксированных сенсорами уровней яркости, в двумерной плоскости.</a:t>
                </a:r>
              </a:p>
              <a:p>
                <a:r>
                  <a:rPr lang="ru-RU" dirty="0" smtClean="0"/>
                  <a:t>Зная что с математической точки зрения тонкая линза выполняет преобразование Фурье изображений размещённых в фокальных плоскостях, можно создать алгоритмы обработки изображений, являющихся аналогами обработки изображений классической оптической системой.</a:t>
                </a:r>
              </a:p>
              <a:p>
                <a:r>
                  <a:rPr lang="ru-RU" dirty="0" smtClean="0"/>
                  <a:t>Формула таких алгоритмов будет выглядеть следующим образом</a:t>
                </a:r>
                <a:r>
                  <a:rPr lang="en-US" dirty="0" smtClean="0"/>
                  <a:t>:</a:t>
                </a:r>
              </a:p>
              <a:p>
                <a:pPr marL="20574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ru-RU" dirty="0"/>
                  <a:t>прямое двухмерное </a:t>
                </a:r>
                <a:r>
                  <a:rPr lang="ru-RU" dirty="0" smtClean="0"/>
                  <a:t>преобразование </a:t>
                </a:r>
                <a:r>
                  <a:rPr lang="ru-RU" dirty="0"/>
                  <a:t>Фурье</a:t>
                </a:r>
              </a:p>
              <a:p>
                <a:pPr marL="20574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/>
                  <a:t>– </a:t>
                </a:r>
                <a:r>
                  <a:rPr lang="ru-RU" dirty="0" smtClean="0"/>
                  <a:t>применение функции или транспаранта к Фурье-образу изображения</a:t>
                </a:r>
                <a:endParaRPr lang="en-US" dirty="0" smtClean="0"/>
              </a:p>
              <a:p>
                <a:pPr marL="20574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 smtClean="0"/>
                  <a:t>обратное двухмерное </a:t>
                </a:r>
                <a:r>
                  <a:rPr lang="ru-RU" dirty="0"/>
                  <a:t>преобразование </a:t>
                </a:r>
                <a:r>
                  <a:rPr lang="ru-RU" dirty="0" smtClean="0"/>
                  <a:t>Фурье</a:t>
                </a:r>
              </a:p>
              <a:p>
                <a:pPr marL="217170" indent="-285750"/>
                <a:r>
                  <a:rPr lang="ru-RU" dirty="0"/>
                  <a:t>Хотя оптическая система линз осуществляет преобразование Фурье на непрерывном диапазоне аргумента и для непрерывного спектра, но при переходе к цифровой обработке данных формулы преобразования Фурье могут быть заменены на формулы дискретного преобразования Фурье.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2857" r="-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328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повышения резкости изображения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ru-RU" dirty="0" smtClean="0"/>
                  <a:t>В оптических системах диафрагма, размещённая в фокальной плоскости,  </a:t>
                </a:r>
                <a:r>
                  <a:rPr lang="ru-RU" dirty="0"/>
                  <a:t>представляет собой простое отверстие в </a:t>
                </a:r>
                <a:r>
                  <a:rPr lang="ru-RU" dirty="0" smtClean="0"/>
                  <a:t>экране. В </a:t>
                </a:r>
                <a:r>
                  <a:rPr lang="ru-RU" dirty="0"/>
                  <a:t>результате прохождения светового  потока через диафрагму, волны высоких частот (с более короткими длинами волн) проходят через препятствие, а волны </a:t>
                </a:r>
                <a:r>
                  <a:rPr lang="ru-RU" dirty="0" smtClean="0"/>
                  <a:t>низких </a:t>
                </a:r>
                <a:r>
                  <a:rPr lang="ru-RU" dirty="0"/>
                  <a:t>частот (с более длинными длинами волн) отсекаются экраном</a:t>
                </a:r>
                <a:r>
                  <a:rPr lang="ru-RU" dirty="0" smtClean="0"/>
                  <a:t>. Таким образом повышается резкость получаемого изображения.</a:t>
                </a:r>
              </a:p>
              <a:p>
                <a:r>
                  <a:rPr lang="ru-RU" dirty="0" smtClean="0"/>
                  <a:t>Алгоритм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массив яркостей пикселей изображения.</a:t>
                </a:r>
              </a:p>
              <a:p>
                <a:pPr lvl="1"/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ru-RU" dirty="0"/>
                  <a:t>средняя (среднеквадратичная) </a:t>
                </a:r>
                <a:r>
                  <a:rPr lang="ru-RU" dirty="0" smtClean="0"/>
                  <a:t>яркость </a:t>
                </a:r>
                <a:r>
                  <a:rPr lang="ru-RU" dirty="0"/>
                  <a:t>пикселей в массиве </a:t>
                </a:r>
                <a:r>
                  <a:rPr lang="en-US" dirty="0"/>
                  <a:t>X</a:t>
                </a:r>
                <a:endParaRPr lang="ru-RU" dirty="0"/>
              </a:p>
              <a:p>
                <a:pPr lvl="1"/>
                <a:r>
                  <a:rPr lang="ru-RU" dirty="0"/>
                  <a:t>Вычислить массив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прямое двухмерное дискретное преобразование Фурье</a:t>
                </a:r>
              </a:p>
              <a:p>
                <a:pPr lvl="1"/>
                <a:r>
                  <a:rPr lang="ru-RU" dirty="0" smtClean="0"/>
                  <a:t>Сохранить значение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соответствующее средней яркости пикселей исходного изображения</a:t>
                </a:r>
              </a:p>
              <a:p>
                <a:pPr lvl="1"/>
                <a:r>
                  <a:rPr lang="ru-RU" dirty="0" smtClean="0"/>
                  <a:t>Вычислить массив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где </a:t>
                </a:r>
                <a:r>
                  <a:rPr lang="en-US" dirty="0" smtClean="0"/>
                  <a:t>T</a:t>
                </a:r>
                <a:r>
                  <a:rPr lang="ru-RU" dirty="0" smtClean="0"/>
                  <a:t> – обнуление строк и столбцов, находящихся в заданных внешних областях матрицы-аргумента, соответствующих низким частотам (то есть обнуление коэффициентов Фурье-разложения, соответствующих низким частотам)</a:t>
                </a:r>
              </a:p>
              <a:p>
                <a:pPr lvl="1"/>
                <a:r>
                  <a:rPr lang="ru-RU" dirty="0" smtClean="0"/>
                  <a:t>Восстановить значение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’(0,0)=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соответствующее средней яркости пикселей исходного </a:t>
                </a:r>
                <a:r>
                  <a:rPr lang="ru-RU" dirty="0" smtClean="0"/>
                  <a:t>изображения</a:t>
                </a:r>
                <a:endParaRPr lang="en-US" dirty="0" smtClean="0"/>
              </a:p>
              <a:p>
                <a:pPr lvl="1"/>
                <a:r>
                  <a:rPr lang="ru-RU" dirty="0"/>
                  <a:t>Вычислить массив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обратное двухмерное дискретное преобразование Фурье</a:t>
                </a:r>
              </a:p>
              <a:p>
                <a:pPr lvl="1"/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ru-RU" dirty="0"/>
                  <a:t>средняя (среднеквадратичная) </a:t>
                </a:r>
                <a:r>
                  <a:rPr lang="ru-RU" dirty="0" smtClean="0"/>
                  <a:t>яркость </a:t>
                </a:r>
                <a:r>
                  <a:rPr lang="ru-RU" dirty="0"/>
                  <a:t>пикселей в массиве </a:t>
                </a:r>
                <a:r>
                  <a:rPr lang="en-US" dirty="0"/>
                  <a:t>Y</a:t>
                </a:r>
                <a:endParaRPr lang="ru-RU" dirty="0"/>
              </a:p>
              <a:p>
                <a:pPr lvl="1"/>
                <a:r>
                  <a:rPr lang="ru-RU" dirty="0"/>
                  <a:t>Нормировать массив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 среднему уровню яркости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𝑃𝑦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" t="-2256" r="-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980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масштабирования изображения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В оптических системах световой поток в </a:t>
                </a:r>
                <a:r>
                  <a:rPr lang="ru-RU" dirty="0"/>
                  <a:t>фокальной </a:t>
                </a:r>
                <a:r>
                  <a:rPr lang="ru-RU" dirty="0" smtClean="0"/>
                  <a:t>плоскости</a:t>
                </a:r>
                <a:r>
                  <a:rPr lang="ru-RU" dirty="0"/>
                  <a:t> </a:t>
                </a:r>
                <a:r>
                  <a:rPr lang="ru-RU" dirty="0" smtClean="0"/>
                  <a:t>системы представляет собой Фурье-преобразование исходного изображения. Размер получаемого на выходе оптической системы изображения определяется соотношением фокальных расстояний объектива и окуляра.</a:t>
                </a:r>
              </a:p>
              <a:p>
                <a:r>
                  <a:rPr lang="ru-RU" dirty="0" smtClean="0"/>
                  <a:t>Алгоритм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массив яркостей пикселей изображения.</a:t>
                </a:r>
              </a:p>
              <a:p>
                <a:pPr lvl="1"/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ru-RU" dirty="0"/>
                  <a:t>средняя (среднеквадратичная) </a:t>
                </a:r>
                <a:r>
                  <a:rPr lang="ru-RU" dirty="0" smtClean="0"/>
                  <a:t>яркость </a:t>
                </a:r>
                <a:r>
                  <a:rPr lang="ru-RU" dirty="0"/>
                  <a:t>пикселей в массиве </a:t>
                </a:r>
                <a:r>
                  <a:rPr lang="en-US" dirty="0"/>
                  <a:t>X</a:t>
                </a:r>
                <a:endParaRPr lang="ru-RU" dirty="0"/>
              </a:p>
              <a:p>
                <a:pPr lvl="1"/>
                <a:r>
                  <a:rPr lang="ru-RU" dirty="0"/>
                  <a:t>Вычислить массив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прямое двухмерное дискретное преобразование Фурье</a:t>
                </a:r>
              </a:p>
              <a:p>
                <a:pPr lvl="1"/>
                <a:r>
                  <a:rPr lang="ru-RU" dirty="0" smtClean="0"/>
                  <a:t>Вычислить массив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2))</m:t>
                    </m:r>
                  </m:oMath>
                </a14:m>
                <a:r>
                  <a:rPr lang="ru-RU" dirty="0" smtClean="0"/>
                  <a:t>, где </a:t>
                </a:r>
                <a:r>
                  <a:rPr lang="en-US" dirty="0" smtClean="0"/>
                  <a:t>T</a:t>
                </a:r>
                <a:r>
                  <a:rPr lang="ru-RU" dirty="0" smtClean="0"/>
                  <a:t> – либо добавление нулевых строк и столбцов матрицы соответствующих высоким частотам, либо удаление строк и столбцов</a:t>
                </a:r>
                <a:r>
                  <a:rPr lang="ru-RU" dirty="0"/>
                  <a:t> матрицы соответствующих высоким </a:t>
                </a:r>
                <a:r>
                  <a:rPr lang="ru-RU" dirty="0" smtClean="0"/>
                  <a:t>частотам для получения требуемого размера итогового изображения</a:t>
                </a:r>
              </a:p>
              <a:p>
                <a:pPr lvl="1"/>
                <a:r>
                  <a:rPr lang="ru-RU" dirty="0"/>
                  <a:t>Вычислить массив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обратное двухмерное дискретное преобразование Фурье</a:t>
                </a:r>
              </a:p>
              <a:p>
                <a:pPr lvl="1"/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ru-RU" dirty="0"/>
                  <a:t>средняя (среднеквадратичная) </a:t>
                </a:r>
                <a:r>
                  <a:rPr lang="ru-RU" dirty="0" smtClean="0"/>
                  <a:t>яркость </a:t>
                </a:r>
                <a:r>
                  <a:rPr lang="ru-RU" dirty="0"/>
                  <a:t>пикселей в массиве </a:t>
                </a:r>
                <a:r>
                  <a:rPr lang="en-US" dirty="0"/>
                  <a:t>Y</a:t>
                </a:r>
                <a:endParaRPr lang="ru-RU" dirty="0"/>
              </a:p>
              <a:p>
                <a:pPr lvl="1"/>
                <a:r>
                  <a:rPr lang="ru-RU" dirty="0"/>
                  <a:t>Нормировать массив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 среднему уровню яркости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𝑃𝑦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2256" r="-1152" b="-3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82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размытия </a:t>
            </a:r>
            <a:r>
              <a:rPr lang="ru-RU" dirty="0" smtClean="0"/>
              <a:t>изображения</a:t>
            </a:r>
          </a:p>
          <a:p>
            <a:r>
              <a:rPr lang="ru-RU" dirty="0"/>
              <a:t>Алгоритм повышения резкости </a:t>
            </a:r>
            <a:r>
              <a:rPr lang="ru-RU" dirty="0" smtClean="0"/>
              <a:t>изображения</a:t>
            </a:r>
          </a:p>
          <a:p>
            <a:r>
              <a:rPr lang="ru-RU" dirty="0"/>
              <a:t>Алгоритм масштабирования </a:t>
            </a:r>
            <a:r>
              <a:rPr lang="ru-RU" dirty="0" smtClean="0"/>
              <a:t>изображения</a:t>
            </a:r>
          </a:p>
          <a:p>
            <a:endParaRPr lang="ru-RU" dirty="0"/>
          </a:p>
          <a:p>
            <a:pPr marL="411480" lvl="2" indent="0">
              <a:buNone/>
            </a:pPr>
            <a:r>
              <a:rPr lang="ru-RU" dirty="0" smtClean="0"/>
              <a:t>Реализованные алгоритмы являются частью библиотеки с открытым исходным кодом </a:t>
            </a:r>
            <a:r>
              <a:rPr lang="en-US" dirty="0" err="1" smtClean="0"/>
              <a:t>FFTTools</a:t>
            </a:r>
            <a:endParaRPr lang="en-US" dirty="0" smtClean="0"/>
          </a:p>
          <a:p>
            <a:pPr marL="411480" lvl="2" indent="0">
              <a:buNone/>
            </a:pPr>
            <a:r>
              <a:rPr lang="ru-RU" dirty="0" smtClean="0"/>
              <a:t>Интернет-адрес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github.com/dprotopopov/FFTTools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277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Используемое программное обеспечение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Visual Studio 2013 C</a:t>
            </a:r>
            <a:r>
              <a:rPr lang="en-US" dirty="0" smtClean="0"/>
              <a:t>#</a:t>
            </a:r>
            <a:r>
              <a:rPr lang="ru-RU" dirty="0" smtClean="0"/>
              <a:t> - среда и язык программирования</a:t>
            </a:r>
            <a:endParaRPr lang="en-US" dirty="0"/>
          </a:p>
          <a:p>
            <a:r>
              <a:rPr lang="en-US" dirty="0" err="1"/>
              <a:t>EmguCV</a:t>
            </a:r>
            <a:r>
              <a:rPr lang="en-US" dirty="0"/>
              <a:t>/</a:t>
            </a:r>
            <a:r>
              <a:rPr lang="en-US" dirty="0" err="1"/>
              <a:t>OpenCV</a:t>
            </a:r>
            <a:r>
              <a:rPr lang="en-US" dirty="0"/>
              <a:t> – C++ </a:t>
            </a:r>
            <a:r>
              <a:rPr lang="ru-RU" dirty="0" smtClean="0"/>
              <a:t>библиотека структур и алгоритмов для обработки изображений</a:t>
            </a:r>
            <a:endParaRPr lang="en-US" dirty="0"/>
          </a:p>
          <a:p>
            <a:r>
              <a:rPr lang="en-US" dirty="0" err="1"/>
              <a:t>FFTWSharp</a:t>
            </a:r>
            <a:r>
              <a:rPr lang="en-US" dirty="0"/>
              <a:t>/FFTW – C++ </a:t>
            </a:r>
            <a:r>
              <a:rPr lang="ru-RU" dirty="0" smtClean="0"/>
              <a:t>библиотека реализующая алгоритмы быстрого дискретного преобразования Фурье</a:t>
            </a:r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863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размытия изображения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Clear internal region of array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name="data"&gt;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 of values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name="size"&gt;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 blind region size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Blind(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data,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s0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(n0 -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size.Height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)/2);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(n1 -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size.Width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)/2);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e0 =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.Min((n0 + size.Height)/2, n0);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e1 =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.Min((n1 + size.Width)/2, n1);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s0; i &lt; e0;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*n1*n2, n1*n2);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s0;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.Clear(data, i*n1*n2 + s1*n2, (e1 - s1)*n2);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e0; i &lt; n0;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.Clear(data, i*n1*n2 + s1*n2, (e1 - s1)*n2);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75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567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размытия изображения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75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Blur bitmap with the Fastest Fourier Transform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&lt;returns&gt;</a:t>
            </a:r>
            <a:r>
              <a:rPr lang="en-US" sz="7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Blured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bitmap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&lt;/returns&gt;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Blur(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bitmap)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&gt;(bitmap))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doubles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doubles, 0, length*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doubles.Average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x*x));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doubles.Select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0)).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.Forward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complex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output.GetData_Complex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[n0, n1, n2];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[length*2];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(complex,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complexHandle.AddrOfPinnedObject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dataHandle.AddrOfPinnedObject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Blind(data, _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blinderSize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complexHandle.Free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dataHandle.Free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input.SetData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.Backward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array2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output.GetData_Complex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().Select(x =&gt;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x.Magnitude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power2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(array2.Average(x =&gt; x*x));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doubles = array2.Select(x =&gt; x*power/power2).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(doubles,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length*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image.Bitmap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75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042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повышения резкости </a:t>
            </a:r>
            <a:r>
              <a:rPr lang="ru-RU" dirty="0" smtClean="0"/>
              <a:t>изображения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Clear external region of array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name="data"&gt;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 of values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name="size"&gt;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External blind region size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Blind(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data,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s0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(n0 -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size.Height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)/2);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(n1 -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size.Width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)/2);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e0 =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.Min((n0 + size.Height)/2, n0);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e1 =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.Min((n1 + size.Width)/2, n1);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s0;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*n1*n2, s1*n2);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.Clear(data, i*n1*n2 + e1*n2, (n1 - e1)*n2);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e0; i &lt; n0;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*n1*n2, s1*n2);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.Clear(data, i*n1*n2 + e1*n2, (n1 - e1)*n2);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75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595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повышения резкости </a:t>
            </a:r>
            <a:r>
              <a:rPr lang="ru-RU" dirty="0" smtClean="0"/>
              <a:t>изображения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Sharp bitmap with the Fastest Fourier Transform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&lt;returns&gt;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Sharped bitmap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&lt;/returns&gt;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Sharp(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bitmap)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&gt;(bitmap))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doubles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doubles, 0, length*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doubles.Average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x*x));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doubles.Select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0)).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.Forward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complex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output.GetData_Complex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level = complex[0];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[n0, n1, n2];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[length*2];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(complex,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complexHandle.AddrOfPinnedObject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dataHandle.AddrOfPinnedObject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Blind(data, _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blinderSize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complexHandle.Free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dataHandle.Free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complex[0] = level;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input.SetData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.Backward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array2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output.GetData_Complex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().Select(x =&gt;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x.Magnitude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power2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(array2.Average(x =&gt; x*x));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doubles = array2.Select(x =&gt; x*power/power2).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(doubles,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length*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image.Bitmap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75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750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масштабирования </a:t>
            </a:r>
            <a:r>
              <a:rPr lang="ru-RU" dirty="0" smtClean="0"/>
              <a:t>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825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Copy arrays</a:t>
            </a:r>
            <a:endParaRPr lang="en-US" sz="825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825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25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name="input"&gt;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array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25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25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25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name="output"&gt;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array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25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25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Copy(</a:t>
            </a:r>
            <a:r>
              <a:rPr lang="en-US" sz="825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input, </a:t>
            </a:r>
            <a:r>
              <a:rPr lang="en-US" sz="825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output)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input.GetLength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input.GetLength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input.GetLength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m0 =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output.GetLength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m1 =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output.GetLength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m2 =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output.GetLength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fr-FR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ex0 = </a:t>
            </a:r>
            <a:r>
              <a:rPr lang="fr-FR" sz="825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fr-FR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</a:t>
            </a:r>
            <a:r>
              <a:rPr lang="fr-F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(n0, m0)/2;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fr-FR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ex1 = </a:t>
            </a:r>
            <a:r>
              <a:rPr lang="fr-FR" sz="825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fr-FR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</a:t>
            </a:r>
            <a:r>
              <a:rPr lang="fr-F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(n1, m1)/2;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ex2 = </a:t>
            </a:r>
            <a:r>
              <a:rPr lang="en-US" sz="825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(n2, m2);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(n2 == m2);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0; k &lt; ex2; k++)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n-NO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&lt;= ex0;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&lt;= ex1;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nn-NO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ni = n0 - i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pt-BR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nj = n1 - j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 = m0 -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sv-SE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v-SE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mj = m1 - j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output[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j, k] = input[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j, k];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output[mi, j, k] = input[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j, k];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output[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mj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k] = input[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nj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k];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output[mi, mj, k] = input[ni, nj, k];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825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6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масштабирования </a:t>
            </a:r>
            <a:r>
              <a:rPr lang="ru-RU" dirty="0" smtClean="0"/>
              <a:t>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Resize bitmap with the Fastest Fourier Transform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&lt;returns&gt;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Resized bitmap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&lt;/returns&gt;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Stretch(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bitmap)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&gt;(bitmap))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doubles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doubles, 0, length*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 =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doubles.Average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x*x));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doubles.Select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0)).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.Forward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complex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output.GetData_Complex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image2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&gt;(_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newSize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length2 = image2.Data.Length;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m0 = image2.Data.GetLength(0);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m1 = image2.Data.GetLength(1);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m2 = image2.Data.GetLength(2);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complex2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[length2];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</a:t>
            </a:r>
            <a:r>
              <a:rPr lang="pt-BR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[n0, n1, n2];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data2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[m0, m1, m2];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[length*2];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(complex,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complexHandle.AddrOfPinnedObject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dataHandle.AddrOfPinnedObject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complexHandle.Free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dataHandle.Free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Copy(data, data2);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buffer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[length2*2];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(complex2,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(data2,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complexHandle.AddrOfPinnedObject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dataHandle.AddrOfPinnedObject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complexHandle.Free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dataHandle.Free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input2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output2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.dft_3d(m0, m1, m2, input2, output2,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.Backward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array2 = output2.GetData_Complex().Select(x =&gt;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x.Magnitude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power2 =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(array2.Average(x =&gt; x*x));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doubles2 = array2.Select(x =&gt; x*power/power2).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(doubles2, 0, image2.Data, 0, length2*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image2.Bitmap;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7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39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Телескопическая система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697" y="3233045"/>
            <a:ext cx="1101380" cy="1383203"/>
          </a:xfrm>
        </p:spPr>
      </p:pic>
      <p:sp>
        <p:nvSpPr>
          <p:cNvPr id="26" name="Нижний колонтитул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65169" y="3924648"/>
            <a:ext cx="7076210" cy="6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Двойная стрелка вверх/вниз 7"/>
          <p:cNvSpPr/>
          <p:nvPr/>
        </p:nvSpPr>
        <p:spPr>
          <a:xfrm>
            <a:off x="4611712" y="2519149"/>
            <a:ext cx="130900" cy="281099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9" name="Двойная стрелка вверх/вниз 8"/>
          <p:cNvSpPr/>
          <p:nvPr/>
        </p:nvSpPr>
        <p:spPr>
          <a:xfrm>
            <a:off x="7319586" y="3233046"/>
            <a:ext cx="135083" cy="138320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pic>
        <p:nvPicPr>
          <p:cNvPr id="11" name="Объект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349" y="3457270"/>
            <a:ext cx="744297" cy="934750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 flipH="1">
            <a:off x="6290366" y="2708911"/>
            <a:ext cx="12470" cy="2905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4-конечная звезда 18"/>
          <p:cNvSpPr/>
          <p:nvPr/>
        </p:nvSpPr>
        <p:spPr>
          <a:xfrm>
            <a:off x="6134504" y="3800063"/>
            <a:ext cx="311727" cy="261635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0" name="Выноска 2 (с границей) 19"/>
          <p:cNvSpPr/>
          <p:nvPr/>
        </p:nvSpPr>
        <p:spPr>
          <a:xfrm>
            <a:off x="7214064" y="5220704"/>
            <a:ext cx="2202873" cy="23528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2300"/>
              <a:gd name="adj6" fmla="val -41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/>
              <a:t>Фокальная плоскость</a:t>
            </a:r>
          </a:p>
        </p:txBody>
      </p:sp>
      <p:sp>
        <p:nvSpPr>
          <p:cNvPr id="21" name="Выноска 2 (с границей) 20"/>
          <p:cNvSpPr/>
          <p:nvPr/>
        </p:nvSpPr>
        <p:spPr>
          <a:xfrm>
            <a:off x="5744788" y="5586802"/>
            <a:ext cx="2533304" cy="3096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3219"/>
              <a:gd name="adj6" fmla="val -40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Объектив</a:t>
            </a:r>
          </a:p>
        </p:txBody>
      </p:sp>
      <p:sp>
        <p:nvSpPr>
          <p:cNvPr id="22" name="Выноска 2 (с границей) 21"/>
          <p:cNvSpPr/>
          <p:nvPr/>
        </p:nvSpPr>
        <p:spPr>
          <a:xfrm>
            <a:off x="8278092" y="4854606"/>
            <a:ext cx="1687484" cy="22901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9056"/>
              <a:gd name="adj6" fmla="val -48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/>
              <a:t>Окуляр</a:t>
            </a:r>
            <a:endParaRPr lang="ru-RU" sz="1350" dirty="0"/>
          </a:p>
        </p:txBody>
      </p:sp>
      <p:sp>
        <p:nvSpPr>
          <p:cNvPr id="23" name="Выноска 2 (с границей) 22"/>
          <p:cNvSpPr/>
          <p:nvPr/>
        </p:nvSpPr>
        <p:spPr>
          <a:xfrm>
            <a:off x="7214063" y="2579475"/>
            <a:ext cx="2001080" cy="23048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86325"/>
              <a:gd name="adj6" fmla="val -46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/>
              <a:t>Диафрагма или транспарант</a:t>
            </a:r>
            <a:endParaRPr lang="ru-RU" sz="1350" dirty="0"/>
          </a:p>
        </p:txBody>
      </p:sp>
      <p:sp>
        <p:nvSpPr>
          <p:cNvPr id="24" name="Выноска 2 (с границей) 23"/>
          <p:cNvSpPr/>
          <p:nvPr/>
        </p:nvSpPr>
        <p:spPr>
          <a:xfrm>
            <a:off x="3912926" y="2120751"/>
            <a:ext cx="2533304" cy="3096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4733"/>
              <a:gd name="adj6" fmla="val -47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Исходное изображение</a:t>
            </a:r>
          </a:p>
        </p:txBody>
      </p:sp>
      <p:sp>
        <p:nvSpPr>
          <p:cNvPr id="25" name="Выноска 2 (с границей) 24"/>
          <p:cNvSpPr/>
          <p:nvPr/>
        </p:nvSpPr>
        <p:spPr>
          <a:xfrm>
            <a:off x="9528949" y="3085959"/>
            <a:ext cx="935390" cy="26441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1386"/>
              <a:gd name="adj6" fmla="val -55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50" dirty="0"/>
              <a:t>Результирующее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2067079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А.Л. Дмитриев. Оптические методы обработки информации. Учебное пособие. СПб. </a:t>
            </a:r>
            <a:r>
              <a:rPr lang="ru-RU" dirty="0" err="1"/>
              <a:t>СПюГУИТМО</a:t>
            </a:r>
            <a:r>
              <a:rPr lang="ru-RU" dirty="0"/>
              <a:t> 2005. 46 с.  </a:t>
            </a:r>
            <a:endParaRPr lang="ru-RU" dirty="0" smtClean="0"/>
          </a:p>
          <a:p>
            <a:r>
              <a:rPr lang="ru-RU" dirty="0" err="1" smtClean="0"/>
              <a:t>А.А.Акаев</a:t>
            </a:r>
            <a:r>
              <a:rPr lang="ru-RU" dirty="0"/>
              <a:t>, </a:t>
            </a:r>
            <a:r>
              <a:rPr lang="ru-RU" dirty="0" err="1"/>
              <a:t>С.А.Майоров</a:t>
            </a:r>
            <a:r>
              <a:rPr lang="ru-RU" dirty="0"/>
              <a:t> «Оптические методы обработки информации» М.:1988  </a:t>
            </a:r>
            <a:endParaRPr lang="ru-RU" dirty="0" smtClean="0"/>
          </a:p>
          <a:p>
            <a:r>
              <a:rPr lang="ru-RU" dirty="0" err="1" smtClean="0"/>
              <a:t>Дж.Гудмен</a:t>
            </a:r>
            <a:r>
              <a:rPr lang="ru-RU" dirty="0" smtClean="0"/>
              <a:t> </a:t>
            </a:r>
            <a:r>
              <a:rPr lang="ru-RU" dirty="0"/>
              <a:t>«Введение в Фурье-оптику» </a:t>
            </a:r>
            <a:r>
              <a:rPr lang="ru-RU" dirty="0" err="1"/>
              <a:t>М.:Мир</a:t>
            </a:r>
            <a:r>
              <a:rPr lang="ru-RU" dirty="0"/>
              <a:t> 1970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53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en-US" dirty="0" smtClean="0"/>
          </a:p>
          <a:p>
            <a:pPr lvl="1"/>
            <a:r>
              <a:rPr lang="ru-RU" dirty="0" smtClean="0"/>
              <a:t>Дмитрий Протопопов</a:t>
            </a:r>
            <a:r>
              <a:rPr lang="en-US" dirty="0" smtClean="0"/>
              <a:t>, </a:t>
            </a:r>
            <a:r>
              <a:rPr lang="ru-RU" dirty="0" smtClean="0"/>
              <a:t>Москва, Россия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2"/>
              </a:rPr>
              <a:t>dmitry@protopopov.ru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+7 916 </a:t>
            </a:r>
            <a:r>
              <a:rPr lang="en-US" dirty="0" smtClean="0"/>
              <a:t>6969591</a:t>
            </a:r>
            <a:endParaRPr lang="ru-RU" dirty="0" smtClean="0"/>
          </a:p>
          <a:p>
            <a:pPr lvl="1"/>
            <a:endParaRPr lang="ru-RU" dirty="0"/>
          </a:p>
          <a:p>
            <a:pPr lvl="1"/>
            <a:r>
              <a:rPr lang="ru-RU" dirty="0" smtClean="0"/>
              <a:t>Интернет-адрес проекта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https://github.com/dprotopopov/FFTTools</a:t>
            </a:r>
            <a:endParaRPr lang="ru-RU" dirty="0"/>
          </a:p>
          <a:p>
            <a:pPr lvl="1"/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68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Диафрагма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Диафрагма (иногда используют термин апертура) подобна зрачку человеческого глаза; лепестки диафрагмы объектива открывают и закрывают отверстие диафрагмы, регулируя количество света, проходящего через объектив. Чем больше лепестков, тем более округлую форму имеет действующее отверстие объектива, что способствует смягчению фокуса и даёт более красивый эффект. Соответственно, если количество лепестков уменьшается, светлые участки приобретают форму многоугольника.</a:t>
            </a:r>
          </a:p>
          <a:p>
            <a:r>
              <a:rPr lang="ru-RU" dirty="0" smtClean="0"/>
              <a:t>Величина</a:t>
            </a:r>
            <a:r>
              <a:rPr lang="ru-RU" dirty="0"/>
              <a:t>, указанная на ободе объектива (F1.4, F2, F2.8 и т. д.), обозначает величину относительного отверстия диафрагмы и называется диафрагменным числом или f.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33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Диафрагменное </a:t>
            </a:r>
            <a:r>
              <a:rPr lang="ru-RU" dirty="0"/>
              <a:t>число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Чем меньше диафрагменное число, тем больше раскрыта диафрагма и больше света она пропускает. Чем больше диафрагменное число, тем меньше действующее отверстие диафрагмы и меньше количество проходящего через неё света. Когда диафрагма раскрыта максимально, это положение называется открытая диафрагма. Термином закрытая диафрагма обозначают, соответственно, самый маленький размер действующего отверстия </a:t>
            </a:r>
            <a:r>
              <a:rPr lang="ru-RU" dirty="0" smtClean="0"/>
              <a:t>диафрагмы.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5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Глубина резкости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Одна из основных задач фотографа — сфокусироваться на объекте. Выражение «объект в фокусе» означает, что определённая точка на объекте чётко снята камерой. В действительности, в фокусе также оказывается область непосредственно перед точкой фокуса и за ней. Эта область фокуса, или резкости, называется глубиной резкости.</a:t>
            </a:r>
          </a:p>
          <a:p>
            <a:r>
              <a:rPr lang="ru-RU" dirty="0" smtClean="0"/>
              <a:t>Если </a:t>
            </a:r>
            <a:r>
              <a:rPr lang="ru-RU" dirty="0"/>
              <a:t>область перед точкой фокусировки и за ней маленькая, глубина резкости считается малой. Если эта область большая, то и глубина резкости считается большой. Степень глубины резкости регулируется размером действующего отверстия диафрагмы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Когда диафрагма объектива раскрывается, глубина резкости уменьшается, а когда диафрагма закрывается, глубина резкости увеличивается.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53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Геометрическая оптика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32002" y="2477693"/>
            <a:ext cx="6447501" cy="1939554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Геометрическая оптика </a:t>
            </a:r>
            <a:r>
              <a:rPr lang="ru-RU" dirty="0"/>
              <a:t>— раздел оптики, изучающий законы распространения света в прозрачных средах, отражения света от зеркально-отражающих поверхностей и принципы построения изображений при прохождении света в оптических системах без учёта его волновых свойств</a:t>
            </a:r>
            <a:r>
              <a:rPr lang="ru-RU" dirty="0" smtClean="0"/>
              <a:t>.</a:t>
            </a:r>
          </a:p>
          <a:p>
            <a:r>
              <a:rPr lang="ru-RU" dirty="0"/>
              <a:t>Геометрическая оптика неполно описывает оптические явления, являясь упрощением более общей волновой оптической теории</a:t>
            </a:r>
            <a:r>
              <a:rPr lang="ru-RU" dirty="0" smtClean="0"/>
              <a:t>.</a:t>
            </a:r>
          </a:p>
          <a:p>
            <a:r>
              <a:rPr lang="ru-RU" dirty="0"/>
              <a:t>Поскольку геометрическая оптика не учитывает волновой природы света, в ней действует постулат, согласно которому если в какой-то точке сходятся две (или большее количество) систем лучей, то </a:t>
            </a:r>
            <a:r>
              <a:rPr lang="ru-RU" dirty="0">
                <a:hlinkClick r:id="rId2" tooltip="Освещённость"/>
              </a:rPr>
              <a:t>освещённости</a:t>
            </a:r>
            <a:r>
              <a:rPr lang="ru-RU" dirty="0"/>
              <a:t>, создаваемые ими, складываются.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009" y="4115121"/>
            <a:ext cx="3214688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4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оптика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Физическая оптика </a:t>
            </a:r>
            <a:r>
              <a:rPr lang="ru-RU" dirty="0"/>
              <a:t>— раздел оптики, изучающий оптические явления, выходящие за рамки приближения геометрической оптики. К таким явлениям относятся дифракция, интерференция света, поляризационные эффекты, а также эффекты, связанные с распространением электромагнитных волн в нелинейных и анизотропных средах.</a:t>
            </a:r>
          </a:p>
          <a:p>
            <a:r>
              <a:rPr lang="ru-RU" dirty="0"/>
              <a:t>Физической оптикой в узком смысле также иногда называют приближённое описание процесса распространения оптических волн, основанное на применении теории возмущений к геометрооптическому приближению. В квантовой механике аналогом такого приближения является Борновское приближение.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01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свете и цветовой температуре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32002" y="2477694"/>
            <a:ext cx="5756667" cy="1469511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Светом </a:t>
            </a:r>
            <a:r>
              <a:rPr lang="ru-RU" dirty="0"/>
              <a:t>принято называть электромагнитное излучение  с длиной волны от 440 до 700 нм. Только в этом диапазоне глаз может воспринимать электромагнитные волны. Меньшие значения соответствуют синей части спектра, а большие значения красной части спектра. Волны за пределами этого диапазона называются инфракрасными (ИК) и ультрафиолетовыми (УФ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dirty="0" smtClean="0"/>
              <a:t>Белым </a:t>
            </a:r>
            <a:r>
              <a:rPr lang="ru-RU" dirty="0"/>
              <a:t>светом человек считает суммарную составляющую всех волн видимого спектра. Так например в цветных телевизорах белый свет образуется смешением трех лучей имеющих разный цвет, и наоборот радуга в небе является разложением белого света на составляющие.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175" y="4218335"/>
            <a:ext cx="4559945" cy="125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45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Дерево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Тип дерева</Template>
  <TotalTime>427</TotalTime>
  <Words>3524</Words>
  <Application>Microsoft Office PowerPoint</Application>
  <PresentationFormat>Широкоэкранный</PresentationFormat>
  <Paragraphs>437</Paragraphs>
  <Slides>31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Arial Black</vt:lpstr>
      <vt:lpstr>Calibri</vt:lpstr>
      <vt:lpstr>Cambria Math</vt:lpstr>
      <vt:lpstr>Consolas</vt:lpstr>
      <vt:lpstr>Wingdings</vt:lpstr>
      <vt:lpstr>Дерево</vt:lpstr>
      <vt:lpstr>Фурье-обработка цифровых изображений</vt:lpstr>
      <vt:lpstr>Предисловие</vt:lpstr>
      <vt:lpstr>Телескопическая система</vt:lpstr>
      <vt:lpstr>Диафрагма</vt:lpstr>
      <vt:lpstr>Диафрагменное число</vt:lpstr>
      <vt:lpstr>Глубина резкости</vt:lpstr>
      <vt:lpstr>Геометрическая оптика</vt:lpstr>
      <vt:lpstr>Физическая оптика</vt:lpstr>
      <vt:lpstr>О свете и цветовой температуре</vt:lpstr>
      <vt:lpstr>Фурье-оптика</vt:lpstr>
      <vt:lpstr>Фурье преобразование тонкой линзой</vt:lpstr>
      <vt:lpstr>Диафрагма в фокальной плоскости</vt:lpstr>
      <vt:lpstr>Преобразование Фурье</vt:lpstr>
      <vt:lpstr>Многомерное преобразование</vt:lpstr>
      <vt:lpstr>Интерпретация в терминах времени и частоты</vt:lpstr>
      <vt:lpstr>Дискретное преобразование Фурье</vt:lpstr>
      <vt:lpstr>Формулы преобразований</vt:lpstr>
      <vt:lpstr>Матричное представление</vt:lpstr>
      <vt:lpstr>Алгоритм размытия изображения</vt:lpstr>
      <vt:lpstr>Алгоритм повышения резкости изображения</vt:lpstr>
      <vt:lpstr>Алгоритм масштабирования изображения</vt:lpstr>
      <vt:lpstr>Примеры реализации</vt:lpstr>
      <vt:lpstr>Используемое программное обеспечение</vt:lpstr>
      <vt:lpstr>Алгоритм размытия изображения </vt:lpstr>
      <vt:lpstr>Алгоритм размытия изображения </vt:lpstr>
      <vt:lpstr>Алгоритм повышения резкости изображения </vt:lpstr>
      <vt:lpstr>Алгоритм повышения резкости изображения </vt:lpstr>
      <vt:lpstr>Алгоритм масштабирования изображения</vt:lpstr>
      <vt:lpstr>Алгоритм масштабирования изображения</vt:lpstr>
      <vt:lpstr>Литература</vt:lpstr>
      <vt:lpstr>Спасибо за внимание</vt:lpstr>
    </vt:vector>
  </TitlesOfParts>
  <Company>dmitry@protopopov.ru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Фурье-обработка цифровых изображений</dc:title>
  <dc:creator>dmitry@protopopov.ru</dc:creator>
  <cp:lastModifiedBy>User</cp:lastModifiedBy>
  <cp:revision>68</cp:revision>
  <dcterms:created xsi:type="dcterms:W3CDTF">2015-08-29T03:11:14Z</dcterms:created>
  <dcterms:modified xsi:type="dcterms:W3CDTF">2015-09-04T01:27:29Z</dcterms:modified>
</cp:coreProperties>
</file>