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33"/>
  </p:notesMasterIdLst>
  <p:sldIdLst>
    <p:sldId id="256" r:id="rId2"/>
    <p:sldId id="275" r:id="rId3"/>
    <p:sldId id="262" r:id="rId4"/>
    <p:sldId id="269" r:id="rId5"/>
    <p:sldId id="270" r:id="rId6"/>
    <p:sldId id="271" r:id="rId7"/>
    <p:sldId id="260" r:id="rId8"/>
    <p:sldId id="261" r:id="rId9"/>
    <p:sldId id="258" r:id="rId10"/>
    <p:sldId id="272" r:id="rId11"/>
    <p:sldId id="273" r:id="rId12"/>
    <p:sldId id="274" r:id="rId13"/>
    <p:sldId id="263" r:id="rId14"/>
    <p:sldId id="265" r:id="rId15"/>
    <p:sldId id="264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9E%D1%81%D0%B2%D0%B5%D1%89%D1%91%D0%BD%D0%BD%D0%BE%D1%81%D1%82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Фурье-обработка цифровых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Фурье-оптика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Фурье-оптика -раздел оптики, в </a:t>
            </a:r>
            <a:r>
              <a:rPr lang="ru-RU" dirty="0" smtClean="0"/>
              <a:t>котором </a:t>
            </a:r>
            <a:r>
              <a:rPr lang="ru-RU" dirty="0"/>
              <a:t>преобразование световых полей </a:t>
            </a:r>
            <a:r>
              <a:rPr lang="ru-RU" dirty="0" smtClean="0"/>
              <a:t>оптическими </a:t>
            </a:r>
            <a:r>
              <a:rPr lang="ru-RU" dirty="0"/>
              <a:t>системами исследуется с помощью </a:t>
            </a:r>
            <a:r>
              <a:rPr lang="ru-RU" dirty="0" smtClean="0"/>
              <a:t>Фурье-анализа </a:t>
            </a:r>
            <a:r>
              <a:rPr lang="ru-RU" dirty="0"/>
              <a:t>(спектрального разложения) и теории линейной фильтрации. </a:t>
            </a:r>
            <a:endParaRPr lang="ru-RU" dirty="0" smtClean="0"/>
          </a:p>
          <a:p>
            <a:r>
              <a:rPr lang="ru-RU" dirty="0" smtClean="0"/>
              <a:t>Начало </a:t>
            </a:r>
            <a:r>
              <a:rPr lang="ru-RU" dirty="0"/>
              <a:t>использования в оптике идей спектрального разложения связано с именами Дж. Рэлея (J. </a:t>
            </a:r>
            <a:r>
              <a:rPr lang="ru-RU" dirty="0" err="1"/>
              <a:t>Rayleigh</a:t>
            </a:r>
            <a:r>
              <a:rPr lang="ru-RU" dirty="0"/>
              <a:t>) и Э. </a:t>
            </a:r>
            <a:r>
              <a:rPr lang="ru-RU" dirty="0" err="1"/>
              <a:t>Аббе</a:t>
            </a:r>
            <a:r>
              <a:rPr lang="ru-RU" dirty="0"/>
              <a:t> (Е. </a:t>
            </a:r>
            <a:r>
              <a:rPr lang="ru-RU" dirty="0" err="1"/>
              <a:t>Abbe</a:t>
            </a:r>
            <a:r>
              <a:rPr lang="ru-RU" dirty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Фурье </a:t>
            </a:r>
            <a:r>
              <a:rPr lang="ru-RU" dirty="0"/>
              <a:t>преобразование тонкой линзой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Анализ сложного волнового поля во многих случаях </a:t>
            </a:r>
            <a:r>
              <a:rPr lang="ru-RU" dirty="0" smtClean="0"/>
              <a:t>целесообразно </a:t>
            </a:r>
            <a:r>
              <a:rPr lang="ru-RU" dirty="0"/>
              <a:t>проводить, разлагая его на простейшие составляющие, </a:t>
            </a:r>
            <a:r>
              <a:rPr lang="ru-RU" dirty="0" smtClean="0"/>
              <a:t>например, представляя </a:t>
            </a:r>
            <a:r>
              <a:rPr lang="ru-RU" dirty="0"/>
              <a:t>его в виде разложения по плоским волнам. При этом </a:t>
            </a:r>
            <a:r>
              <a:rPr lang="ru-RU" dirty="0" smtClean="0"/>
              <a:t>оказывается</a:t>
            </a:r>
            <a:r>
              <a:rPr lang="ru-RU" dirty="0"/>
              <a:t>, что если мы рассматриваем поле, полученное после </a:t>
            </a:r>
            <a:r>
              <a:rPr lang="ru-RU" dirty="0" smtClean="0"/>
              <a:t>прохождения </a:t>
            </a:r>
            <a:r>
              <a:rPr lang="ru-RU" dirty="0"/>
              <a:t>плоской монохроматической волны через предмет или </a:t>
            </a:r>
            <a:r>
              <a:rPr lang="ru-RU" dirty="0" smtClean="0"/>
              <a:t>транспарант </a:t>
            </a:r>
            <a:r>
              <a:rPr lang="ru-RU" dirty="0"/>
              <a:t>(изображение предмета на фотоплёнке или стеклянной </a:t>
            </a:r>
            <a:r>
              <a:rPr lang="ru-RU" dirty="0" smtClean="0"/>
              <a:t>пластинке) с </a:t>
            </a:r>
            <a:r>
              <a:rPr lang="ru-RU" dirty="0"/>
              <a:t>функцией пропускания t(x), то разложение по плоским волнам </a:t>
            </a:r>
            <a:r>
              <a:rPr lang="ru-RU" dirty="0" smtClean="0"/>
              <a:t>соответствует </a:t>
            </a:r>
            <a:r>
              <a:rPr lang="ru-RU" dirty="0"/>
              <a:t>преобразованию Фурье от этой функции.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 </a:t>
            </a:r>
            <a:r>
              <a:rPr lang="ru-RU" dirty="0" smtClean="0"/>
              <a:t>предметом поставить </a:t>
            </a:r>
            <a:r>
              <a:rPr lang="ru-RU" dirty="0"/>
              <a:t>линзу, то каждая плоская волна сфокусируется в свою </a:t>
            </a:r>
            <a:r>
              <a:rPr lang="ru-RU" dirty="0" smtClean="0"/>
              <a:t>точку в </a:t>
            </a:r>
            <a:r>
              <a:rPr lang="ru-RU" dirty="0"/>
              <a:t>задней фокальной плоскости линзы. Таким образом, картина, </a:t>
            </a:r>
            <a:r>
              <a:rPr lang="ru-RU" dirty="0" smtClean="0"/>
              <a:t>наблюдаемая </a:t>
            </a:r>
            <a:r>
              <a:rPr lang="ru-RU" dirty="0"/>
              <a:t>в фокальной плоскости линзы, даёт нам представление о </a:t>
            </a:r>
            <a:r>
              <a:rPr lang="ru-RU" dirty="0" smtClean="0"/>
              <a:t>спектре </a:t>
            </a:r>
            <a:r>
              <a:rPr lang="ru-RU" dirty="0"/>
              <a:t>плоских волн падающего на линзу волнового поля. Поэтому </a:t>
            </a:r>
            <a:r>
              <a:rPr lang="ru-RU" dirty="0" smtClean="0"/>
              <a:t>можно утверждать</a:t>
            </a:r>
            <a:r>
              <a:rPr lang="ru-RU" dirty="0"/>
              <a:t>, что с помощью линзы в оптике осуществляется </a:t>
            </a:r>
            <a:r>
              <a:rPr lang="ru-RU" dirty="0" smtClean="0"/>
              <a:t>пространственное </a:t>
            </a:r>
            <a:r>
              <a:rPr lang="ru-RU" dirty="0"/>
              <a:t>преобразование Фурье.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8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Диафрагма в фокальной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Картина</a:t>
            </a:r>
            <a:r>
              <a:rPr lang="ru-RU" dirty="0"/>
              <a:t>, наблюдаемая в фокальной плоскости линзы, даёт нам представление о спектре плоских волн падающего на линзу волнового поля. </a:t>
            </a:r>
            <a:endParaRPr lang="ru-RU" dirty="0" smtClean="0"/>
          </a:p>
          <a:p>
            <a:r>
              <a:rPr lang="ru-RU" dirty="0" smtClean="0"/>
              <a:t>Обычная диафрагма представляет собой простое отверстие в экране.</a:t>
            </a:r>
          </a:p>
          <a:p>
            <a:r>
              <a:rPr lang="ru-RU" dirty="0" smtClean="0"/>
              <a:t>В результате прохождения светового  потока через диафрагму, волны высоких частот (с более короткими длинами волн) проходят через препятствие, а волны с низких частот (</a:t>
            </a:r>
            <a:r>
              <a:rPr lang="ru-RU" dirty="0"/>
              <a:t>с более </a:t>
            </a:r>
            <a:r>
              <a:rPr lang="ru-RU" dirty="0" smtClean="0"/>
              <a:t>длинными длинами </a:t>
            </a:r>
            <a:r>
              <a:rPr lang="ru-RU" dirty="0"/>
              <a:t>волн) отсекаются </a:t>
            </a:r>
            <a:r>
              <a:rPr lang="ru-RU" dirty="0" smtClean="0"/>
              <a:t>экраном.</a:t>
            </a:r>
          </a:p>
          <a:p>
            <a:r>
              <a:rPr lang="ru-RU" dirty="0" smtClean="0"/>
              <a:t>Таким образом даётся научное объяснение факта, почему для повышения резкости изображения при фотосъёмке необходимо уменьшать площадь открытого окна диафрагмы.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3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Преобразование Фурье функции f вещественной переменной является интегральным и задаётся следующей </a:t>
            </a:r>
            <a:r>
              <a:rPr lang="ru-RU" dirty="0" smtClean="0"/>
              <a:t>формулой: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Разные </a:t>
            </a:r>
            <a:r>
              <a:rPr lang="ru-RU" dirty="0"/>
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</a:r>
          </a:p>
          <a:p>
            <a:r>
              <a:rPr lang="ru-RU" dirty="0"/>
              <a:t>Кроме того, существуют разнообразные обобщения данного понятия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4098" name="Picture 2" descr="\hat{f}(\omega)=\frac{1}{\sqrt{2\pi}}\int\limits_{-\infty}^{\infty}f(x)e^{-ix\omega}\,d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8" y="3856224"/>
            <a:ext cx="1771650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формулой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124" name="Picture 4" descr="\hat{f}(\omega)=\frac{1}{(2\pi)^{n/2}}\int\limits_{\R^n}f(x)e^{-ix\cdot\omega}\,d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6" y="2969960"/>
            <a:ext cx="1921669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(x)=\frac{1}{(2\pi)^{n/2}}\int\limits_{\R^n}\hat{f}(\omega)e^{ix\cdot\omega}\,d\omeg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9" y="4098413"/>
            <a:ext cx="1857375" cy="4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Интерпретация в терминах времени и частоты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терминах обработки сигналов преобразование берёт представление функции сигнала в виде </a:t>
            </a:r>
            <a:r>
              <a:rPr lang="ru-RU" dirty="0" smtClean="0"/>
              <a:t>временных </a:t>
            </a:r>
            <a:r>
              <a:rPr lang="ru-RU" dirty="0"/>
              <a:t>рядов и отображает его в частотный </a:t>
            </a:r>
            <a:r>
              <a:rPr lang="ru-RU" dirty="0" smtClean="0"/>
              <a:t>спектр. </a:t>
            </a:r>
            <a:r>
              <a:rPr lang="ru-RU" dirty="0"/>
              <a:t>То есть оно превращает функцию времени в функцию частоты; это разложение функции на гармонические составляющие на различных частотах.</a:t>
            </a:r>
          </a:p>
          <a:p>
            <a:r>
              <a:rPr lang="ru-RU" dirty="0"/>
              <a:t>Когда функция f является функцией времени и представляет физический сигнал, преобразование имеет стандартную интерпретацию как спектр сигнала. Абсолютная величина получающейся в результате комплексной функции F представляет амплитуды соответствующих </a:t>
            </a:r>
            <a:r>
              <a:rPr lang="ru-RU" dirty="0" smtClean="0"/>
              <a:t>частот, в </a:t>
            </a:r>
            <a:r>
              <a:rPr lang="ru-RU" dirty="0"/>
              <a:t>то время как фазовые сдвиги получаются как аргумент этой комплексной функции.</a:t>
            </a:r>
          </a:p>
          <a:p>
            <a:r>
              <a:rPr lang="ru-RU" dirty="0"/>
              <a:t>Однако преобразования Фурье не ограничиваются функциями времени и временными частотами. Они могут в равной степени применяться для анализа пространственных частот, также как для практически любых других функций.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0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преобразований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преобразование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Обратное преобразование: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6146" name="Picture 2" descr="X_k = \sum_{n=0}^{N-1} x_n e^{-\frac{2 \pi i}{N} k n} \qquad k = 0, \dots, 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52" y="3042458"/>
            <a:ext cx="2464594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_n = \frac{1}{N} \sum_{k=0}^{N-1} X_k e^{\frac{2\pi i}{N} k n} \quad \quad n = 0,\dots,N-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34" y="4389122"/>
            <a:ext cx="2614613" cy="3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4" y="3529230"/>
            <a:ext cx="507206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2" y="3867734"/>
            <a:ext cx="3900488" cy="11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размытия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</a:t>
                </a:r>
                <a:r>
                  <a:rPr lang="ru-RU" dirty="0" smtClean="0"/>
                  <a:t>волны </a:t>
                </a:r>
                <a:r>
                  <a:rPr lang="ru-RU" dirty="0"/>
                  <a:t>низких 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Если заменить </a:t>
                </a:r>
                <a:r>
                  <a:rPr lang="ru-RU" dirty="0"/>
                  <a:t>отверстие в </a:t>
                </a:r>
                <a:r>
                  <a:rPr lang="ru-RU" dirty="0" smtClean="0"/>
                  <a:t>экране на препятствие </a:t>
                </a:r>
                <a:r>
                  <a:rPr lang="ru-RU" dirty="0"/>
                  <a:t>в </a:t>
                </a:r>
                <a:r>
                  <a:rPr lang="ru-RU" dirty="0" smtClean="0"/>
                  <a:t>экране, то в результате будет получено размытое изображение, поскольку оно будет сформировано из частот волн больших длин.</a:t>
                </a:r>
                <a:endParaRPr lang="en-US" dirty="0" smtClean="0"/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 smtClean="0"/>
                  <a:t>средняя (среднеквадратичная) яркость пикселей в массиве </a:t>
                </a:r>
                <a:r>
                  <a:rPr lang="en-US" dirty="0" smtClean="0"/>
                  <a:t>X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:r>
                  <a:rPr lang="ru-RU" dirty="0" smtClean="0"/>
                  <a:t>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внутренних областях матрицы-аргумента соответствующих высоким частотам (то есть обнуление коэффициентов</a:t>
                </a:r>
                <a:r>
                  <a:rPr lang="ru-RU" dirty="0"/>
                  <a:t> Фурье-разложения</a:t>
                </a:r>
                <a:r>
                  <a:rPr lang="ru-RU" dirty="0" smtClean="0"/>
                  <a:t>, соответствующих высоким частотам)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Вычислить</a:t>
                </a:r>
                <a:r>
                  <a:rPr lang="ru-RU" dirty="0"/>
                  <a:t> массив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дискретное преобразование Фурье</a:t>
                </a:r>
                <a:endParaRPr lang="ru-RU" dirty="0" smtClean="0"/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 smtClean="0"/>
                  <a:t>Y</a:t>
                </a:r>
                <a:endParaRPr lang="ru-RU" dirty="0"/>
              </a:p>
              <a:p>
                <a:pPr lvl="1"/>
                <a:r>
                  <a:rPr lang="ru-RU" dirty="0" smtClean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Цифровая фотография или иное растровое изображение представляет собой массив чисел, зафиксированных сенсорами уровней яркости, в двумерной плоскости.</a:t>
                </a:r>
              </a:p>
              <a:p>
                <a:r>
                  <a:rPr lang="ru-RU" dirty="0" smtClean="0"/>
                  <a:t>Зная что с математической точки зрения тонкая линза выполняет преобразование Фурье изображений размещённых в фокальных плоскостях, можно создать алгоритмы обработки изображений, являющихся аналогами обработки изображений классической оптической системой.</a:t>
                </a:r>
              </a:p>
              <a:p>
                <a:r>
                  <a:rPr lang="ru-RU" dirty="0" smtClean="0"/>
                  <a:t>Формула таких алгоритмов будет выглядеть следующим образом</a:t>
                </a:r>
                <a:r>
                  <a:rPr lang="en-US" dirty="0" smtClean="0"/>
                  <a:t>: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/>
                  <a:t>прямое двухмерное </a:t>
                </a:r>
                <a:r>
                  <a:rPr lang="ru-RU" dirty="0" smtClean="0"/>
                  <a:t>преобразование </a:t>
                </a:r>
                <a:r>
                  <a:rPr lang="ru-RU" dirty="0"/>
                  <a:t>Фурье</a:t>
                </a:r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применение функции или транспаранта к Фурье-образу изображения</a:t>
                </a:r>
                <a:endParaRPr lang="en-US" dirty="0" smtClean="0"/>
              </a:p>
              <a:p>
                <a:pPr marL="20574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обратное двухмерное </a:t>
                </a:r>
                <a:r>
                  <a:rPr lang="ru-RU" dirty="0"/>
                  <a:t>преобразование </a:t>
                </a:r>
                <a:r>
                  <a:rPr lang="ru-RU" dirty="0" smtClean="0"/>
                  <a:t>Фурье</a:t>
                </a:r>
              </a:p>
              <a:p>
                <a:pPr marL="217170" indent="-285750"/>
                <a:r>
                  <a:rPr lang="ru-RU" dirty="0"/>
                  <a:t>Хотя оптическая система линз осуществляет преобразование Фурье на непрерывном диапазоне аргумента и для непрерывного спектра, но при переходе к цифровой обработке данных формулы преобразования Фурье могут быть заменены на формулы дискретного преобразования Фурье.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 r="-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повышения резкости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В оптических системах диафрагма, размещённая в фокальной плоскости,  </a:t>
                </a:r>
                <a:r>
                  <a:rPr lang="ru-RU" dirty="0"/>
                  <a:t>представляет собой простое отверстие в </a:t>
                </a:r>
                <a:r>
                  <a:rPr lang="ru-RU" dirty="0" smtClean="0"/>
                  <a:t>экране. В </a:t>
                </a:r>
                <a:r>
                  <a:rPr lang="ru-RU" dirty="0"/>
                  <a:t>результате прохождения светового  потока через диафрагму, волны высоких частот (с более короткими длинами волн) проходят через препятствие, а волны </a:t>
                </a:r>
                <a:r>
                  <a:rPr lang="ru-RU" dirty="0" smtClean="0"/>
                  <a:t>низких </a:t>
                </a:r>
                <a:r>
                  <a:rPr lang="ru-RU" dirty="0"/>
                  <a:t>частот (с более длинными длинами волн) отсекаются экраном</a:t>
                </a:r>
                <a:r>
                  <a:rPr lang="ru-RU" dirty="0" smtClean="0"/>
                  <a:t>. Таким образом повышается резкость получаемого изображения.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Сохранить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соответствующее средней яркости пикселей исходного изображения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обнуление строк и столбцов, находящихся в заданных внешних областях матрицы-аргумента, соответствующих низким частотам (то есть обнуление коэффициентов Фурье-разложения, соответствующих низким частотам)</a:t>
                </a:r>
              </a:p>
              <a:p>
                <a:pPr lvl="1"/>
                <a:r>
                  <a:rPr lang="ru-RU" dirty="0" smtClean="0"/>
                  <a:t>Восстановить значение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’(0,0)=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соответствующее средней яркости пикселей исходного </a:t>
                </a:r>
                <a:r>
                  <a:rPr lang="ru-RU" dirty="0" smtClean="0"/>
                  <a:t>изображения</a:t>
                </a:r>
                <a:endParaRPr lang="en-US" dirty="0" smtClean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2256" r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8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масштабирования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В оптических системах световой поток в </a:t>
                </a:r>
                <a:r>
                  <a:rPr lang="ru-RU" dirty="0"/>
                  <a:t>фокальной </a:t>
                </a:r>
                <a:r>
                  <a:rPr lang="ru-RU" dirty="0" smtClean="0"/>
                  <a:t>плоскости</a:t>
                </a:r>
                <a:r>
                  <a:rPr lang="ru-RU" dirty="0"/>
                  <a:t> </a:t>
                </a:r>
                <a:r>
                  <a:rPr lang="ru-RU" dirty="0" smtClean="0"/>
                  <a:t>системы представляет собой Фурье-преобразование исходного изображения. Размер получаемого на выходе оптической системы изображения определяется соотношением фокальных расстояний объектива и окуляра.</a:t>
                </a:r>
              </a:p>
              <a:p>
                <a:r>
                  <a:rPr lang="ru-RU" dirty="0" smtClean="0"/>
                  <a:t>Алгоритм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массив яркостей пикселей изображения.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X</a:t>
                </a:r>
                <a:endParaRPr lang="ru-RU" dirty="0"/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прямое двухмерное дискретное преобразование Фурье</a:t>
                </a:r>
              </a:p>
              <a:p>
                <a:pPr lvl="1"/>
                <a:r>
                  <a:rPr lang="ru-RU" dirty="0" smtClean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T</a:t>
                </a:r>
                <a:r>
                  <a:rPr lang="ru-RU" dirty="0" smtClean="0"/>
                  <a:t> – либо добавление нулевых строк и столбцов матрицы соответствующих высоким частотам, либо удаление строк и столбцов</a:t>
                </a:r>
                <a:r>
                  <a:rPr lang="ru-RU" dirty="0"/>
                  <a:t> матрицы соответствующих высоким </a:t>
                </a:r>
                <a:r>
                  <a:rPr lang="ru-RU" dirty="0" smtClean="0"/>
                  <a:t>частотам для получения требуемого размера итогового изображения</a:t>
                </a:r>
              </a:p>
              <a:p>
                <a:pPr lvl="1"/>
                <a:r>
                  <a:rPr lang="ru-RU" dirty="0"/>
                  <a:t>Вычислить массив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обратное двухмерное дискретное преобразование Фурье</a:t>
                </a:r>
              </a:p>
              <a:p>
                <a:pPr lvl="1"/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ru-RU" dirty="0"/>
                  <a:t>средняя (среднеквадратичная) </a:t>
                </a:r>
                <a:r>
                  <a:rPr lang="ru-RU" dirty="0" smtClean="0"/>
                  <a:t>яркость </a:t>
                </a:r>
                <a:r>
                  <a:rPr lang="ru-RU" dirty="0"/>
                  <a:t>пикселей в массиве </a:t>
                </a:r>
                <a:r>
                  <a:rPr lang="en-US" dirty="0"/>
                  <a:t>Y</a:t>
                </a:r>
                <a:endParaRPr lang="ru-RU" dirty="0"/>
              </a:p>
              <a:p>
                <a:pPr lvl="1"/>
                <a:r>
                  <a:rPr lang="ru-RU" dirty="0"/>
                  <a:t>Нормировать массив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среднему уровню яркости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256" r="-1152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размытия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</a:p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err="1" smtClean="0"/>
              <a:t>FFTTools</a:t>
            </a:r>
            <a:endParaRPr lang="en-US" dirty="0" smtClean="0"/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 err="1"/>
              <a:t>EmguCV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 err="1"/>
              <a:t>FFTWSharp</a:t>
            </a:r>
            <a:r>
              <a:rPr lang="en-US" dirty="0"/>
              <a:t>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internal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s0; i &lt; e0;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n1*n2);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s1*n2, (e1 - s1)*n2);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размытия изображения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7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Blur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Blured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Blur(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4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Clear external region of array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name="data"&gt;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name="size"&gt;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 blind region size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7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Blind(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data,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s0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(n0 -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size.Height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(n1 -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size.Width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e0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.Min((n0 + size.Height)/2, n0);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.Min((n1 + size.Width)/2, 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e0;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*n1*n2, s1*n2);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.Clear(data, i*n1*n2 + e1*n2, (n1 - e1)*n2);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повышения резкости </a:t>
            </a:r>
            <a:r>
              <a:rPr lang="ru-RU" dirty="0" smtClean="0"/>
              <a:t>изображения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Sharp bitmap with the Fastest Fourier Transform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Sharped bitmap</a:t>
            </a:r>
            <a:r>
              <a:rPr lang="en-US" sz="7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Sharp(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level = complex[0];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Blind(data, _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blinderSize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complex[0] = level;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input.SetData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(complex);</a:t>
            </a:r>
          </a:p>
          <a:p>
            <a:pPr marL="0" indent="0">
              <a:spcBef>
                <a:spcPts val="0"/>
              </a:spcBef>
              <a:buNone/>
            </a:pPr>
            <a:endParaRPr lang="ru-RU" sz="7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().Select(x =&gt;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doubles = array2.Select(x =&gt; x*power/power2).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(doubles, 0,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length*</a:t>
            </a:r>
            <a:r>
              <a:rPr lang="en-US" sz="7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image.Bitmap</a:t>
            </a:r>
            <a:r>
              <a:rPr lang="en-US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5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5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arrays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name="input"&gt;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name="output"&gt;</a:t>
            </a:r>
            <a:r>
              <a:rPr lang="en-US" sz="825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25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825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25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825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output.GetLength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ex0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(n0, m0)/2;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ex1 = </a:t>
            </a:r>
            <a:r>
              <a:rPr lang="fr-FR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fr-F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(n1, m1)/2;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ex2 =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(n2,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 == 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ex2;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ex0;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&lt;= ex1;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n-NO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 = n0 - i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nj = n1 -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825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 = m0 -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825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mj = m1 - j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j,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 = input[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25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nj</a:t>
            </a:r>
            <a:r>
              <a:rPr lang="en-US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output[mi, mj, k] = input[ni, nj,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25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82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масштабирования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Resize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Resized bitmap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image.Data.GetLength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image.Data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doubles, 0, length*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doubles.Average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x*x));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doubles.Select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output.GetData_Complex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length2 = image2.Data.Length;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image2.Data.GetLength(0);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image2.Data.GetLength(1);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image2.Data.GetLength(2);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complex2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pt-B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[n0, n1, n2];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[m0, m1, m2];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Copy(data, data2);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buffer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[length2*2];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(data2,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GCHandleType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.Pinned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dataHandle.AddrOfPinnedObject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complexPtr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dataHandle.Free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(complex2);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output2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.dft_3d(m0, m1, m2, input2, output2,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array2 = output2.GetData_Complex().Select(x =&gt;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x.Magnitude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power2 =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(array2.Average(x =&gt; x*x));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doubles2 = array2.Select(x =&gt; x*power/power2).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(doubles2, 0, image2.Data, 0, length2*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image2.Bitmap;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Телескопическая система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7" y="3233045"/>
            <a:ext cx="1101380" cy="1383203"/>
          </a:xfrm>
        </p:spPr>
      </p:pic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65169" y="3924648"/>
            <a:ext cx="7076210" cy="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войная стрелка вверх/вниз 7"/>
          <p:cNvSpPr/>
          <p:nvPr/>
        </p:nvSpPr>
        <p:spPr>
          <a:xfrm>
            <a:off x="4611712" y="2519149"/>
            <a:ext cx="130900" cy="28109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7319586" y="3233046"/>
            <a:ext cx="135083" cy="13832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1" name="Объект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49" y="3457270"/>
            <a:ext cx="744297" cy="9347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6290366" y="2708911"/>
            <a:ext cx="12470" cy="290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-конечная звезда 18"/>
          <p:cNvSpPr/>
          <p:nvPr/>
        </p:nvSpPr>
        <p:spPr>
          <a:xfrm>
            <a:off x="6134504" y="3800063"/>
            <a:ext cx="311727" cy="26163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Выноска 2 (с границей) 19"/>
          <p:cNvSpPr/>
          <p:nvPr/>
        </p:nvSpPr>
        <p:spPr>
          <a:xfrm>
            <a:off x="7214064" y="5220704"/>
            <a:ext cx="2202873" cy="2352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300"/>
              <a:gd name="adj6" fmla="val -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Фокальная плоскость</a:t>
            </a:r>
            <a:endParaRPr lang="ru-RU" sz="1050" dirty="0"/>
          </a:p>
        </p:txBody>
      </p:sp>
      <p:sp>
        <p:nvSpPr>
          <p:cNvPr id="21" name="Выноска 2 (с границей) 20"/>
          <p:cNvSpPr/>
          <p:nvPr/>
        </p:nvSpPr>
        <p:spPr>
          <a:xfrm>
            <a:off x="5744788" y="5586802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219"/>
              <a:gd name="adj6" fmla="val -4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Объектив</a:t>
            </a:r>
            <a:endParaRPr lang="ru-RU" sz="1350" dirty="0"/>
          </a:p>
        </p:txBody>
      </p:sp>
      <p:sp>
        <p:nvSpPr>
          <p:cNvPr id="22" name="Выноска 2 (с границей) 21"/>
          <p:cNvSpPr/>
          <p:nvPr/>
        </p:nvSpPr>
        <p:spPr>
          <a:xfrm>
            <a:off x="8278092" y="4854606"/>
            <a:ext cx="1687484" cy="2290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9056"/>
              <a:gd name="adj6" fmla="val -4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Окуляр</a:t>
            </a:r>
            <a:endParaRPr lang="ru-RU" sz="1350" dirty="0"/>
          </a:p>
        </p:txBody>
      </p:sp>
      <p:sp>
        <p:nvSpPr>
          <p:cNvPr id="23" name="Выноска 2 (с границей) 22"/>
          <p:cNvSpPr/>
          <p:nvPr/>
        </p:nvSpPr>
        <p:spPr>
          <a:xfrm>
            <a:off x="7214063" y="2579475"/>
            <a:ext cx="2001080" cy="2304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6325"/>
              <a:gd name="adj6" fmla="val -4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Диафрагма или транспарант</a:t>
            </a:r>
            <a:endParaRPr lang="ru-RU" sz="1350" dirty="0"/>
          </a:p>
        </p:txBody>
      </p:sp>
      <p:sp>
        <p:nvSpPr>
          <p:cNvPr id="24" name="Выноска 2 (с границей) 23"/>
          <p:cNvSpPr/>
          <p:nvPr/>
        </p:nvSpPr>
        <p:spPr>
          <a:xfrm>
            <a:off x="3912926" y="2120751"/>
            <a:ext cx="2533304" cy="3096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4733"/>
              <a:gd name="adj6" fmla="val -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Исходное изображение</a:t>
            </a:r>
            <a:endParaRPr lang="ru-RU" sz="1350" dirty="0"/>
          </a:p>
        </p:txBody>
      </p:sp>
      <p:sp>
        <p:nvSpPr>
          <p:cNvPr id="25" name="Выноска 2 (с границей) 24"/>
          <p:cNvSpPr/>
          <p:nvPr/>
        </p:nvSpPr>
        <p:spPr>
          <a:xfrm>
            <a:off x="9528949" y="3085959"/>
            <a:ext cx="935390" cy="26441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386"/>
              <a:gd name="adj6" fmla="val -55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/>
              <a:t>Результирующее изображение</a:t>
            </a:r>
            <a:endParaRPr lang="ru-RU" sz="750" dirty="0"/>
          </a:p>
        </p:txBody>
      </p:sp>
    </p:spTree>
    <p:extLst>
      <p:ext uri="{BB962C8B-B14F-4D97-AF65-F5344CB8AC3E}">
        <p14:creationId xmlns:p14="http://schemas.microsoft.com/office/powerpoint/2010/main" val="206707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</a:t>
            </a:r>
            <a:r>
              <a:rPr lang="ru-RU" dirty="0" err="1"/>
              <a:t>СПюГУИТМО</a:t>
            </a:r>
            <a:r>
              <a:rPr lang="ru-RU" dirty="0"/>
              <a:t> 2005. 46 с.  </a:t>
            </a:r>
            <a:endParaRPr lang="ru-RU" dirty="0" smtClean="0"/>
          </a:p>
          <a:p>
            <a:r>
              <a:rPr lang="ru-RU" dirty="0" err="1" smtClean="0"/>
              <a:t>А.А.Акаев</a:t>
            </a:r>
            <a:r>
              <a:rPr lang="ru-RU" dirty="0"/>
              <a:t>, </a:t>
            </a:r>
            <a:r>
              <a:rPr lang="ru-RU" dirty="0" err="1"/>
              <a:t>С.А.Майоров</a:t>
            </a:r>
            <a:r>
              <a:rPr lang="ru-RU" dirty="0"/>
              <a:t> «Оптические методы обработки информации» М.:1988  </a:t>
            </a:r>
            <a:endParaRPr lang="ru-RU" dirty="0" smtClean="0"/>
          </a:p>
          <a:p>
            <a:r>
              <a:rPr lang="ru-RU" dirty="0" err="1" smtClean="0"/>
              <a:t>Дж.Гудмен</a:t>
            </a:r>
            <a:r>
              <a:rPr lang="ru-RU" dirty="0" smtClean="0"/>
              <a:t> </a:t>
            </a:r>
            <a:r>
              <a:rPr lang="ru-RU" dirty="0"/>
              <a:t>«Введение в Фурье-оптику» </a:t>
            </a:r>
            <a:r>
              <a:rPr lang="ru-RU" dirty="0" err="1"/>
              <a:t>М.:Мир</a:t>
            </a:r>
            <a:r>
              <a:rPr lang="ru-RU" dirty="0"/>
              <a:t>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Диафрагма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Диафрагма (иногда используют термин апертура) подобна зрачку человеческого глаза; лепестки диафрагмы объектива открывают и закрывают отверстие диафрагмы, регулируя количество света, проходящего через объектив. Чем больше лепестков, тем более округлую форму имеет действующее отверстие объектива, что способствует смягчению фокуса и даёт более красивый эффект. Соответственно, если количество лепестков уменьшается, светлые участки приобретают форму многоугольника.</a:t>
            </a:r>
          </a:p>
          <a:p>
            <a:r>
              <a:rPr lang="ru-RU" dirty="0" smtClean="0"/>
              <a:t>Величина</a:t>
            </a:r>
            <a:r>
              <a:rPr lang="ru-RU" dirty="0"/>
              <a:t>, указанная на ободе объектива (F1.4, F2, F2.8 и т. д.), обозначает величину относительного отверстия диафрагмы и называется диафрагменным числом или f.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3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Диафрагменное </a:t>
            </a:r>
            <a:r>
              <a:rPr lang="ru-RU" dirty="0"/>
              <a:t>число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меньше диафрагменное число, тем больше раскрыта диафрагма и больше света она пропускает. Чем больше диафрагменное число, тем меньше действующее отверстие диафрагмы и меньше количество проходящего через неё света. Когда диафрагма раскрыта максимально, это положение называется открытая диафрагма. Термином закрытая диафрагма обозначают, соответственно, самый маленький размер действующего отверстия </a:t>
            </a:r>
            <a:r>
              <a:rPr lang="ru-RU" dirty="0" smtClean="0"/>
              <a:t>диафрагмы.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Глубина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основных задач фотографа — сфокусироваться на объекте. Выражение «объект в фокусе» означает, что определённая точка на объекте чётко снята камерой. В действительности, в фокусе также оказывается область непосредственно перед точкой фокуса и за ней. Эта область фокуса, или резкости, называется глубиной резкости.</a:t>
            </a:r>
          </a:p>
          <a:p>
            <a:r>
              <a:rPr lang="ru-RU" dirty="0" smtClean="0"/>
              <a:t>Если </a:t>
            </a:r>
            <a:r>
              <a:rPr lang="ru-RU" dirty="0"/>
              <a:t>область перед точкой фокусировки и за ней маленькая, глубина резкости считается малой. Если эта область большая, то и глубина резкости считается большой. Степень глубины резкости регулируется размером действующего отверстия диафрагмы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Когда диафрагма объектива раскрывается, глубина резкости уменьшается, а когда диафрагма закрывается, глубина резкости увеличивается.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3"/>
            <a:ext cx="6447501" cy="19395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Геометрическая оптика </a:t>
            </a:r>
            <a:r>
              <a:rPr lang="ru-RU" dirty="0"/>
              <a:t>— раздел оптики, изучающий законы распространения света в прозрачных средах, отражения света от зеркально-отражающих поверхностей и принципы построения изображений при прохождении света в оптических системах без учёта его волновых свойств</a:t>
            </a:r>
            <a:r>
              <a:rPr lang="ru-RU" dirty="0" smtClean="0"/>
              <a:t>.</a:t>
            </a:r>
          </a:p>
          <a:p>
            <a:r>
              <a:rPr lang="ru-RU" dirty="0"/>
              <a:t>Геометрическая оптика неполно описывает оптические явления, являясь упрощением более общей волновой оптической теории</a:t>
            </a:r>
            <a:r>
              <a:rPr lang="ru-RU" dirty="0" smtClean="0"/>
              <a:t>.</a:t>
            </a:r>
          </a:p>
          <a:p>
            <a:r>
              <a:rPr lang="ru-RU" dirty="0"/>
              <a:t>Поскольку геометрическая оптика не учитывает волновой природы света, в ней действует постулат, согласно которому если в какой-то точке сходятся две (или большее количество) систем лучей, то </a:t>
            </a:r>
            <a:r>
              <a:rPr lang="ru-RU" dirty="0">
                <a:hlinkClick r:id="rId2" tooltip="Освещённость"/>
              </a:rPr>
              <a:t>освещённости</a:t>
            </a:r>
            <a:r>
              <a:rPr lang="ru-RU" dirty="0"/>
              <a:t>, создаваемые ими, складываются.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09" y="4115121"/>
            <a:ext cx="32146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оптика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оптика </a:t>
            </a:r>
            <a:r>
              <a:rPr lang="ru-RU" dirty="0"/>
              <a:t>— раздел оптики, изучающий оптические явления, выходящие за рамки приближения геометрической оптики. К таким явлениям относятся дифракция, интерференция света, поляризационные эффекты, а также эффекты, связанные с распространением электромагнитных волн в нелинейных и анизотропных средах.</a:t>
            </a:r>
          </a:p>
          <a:p>
            <a:r>
              <a:rPr lang="ru-RU" dirty="0"/>
              <a:t>Физической оптикой в узком смысле также иногда называют приближённое описание процесса распространения оптических волн, основанное на применении теории возмущений к геометрооптическому приближению. В квантовой механике аналогом такого приближения является Борновское приближение.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свете и цветовой температуре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2" y="2477694"/>
            <a:ext cx="5756667" cy="1469511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Светом </a:t>
            </a:r>
            <a:r>
              <a:rPr lang="ru-RU" dirty="0"/>
              <a:t>принято называть электромагнитное излучение  с длиной волны от 440 до 700 нм. Только в этом диапазоне глаз может воспринимать электромагнитные волны. Меньшие значения соответствуют синей части спектра, а большие значения красной части спектра. Волны за пределами этого диапазона называются инфракрасными (ИК) и ультрафиолетовыми (УФ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Белым </a:t>
            </a:r>
            <a:r>
              <a:rPr lang="ru-RU" dirty="0"/>
              <a:t>светом человек считает суммарную составляющую всех волн видимого спектра. Так например в цветных телевизорах белый свет образуется смешением трех лучей имеющих разный цвет, и наоборот радуга в небе является разложением белого света на составляющие.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5" y="4218335"/>
            <a:ext cx="4559945" cy="12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427</TotalTime>
  <Words>3524</Words>
  <Application>Microsoft Office PowerPoint</Application>
  <PresentationFormat>Широкоэкранный</PresentationFormat>
  <Paragraphs>435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Фурье-обработка цифровых изображений</vt:lpstr>
      <vt:lpstr>Предисловие</vt:lpstr>
      <vt:lpstr>Телескопическая система</vt:lpstr>
      <vt:lpstr>Диафрагма</vt:lpstr>
      <vt:lpstr>Диафрагменное число</vt:lpstr>
      <vt:lpstr>Глубина резкости</vt:lpstr>
      <vt:lpstr>Геометрическая оптика</vt:lpstr>
      <vt:lpstr>Физическая оптика</vt:lpstr>
      <vt:lpstr>О свете и цветовой температуре</vt:lpstr>
      <vt:lpstr>Фурье-оптика</vt:lpstr>
      <vt:lpstr>Фурье преобразование тонкой линзой</vt:lpstr>
      <vt:lpstr>Диафрагма в фокальной плоскости</vt:lpstr>
      <vt:lpstr>Преобразование Фурье</vt:lpstr>
      <vt:lpstr>Многомерное преобразование</vt:lpstr>
      <vt:lpstr>Интерпретация в терминах времени и частоты</vt:lpstr>
      <vt:lpstr>Дискретное преобразование Фурье</vt:lpstr>
      <vt:lpstr>Формулы преобразований</vt:lpstr>
      <vt:lpstr>Матричное представление</vt:lpstr>
      <vt:lpstr>Алгоритм размытия изображения</vt:lpstr>
      <vt:lpstr>Алгоритм повышения резкости изображения</vt:lpstr>
      <vt:lpstr>Алгоритм масштабирования изображения</vt:lpstr>
      <vt:lpstr>Примеры реализации</vt:lpstr>
      <vt:lpstr>Используемое программное обеспечение</vt:lpstr>
      <vt:lpstr>Алгоритм размытия изображения </vt:lpstr>
      <vt:lpstr>Алгоритм размытия изображения </vt:lpstr>
      <vt:lpstr>Алгоритм повышения резкости изображения </vt:lpstr>
      <vt:lpstr>Алгоритм повышения резкости изображения </vt:lpstr>
      <vt:lpstr>Алгоритм масштабирования изображения</vt:lpstr>
      <vt:lpstr>Алгоритм масштабирования изображения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66</cp:revision>
  <dcterms:created xsi:type="dcterms:W3CDTF">2015-08-29T03:11:14Z</dcterms:created>
  <dcterms:modified xsi:type="dcterms:W3CDTF">2015-08-29T11:09:31Z</dcterms:modified>
</cp:coreProperties>
</file>