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1" r:id="rId1"/>
  </p:sldMasterIdLst>
  <p:notesMasterIdLst>
    <p:notesMasterId r:id="rId23"/>
  </p:notesMasterIdLst>
  <p:sldIdLst>
    <p:sldId id="256" r:id="rId2"/>
    <p:sldId id="275" r:id="rId3"/>
    <p:sldId id="296" r:id="rId4"/>
    <p:sldId id="289" r:id="rId5"/>
    <p:sldId id="291" r:id="rId6"/>
    <p:sldId id="294" r:id="rId7"/>
    <p:sldId id="295" r:id="rId8"/>
    <p:sldId id="266" r:id="rId9"/>
    <p:sldId id="267" r:id="rId10"/>
    <p:sldId id="268" r:id="rId11"/>
    <p:sldId id="292" r:id="rId12"/>
    <p:sldId id="297" r:id="rId13"/>
    <p:sldId id="298" r:id="rId14"/>
    <p:sldId id="300" r:id="rId15"/>
    <p:sldId id="279" r:id="rId16"/>
    <p:sldId id="299" r:id="rId17"/>
    <p:sldId id="303" r:id="rId18"/>
    <p:sldId id="302" r:id="rId19"/>
    <p:sldId id="280" r:id="rId20"/>
    <p:sldId id="288" r:id="rId21"/>
    <p:sldId id="28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9D0F6-0CFF-4E50-A808-252F8FA1C906}" type="datetimeFigureOut">
              <a:rPr lang="ru-RU" smtClean="0"/>
              <a:t>04.09.2015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E8D4-135E-4D62-A650-0BB4D81E2F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96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FE8D4-135E-4D62-A650-0BB4D81E2F6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74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931456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99812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9825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878395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53696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722673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79618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88574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33718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07990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19867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dmitry@protopopov.ru</a:t>
            </a:r>
            <a:endParaRPr lang="ru-RU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11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protopopov/FFTTool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protopopov/FFTTools" TargetMode="External"/><Relationship Id="rId2" Type="http://schemas.openxmlformats.org/officeDocument/2006/relationships/hyperlink" Target="mailto:dmitry@protopopov.r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Фурье-вычисления </a:t>
            </a:r>
            <a:r>
              <a:rPr lang="ru-RU" dirty="0"/>
              <a:t>для </a:t>
            </a:r>
            <a:r>
              <a:rPr lang="ru-RU" dirty="0" smtClean="0"/>
              <a:t>сравнения изображений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ru-RU" dirty="0" smtClean="0"/>
              <a:t>быстрых Фурье преобразований для </a:t>
            </a:r>
            <a:r>
              <a:rPr lang="ru-RU" dirty="0"/>
              <a:t>цифровой обработки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23705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Матричное </a:t>
            </a:r>
            <a:r>
              <a:rPr lang="ru-RU" dirty="0" smtClean="0"/>
              <a:t>представление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Дискретное преобразование Фурье является линейным преобразованием, которое переводит вектор временных отсчётов  </a:t>
            </a:r>
            <a:r>
              <a:rPr lang="ru-RU" dirty="0" smtClean="0"/>
              <a:t>в </a:t>
            </a:r>
            <a:r>
              <a:rPr lang="ru-RU" dirty="0"/>
              <a:t>вектор спектральных отсчётов той же длины. Таким образом преобразование может быть реализовано как умножение симметричной квадратной матрицы на вектор: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pic>
        <p:nvPicPr>
          <p:cNvPr id="7170" name="Picture 2" descr=" \vec X = \hat A \vec x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84" y="3529230"/>
            <a:ext cx="507206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&#10;\hat A = \begin{pmatrix}&#10;1 &amp;1 &amp;1 &amp;1 &amp;\ldots &amp;1 \\&#10;1 &amp;e^{-\frac{2\pi i}{N}} &amp;e^{-\frac{4\pi i}{N}} &amp;e^{-\frac{6\pi i}{N}} &amp;\ldots &amp;e^{-\frac{2\pi i}{N}(N-1)}\\&#10;1 &amp;e^{-\frac{4\pi i}{N}} &amp;e^{-\frac{8\pi i}{N}} &amp;e^{-\frac{12\pi i}{N}} &amp;\ldots &amp;e^{-\frac{2\pi i}{N}2(N-1)}\\&#10;1 &amp;e^{-\frac{6\pi i}{N}} &amp;e^{-\frac{12\pi i}{N}} &amp;e^{-\frac{18\pi i}{N}} &amp;\ldots &amp;e^{-\frac{2\pi i}{N}3(N-1)}\\&#10;\vdots &amp;\vdots &amp;\vdots &amp;\vdots &amp;\ddots &amp;\vdots\\&#10;1 &amp;e^{-\frac{2\pi i}{N}(N-1)} &amp;e^{-\frac{2\pi i}{N}2(N-1)} &amp;e^{-\frac{2\pi i}{N}3(N-1)} &amp;\ldots &amp;e^{-\frac{2\pi i}{N}(N-1)^2}&#10;\end{pmatrix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42" y="3867734"/>
            <a:ext cx="3900488" cy="112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20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Фурье-преобразования для вычисления свёртки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Одним из замечательных свойств преобразований Фурье является возможность быстрого вычисления корреляции двух функций определённых, либо на действительном аргументе (при использовании классической формулы), либо на конечном кольце (при использовании дискретных преобразований).</a:t>
            </a:r>
          </a:p>
          <a:p>
            <a:r>
              <a:rPr lang="ru-RU" dirty="0" smtClean="0"/>
              <a:t>И хотя подобные свойства присущи многим линейным преобразованиям, для практического применения, для вычисления операции свёртки, согласно данному нами определению, используется формула</a:t>
            </a:r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ru-RU" dirty="0"/>
              <a:t>х</a:t>
            </a:r>
            <a:r>
              <a:rPr lang="en-US" dirty="0" smtClean="0"/>
              <a:t>G</a:t>
            </a:r>
            <a:r>
              <a:rPr lang="ru-RU" dirty="0" smtClean="0"/>
              <a:t> = </a:t>
            </a:r>
            <a:r>
              <a:rPr lang="en-US" dirty="0" smtClean="0"/>
              <a:t>BFT ( FFT(F)*FFT(G) )</a:t>
            </a:r>
          </a:p>
          <a:p>
            <a:r>
              <a:rPr lang="ru-RU" dirty="0" smtClean="0"/>
              <a:t>Где</a:t>
            </a:r>
          </a:p>
          <a:p>
            <a:pPr lvl="1"/>
            <a:r>
              <a:rPr lang="en-US" dirty="0"/>
              <a:t>FFT – </a:t>
            </a:r>
            <a:r>
              <a:rPr lang="ru-RU" dirty="0"/>
              <a:t>операция прямого преобразования </a:t>
            </a:r>
            <a:r>
              <a:rPr lang="ru-RU" dirty="0" smtClean="0"/>
              <a:t>Фурье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FT </a:t>
            </a:r>
            <a:r>
              <a:rPr lang="en-US" dirty="0"/>
              <a:t>– </a:t>
            </a:r>
            <a:r>
              <a:rPr lang="ru-RU" dirty="0"/>
              <a:t>операция </a:t>
            </a:r>
            <a:r>
              <a:rPr lang="ru-RU" dirty="0" smtClean="0"/>
              <a:t>обратного преобразования Фурье</a:t>
            </a:r>
          </a:p>
          <a:p>
            <a:r>
              <a:rPr lang="ru-RU" dirty="0" smtClean="0"/>
              <a:t>Проверить правильность равенства довольно легко – явно подставив в формулы Фурье-преобразований и сократив получившиеся формулы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Фурье-преобразования </a:t>
            </a:r>
            <a:r>
              <a:rPr lang="ru-RU" dirty="0" smtClean="0"/>
              <a:t>для решения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При использовании формулы для оценки расстояния между изображениями </a:t>
            </a:r>
            <a:r>
              <a:rPr lang="ru-RU" dirty="0"/>
              <a:t>при сдвиге </a:t>
            </a:r>
            <a:r>
              <a:rPr lang="es-ES" dirty="0"/>
              <a:t>(i,j) </a:t>
            </a:r>
            <a:r>
              <a:rPr lang="ru-RU" dirty="0"/>
              <a:t>относительно друг друга</a:t>
            </a:r>
            <a:endParaRPr lang="ru-RU" dirty="0" smtClean="0"/>
          </a:p>
          <a:p>
            <a:pPr marL="0" indent="0" algn="ctr">
              <a:buNone/>
            </a:pPr>
            <a:r>
              <a:rPr lang="es-ES" dirty="0" smtClean="0"/>
              <a:t>m(X,Y)</a:t>
            </a:r>
            <a:r>
              <a:rPr lang="es-ES" dirty="0"/>
              <a:t> (i,j)</a:t>
            </a:r>
            <a:r>
              <a:rPr lang="es-ES" dirty="0" smtClean="0"/>
              <a:t> </a:t>
            </a:r>
            <a:r>
              <a:rPr lang="es-ES" dirty="0"/>
              <a:t>= &lt;X,Y</a:t>
            </a:r>
            <a:r>
              <a:rPr lang="es-ES" dirty="0" smtClean="0"/>
              <a:t>&gt;</a:t>
            </a:r>
            <a:r>
              <a:rPr lang="es-ES" dirty="0"/>
              <a:t>(i,j)</a:t>
            </a:r>
            <a:r>
              <a:rPr lang="es-ES" dirty="0" smtClean="0"/>
              <a:t> </a:t>
            </a:r>
            <a:r>
              <a:rPr lang="es-ES" dirty="0"/>
              <a:t>/ ( </a:t>
            </a:r>
            <a:r>
              <a:rPr lang="en-US" dirty="0" smtClean="0"/>
              <a:t>|</a:t>
            </a:r>
            <a:r>
              <a:rPr lang="es-ES" dirty="0" smtClean="0"/>
              <a:t>X|(i,j</a:t>
            </a:r>
            <a:r>
              <a:rPr lang="es-ES" dirty="0"/>
              <a:t>)</a:t>
            </a:r>
            <a:r>
              <a:rPr lang="es-ES" dirty="0" smtClean="0"/>
              <a:t> </a:t>
            </a:r>
            <a:r>
              <a:rPr lang="es-ES" dirty="0"/>
              <a:t>) * </a:t>
            </a:r>
            <a:r>
              <a:rPr lang="es-ES" dirty="0" smtClean="0"/>
              <a:t>|Y|(</a:t>
            </a:r>
            <a:r>
              <a:rPr lang="es-ES" dirty="0"/>
              <a:t>i,j)</a:t>
            </a:r>
            <a:r>
              <a:rPr lang="es-ES" dirty="0" smtClean="0"/>
              <a:t> </a:t>
            </a:r>
            <a:r>
              <a:rPr lang="es-ES" dirty="0"/>
              <a:t>) </a:t>
            </a:r>
            <a:r>
              <a:rPr lang="ru-RU" dirty="0" smtClean="0"/>
              <a:t>, </a:t>
            </a:r>
          </a:p>
          <a:p>
            <a:r>
              <a:rPr lang="ru-RU" dirty="0" smtClean="0"/>
              <a:t>получаем, что</a:t>
            </a:r>
            <a:endParaRPr lang="es-ES" dirty="0"/>
          </a:p>
          <a:p>
            <a:pPr lvl="1"/>
            <a:r>
              <a:rPr lang="es-ES" dirty="0"/>
              <a:t>&lt;</a:t>
            </a:r>
            <a:r>
              <a:rPr lang="es-ES" dirty="0" smtClean="0"/>
              <a:t>X,Y&gt; = </a:t>
            </a:r>
            <a:r>
              <a:rPr lang="en-US" dirty="0" smtClean="0"/>
              <a:t>XxY’ = </a:t>
            </a:r>
            <a:r>
              <a:rPr lang="en-US" dirty="0"/>
              <a:t>BFT ( </a:t>
            </a:r>
            <a:r>
              <a:rPr lang="en-US" dirty="0" smtClean="0"/>
              <a:t>FFT(X)*FFT(Y’) )</a:t>
            </a:r>
          </a:p>
          <a:p>
            <a:pPr lvl="1"/>
            <a:r>
              <a:rPr lang="en-US" dirty="0"/>
              <a:t>|</a:t>
            </a:r>
            <a:r>
              <a:rPr lang="es-ES" dirty="0"/>
              <a:t>X</a:t>
            </a:r>
            <a:r>
              <a:rPr lang="es-ES" dirty="0" smtClean="0"/>
              <a:t>|</a:t>
            </a:r>
            <a:r>
              <a:rPr lang="ru-RU" dirty="0" smtClean="0"/>
              <a:t> </a:t>
            </a:r>
            <a:r>
              <a:rPr lang="es-ES" dirty="0" smtClean="0"/>
              <a:t>= </a:t>
            </a:r>
            <a:r>
              <a:rPr lang="en-US" dirty="0"/>
              <a:t>XxX’xE</a:t>
            </a:r>
            <a:r>
              <a:rPr lang="en-US" dirty="0" smtClean="0"/>
              <a:t>’</a:t>
            </a:r>
            <a:r>
              <a:rPr lang="es-ES" dirty="0" smtClean="0"/>
              <a:t> </a:t>
            </a:r>
            <a:r>
              <a:rPr lang="en-US" dirty="0"/>
              <a:t>= BFT ( </a:t>
            </a:r>
            <a:r>
              <a:rPr lang="en-US" dirty="0" smtClean="0"/>
              <a:t>FFT(X)*</a:t>
            </a:r>
            <a:r>
              <a:rPr lang="en-US" dirty="0"/>
              <a:t>FFT(X’)*FFT(E’) ) = BFT ( FFT(X)*FFT(X)’*FFT(E’) )</a:t>
            </a:r>
          </a:p>
          <a:p>
            <a:pPr lvl="1"/>
            <a:r>
              <a:rPr lang="en-US" dirty="0" smtClean="0"/>
              <a:t>|</a:t>
            </a:r>
            <a:r>
              <a:rPr lang="es-ES" dirty="0" smtClean="0"/>
              <a:t>Y| </a:t>
            </a:r>
            <a:r>
              <a:rPr lang="es-ES" dirty="0"/>
              <a:t>= </a:t>
            </a:r>
            <a:r>
              <a:rPr lang="en-US" dirty="0" smtClean="0"/>
              <a:t>YxY’xE</a:t>
            </a:r>
            <a:r>
              <a:rPr lang="en-US" dirty="0"/>
              <a:t>’</a:t>
            </a:r>
            <a:r>
              <a:rPr lang="es-ES" dirty="0"/>
              <a:t> </a:t>
            </a:r>
            <a:r>
              <a:rPr lang="en-US" dirty="0" smtClean="0"/>
              <a:t>= </a:t>
            </a:r>
            <a:r>
              <a:rPr lang="en-US" dirty="0"/>
              <a:t>BFT ( </a:t>
            </a:r>
            <a:r>
              <a:rPr lang="en-US" dirty="0" smtClean="0"/>
              <a:t>FFT(Y)*FFT(Y’)*</a:t>
            </a:r>
            <a:r>
              <a:rPr lang="en-US" dirty="0"/>
              <a:t>FFT(E’) ) = BFT ( </a:t>
            </a:r>
            <a:r>
              <a:rPr lang="en-US" dirty="0" smtClean="0"/>
              <a:t>FFT(Y)*FFT(Y)’*</a:t>
            </a:r>
            <a:r>
              <a:rPr lang="en-US" dirty="0"/>
              <a:t>FFT(E’) )</a:t>
            </a:r>
          </a:p>
          <a:p>
            <a:r>
              <a:rPr lang="ru-RU" dirty="0" smtClean="0"/>
              <a:t>Где</a:t>
            </a:r>
            <a:endParaRPr lang="en-US" dirty="0" smtClean="0"/>
          </a:p>
          <a:p>
            <a:pPr lvl="1"/>
            <a:r>
              <a:rPr lang="es-ES" dirty="0"/>
              <a:t>&lt;X,Y&gt;(i,j</a:t>
            </a:r>
            <a:r>
              <a:rPr lang="es-ES" dirty="0" smtClean="0"/>
              <a:t>) – </a:t>
            </a:r>
            <a:r>
              <a:rPr lang="ru-RU" dirty="0" smtClean="0"/>
              <a:t>скалярное произведение двух изображений, получаемых при сдвиге </a:t>
            </a:r>
            <a:r>
              <a:rPr lang="es-ES" dirty="0"/>
              <a:t>(i,j) </a:t>
            </a:r>
            <a:r>
              <a:rPr lang="ru-RU" dirty="0" smtClean="0"/>
              <a:t>относительно друг друга изображений </a:t>
            </a:r>
            <a:r>
              <a:rPr lang="en-US" dirty="0" smtClean="0"/>
              <a:t>X</a:t>
            </a:r>
            <a:r>
              <a:rPr lang="ru-RU" dirty="0" smtClean="0"/>
              <a:t> и </a:t>
            </a:r>
            <a:r>
              <a:rPr lang="en-US" dirty="0" smtClean="0"/>
              <a:t>Y</a:t>
            </a:r>
          </a:p>
          <a:p>
            <a:pPr lvl="1"/>
            <a:r>
              <a:rPr lang="en-US" dirty="0" smtClean="0"/>
              <a:t>E – </a:t>
            </a:r>
            <a:r>
              <a:rPr lang="ru-RU" dirty="0" smtClean="0"/>
              <a:t>изображение размера равному минимальным размерам </a:t>
            </a:r>
            <a:r>
              <a:rPr lang="en-US" dirty="0" smtClean="0"/>
              <a:t>X </a:t>
            </a:r>
            <a:r>
              <a:rPr lang="ru-RU" dirty="0" smtClean="0"/>
              <a:t>и </a:t>
            </a:r>
            <a:r>
              <a:rPr lang="en-US" dirty="0" smtClean="0"/>
              <a:t>Y, </a:t>
            </a:r>
            <a:r>
              <a:rPr lang="ru-RU" dirty="0" smtClean="0"/>
              <a:t>и заполненное единичными значениями (то есть </a:t>
            </a:r>
            <a:r>
              <a:rPr lang="en-US" dirty="0" smtClean="0"/>
              <a:t>“</a:t>
            </a:r>
            <a:r>
              <a:rPr lang="ru-RU" dirty="0" smtClean="0"/>
              <a:t>кадр</a:t>
            </a:r>
            <a:r>
              <a:rPr lang="en-US" dirty="0" smtClean="0"/>
              <a:t>” </a:t>
            </a:r>
            <a:r>
              <a:rPr lang="ru-RU" dirty="0" smtClean="0"/>
              <a:t>в котором сравниваются </a:t>
            </a:r>
            <a:r>
              <a:rPr lang="en-US" dirty="0"/>
              <a:t>X </a:t>
            </a:r>
            <a:r>
              <a:rPr lang="ru-RU" dirty="0"/>
              <a:t>и </a:t>
            </a:r>
            <a:r>
              <a:rPr lang="en-US" dirty="0"/>
              <a:t>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|</a:t>
            </a:r>
            <a:r>
              <a:rPr lang="es-ES" dirty="0"/>
              <a:t>X|(i,j) – </a:t>
            </a:r>
            <a:r>
              <a:rPr lang="ru-RU" dirty="0"/>
              <a:t>норма общей части изображения </a:t>
            </a:r>
            <a:r>
              <a:rPr lang="en-US" dirty="0"/>
              <a:t>X</a:t>
            </a:r>
            <a:r>
              <a:rPr lang="ru-RU" dirty="0"/>
              <a:t> при сдвиге </a:t>
            </a:r>
            <a:r>
              <a:rPr lang="es-ES" dirty="0"/>
              <a:t>(i,j)</a:t>
            </a:r>
            <a:endParaRPr lang="ru-RU" dirty="0"/>
          </a:p>
          <a:p>
            <a:pPr lvl="1"/>
            <a:r>
              <a:rPr lang="en-US" dirty="0" smtClean="0"/>
              <a:t>|</a:t>
            </a:r>
            <a:r>
              <a:rPr lang="en-US" dirty="0"/>
              <a:t>Y</a:t>
            </a:r>
            <a:r>
              <a:rPr lang="es-ES" dirty="0" smtClean="0"/>
              <a:t>|(</a:t>
            </a:r>
            <a:r>
              <a:rPr lang="es-ES" dirty="0"/>
              <a:t>i,j) – </a:t>
            </a:r>
            <a:r>
              <a:rPr lang="ru-RU" dirty="0"/>
              <a:t>норма общей части изображения </a:t>
            </a:r>
            <a:r>
              <a:rPr lang="en-US" dirty="0" smtClean="0"/>
              <a:t>Y</a:t>
            </a:r>
            <a:r>
              <a:rPr lang="ru-RU" dirty="0" smtClean="0"/>
              <a:t> </a:t>
            </a:r>
            <a:r>
              <a:rPr lang="ru-RU" dirty="0"/>
              <a:t>при сдвиге </a:t>
            </a:r>
            <a:r>
              <a:rPr lang="es-ES" dirty="0"/>
              <a:t>(i,j)</a:t>
            </a:r>
            <a:endParaRPr lang="ru-RU" dirty="0"/>
          </a:p>
          <a:p>
            <a:pPr lvl="1"/>
            <a:r>
              <a:rPr lang="en-US" dirty="0" smtClean="0"/>
              <a:t>FFT </a:t>
            </a:r>
            <a:r>
              <a:rPr lang="en-US" dirty="0"/>
              <a:t>– </a:t>
            </a:r>
            <a:r>
              <a:rPr lang="ru-RU" dirty="0"/>
              <a:t>операция прямого </a:t>
            </a:r>
            <a:r>
              <a:rPr lang="ru-RU" dirty="0" smtClean="0"/>
              <a:t>двухмерного дискретного преобразования </a:t>
            </a:r>
            <a:r>
              <a:rPr lang="ru-RU" dirty="0"/>
              <a:t>Фурье</a:t>
            </a:r>
          </a:p>
          <a:p>
            <a:pPr lvl="1"/>
            <a:r>
              <a:rPr lang="en-US" dirty="0"/>
              <a:t>BFT – </a:t>
            </a:r>
            <a:r>
              <a:rPr lang="ru-RU" dirty="0"/>
              <a:t>операция обратного </a:t>
            </a:r>
            <a:r>
              <a:rPr lang="ru-RU" dirty="0" smtClean="0"/>
              <a:t>двухмерного </a:t>
            </a:r>
            <a:r>
              <a:rPr lang="ru-RU" dirty="0"/>
              <a:t>дискретного преобразования Фурье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4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Упрощение формул для решения поставленной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При решении задачи для поиска одного образца, дополнительное нормирование образца является излишним, а также вычисление нормы у общей части может быть заменено на сумму яркостей пикселей в этой общей части</a:t>
            </a:r>
          </a:p>
          <a:p>
            <a:r>
              <a:rPr lang="ru-RU" dirty="0" smtClean="0"/>
              <a:t>При использовании формулы для оценки расстояния между изображениями </a:t>
            </a:r>
            <a:r>
              <a:rPr lang="ru-RU" dirty="0"/>
              <a:t>при сдвиге </a:t>
            </a:r>
            <a:r>
              <a:rPr lang="es-ES" dirty="0"/>
              <a:t>(i,j) </a:t>
            </a:r>
            <a:r>
              <a:rPr lang="ru-RU" dirty="0"/>
              <a:t>относительно друг </a:t>
            </a:r>
            <a:r>
              <a:rPr lang="ru-RU" dirty="0" smtClean="0"/>
              <a:t>друга</a:t>
            </a:r>
          </a:p>
          <a:p>
            <a:pPr marL="0" indent="0" algn="ctr">
              <a:buNone/>
            </a:pPr>
            <a:r>
              <a:rPr lang="es-ES" dirty="0" smtClean="0"/>
              <a:t>m(X,Y)</a:t>
            </a:r>
            <a:r>
              <a:rPr lang="es-ES" dirty="0"/>
              <a:t> (i,j)</a:t>
            </a:r>
            <a:r>
              <a:rPr lang="es-ES" dirty="0" smtClean="0"/>
              <a:t> </a:t>
            </a:r>
            <a:r>
              <a:rPr lang="es-ES" dirty="0"/>
              <a:t>= &lt;X,Y</a:t>
            </a:r>
            <a:r>
              <a:rPr lang="es-ES" dirty="0" smtClean="0"/>
              <a:t>&gt;(</a:t>
            </a:r>
            <a:r>
              <a:rPr lang="es-ES" dirty="0"/>
              <a:t>i,j</a:t>
            </a:r>
            <a:r>
              <a:rPr lang="es-ES" dirty="0" smtClean="0"/>
              <a:t>)</a:t>
            </a:r>
            <a:r>
              <a:rPr lang="ru-RU" dirty="0" smtClean="0"/>
              <a:t> </a:t>
            </a:r>
            <a:r>
              <a:rPr lang="es-ES" dirty="0" smtClean="0"/>
              <a:t>/ |</a:t>
            </a:r>
            <a:r>
              <a:rPr lang="en-US" dirty="0"/>
              <a:t>X</a:t>
            </a:r>
            <a:r>
              <a:rPr lang="es-ES" dirty="0" smtClean="0"/>
              <a:t>|(</a:t>
            </a:r>
            <a:r>
              <a:rPr lang="es-ES" dirty="0"/>
              <a:t>i,j</a:t>
            </a:r>
            <a:r>
              <a:rPr lang="es-ES" dirty="0" smtClean="0"/>
              <a:t>)</a:t>
            </a:r>
            <a:r>
              <a:rPr lang="ru-RU" dirty="0" smtClean="0"/>
              <a:t>, </a:t>
            </a:r>
          </a:p>
          <a:p>
            <a:r>
              <a:rPr lang="ru-RU" dirty="0" smtClean="0"/>
              <a:t>получаем, что</a:t>
            </a:r>
            <a:endParaRPr lang="es-ES" dirty="0"/>
          </a:p>
          <a:p>
            <a:pPr lvl="1"/>
            <a:r>
              <a:rPr lang="es-ES" dirty="0"/>
              <a:t>&lt;</a:t>
            </a:r>
            <a:r>
              <a:rPr lang="es-ES" dirty="0" smtClean="0"/>
              <a:t>X,Y&gt; = </a:t>
            </a:r>
            <a:r>
              <a:rPr lang="en-US" dirty="0" smtClean="0"/>
              <a:t>XxY’</a:t>
            </a:r>
            <a:r>
              <a:rPr lang="es-ES" dirty="0" smtClean="0"/>
              <a:t> </a:t>
            </a:r>
            <a:r>
              <a:rPr lang="en-US" dirty="0" smtClean="0"/>
              <a:t> = </a:t>
            </a:r>
            <a:r>
              <a:rPr lang="en-US" dirty="0"/>
              <a:t>BFT ( </a:t>
            </a:r>
            <a:r>
              <a:rPr lang="en-US" dirty="0" smtClean="0"/>
              <a:t>FFT(X)*FFT(Y’) )</a:t>
            </a:r>
          </a:p>
          <a:p>
            <a:pPr lvl="1"/>
            <a:r>
              <a:rPr lang="en-US" dirty="0"/>
              <a:t>|</a:t>
            </a:r>
            <a:r>
              <a:rPr lang="es-ES" dirty="0"/>
              <a:t>X</a:t>
            </a:r>
            <a:r>
              <a:rPr lang="es-ES" dirty="0" smtClean="0"/>
              <a:t>| </a:t>
            </a:r>
            <a:r>
              <a:rPr lang="es-ES" dirty="0"/>
              <a:t>= </a:t>
            </a:r>
            <a:r>
              <a:rPr lang="en-US" dirty="0" smtClean="0"/>
              <a:t>XxE’</a:t>
            </a:r>
            <a:r>
              <a:rPr lang="es-ES" dirty="0" smtClean="0"/>
              <a:t> </a:t>
            </a:r>
            <a:r>
              <a:rPr lang="en-US" dirty="0"/>
              <a:t>= BFT ( </a:t>
            </a:r>
            <a:r>
              <a:rPr lang="en-US" dirty="0" smtClean="0"/>
              <a:t>FFT(X)*FFT(E</a:t>
            </a:r>
            <a:r>
              <a:rPr lang="en-US" dirty="0"/>
              <a:t>’) ) </a:t>
            </a:r>
            <a:endParaRPr lang="en-US" dirty="0" smtClean="0"/>
          </a:p>
          <a:p>
            <a:r>
              <a:rPr lang="ru-RU" dirty="0" smtClean="0"/>
              <a:t>Где</a:t>
            </a:r>
            <a:endParaRPr lang="en-US" dirty="0" smtClean="0"/>
          </a:p>
          <a:p>
            <a:pPr lvl="1"/>
            <a:r>
              <a:rPr lang="es-ES" dirty="0"/>
              <a:t>&lt;X,Y&gt;(i,j</a:t>
            </a:r>
            <a:r>
              <a:rPr lang="es-ES" dirty="0" smtClean="0"/>
              <a:t>) – </a:t>
            </a:r>
            <a:r>
              <a:rPr lang="ru-RU" dirty="0" smtClean="0"/>
              <a:t>скалярное произведение двух изображений, получаемых при сдвиге </a:t>
            </a:r>
            <a:r>
              <a:rPr lang="es-ES" dirty="0"/>
              <a:t>(i,j) </a:t>
            </a:r>
            <a:r>
              <a:rPr lang="ru-RU" dirty="0" smtClean="0"/>
              <a:t>относительно друг друга изображений </a:t>
            </a:r>
            <a:r>
              <a:rPr lang="en-US" dirty="0" smtClean="0"/>
              <a:t>X</a:t>
            </a:r>
            <a:r>
              <a:rPr lang="ru-RU" dirty="0" smtClean="0"/>
              <a:t> и </a:t>
            </a:r>
            <a:r>
              <a:rPr lang="en-US" dirty="0" smtClean="0"/>
              <a:t>Y</a:t>
            </a:r>
          </a:p>
          <a:p>
            <a:pPr lvl="1"/>
            <a:r>
              <a:rPr lang="en-US" dirty="0" smtClean="0"/>
              <a:t>E – </a:t>
            </a:r>
            <a:r>
              <a:rPr lang="ru-RU" dirty="0" smtClean="0"/>
              <a:t>изображение размера равному минимальным размерам </a:t>
            </a:r>
            <a:r>
              <a:rPr lang="en-US" dirty="0" smtClean="0"/>
              <a:t>X </a:t>
            </a:r>
            <a:r>
              <a:rPr lang="ru-RU" dirty="0" smtClean="0"/>
              <a:t>и </a:t>
            </a:r>
            <a:r>
              <a:rPr lang="en-US" dirty="0" smtClean="0"/>
              <a:t>Y, </a:t>
            </a:r>
            <a:r>
              <a:rPr lang="ru-RU" dirty="0" smtClean="0"/>
              <a:t>и заполненное единичными значениями (то есть </a:t>
            </a:r>
            <a:r>
              <a:rPr lang="en-US" dirty="0" smtClean="0"/>
              <a:t>“</a:t>
            </a:r>
            <a:r>
              <a:rPr lang="ru-RU" dirty="0" smtClean="0"/>
              <a:t>кадр</a:t>
            </a:r>
            <a:r>
              <a:rPr lang="en-US" dirty="0" smtClean="0"/>
              <a:t>” </a:t>
            </a:r>
            <a:r>
              <a:rPr lang="ru-RU" dirty="0" smtClean="0"/>
              <a:t>в котором сравниваются </a:t>
            </a:r>
            <a:r>
              <a:rPr lang="en-US" dirty="0"/>
              <a:t>X </a:t>
            </a:r>
            <a:r>
              <a:rPr lang="ru-RU" dirty="0"/>
              <a:t>и </a:t>
            </a:r>
            <a:r>
              <a:rPr lang="en-US" dirty="0"/>
              <a:t>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|</a:t>
            </a:r>
            <a:r>
              <a:rPr lang="es-ES" dirty="0"/>
              <a:t>X|(i,j) – </a:t>
            </a:r>
            <a:r>
              <a:rPr lang="ru-RU" dirty="0"/>
              <a:t>норма (</a:t>
            </a:r>
            <a:r>
              <a:rPr lang="ru-RU" dirty="0" smtClean="0"/>
              <a:t>сумма яркостей пикселей) общей </a:t>
            </a:r>
            <a:r>
              <a:rPr lang="ru-RU" dirty="0"/>
              <a:t>части изображения </a:t>
            </a:r>
            <a:r>
              <a:rPr lang="en-US" dirty="0"/>
              <a:t>X</a:t>
            </a:r>
            <a:r>
              <a:rPr lang="ru-RU" dirty="0"/>
              <a:t> при сдвиге </a:t>
            </a:r>
            <a:r>
              <a:rPr lang="es-ES" dirty="0"/>
              <a:t>(i,j)</a:t>
            </a:r>
            <a:endParaRPr lang="ru-RU" dirty="0"/>
          </a:p>
          <a:p>
            <a:pPr lvl="1"/>
            <a:r>
              <a:rPr lang="en-US" dirty="0" smtClean="0"/>
              <a:t>FFT </a:t>
            </a:r>
            <a:r>
              <a:rPr lang="en-US" dirty="0"/>
              <a:t>– </a:t>
            </a:r>
            <a:r>
              <a:rPr lang="ru-RU" dirty="0"/>
              <a:t>операция прямого двухмерного дискретного преобразования Фурье</a:t>
            </a:r>
          </a:p>
          <a:p>
            <a:pPr lvl="1"/>
            <a:r>
              <a:rPr lang="en-US" dirty="0"/>
              <a:t>BFT – </a:t>
            </a:r>
            <a:r>
              <a:rPr lang="ru-RU" dirty="0"/>
              <a:t>операция обратного двухмерного дискретного преобразования </a:t>
            </a:r>
            <a:r>
              <a:rPr lang="ru-RU" dirty="0" smtClean="0"/>
              <a:t>Фурье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9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поиска фрагмента в полном </a:t>
            </a:r>
            <a:r>
              <a:rPr lang="ru-RU" dirty="0" smtClean="0"/>
              <a:t>изображении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Пусть даны два изображения X и Y – изображение и образец, размеров (N1,N2) и (M1,M2) соответственно и Ni &gt; Mi</a:t>
            </a:r>
          </a:p>
          <a:p>
            <a:r>
              <a:rPr lang="ru-RU" dirty="0"/>
              <a:t>Требуется найти координаты образца Y в полном изображении X и вычислить оценочную величину - меру близости.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Расширить изображение </a:t>
            </a:r>
            <a:r>
              <a:rPr lang="en-US" dirty="0" smtClean="0"/>
              <a:t>Y </a:t>
            </a:r>
            <a:r>
              <a:rPr lang="ru-RU" dirty="0" smtClean="0"/>
              <a:t>до размера </a:t>
            </a:r>
            <a:r>
              <a:rPr lang="ru-RU" dirty="0"/>
              <a:t>(N1,N2</a:t>
            </a:r>
            <a:r>
              <a:rPr lang="ru-RU" dirty="0" smtClean="0"/>
              <a:t>), дополнив его нулями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Сформировать изображение </a:t>
            </a:r>
            <a:r>
              <a:rPr lang="en-US" dirty="0" smtClean="0"/>
              <a:t>E </a:t>
            </a:r>
            <a:r>
              <a:rPr lang="ru-RU" dirty="0" smtClean="0"/>
              <a:t>из единиц размера </a:t>
            </a:r>
            <a:r>
              <a:rPr lang="ru-RU" dirty="0"/>
              <a:t>(M1,M2</a:t>
            </a:r>
            <a:r>
              <a:rPr lang="ru-RU" dirty="0" smtClean="0"/>
              <a:t>) и расширить</a:t>
            </a:r>
            <a:r>
              <a:rPr lang="ru-RU" dirty="0"/>
              <a:t> до размера (N1,N2), дополнив его нулями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Вычислить матрицу </a:t>
            </a:r>
            <a:r>
              <a:rPr lang="en-US" dirty="0" smtClean="0"/>
              <a:t>Y’[i,j[=Y[(N1-i</a:t>
            </a:r>
            <a:r>
              <a:rPr lang="en-US" dirty="0"/>
              <a:t>) mod N1, (N2-i) mod </a:t>
            </a:r>
            <a:r>
              <a:rPr lang="en-US" dirty="0" smtClean="0"/>
              <a:t>N2]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Вычислить матрицу </a:t>
            </a:r>
            <a:r>
              <a:rPr lang="en-US" dirty="0" smtClean="0"/>
              <a:t>E’[i,j</a:t>
            </a:r>
            <a:r>
              <a:rPr lang="en-US" dirty="0"/>
              <a:t>]</a:t>
            </a:r>
            <a:r>
              <a:rPr lang="en-US" dirty="0" smtClean="0"/>
              <a:t>=E</a:t>
            </a:r>
            <a:r>
              <a:rPr lang="en-US" dirty="0"/>
              <a:t>[</a:t>
            </a:r>
            <a:r>
              <a:rPr lang="en-US" dirty="0" smtClean="0"/>
              <a:t>(N1-i</a:t>
            </a:r>
            <a:r>
              <a:rPr lang="en-US" dirty="0"/>
              <a:t>) mod N1, (N2-i) mod </a:t>
            </a:r>
            <a:r>
              <a:rPr lang="en-US" dirty="0" smtClean="0"/>
              <a:t>N2]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Вычислить </a:t>
            </a:r>
            <a:r>
              <a:rPr lang="en-US" dirty="0" smtClean="0"/>
              <a:t>XxY’ </a:t>
            </a:r>
            <a:r>
              <a:rPr lang="en-US" dirty="0"/>
              <a:t>= BFT ( FFT(X)*FFT(Y’) </a:t>
            </a:r>
            <a:r>
              <a:rPr lang="en-US" dirty="0" smtClean="0"/>
              <a:t>)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Вычислить </a:t>
            </a:r>
            <a:r>
              <a:rPr lang="en-US" dirty="0" smtClean="0"/>
              <a:t>XxE’</a:t>
            </a:r>
            <a:r>
              <a:rPr lang="es-ES" dirty="0" smtClean="0"/>
              <a:t> </a:t>
            </a:r>
            <a:r>
              <a:rPr lang="en-US" dirty="0"/>
              <a:t>= BFT ( FFT(X)*FFT(E’) )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Вычислить </a:t>
            </a:r>
            <a:r>
              <a:rPr lang="en-US" dirty="0" smtClean="0"/>
              <a:t>M[i,j] = (f +</a:t>
            </a:r>
            <a:r>
              <a:rPr lang="en-US" dirty="0"/>
              <a:t> XxY</a:t>
            </a:r>
            <a:r>
              <a:rPr lang="en-US" dirty="0" smtClean="0"/>
              <a:t>’[</a:t>
            </a:r>
            <a:r>
              <a:rPr lang="en-US" dirty="0"/>
              <a:t>i,j</a:t>
            </a:r>
            <a:r>
              <a:rPr lang="en-US" dirty="0" smtClean="0"/>
              <a:t>])/</a:t>
            </a:r>
            <a:r>
              <a:rPr lang="en-US" dirty="0"/>
              <a:t>(f + </a:t>
            </a:r>
            <a:r>
              <a:rPr lang="en-US" dirty="0" smtClean="0"/>
              <a:t>XxE’[</a:t>
            </a:r>
            <a:r>
              <a:rPr lang="en-US" dirty="0"/>
              <a:t>i,j</a:t>
            </a:r>
            <a:r>
              <a:rPr lang="en-US" dirty="0" smtClean="0"/>
              <a:t>])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 матрице </a:t>
            </a:r>
            <a:r>
              <a:rPr lang="en-US" dirty="0" smtClean="0"/>
              <a:t>M </a:t>
            </a:r>
            <a:r>
              <a:rPr lang="ru-RU" dirty="0" smtClean="0"/>
              <a:t>найти элемент с максимальным значением – координаты этого элемента и являются искомой позицией образца в полном изображении, а значение равно оценке меры сравнения.</a:t>
            </a:r>
          </a:p>
          <a:p>
            <a:pPr marL="0" indent="0">
              <a:buNone/>
            </a:pPr>
            <a:r>
              <a:rPr lang="ru-RU" dirty="0" smtClean="0"/>
              <a:t>Примечание. При использовании дискретного преобразования Фурье, матрица </a:t>
            </a:r>
            <a:r>
              <a:rPr lang="en-US" dirty="0" smtClean="0"/>
              <a:t>M</a:t>
            </a:r>
            <a:r>
              <a:rPr lang="ru-RU" dirty="0" smtClean="0"/>
              <a:t> содержит также элементы от циклического сдвига изображений между собой. Поэтому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ru-RU" dirty="0"/>
              <a:t>е</a:t>
            </a:r>
            <a:r>
              <a:rPr lang="ru-RU" dirty="0" smtClean="0"/>
              <a:t>сли не требуется анализировать циклический сдвиг кадров, то поиск максимального элемента в матрице </a:t>
            </a:r>
            <a:r>
              <a:rPr lang="en-US" dirty="0" smtClean="0"/>
              <a:t>M </a:t>
            </a:r>
            <a:r>
              <a:rPr lang="ru-RU" dirty="0" smtClean="0"/>
              <a:t>нужно ограничить областью </a:t>
            </a:r>
            <a:r>
              <a:rPr lang="en-US" dirty="0" smtClean="0"/>
              <a:t>(0,0)-</a:t>
            </a:r>
            <a:r>
              <a:rPr lang="ru-RU" dirty="0" smtClean="0"/>
              <a:t>(</a:t>
            </a:r>
            <a:r>
              <a:rPr lang="en-US" dirty="0" smtClean="0"/>
              <a:t>N1-M1,</a:t>
            </a:r>
            <a:r>
              <a:rPr lang="en-US" dirty="0"/>
              <a:t> </a:t>
            </a:r>
            <a:r>
              <a:rPr lang="en-US" dirty="0" smtClean="0"/>
              <a:t>N2-M2)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91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7230" lvl="2" indent="-285750"/>
            <a:r>
              <a:rPr lang="ru-RU" dirty="0" smtClean="0"/>
              <a:t>Алгоритм поиска фрагмента в полном изображении</a:t>
            </a:r>
          </a:p>
          <a:p>
            <a:pPr marL="411480" lvl="2" indent="0">
              <a:buNone/>
            </a:pPr>
            <a:endParaRPr lang="ru-RU" dirty="0" smtClean="0"/>
          </a:p>
          <a:p>
            <a:pPr marL="411480" lvl="2" indent="0">
              <a:buNone/>
            </a:pPr>
            <a:r>
              <a:rPr lang="ru-RU" dirty="0" smtClean="0"/>
              <a:t>Реализованные алгоритмы являются частью библиотеки с открытым исходным кодом </a:t>
            </a:r>
            <a:r>
              <a:rPr lang="en-US" dirty="0" smtClean="0"/>
              <a:t>FFTTools</a:t>
            </a:r>
          </a:p>
          <a:p>
            <a:pPr marL="411480" lvl="2" indent="0">
              <a:buNone/>
            </a:pPr>
            <a:r>
              <a:rPr lang="ru-RU" dirty="0" smtClean="0"/>
              <a:t>Интернет-адрес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github.com/dprotopopov/FFTTools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627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поиска фрагмента в полном </a:t>
            </a:r>
            <a:r>
              <a:rPr lang="ru-RU" dirty="0" smtClean="0"/>
              <a:t>изображении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Catch pattern bitmap with the Fastest Fourier Transform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 of values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Catch(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image)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1.0;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 = image.Data.Length;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image.Data.GetLength(0);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image.Data.GetLength(1);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image.Data.GetLength(2);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.Assert(n2 == 1);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Allocate FFTW structures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forward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.Forward,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backward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.Backward,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matrix =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&gt;(n0, n1);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patternData = _patternImage.Data;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imageData = image.Data;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data = matrix.Data;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[length];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Calculate Divisor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Copy(patternData, 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.BlockCopy(data, 0, doubles, 0, length*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input.SetData(doubles.Select(x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0)).ToArray());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forward.Execute();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complex = output.GetData_Complex();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.BlockCopy(imageData, 0, doubles, 0, length*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input.SetData(doubles.Select(x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0)).ToArray());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forward.Execute();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input.SetData(complex.Zip(output.GetData_Complex(), (x, y) =&gt; x*y).ToArray());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backward.Execute();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doubles1 = output.GetData_Complex().Select(x =&gt; x.Magnitude);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(_fastMode)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Fast Result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.BlockCopy(doubles1.ToArray(), 0, data, 0, length*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matrix;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Calculate Divider (aka Power)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input.SetData(doubles.Select(x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(x*x, 0)).ToArray());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forward.Execute();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complex = output.GetData_Complex();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CopyAndReplace(_patternImage.Data, 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.BlockCopy(data, 0, doubles, 0, length*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input.SetData(doubles.Select(x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0)).ToArray());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forward.Execute();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input.SetData(complex.Zip(output.GetData_Complex(), (x, y) =&gt; x*y).ToArray());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backward.Execute();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doubles2 = output.GetData_Complex().Select(x =&gt; x.Magnitude);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Result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.BlockCopy(doubles1.Zip(doubles2, (x, y) =&gt; (f + x*x)/(f + y)).ToArray(), 0, data,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length*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matrix;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6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Вспомогательные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Copy 3D array to 2D array (sizes can be different)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Flip copied data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Reduce last dimension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name="input"&gt;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array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name="output"&gt;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array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Copy(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input,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output)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output.GetLength(0);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output.GetLength(1);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m0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.Min(n0, input.GetLength(0));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.Min(n1, input.GetLength(1));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 = input.GetLength(2);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m1;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output[(n0 - i)%n0, (n1 - j)%n1] = input[i, j, 0];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1; k &lt; m2; k++)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m1;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output[(n0 - i)%n0, (n1 - j)%n1] += input[i, j,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Copy 3D array to 2D array (sizes can be different)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Replace items copied by value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Flip copied data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Reduce last dimension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name="input"&gt;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array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name="output"&gt;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array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name="value"&gt;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to replace copied data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CopyAndReplace(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input,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output,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1.0)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output.GetLength(0);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output.GetLength(1);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m0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.Min(n0, input.GetLength(0));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.Min(n1, input.GetLength(1));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 = input.GetLength(2);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m1;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output[(n0 - i)%n0, (n1 - j)%n1] =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Find a maximum element in the matrix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name="matrix"&gt;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 of values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name="x"&gt;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 of maximum element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name="y"&gt;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 of maximum element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name="value"&gt;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of maximum element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Max(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matrix,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data = matrix.Data;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data.GetLength(0);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data.GetLength(1);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value = data[0, 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x = y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n1;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(data[i, j] &lt; value)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value = data[i, 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x =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y =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Catch pattern bitmap with the Fastest Fourier Transform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 of values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Catch(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bitmap)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image = bitmap.Convert&lt;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Catch(image);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54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Попался </a:t>
            </a:r>
            <a:r>
              <a:rPr lang="ru-RU" dirty="0" smtClean="0"/>
              <a:t>который кусался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81" y="2120900"/>
            <a:ext cx="6722987" cy="4051300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569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Используемое программное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Visual Studio 2013 C</a:t>
            </a:r>
            <a:r>
              <a:rPr lang="en-US" dirty="0" smtClean="0"/>
              <a:t>#</a:t>
            </a:r>
            <a:r>
              <a:rPr lang="ru-RU" dirty="0" smtClean="0"/>
              <a:t> - среда и язык программирования</a:t>
            </a:r>
            <a:endParaRPr lang="en-US" dirty="0"/>
          </a:p>
          <a:p>
            <a:r>
              <a:rPr lang="en-US" dirty="0"/>
              <a:t>EmguCV/OpenCV – C++ </a:t>
            </a:r>
            <a:r>
              <a:rPr lang="ru-RU" dirty="0" smtClean="0"/>
              <a:t>библиотека структур и алгоритмов для обработки изображений</a:t>
            </a:r>
            <a:endParaRPr lang="en-US" dirty="0"/>
          </a:p>
          <a:p>
            <a:r>
              <a:rPr lang="en-US" dirty="0"/>
              <a:t>FFTWSharp/FFTW – C++ </a:t>
            </a:r>
            <a:r>
              <a:rPr lang="ru-RU" dirty="0" smtClean="0"/>
              <a:t>библиотека реализующая алгоритмы быстрого дискретного преобразования Фурье</a:t>
            </a:r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8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Предисловие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Традиционная техника</a:t>
            </a:r>
            <a:r>
              <a:rPr lang="en-US" dirty="0"/>
              <a:t> “</a:t>
            </a:r>
            <a:r>
              <a:rPr lang="ru-RU" dirty="0"/>
              <a:t>начального уровня</a:t>
            </a:r>
            <a:r>
              <a:rPr lang="en-US" dirty="0"/>
              <a:t>”,</a:t>
            </a:r>
            <a:r>
              <a:rPr lang="ru-RU" dirty="0" smtClean="0"/>
              <a:t> </a:t>
            </a:r>
            <a:r>
              <a:rPr lang="ru-RU" dirty="0"/>
              <a:t>сравнения текущего изображения с эталоном основывается на рассмотрении изображений как двумерных функций яркости (дискретных двумерных матриц интенсивности). При этом измеряется либо расстояние между изображениями, либо мера их близости.</a:t>
            </a:r>
          </a:p>
          <a:p>
            <a:r>
              <a:rPr lang="ru-RU" dirty="0"/>
              <a:t>Как правило, для вычисления расстояний между изображениями используется </a:t>
            </a:r>
            <a:r>
              <a:rPr lang="ru-RU" dirty="0" smtClean="0"/>
              <a:t>формула, являющаяся суммой модулей или квадратов разностей интенсивности</a:t>
            </a:r>
            <a:endParaRPr lang="ru-RU" dirty="0"/>
          </a:p>
          <a:p>
            <a:pPr marL="0" indent="0" algn="ctr">
              <a:buNone/>
            </a:pPr>
            <a:r>
              <a:rPr lang="en-US" dirty="0" smtClean="0"/>
              <a:t>d(X,Y) = SUM ( X[i,j] - Y[i,j] )^2</a:t>
            </a:r>
            <a:endParaRPr lang="ru-RU" dirty="0" smtClean="0"/>
          </a:p>
          <a:p>
            <a:r>
              <a:rPr lang="ru-RU" dirty="0" smtClean="0"/>
              <a:t>Если помимо простого сравнения </a:t>
            </a:r>
            <a:r>
              <a:rPr lang="ru-RU" dirty="0"/>
              <a:t>двух изображений требуется </a:t>
            </a:r>
            <a:r>
              <a:rPr lang="ru-RU" dirty="0" smtClean="0"/>
              <a:t>решить задачу обнаружения позиции фрагмента одного изображения в другом, то классический метод </a:t>
            </a:r>
            <a:r>
              <a:rPr lang="en-US" dirty="0" smtClean="0"/>
              <a:t>“</a:t>
            </a:r>
            <a:r>
              <a:rPr lang="ru-RU" dirty="0" smtClean="0"/>
              <a:t>начального уровня</a:t>
            </a:r>
            <a:r>
              <a:rPr lang="en-US" dirty="0" smtClean="0"/>
              <a:t>”,</a:t>
            </a:r>
            <a:r>
              <a:rPr lang="ru-RU" dirty="0" smtClean="0"/>
              <a:t> заключающийся в переборе всех координат и вычисления расстояния по указанной формуле, как правило, терпит неудачу практического использования из-за требуемого большого количества вычислений.</a:t>
            </a:r>
          </a:p>
          <a:p>
            <a:r>
              <a:rPr lang="ru-RU" dirty="0" smtClean="0"/>
              <a:t>Одним из методов, позволяющих значительно сократить количество вычислений, является применение Фурье преобразований и дискретных </a:t>
            </a:r>
            <a:r>
              <a:rPr lang="ru-RU" dirty="0"/>
              <a:t>Фурье преобразований </a:t>
            </a:r>
            <a:r>
              <a:rPr lang="ru-RU" dirty="0" smtClean="0"/>
              <a:t>для расчёта меры совпадения двух изображений при различных смещениях их между собой. Вычисления при этом происходят одновременно для различных комбинаций сдвигов изображений </a:t>
            </a:r>
            <a:r>
              <a:rPr lang="ru-RU" dirty="0"/>
              <a:t>относительно </a:t>
            </a:r>
            <a:r>
              <a:rPr lang="ru-RU" dirty="0" smtClean="0"/>
              <a:t>друг друга.</a:t>
            </a:r>
          </a:p>
          <a:p>
            <a:r>
              <a:rPr lang="ru-RU" dirty="0" smtClean="0"/>
              <a:t>Наличие большого числа библиотек, </a:t>
            </a:r>
            <a:r>
              <a:rPr lang="ru-RU" dirty="0"/>
              <a:t>реализующих Фурье </a:t>
            </a:r>
            <a:r>
              <a:rPr lang="ru-RU" dirty="0" smtClean="0"/>
              <a:t>преобразований (во всевозможных вариантах быстрых версий), делает реализацию алгоритмов сравнения изображений не очень сложной задачей для программирования.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3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А.Л. Дмитриев. Оптические методы обработки информации. Учебное пособие. СПб. СПюГУИТМО 2005. 46 с.  </a:t>
            </a:r>
            <a:endParaRPr lang="ru-RU" dirty="0" smtClean="0"/>
          </a:p>
          <a:p>
            <a:r>
              <a:rPr lang="ru-RU" dirty="0" smtClean="0"/>
              <a:t>А.А.Акаев</a:t>
            </a:r>
            <a:r>
              <a:rPr lang="ru-RU" dirty="0"/>
              <a:t>, С.А.Майоров «Оптические методы обработки информации» М.:1988  </a:t>
            </a:r>
            <a:endParaRPr lang="ru-RU" dirty="0" smtClean="0"/>
          </a:p>
          <a:p>
            <a:r>
              <a:rPr lang="ru-RU" dirty="0" smtClean="0"/>
              <a:t>Дж.Гудмен </a:t>
            </a:r>
            <a:r>
              <a:rPr lang="ru-RU" dirty="0"/>
              <a:t>«Введение в Фурье-оптику» М.:Мир 1970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35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en-US" dirty="0" smtClean="0"/>
          </a:p>
          <a:p>
            <a:pPr lvl="1"/>
            <a:r>
              <a:rPr lang="ru-RU" dirty="0" smtClean="0"/>
              <a:t>Дмитрий Протопопов</a:t>
            </a:r>
            <a:r>
              <a:rPr lang="en-US" dirty="0" smtClean="0"/>
              <a:t>, </a:t>
            </a:r>
            <a:r>
              <a:rPr lang="ru-RU" dirty="0" smtClean="0"/>
              <a:t>Москва, Россия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dmitry@protopopov.ru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+7 916 </a:t>
            </a:r>
            <a:r>
              <a:rPr lang="en-US" dirty="0" smtClean="0"/>
              <a:t>6969591</a:t>
            </a:r>
            <a:endParaRPr lang="ru-RU" dirty="0" smtClean="0"/>
          </a:p>
          <a:p>
            <a:pPr lvl="1"/>
            <a:endParaRPr lang="ru-RU" dirty="0"/>
          </a:p>
          <a:p>
            <a:pPr lvl="1"/>
            <a:r>
              <a:rPr lang="ru-RU" dirty="0" smtClean="0"/>
              <a:t>Интернет-адрес проекта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https://github.com/dprotopopov/FFTTools</a:t>
            </a:r>
            <a:endParaRPr lang="ru-RU" dirty="0"/>
          </a:p>
          <a:p>
            <a:pPr lvl="1"/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6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даны два изображения </a:t>
            </a:r>
            <a:r>
              <a:rPr lang="en-US" dirty="0" smtClean="0"/>
              <a:t>X </a:t>
            </a:r>
            <a:r>
              <a:rPr lang="ru-RU" dirty="0" smtClean="0"/>
              <a:t>и </a:t>
            </a:r>
            <a:r>
              <a:rPr lang="en-US" dirty="0"/>
              <a:t>Y</a:t>
            </a:r>
            <a:r>
              <a:rPr lang="ru-RU" dirty="0" smtClean="0"/>
              <a:t> – изображение и образец,</a:t>
            </a:r>
            <a:r>
              <a:rPr lang="en-US" dirty="0" smtClean="0"/>
              <a:t> </a:t>
            </a:r>
            <a:r>
              <a:rPr lang="ru-RU" dirty="0" smtClean="0"/>
              <a:t>размеров (</a:t>
            </a:r>
            <a:r>
              <a:rPr lang="en-US" dirty="0" smtClean="0"/>
              <a:t>N1,N2) </a:t>
            </a:r>
            <a:r>
              <a:rPr lang="ru-RU" dirty="0" smtClean="0"/>
              <a:t>и (</a:t>
            </a:r>
            <a:r>
              <a:rPr lang="en-US" dirty="0" smtClean="0"/>
              <a:t>M1,M2</a:t>
            </a:r>
            <a:r>
              <a:rPr lang="en-US" dirty="0"/>
              <a:t>) </a:t>
            </a:r>
            <a:r>
              <a:rPr lang="ru-RU" dirty="0" smtClean="0"/>
              <a:t>соответственно и </a:t>
            </a:r>
            <a:r>
              <a:rPr lang="en-US" dirty="0" smtClean="0"/>
              <a:t>Ni &gt; Mi</a:t>
            </a:r>
          </a:p>
          <a:p>
            <a:r>
              <a:rPr lang="ru-RU" dirty="0" smtClean="0"/>
              <a:t>Требуется найти координаты образца </a:t>
            </a:r>
            <a:r>
              <a:rPr lang="en-US" dirty="0" smtClean="0"/>
              <a:t>Y</a:t>
            </a:r>
            <a:r>
              <a:rPr lang="ru-RU" dirty="0" smtClean="0"/>
              <a:t> в полном изображении </a:t>
            </a:r>
            <a:r>
              <a:rPr lang="en-US" dirty="0" smtClean="0"/>
              <a:t>X</a:t>
            </a:r>
            <a:r>
              <a:rPr lang="ru-RU" dirty="0" smtClean="0"/>
              <a:t> и вычислить оценочную величину - меру близости.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74" y="3809723"/>
            <a:ext cx="3186545" cy="23899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77" y="4563514"/>
            <a:ext cx="755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Корреляция как мера между изображениями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Согласно определению, корреляцией </a:t>
            </a:r>
            <a:r>
              <a:rPr lang="en-US" dirty="0"/>
              <a:t>&lt;</a:t>
            </a:r>
            <a:r>
              <a:rPr lang="en-US" dirty="0" smtClean="0"/>
              <a:t>F,G&gt;</a:t>
            </a:r>
            <a:r>
              <a:rPr lang="ru-RU" dirty="0" smtClean="0"/>
              <a:t> двух </a:t>
            </a:r>
            <a:r>
              <a:rPr lang="ru-RU" dirty="0"/>
              <a:t>функций </a:t>
            </a:r>
            <a:r>
              <a:rPr lang="en-US" dirty="0"/>
              <a:t>F</a:t>
            </a:r>
            <a:r>
              <a:rPr lang="ru-RU" dirty="0"/>
              <a:t> и </a:t>
            </a:r>
            <a:r>
              <a:rPr lang="en-US" dirty="0"/>
              <a:t>G </a:t>
            </a:r>
            <a:r>
              <a:rPr lang="ru-RU" dirty="0"/>
              <a:t>называется величина 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&lt;</a:t>
            </a:r>
            <a:r>
              <a:rPr lang="en-US" dirty="0"/>
              <a:t>F,G&gt; = SUM F(i)*G(i</a:t>
            </a:r>
            <a:r>
              <a:rPr lang="en-US" dirty="0" smtClean="0"/>
              <a:t>)</a:t>
            </a:r>
          </a:p>
          <a:p>
            <a:r>
              <a:rPr lang="ru-RU" dirty="0" smtClean="0"/>
              <a:t>Эта величина хорошо известна из курса математики и геометрии, посвященного линейным пространствам, </a:t>
            </a:r>
            <a:r>
              <a:rPr lang="ru-RU" dirty="0"/>
              <a:t>г</a:t>
            </a:r>
            <a:r>
              <a:rPr lang="ru-RU" dirty="0" smtClean="0"/>
              <a:t>де носит название скалярного произведения.</a:t>
            </a:r>
            <a:endParaRPr lang="en-US" dirty="0"/>
          </a:p>
          <a:p>
            <a:r>
              <a:rPr lang="ru-RU" dirty="0" smtClean="0"/>
              <a:t>Будем использовать в качестве меры </a:t>
            </a:r>
            <a:r>
              <a:rPr lang="ru-RU" dirty="0"/>
              <a:t>между </a:t>
            </a:r>
            <a:r>
              <a:rPr lang="ru-RU" dirty="0" smtClean="0"/>
              <a:t>изображениями формулу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 smtClean="0"/>
              <a:t>(X,Y</a:t>
            </a:r>
            <a:r>
              <a:rPr lang="en-US" dirty="0"/>
              <a:t>) = SUM ( X[i,j] </a:t>
            </a:r>
            <a:r>
              <a:rPr lang="en-US" dirty="0" smtClean="0"/>
              <a:t>* </a:t>
            </a:r>
            <a:r>
              <a:rPr lang="en-US" dirty="0"/>
              <a:t>Y[i,j] </a:t>
            </a:r>
            <a:r>
              <a:rPr lang="en-US" dirty="0" smtClean="0"/>
              <a:t>) / (</a:t>
            </a:r>
            <a:r>
              <a:rPr lang="ru-RU" dirty="0" smtClean="0"/>
              <a:t> </a:t>
            </a:r>
            <a:r>
              <a:rPr lang="en-US" dirty="0" smtClean="0"/>
              <a:t>SQRT </a:t>
            </a:r>
            <a:r>
              <a:rPr lang="en-US" dirty="0"/>
              <a:t>( SUM </a:t>
            </a:r>
            <a:r>
              <a:rPr lang="en-US" dirty="0" smtClean="0"/>
              <a:t>X[i,j</a:t>
            </a:r>
            <a:r>
              <a:rPr lang="en-US" dirty="0"/>
              <a:t>] ^2 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* SQRT </a:t>
            </a:r>
            <a:r>
              <a:rPr lang="en-US" dirty="0"/>
              <a:t>( SUM Y[i,j] ^2 </a:t>
            </a:r>
            <a:r>
              <a:rPr lang="en-US" dirty="0" smtClean="0"/>
              <a:t>) )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или </a:t>
            </a:r>
            <a:r>
              <a:rPr lang="en-US" dirty="0"/>
              <a:t>m(X,Y) = </a:t>
            </a:r>
            <a:r>
              <a:rPr lang="en-US" dirty="0" smtClean="0"/>
              <a:t>&lt;X,Y&gt; / (</a:t>
            </a:r>
            <a:r>
              <a:rPr lang="ru-RU" dirty="0" smtClean="0"/>
              <a:t> </a:t>
            </a:r>
            <a:r>
              <a:rPr lang="en-US" dirty="0" smtClean="0"/>
              <a:t>SQRT (</a:t>
            </a:r>
            <a:r>
              <a:rPr lang="en-US" dirty="0"/>
              <a:t>&lt;</a:t>
            </a:r>
            <a:r>
              <a:rPr lang="en-US" dirty="0" smtClean="0"/>
              <a:t>X,X&gt; ) </a:t>
            </a:r>
            <a:r>
              <a:rPr lang="en-US" dirty="0"/>
              <a:t>* SQRT </a:t>
            </a:r>
            <a:r>
              <a:rPr lang="en-US" dirty="0" smtClean="0"/>
              <a:t>(&lt;Y,Y</a:t>
            </a:r>
            <a:r>
              <a:rPr lang="en-US" dirty="0"/>
              <a:t>&gt; </a:t>
            </a:r>
            <a:r>
              <a:rPr lang="en-US" dirty="0" smtClean="0"/>
              <a:t>) )</a:t>
            </a:r>
          </a:p>
          <a:p>
            <a:r>
              <a:rPr lang="ru-RU" dirty="0" smtClean="0"/>
              <a:t>Данная величина получена из операции скалярного произведения векторов (рассматривая изображения как векторы в многомерном пространстве). И даже более - эта же формула представляет собой и стандартную статистическую </a:t>
            </a:r>
            <a:r>
              <a:rPr lang="ru-RU" dirty="0"/>
              <a:t>формулу критерия </a:t>
            </a:r>
            <a:r>
              <a:rPr lang="ru-RU" dirty="0" smtClean="0"/>
              <a:t>для гипотезы о совпадении двух вероятностных распределений.</a:t>
            </a:r>
          </a:p>
          <a:p>
            <a:r>
              <a:rPr lang="ru-RU" dirty="0" smtClean="0"/>
              <a:t>Примечание. При вычислении корреляции между фрагментами изображений, если одно изображение меньше другого, будем делить только на значение норм у пересекающийся частей.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Свёртка </a:t>
            </a:r>
            <a:r>
              <a:rPr lang="ru-RU" dirty="0"/>
              <a:t>двух </a:t>
            </a:r>
            <a:r>
              <a:rPr lang="ru-RU" dirty="0" smtClean="0"/>
              <a:t>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Согласно определению, свёрткой двух функций </a:t>
            </a:r>
            <a:r>
              <a:rPr lang="en-US" dirty="0" smtClean="0"/>
              <a:t>F</a:t>
            </a:r>
            <a:r>
              <a:rPr lang="ru-RU" dirty="0" smtClean="0"/>
              <a:t> и </a:t>
            </a:r>
            <a:r>
              <a:rPr lang="en-US" dirty="0" smtClean="0"/>
              <a:t>G </a:t>
            </a:r>
            <a:r>
              <a:rPr lang="ru-RU" dirty="0" smtClean="0"/>
              <a:t>называется функция </a:t>
            </a:r>
            <a:r>
              <a:rPr lang="en-US" dirty="0"/>
              <a:t>F</a:t>
            </a:r>
            <a:r>
              <a:rPr lang="ru-RU" dirty="0"/>
              <a:t>х</a:t>
            </a:r>
            <a:r>
              <a:rPr lang="en-US" dirty="0"/>
              <a:t>G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F</a:t>
            </a:r>
            <a:r>
              <a:rPr lang="ru-RU" dirty="0" smtClean="0"/>
              <a:t>х</a:t>
            </a:r>
            <a:r>
              <a:rPr lang="en-US" dirty="0" smtClean="0"/>
              <a:t>G(t) = SUM F(i)*G(i)|i+j=t</a:t>
            </a:r>
          </a:p>
          <a:p>
            <a:r>
              <a:rPr lang="ru-RU" dirty="0" smtClean="0"/>
              <a:t>Пусть </a:t>
            </a:r>
            <a:r>
              <a:rPr lang="en-US" dirty="0" smtClean="0"/>
              <a:t>G’(t) = G(-t)</a:t>
            </a:r>
            <a:r>
              <a:rPr lang="ru-RU" dirty="0" smtClean="0"/>
              <a:t> и </a:t>
            </a:r>
            <a:r>
              <a:rPr lang="en-US" dirty="0" smtClean="0"/>
              <a:t>F’(</a:t>
            </a:r>
            <a:r>
              <a:rPr lang="en-US" dirty="0"/>
              <a:t>t) = </a:t>
            </a:r>
            <a:r>
              <a:rPr lang="en-US" dirty="0" smtClean="0"/>
              <a:t>F(-</a:t>
            </a:r>
            <a:r>
              <a:rPr lang="en-US" dirty="0"/>
              <a:t>t)</a:t>
            </a:r>
            <a:r>
              <a:rPr lang="en-US" dirty="0" smtClean="0"/>
              <a:t>, </a:t>
            </a:r>
            <a:r>
              <a:rPr lang="ru-RU" dirty="0" smtClean="0"/>
              <a:t>тогда,</a:t>
            </a:r>
            <a:r>
              <a:rPr lang="en-US" dirty="0" smtClean="0"/>
              <a:t> </a:t>
            </a:r>
            <a:r>
              <a:rPr lang="ru-RU" dirty="0" smtClean="0"/>
              <a:t>очевидна справедливость равенств</a:t>
            </a:r>
          </a:p>
          <a:p>
            <a:pPr lvl="1"/>
            <a:r>
              <a:rPr lang="en-US" dirty="0"/>
              <a:t>F</a:t>
            </a:r>
            <a:r>
              <a:rPr lang="ru-RU" dirty="0"/>
              <a:t>х</a:t>
            </a:r>
            <a:r>
              <a:rPr lang="en-US" dirty="0"/>
              <a:t>F’(0) = SUM </a:t>
            </a:r>
            <a:r>
              <a:rPr lang="en-US" dirty="0" smtClean="0"/>
              <a:t>F(i</a:t>
            </a:r>
            <a:r>
              <a:rPr lang="en-US" dirty="0"/>
              <a:t>)^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en-US" dirty="0"/>
              <a:t>– </a:t>
            </a:r>
            <a:r>
              <a:rPr lang="ru-RU" dirty="0"/>
              <a:t>скалярное произведение </a:t>
            </a:r>
            <a:r>
              <a:rPr lang="ru-RU" dirty="0" smtClean="0"/>
              <a:t>вектора </a:t>
            </a:r>
            <a:r>
              <a:rPr lang="en-US" dirty="0" smtClean="0"/>
              <a:t>F </a:t>
            </a:r>
            <a:r>
              <a:rPr lang="ru-RU" dirty="0" smtClean="0"/>
              <a:t>на самого себя</a:t>
            </a:r>
            <a:endParaRPr lang="ru-RU" dirty="0"/>
          </a:p>
          <a:p>
            <a:pPr lvl="1"/>
            <a:r>
              <a:rPr lang="en-US" dirty="0" smtClean="0"/>
              <a:t>G</a:t>
            </a:r>
            <a:r>
              <a:rPr lang="ru-RU" dirty="0" smtClean="0"/>
              <a:t>х</a:t>
            </a:r>
            <a:r>
              <a:rPr lang="en-US" dirty="0" smtClean="0"/>
              <a:t>G’(</a:t>
            </a:r>
            <a:r>
              <a:rPr lang="en-US" dirty="0"/>
              <a:t>0) = SUM G</a:t>
            </a:r>
            <a:r>
              <a:rPr lang="en-US" dirty="0" smtClean="0"/>
              <a:t>(j)^2</a:t>
            </a:r>
            <a:r>
              <a:rPr lang="en-US" dirty="0"/>
              <a:t>– </a:t>
            </a:r>
            <a:r>
              <a:rPr lang="ru-RU" dirty="0"/>
              <a:t>скалярное произведение вектора </a:t>
            </a:r>
            <a:r>
              <a:rPr lang="en-US" dirty="0" smtClean="0"/>
              <a:t>G </a:t>
            </a:r>
            <a:r>
              <a:rPr lang="ru-RU" dirty="0"/>
              <a:t>на самого </a:t>
            </a:r>
            <a:r>
              <a:rPr lang="ru-RU" dirty="0" smtClean="0"/>
              <a:t>себя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ru-RU" dirty="0" smtClean="0"/>
              <a:t>х</a:t>
            </a:r>
            <a:r>
              <a:rPr lang="en-US" dirty="0" smtClean="0"/>
              <a:t>G’(</a:t>
            </a:r>
            <a:r>
              <a:rPr lang="en-US" dirty="0"/>
              <a:t>0) = SUM </a:t>
            </a:r>
            <a:r>
              <a:rPr lang="en-US" dirty="0" smtClean="0"/>
              <a:t>F(i)*G(i) – </a:t>
            </a:r>
            <a:r>
              <a:rPr lang="ru-RU" dirty="0" smtClean="0"/>
              <a:t>скалярное произведение двух векторов</a:t>
            </a:r>
            <a:r>
              <a:rPr lang="en-US" dirty="0"/>
              <a:t> F</a:t>
            </a:r>
            <a:r>
              <a:rPr lang="ru-RU" dirty="0"/>
              <a:t> и </a:t>
            </a:r>
            <a:r>
              <a:rPr lang="en-US" dirty="0"/>
              <a:t>G </a:t>
            </a:r>
            <a:endParaRPr lang="ru-RU" dirty="0"/>
          </a:p>
          <a:p>
            <a:r>
              <a:rPr lang="ru-RU" dirty="0" smtClean="0"/>
              <a:t>Так же очевидно, что </a:t>
            </a:r>
            <a:r>
              <a:rPr lang="en-US" dirty="0"/>
              <a:t>F</a:t>
            </a:r>
            <a:r>
              <a:rPr lang="ru-RU" dirty="0"/>
              <a:t>х</a:t>
            </a:r>
            <a:r>
              <a:rPr lang="en-US" dirty="0"/>
              <a:t>G</a:t>
            </a:r>
            <a:r>
              <a:rPr lang="en-US" dirty="0" smtClean="0"/>
              <a:t>’(</a:t>
            </a:r>
            <a:r>
              <a:rPr lang="en-US" dirty="0"/>
              <a:t>t</a:t>
            </a:r>
            <a:r>
              <a:rPr lang="en-US" dirty="0" smtClean="0"/>
              <a:t>) </a:t>
            </a:r>
            <a:r>
              <a:rPr lang="ru-RU" dirty="0" smtClean="0"/>
              <a:t>равна корреляции получаемой в результате сдвига одного вектора, относительно другого на шаг </a:t>
            </a:r>
            <a:r>
              <a:rPr lang="en-US" dirty="0" smtClean="0"/>
              <a:t>t</a:t>
            </a:r>
            <a:r>
              <a:rPr lang="ru-RU" dirty="0" smtClean="0"/>
              <a:t> (это легко проверить явной подстановкой значений в формулу корреляции).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4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Фурье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Фурье (ℱ) — операция, сопоставляющая одной функции вещественной переменной другую функцию, также вещественной переменной. Эта новая функция описывает коэффициенты («амплитуды») при разложении исходной функции на элементарные составляющие — гармонические колебания с разными частотами.</a:t>
            </a:r>
          </a:p>
          <a:p>
            <a:r>
              <a:rPr lang="ru-RU" dirty="0"/>
              <a:t>Преобразование Фурье функции f вещественной переменной является интегральным и задаётся следующей </a:t>
            </a:r>
            <a:r>
              <a:rPr lang="ru-RU" dirty="0" smtClean="0"/>
              <a:t>формулой: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Разные </a:t>
            </a:r>
            <a:r>
              <a:rPr lang="ru-RU" dirty="0"/>
              <a:t>источники могут давать определения, отличающиеся от приведённого выше выбором коэффициента перед интегралом, а также знака «−» в показателе экспоненты. Но все свойства будут те же, хотя вид некоторых формул может измениться.</a:t>
            </a:r>
          </a:p>
          <a:p>
            <a:r>
              <a:rPr lang="ru-RU" dirty="0"/>
              <a:t>Кроме того, существуют разнообразные обобщения данного понятия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pic>
        <p:nvPicPr>
          <p:cNvPr id="4098" name="Picture 2" descr="\hat{f}(\omega)=\frac{1}{\sqrt{2\pi}}\int\limits_{-\infty}^{\infty}f(x)e^{-ix\omega}\,dx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18" y="3856224"/>
            <a:ext cx="1771650" cy="4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Многомерное преобразование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Преобразование </a:t>
                </a:r>
                <a:r>
                  <a:rPr lang="ru-RU" dirty="0"/>
                  <a:t>Фурье функций, заданных на </a:t>
                </a:r>
                <a:r>
                  <a:rPr lang="ru-RU" dirty="0" smtClean="0"/>
                  <a:t>пространстве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ru-RU" dirty="0"/>
                  <a:t>определяется формулой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ru-RU" dirty="0" smtClean="0"/>
                  <a:t>Обратное </a:t>
                </a:r>
                <a:r>
                  <a:rPr lang="ru-RU" dirty="0"/>
                  <a:t>преобразование в этом случае задается формулой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ru-RU" dirty="0" smtClean="0"/>
                  <a:t>Как </a:t>
                </a:r>
                <a:r>
                  <a:rPr lang="ru-RU" dirty="0"/>
                  <a:t>и прежде, в разных источниках определения многомерного преобразования Фурье могут отличаться выбором константы перед интегралом.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1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pic>
        <p:nvPicPr>
          <p:cNvPr id="5124" name="Picture 4" descr="\hat{f}(\omega)=\frac{1}{(2\pi)^{n/2}}\int\limits_{\R^n}f(x)e^{-ix\cdot\omega}\,dx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96" y="2969960"/>
            <a:ext cx="1921669" cy="4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(x)=\frac{1}{(2\pi)^{n/2}}\int\limits_{\R^n}\hat{f}(\omega)e^{ix\cdot\omega}\,d\omeg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89" y="4098413"/>
            <a:ext cx="1857375" cy="4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20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Дискретное преобразование Фурье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Дискретное преобразование Фурье (в англоязычной литературе DFT, Discrete Fourier Transform) — это одно из преобразований Фурье, широко применяемых в алгоритмах цифровой обработки сигналов (его модификации применяются в сжатии звука в MP3, сжатии изображений в JPEG и др.), а также в других областях, связанных с анализом частот в дискретном (к примеру, оцифрованном аналоговом) сигнале. Дискретное преобразование Фурье требует в качестве входа дискретную функцию. Такие функции часто создаются путём дискретизации (выборки значений из непрерывных функций). Дискретные преобразования Фурье помогают решать дифференциальные уравнения в частных производных и выполнять такие операции, как свёртки. Дискретные преобразования Фурье также активно используются в статистике, при анализе временных рядов. Существуют многомерные дискретные преобразования </a:t>
            </a:r>
            <a:r>
              <a:rPr lang="ru-RU" dirty="0" smtClean="0"/>
              <a:t>Фурье.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68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Формулы </a:t>
            </a:r>
            <a:r>
              <a:rPr lang="ru-RU" dirty="0" smtClean="0"/>
              <a:t>дискретных преобразований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Прямое преобразование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/>
              <a:t>Обратное преобразование: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pic>
        <p:nvPicPr>
          <p:cNvPr id="6146" name="Picture 2" descr="X_k = \sum_{n=0}^{N-1} x_n e^{-\frac{2 \pi i}{N} k n} \qquad k = 0, \dots, N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52" y="3042458"/>
            <a:ext cx="2464594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x_n = \frac{1}{N} \sum_{k=0}^{N-1} X_k e^{\frac{2\pi i}{N} k n} \quad \quad n = 0,\dots,N-1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234" y="4389122"/>
            <a:ext cx="2614613" cy="36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Дерево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Тип дерева</Template>
  <TotalTime>698</TotalTime>
  <Words>2837</Words>
  <Application>Microsoft Office PowerPoint</Application>
  <PresentationFormat>Широкоэкранный</PresentationFormat>
  <Paragraphs>302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Cambria Math</vt:lpstr>
      <vt:lpstr>Consolas</vt:lpstr>
      <vt:lpstr>Wingdings</vt:lpstr>
      <vt:lpstr>Дерево</vt:lpstr>
      <vt:lpstr>Фурье-вычисления для сравнения изображений</vt:lpstr>
      <vt:lpstr>Предисловие</vt:lpstr>
      <vt:lpstr>Постановка задачи</vt:lpstr>
      <vt:lpstr>Корреляция как мера между изображениями</vt:lpstr>
      <vt:lpstr>Свёртка двух функций</vt:lpstr>
      <vt:lpstr>Преобразование Фурье</vt:lpstr>
      <vt:lpstr>Многомерное преобразование</vt:lpstr>
      <vt:lpstr>Дискретное преобразование Фурье</vt:lpstr>
      <vt:lpstr>Формулы дискретных преобразований</vt:lpstr>
      <vt:lpstr>Матричное представление</vt:lpstr>
      <vt:lpstr>Фурье-преобразования для вычисления свёртки</vt:lpstr>
      <vt:lpstr>Фурье-преобразования для решения задачи</vt:lpstr>
      <vt:lpstr>Упрощение формул для решения поставленной задачи</vt:lpstr>
      <vt:lpstr>Алгоритм поиска фрагмента в полном изображении</vt:lpstr>
      <vt:lpstr>Примеры реализации</vt:lpstr>
      <vt:lpstr>Алгоритм поиска фрагмента в полном изображении</vt:lpstr>
      <vt:lpstr>Вспомогательные методы</vt:lpstr>
      <vt:lpstr>Попался который кусался</vt:lpstr>
      <vt:lpstr>Используемое программное обеспечение</vt:lpstr>
      <vt:lpstr>Литература</vt:lpstr>
      <vt:lpstr>Спасибо за внимание</vt:lpstr>
    </vt:vector>
  </TitlesOfParts>
  <Company>dmitry@protopopov.ru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Фурье-обработка цифровых изображений</dc:title>
  <dc:creator>dmitry@protopopov.ru</dc:creator>
  <cp:lastModifiedBy>User</cp:lastModifiedBy>
  <cp:revision>113</cp:revision>
  <dcterms:created xsi:type="dcterms:W3CDTF">2015-08-29T03:11:14Z</dcterms:created>
  <dcterms:modified xsi:type="dcterms:W3CDTF">2015-09-04T11:50:40Z</dcterms:modified>
</cp:coreProperties>
</file>