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81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1pPr>
    <a:lvl2pPr marL="0" marR="0" indent="344170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2pPr>
    <a:lvl3pPr marL="0" marR="0" indent="687705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3pPr>
    <a:lvl4pPr marL="0" marR="0" indent="1031875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4pPr>
    <a:lvl5pPr marL="0" marR="0" indent="1375410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5pPr>
    <a:lvl6pPr marL="0" marR="0" indent="1719579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6pPr>
    <a:lvl7pPr marL="0" marR="0" indent="2063114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7pPr>
    <a:lvl8pPr marL="0" marR="0" indent="2407285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8pPr>
    <a:lvl9pPr marL="0" marR="0" indent="2750820" algn="l" defTabSz="687705" rtl="0" fontAlgn="auto" latinLnBrk="0" hangingPunct="0">
      <a:lnSpc>
        <a:spcPts val="22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6C6E70"/>
        </a:solidFill>
        <a:effectLst/>
        <a:uFillTx/>
        <a:latin typeface="兰亭黑-简 纤黑"/>
        <a:ea typeface="兰亭黑-简 纤黑"/>
        <a:cs typeface="兰亭黑-简 纤黑"/>
        <a:sym typeface="兰亭黑-简 纤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848526"/>
            <a:ext cx="6858000" cy="180507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23207"/>
            <a:ext cx="6858000" cy="12517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7" y="1292593"/>
            <a:ext cx="7886701" cy="215672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69718"/>
            <a:ext cx="7886701" cy="11341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80205"/>
            <a:ext cx="3886200" cy="32896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276041"/>
            <a:ext cx="7886701" cy="10021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70989"/>
            <a:ext cx="3868341" cy="6228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270989"/>
            <a:ext cx="3887392" cy="62289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45651"/>
            <a:ext cx="2949178" cy="120978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6511"/>
            <a:ext cx="4629151" cy="368455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1555432"/>
            <a:ext cx="2949180" cy="2881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45651"/>
            <a:ext cx="2949178" cy="120978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746511"/>
            <a:ext cx="4629151" cy="36845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55432"/>
            <a:ext cx="2949178" cy="288163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276041"/>
            <a:ext cx="7886700" cy="100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380205"/>
            <a:ext cx="7886700" cy="328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47" y="4840582"/>
            <a:ext cx="220003" cy="2059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lnSpc>
                <a:spcPct val="100000"/>
              </a:lnSpc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4170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7705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31875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5410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9579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63114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7285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50820" algn="r" defTabSz="68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文本框 11"/>
          <p:cNvSpPr txBox="1"/>
          <p:nvPr/>
        </p:nvSpPr>
        <p:spPr>
          <a:xfrm>
            <a:off x="3884810" y="4020889"/>
            <a:ext cx="3386371" cy="2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800"/>
              </a:lnSpc>
              <a:defRPr sz="1600">
                <a:solidFill>
                  <a:srgbClr val="FFFFFF"/>
                </a:solidFill>
                <a:latin typeface="Gotham Rounded Book"/>
                <a:ea typeface="Gotham Rounded Book"/>
                <a:cs typeface="Gotham Rounded Book"/>
                <a:sym typeface="Gotham Rounded Book"/>
              </a:defRPr>
            </a:lvl1pPr>
          </a:lstStyle>
          <a:p>
            <a:r>
              <a:t>小组成员：潘兢、王泽洲、萧嵩龄</a:t>
            </a:r>
          </a:p>
        </p:txBody>
      </p:sp>
      <p:sp>
        <p:nvSpPr>
          <p:cNvPr id="96" name="文本框 12"/>
          <p:cNvSpPr txBox="1"/>
          <p:nvPr/>
        </p:nvSpPr>
        <p:spPr>
          <a:xfrm>
            <a:off x="1872818" y="1968260"/>
            <a:ext cx="5398363" cy="95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3500"/>
              </a:lnSpc>
              <a:defRPr sz="3600">
                <a:solidFill>
                  <a:srgbClr val="FFFFFF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rPr dirty="0" err="1"/>
              <a:t>TimeHelper</a:t>
            </a:r>
            <a:r>
              <a:rPr dirty="0"/>
              <a:t> </a:t>
            </a:r>
          </a:p>
          <a:p>
            <a:pPr algn="ctr">
              <a:lnSpc>
                <a:spcPts val="3500"/>
              </a:lnSpc>
              <a:defRPr sz="2400">
                <a:solidFill>
                  <a:srgbClr val="FFFFFF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rPr dirty="0" err="1"/>
              <a:t>辅助您规划时间的APP</a:t>
            </a:r>
            <a:endParaRPr dirty="0"/>
          </a:p>
        </p:txBody>
      </p:sp>
      <p:pic>
        <p:nvPicPr>
          <p:cNvPr id="97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44" y="3869823"/>
            <a:ext cx="1337081" cy="4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12"/>
          <p:cNvSpPr txBox="1"/>
          <p:nvPr/>
        </p:nvSpPr>
        <p:spPr>
          <a:xfrm>
            <a:off x="672023" y="535781"/>
            <a:ext cx="6962435" cy="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六大碎片</a:t>
            </a:r>
          </a:p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ScheduleFragment</a:t>
            </a:r>
          </a:p>
        </p:txBody>
      </p:sp>
      <p:sp>
        <p:nvSpPr>
          <p:cNvPr id="127" name="文本框 10"/>
          <p:cNvSpPr txBox="1"/>
          <p:nvPr/>
        </p:nvSpPr>
        <p:spPr>
          <a:xfrm>
            <a:off x="672023" y="2034811"/>
            <a:ext cx="3228465" cy="654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创建课程则插入SQLite，</a:t>
            </a:r>
          </a:p>
          <a:p>
            <a:pPr algn="just">
              <a:defRPr sz="1400"/>
            </a:pPr>
            <a:r>
              <a:t>课表为查询SQLite数据获取</a:t>
            </a:r>
          </a:p>
        </p:txBody>
      </p:sp>
      <p:pic>
        <p:nvPicPr>
          <p:cNvPr id="128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04" y="535781"/>
            <a:ext cx="2162854" cy="4307684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 12"/>
          <p:cNvSpPr txBox="1"/>
          <p:nvPr/>
        </p:nvSpPr>
        <p:spPr>
          <a:xfrm>
            <a:off x="626303" y="632727"/>
            <a:ext cx="6962434" cy="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六大碎片</a:t>
            </a:r>
          </a:p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TodoFragment</a:t>
            </a:r>
          </a:p>
        </p:txBody>
      </p:sp>
      <p:sp>
        <p:nvSpPr>
          <p:cNvPr id="131" name="文本框 10"/>
          <p:cNvSpPr txBox="1"/>
          <p:nvPr/>
        </p:nvSpPr>
        <p:spPr>
          <a:xfrm>
            <a:off x="626304" y="1620737"/>
            <a:ext cx="3228465" cy="177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主要构成 ：</a:t>
            </a:r>
          </a:p>
          <a:p>
            <a:pPr algn="just">
              <a:defRPr sz="1400"/>
            </a:pPr>
            <a:r>
              <a:t>RecyclerView</a:t>
            </a:r>
          </a:p>
          <a:p>
            <a:pPr algn="just">
              <a:defRPr sz="1400"/>
            </a:pPr>
            <a:r>
              <a:t>FloatingActionButton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新增任务插入本地SQLite数据库，</a:t>
            </a:r>
          </a:p>
          <a:p>
            <a:pPr algn="just">
              <a:defRPr sz="1400"/>
            </a:pPr>
            <a:r>
              <a:t>用RecyclerView获取数据库更新列表</a:t>
            </a:r>
          </a:p>
        </p:txBody>
      </p:sp>
      <p:pic>
        <p:nvPicPr>
          <p:cNvPr id="132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61" y="419848"/>
            <a:ext cx="2060706" cy="4157664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33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9" y="419848"/>
            <a:ext cx="2217422" cy="415766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2"/>
          <p:cNvSpPr txBox="1"/>
          <p:nvPr/>
        </p:nvSpPr>
        <p:spPr>
          <a:xfrm>
            <a:off x="647461" y="549621"/>
            <a:ext cx="6962434" cy="76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六大碎片</a:t>
            </a:r>
          </a:p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CalendarFragment</a:t>
            </a:r>
          </a:p>
        </p:txBody>
      </p:sp>
      <p:sp>
        <p:nvSpPr>
          <p:cNvPr id="136" name="文本框 10"/>
          <p:cNvSpPr txBox="1"/>
          <p:nvPr/>
        </p:nvSpPr>
        <p:spPr>
          <a:xfrm>
            <a:off x="647461" y="1707221"/>
            <a:ext cx="3228465" cy="1213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主要构成：</a:t>
            </a:r>
          </a:p>
          <a:p>
            <a:pPr algn="just">
              <a:defRPr sz="1400"/>
            </a:pPr>
            <a:r>
              <a:t>ViewPager2、GridView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下面的信息是查询SQLite数据获取</a:t>
            </a:r>
          </a:p>
        </p:txBody>
      </p:sp>
      <p:pic>
        <p:nvPicPr>
          <p:cNvPr id="13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97" y="549621"/>
            <a:ext cx="2050361" cy="4085533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 12"/>
          <p:cNvSpPr txBox="1"/>
          <p:nvPr/>
        </p:nvSpPr>
        <p:spPr>
          <a:xfrm>
            <a:off x="524216" y="452481"/>
            <a:ext cx="6962434" cy="76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六大碎片</a:t>
            </a:r>
          </a:p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TimerFragment</a:t>
            </a:r>
          </a:p>
        </p:txBody>
      </p:sp>
      <p:sp>
        <p:nvSpPr>
          <p:cNvPr id="140" name="文本框 10"/>
          <p:cNvSpPr txBox="1"/>
          <p:nvPr/>
        </p:nvSpPr>
        <p:spPr>
          <a:xfrm>
            <a:off x="524216" y="1569349"/>
            <a:ext cx="3850592" cy="177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主要构成：</a:t>
            </a:r>
          </a:p>
          <a:p>
            <a:pPr algn="just">
              <a:defRPr sz="1400"/>
            </a:pPr>
            <a:r>
              <a:t>Chronometer、RecyclerView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同理连接SQLite：</a:t>
            </a:r>
          </a:p>
          <a:p>
            <a:pPr algn="just">
              <a:defRPr sz="1400"/>
            </a:pPr>
            <a:r>
              <a:t>每当计时结束，插入数据</a:t>
            </a:r>
          </a:p>
          <a:p>
            <a:pPr algn="just">
              <a:defRPr sz="1400"/>
            </a:pPr>
            <a:r>
              <a:t>RecyclerView获取数据库信息更新列表</a:t>
            </a:r>
          </a:p>
        </p:txBody>
      </p:sp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92" y="452481"/>
            <a:ext cx="2149258" cy="4312445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 12"/>
          <p:cNvSpPr txBox="1"/>
          <p:nvPr/>
        </p:nvSpPr>
        <p:spPr>
          <a:xfrm>
            <a:off x="672023" y="452401"/>
            <a:ext cx="6962434" cy="76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六大碎片</a:t>
            </a:r>
          </a:p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DataFragment</a:t>
            </a:r>
          </a:p>
        </p:txBody>
      </p:sp>
      <p:sp>
        <p:nvSpPr>
          <p:cNvPr id="144" name="文本框 10"/>
          <p:cNvSpPr txBox="1"/>
          <p:nvPr/>
        </p:nvSpPr>
        <p:spPr>
          <a:xfrm>
            <a:off x="672023" y="1592457"/>
            <a:ext cx="3228465" cy="205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主要由LineChartView构成</a:t>
            </a:r>
          </a:p>
          <a:p>
            <a:pPr algn="just">
              <a:defRPr sz="1400"/>
            </a:pPr>
            <a:r>
              <a:t>(hellocharts库)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分为两个界面：</a:t>
            </a:r>
          </a:p>
          <a:p>
            <a:pPr algn="just">
              <a:defRPr sz="1400"/>
            </a:pPr>
            <a:r>
              <a:t>任务统计、时间统计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同理，获取SQLite更新图表数据</a:t>
            </a:r>
          </a:p>
        </p:txBody>
      </p:sp>
      <p:pic>
        <p:nvPicPr>
          <p:cNvPr id="145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56" y="535826"/>
            <a:ext cx="2101901" cy="42291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2"/>
          <p:cNvSpPr txBox="1"/>
          <p:nvPr/>
        </p:nvSpPr>
        <p:spPr>
          <a:xfrm>
            <a:off x="673755" y="504325"/>
            <a:ext cx="6962435" cy="76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六大碎片</a:t>
            </a:r>
          </a:p>
          <a:p>
            <a: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pPr>
            <a:r>
              <a:t>MeFragment</a:t>
            </a:r>
          </a:p>
        </p:txBody>
      </p:sp>
      <p:sp>
        <p:nvSpPr>
          <p:cNvPr id="148" name="文本框 10"/>
          <p:cNvSpPr txBox="1"/>
          <p:nvPr/>
        </p:nvSpPr>
        <p:spPr>
          <a:xfrm>
            <a:off x="673755" y="1295942"/>
            <a:ext cx="3228465" cy="2870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注册、登录、上传、同步功能：</a:t>
            </a:r>
          </a:p>
          <a:p>
            <a:pPr algn="just">
              <a:defRPr sz="1400"/>
            </a:pPr>
            <a:r>
              <a:t>使用OkHttp3访问服务器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记住密码、自动登录功能：</a:t>
            </a:r>
          </a:p>
          <a:p>
            <a:pPr algn="just">
              <a:defRPr sz="1400"/>
            </a:pPr>
            <a:r>
              <a:t>使用SharedPreferences暂存信息</a:t>
            </a:r>
          </a:p>
          <a:p>
            <a:pPr algn="just">
              <a:defRPr sz="1400"/>
            </a:pPr>
            <a:r>
              <a:t>(账号、密码、登录状态等)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拍照、打开相册功能：</a:t>
            </a:r>
          </a:p>
          <a:p>
            <a:pPr algn="just">
              <a:defRPr sz="1400"/>
            </a:pPr>
            <a:r>
              <a:t>获取相机与相册的权限以进行操作</a:t>
            </a:r>
          </a:p>
        </p:txBody>
      </p:sp>
      <p:pic>
        <p:nvPicPr>
          <p:cNvPr id="149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30" y="164307"/>
            <a:ext cx="1550146" cy="310029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50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1" y="164307"/>
            <a:ext cx="1550146" cy="3121818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51" name="图片 7" descr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601" y="2536032"/>
            <a:ext cx="1774677" cy="230051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52" name="图片 9" descr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805" y="2731167"/>
            <a:ext cx="1870133" cy="204675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汇报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7705"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汇报目标</a:t>
            </a:r>
          </a:p>
        </p:txBody>
      </p:sp>
      <p:sp>
        <p:nvSpPr>
          <p:cNvPr id="155" name="汇报(5mi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marL="180473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汇报(5min)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APP简介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实现技术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MainActivity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六大碎片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endParaRPr/>
          </a:p>
          <a:p>
            <a:pPr marL="180473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5E30EB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实操&amp;提问(5-8min)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汇报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7705"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汇报目标</a:t>
            </a:r>
          </a:p>
        </p:txBody>
      </p:sp>
      <p:sp>
        <p:nvSpPr>
          <p:cNvPr id="100" name="汇报(5min) @萧嵩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marL="180473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汇报(5min) </a:t>
            </a:r>
            <a:r>
              <a:rPr>
                <a:solidFill>
                  <a:srgbClr val="000000"/>
                </a:solidFill>
              </a:rPr>
              <a:t>@萧嵩龄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APP简介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实现技术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MainActivity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六大碎片(Fragment)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endParaRPr/>
          </a:p>
          <a:p>
            <a:pPr marL="180473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实操&amp;提问(5-8min) </a:t>
            </a:r>
            <a:r>
              <a:rPr>
                <a:solidFill>
                  <a:srgbClr val="000000"/>
                </a:solidFill>
              </a:rPr>
              <a:t>@潘兢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汇报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7705"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汇报目标</a:t>
            </a:r>
          </a:p>
        </p:txBody>
      </p:sp>
      <p:sp>
        <p:nvSpPr>
          <p:cNvPr id="103" name="汇报(5mi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marL="180473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汇报(5min)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5E30EB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APP简介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实现技术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MainActivity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六大碎片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endParaRPr/>
          </a:p>
          <a:p>
            <a:pPr marL="180473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实操&amp;提问(5-8min)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 12"/>
          <p:cNvSpPr txBox="1"/>
          <p:nvPr/>
        </p:nvSpPr>
        <p:spPr>
          <a:xfrm>
            <a:off x="942839" y="541292"/>
            <a:ext cx="6962435" cy="4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APP简介</a:t>
            </a:r>
          </a:p>
        </p:txBody>
      </p:sp>
      <p:sp>
        <p:nvSpPr>
          <p:cNvPr id="106" name="文本框 10"/>
          <p:cNvSpPr txBox="1"/>
          <p:nvPr/>
        </p:nvSpPr>
        <p:spPr>
          <a:xfrm>
            <a:off x="942840" y="1195979"/>
            <a:ext cx="4955040" cy="3708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TimeHelper</a:t>
            </a:r>
          </a:p>
          <a:p>
            <a:pPr algn="just">
              <a:defRPr sz="1400"/>
            </a:pPr>
            <a:r>
              <a:t>主要需求：辅助学生</a:t>
            </a:r>
            <a:r>
              <a:rPr u="sng"/>
              <a:t>管理任务、规划时间</a:t>
            </a:r>
          </a:p>
          <a:p>
            <a:pPr algn="just">
              <a:defRPr sz="1400"/>
            </a:pPr>
            <a:r>
              <a:t>六大功能： </a:t>
            </a:r>
            <a:r>
              <a:rPr b="1"/>
              <a:t>课表、清单、日历、专注、可视化、数据同步</a:t>
            </a:r>
          </a:p>
          <a:p>
            <a:pPr algn="just">
              <a:defRPr sz="1400"/>
            </a:pPr>
            <a:endParaRPr b="1"/>
          </a:p>
          <a:p>
            <a:pPr algn="just">
              <a:defRPr sz="1400"/>
            </a:pPr>
            <a:r>
              <a:t>①课表：可以创建</a:t>
            </a:r>
            <a:r>
              <a:rPr b="1"/>
              <a:t>课表</a:t>
            </a:r>
            <a:r>
              <a:t>、查看</a:t>
            </a:r>
            <a:r>
              <a:rPr b="1"/>
              <a:t>课程</a:t>
            </a:r>
          </a:p>
          <a:p>
            <a:pPr algn="just">
              <a:defRPr sz="1400"/>
            </a:pPr>
            <a:r>
              <a:t>②任务：TodoList，记录未来的</a:t>
            </a:r>
            <a:r>
              <a:rPr b="1"/>
              <a:t>任务</a:t>
            </a:r>
          </a:p>
          <a:p>
            <a:pPr algn="just">
              <a:defRPr sz="1400"/>
            </a:pPr>
            <a:r>
              <a:t>③日历：可用</a:t>
            </a:r>
            <a:r>
              <a:rPr b="1"/>
              <a:t>月历</a:t>
            </a:r>
            <a:r>
              <a:t>形式检阅临近的</a:t>
            </a:r>
            <a:r>
              <a:rPr b="1"/>
              <a:t>DDL</a:t>
            </a:r>
          </a:p>
          <a:p>
            <a:pPr algn="just">
              <a:defRPr sz="1400"/>
            </a:pPr>
            <a:r>
              <a:t>④专注：</a:t>
            </a:r>
            <a:r>
              <a:rPr b="1"/>
              <a:t>选择</a:t>
            </a:r>
            <a:r>
              <a:t>任务（Todo）并</a:t>
            </a:r>
            <a:r>
              <a:rPr b="1"/>
              <a:t>计时</a:t>
            </a:r>
            <a:r>
              <a:t>（Focus），终止后</a:t>
            </a:r>
            <a:r>
              <a:rPr b="1"/>
              <a:t>记录</a:t>
            </a:r>
          </a:p>
          <a:p>
            <a:pPr algn="just">
              <a:defRPr sz="1400"/>
            </a:pPr>
            <a:r>
              <a:t>⑤数据：可视化每日任务完成情况与专注情况</a:t>
            </a:r>
          </a:p>
          <a:p>
            <a:pPr algn="just">
              <a:defRPr sz="1400"/>
            </a:pPr>
            <a:r>
              <a:t>⑥我的：数据上传服务端以实现同步（若丢失可重新下载）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endParaRPr/>
          </a:p>
        </p:txBody>
      </p:sp>
      <p:pic>
        <p:nvPicPr>
          <p:cNvPr id="10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914" y="388539"/>
            <a:ext cx="2217192" cy="440769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汇报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7705"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汇报目标</a:t>
            </a:r>
          </a:p>
        </p:txBody>
      </p:sp>
      <p:sp>
        <p:nvSpPr>
          <p:cNvPr id="110" name="汇报(5mi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marL="180473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汇报(5min)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APP简介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5E30EB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实现技术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MainActivity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六大碎片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endParaRPr/>
          </a:p>
          <a:p>
            <a:pPr marL="180473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实操&amp;提问(5-8min)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2"/>
          <p:cNvSpPr txBox="1"/>
          <p:nvPr/>
        </p:nvSpPr>
        <p:spPr>
          <a:xfrm>
            <a:off x="942839" y="541292"/>
            <a:ext cx="6962435" cy="4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实现技术</a:t>
            </a:r>
          </a:p>
        </p:txBody>
      </p:sp>
      <p:sp>
        <p:nvSpPr>
          <p:cNvPr id="113" name="文本框 10"/>
          <p:cNvSpPr txBox="1"/>
          <p:nvPr/>
        </p:nvSpPr>
        <p:spPr>
          <a:xfrm>
            <a:off x="942838" y="1195980"/>
            <a:ext cx="5601375" cy="2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Client/Server架构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Server端</a:t>
            </a:r>
          </a:p>
          <a:p>
            <a:pPr lvl="1" algn="just">
              <a:defRPr sz="1400"/>
            </a:pPr>
            <a:r>
              <a:t>使用</a:t>
            </a:r>
            <a:r>
              <a:rPr b="1"/>
              <a:t>SpringBoot框架</a:t>
            </a:r>
            <a:r>
              <a:t>、</a:t>
            </a:r>
            <a:r>
              <a:rPr b="1"/>
              <a:t>MongoDb数据库</a:t>
            </a:r>
          </a:p>
          <a:p>
            <a:pPr lvl="1" algn="just">
              <a:defRPr sz="1400"/>
            </a:pPr>
            <a:r>
              <a:t>处理用户的注册、登录、数据上传/下载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Client端</a:t>
            </a:r>
          </a:p>
          <a:p>
            <a:pPr lvl="1" algn="just">
              <a:defRPr sz="1400"/>
            </a:pPr>
            <a:r>
              <a:t>通常数据存储在本地</a:t>
            </a:r>
            <a:r>
              <a:rPr b="1"/>
              <a:t>SQLite</a:t>
            </a:r>
            <a:r>
              <a:t>，上传数据时发送请求至Server端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汇报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7705"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汇报目标</a:t>
            </a:r>
          </a:p>
        </p:txBody>
      </p:sp>
      <p:sp>
        <p:nvSpPr>
          <p:cNvPr id="116" name="汇报(5mi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marL="180473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汇报(5min)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APP简介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实现技术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5E30EB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MainActivity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六大碎片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endParaRPr/>
          </a:p>
          <a:p>
            <a:pPr marL="180473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实操&amp;提问(5-8min)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2"/>
          <p:cNvSpPr txBox="1"/>
          <p:nvPr/>
        </p:nvSpPr>
        <p:spPr>
          <a:xfrm>
            <a:off x="626303" y="612773"/>
            <a:ext cx="6962434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MainActivity</a:t>
            </a:r>
          </a:p>
        </p:txBody>
      </p:sp>
      <p:sp>
        <p:nvSpPr>
          <p:cNvPr id="119" name="文本框 10"/>
          <p:cNvSpPr txBox="1"/>
          <p:nvPr/>
        </p:nvSpPr>
        <p:spPr>
          <a:xfrm>
            <a:off x="626304" y="1431619"/>
            <a:ext cx="3481217" cy="261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400"/>
            </a:pPr>
            <a:r>
              <a:t>组成：</a:t>
            </a:r>
          </a:p>
          <a:p>
            <a:pPr algn="just">
              <a:defRPr sz="1400"/>
            </a:pPr>
            <a:r>
              <a:t>侧栏(DrawerLayout)</a:t>
            </a:r>
          </a:p>
          <a:p>
            <a:pPr algn="just">
              <a:defRPr sz="1400"/>
            </a:pPr>
            <a:r>
              <a:t>底部导航(LinearLayout)</a:t>
            </a:r>
          </a:p>
          <a:p>
            <a:pPr algn="just">
              <a:defRPr sz="1400"/>
            </a:pPr>
            <a:r>
              <a:t>Fragment</a:t>
            </a:r>
          </a:p>
          <a:p>
            <a:pPr algn="just">
              <a:defRPr sz="1400"/>
            </a:pPr>
            <a:r>
              <a:t>(用FragmentContainerView动态装载)</a:t>
            </a:r>
          </a:p>
          <a:p>
            <a:pPr algn="just">
              <a:defRPr sz="1400"/>
            </a:pPr>
            <a:endParaRPr/>
          </a:p>
          <a:p>
            <a:pPr algn="just">
              <a:defRPr sz="1400"/>
            </a:pPr>
            <a:r>
              <a:t>切换Fragment：</a:t>
            </a:r>
          </a:p>
          <a:p>
            <a:pPr algn="just">
              <a:defRPr sz="1400"/>
            </a:pPr>
            <a:r>
              <a:t>单击底部导航栏，</a:t>
            </a:r>
          </a:p>
          <a:p>
            <a:pPr algn="just">
              <a:defRPr sz="1400"/>
            </a:pPr>
            <a:r>
              <a:t>以动态放入FragmentContainerView中</a:t>
            </a:r>
          </a:p>
        </p:txBody>
      </p:sp>
      <p:pic>
        <p:nvPicPr>
          <p:cNvPr id="120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68" y="419848"/>
            <a:ext cx="2101207" cy="4177124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53" y="414337"/>
            <a:ext cx="2101207" cy="4157665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汇报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7705">
              <a:lnSpc>
                <a:spcPts val="2600"/>
              </a:lnSpc>
              <a:defRPr sz="2600">
                <a:solidFill>
                  <a:srgbClr val="9E78B3"/>
                </a:solidFill>
                <a:latin typeface="兰亭黑-简 中黑"/>
                <a:ea typeface="兰亭黑-简 中黑"/>
                <a:cs typeface="兰亭黑-简 中黑"/>
                <a:sym typeface="兰亭黑-简 中黑"/>
              </a:defRPr>
            </a:lvl1pPr>
          </a:lstStyle>
          <a:p>
            <a:r>
              <a:t>汇报目标</a:t>
            </a:r>
          </a:p>
        </p:txBody>
      </p:sp>
      <p:sp>
        <p:nvSpPr>
          <p:cNvPr id="124" name="汇报(5mi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marL="180473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汇报(5min)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APP简介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实现技术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MainActivity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5E30EB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六大碎片</a:t>
            </a:r>
          </a:p>
          <a:p>
            <a:pPr marL="561473" lvl="1" indent="-180473" defTabSz="687705">
              <a:lnSpc>
                <a:spcPts val="2200"/>
              </a:lnSpc>
              <a:spcBef>
                <a:spcPts val="0"/>
              </a:spcBef>
              <a:buFontTx/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endParaRPr/>
          </a:p>
          <a:p>
            <a:pPr marL="180473" indent="-180473" defTabSz="687705">
              <a:lnSpc>
                <a:spcPts val="2200"/>
              </a:lnSpc>
              <a:spcBef>
                <a:spcPts val="0"/>
              </a:spcBef>
              <a:defRPr sz="1800">
                <a:solidFill>
                  <a:srgbClr val="6C6E70"/>
                </a:solidFill>
                <a:latin typeface="兰亭黑-简 纤黑"/>
                <a:ea typeface="兰亭黑-简 纤黑"/>
                <a:cs typeface="兰亭黑-简 纤黑"/>
                <a:sym typeface="兰亭黑-简 纤黑"/>
              </a:defRPr>
            </a:pPr>
            <a:r>
              <a:t>实操&amp;提问(5-8min)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6C6E7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77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7705" rtl="0" fontAlgn="auto" latinLnBrk="0" hangingPunct="0">
          <a:lnSpc>
            <a:spcPts val="22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6C6E70"/>
            </a:solidFill>
            <a:effectLst/>
            <a:uFillTx/>
            <a:latin typeface="兰亭黑-简 纤黑"/>
            <a:ea typeface="兰亭黑-简 纤黑"/>
            <a:cs typeface="兰亭黑-简 纤黑"/>
            <a:sym typeface="兰亭黑-简 纤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77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7705" rtl="0" fontAlgn="auto" latinLnBrk="0" hangingPunct="0">
          <a:lnSpc>
            <a:spcPts val="22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6C6E70"/>
            </a:solidFill>
            <a:effectLst/>
            <a:uFillTx/>
            <a:latin typeface="兰亭黑-简 纤黑"/>
            <a:ea typeface="兰亭黑-简 纤黑"/>
            <a:cs typeface="兰亭黑-简 纤黑"/>
            <a:sym typeface="兰亭黑-简 纤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自定义</PresentationFormat>
  <Paragraphs>127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Gotham Rounded Book</vt:lpstr>
      <vt:lpstr>DengXian</vt:lpstr>
      <vt:lpstr>兰亭黑-简 纤黑</vt:lpstr>
      <vt:lpstr>兰亭黑-简 中黑</vt:lpstr>
      <vt:lpstr>Arial</vt:lpstr>
      <vt:lpstr>Calibri</vt:lpstr>
      <vt:lpstr>Calibri Light</vt:lpstr>
      <vt:lpstr>Office 主题</vt:lpstr>
      <vt:lpstr>PowerPoint 演示文稿</vt:lpstr>
      <vt:lpstr>汇报目标</vt:lpstr>
      <vt:lpstr>汇报目标</vt:lpstr>
      <vt:lpstr>PowerPoint 演示文稿</vt:lpstr>
      <vt:lpstr>汇报目标</vt:lpstr>
      <vt:lpstr>PowerPoint 演示文稿</vt:lpstr>
      <vt:lpstr>汇报目标</vt:lpstr>
      <vt:lpstr>PowerPoint 演示文稿</vt:lpstr>
      <vt:lpstr>汇报目标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汇报目标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潘 兢</cp:lastModifiedBy>
  <cp:revision>1</cp:revision>
  <dcterms:modified xsi:type="dcterms:W3CDTF">2023-01-02T07:24:08Z</dcterms:modified>
</cp:coreProperties>
</file>