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FB8D8F-C477-4D97-8A55-6755AABFDBD7}">
  <a:tblStyle styleId="{24FB8D8F-C477-4D97-8A55-6755AABFD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3c0f887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23c0f88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3b1f0ae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3b1f0ae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233eba53c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233eba53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233eba53c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233eba53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233eba53c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233eba53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233eba53c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233eba53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233eba53c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233eba53c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33eba53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33eba5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233eba53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233eba53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233eba53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233eba5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33eba53c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233eba53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3b1f0ae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3b1f0a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23c0f887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23c0f88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23c0f887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23c0f88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996069" y="1069354"/>
            <a:ext cx="698389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5400"/>
              <a:buFont typeface="Trebuchet MS"/>
              <a:buNone/>
              <a:defRPr sz="5400">
                <a:solidFill>
                  <a:srgbClr val="07B8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996069" y="3549029"/>
            <a:ext cx="698389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853743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853743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s-Latn-BA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Find more PowerPoint templates on </a:t>
            </a:r>
            <a:r>
              <a:rPr b="1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prezentr.com</a:t>
            </a:r>
            <a:r>
              <a:rPr b="0" i="0" lang="bs-Latn-BA" sz="12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 sz="1200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4976369" y="1758729"/>
            <a:ext cx="698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ct val="100000"/>
              <a:buFont typeface="Trebuchet MS"/>
              <a:buNone/>
            </a:pPr>
            <a:r>
              <a:rPr lang="bs-Latn-BA">
                <a:solidFill>
                  <a:schemeClr val="accent5"/>
                </a:solidFill>
              </a:rPr>
              <a:t>Proyecto ML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ct val="100000"/>
              <a:buFont typeface="Trebuchet MS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ct val="100000"/>
              <a:buFont typeface="Trebuchet MS"/>
              <a:buNone/>
            </a:pPr>
            <a:r>
              <a:rPr lang="bs-Latn-BA">
                <a:solidFill>
                  <a:schemeClr val="accent5"/>
                </a:solidFill>
              </a:rPr>
              <a:t>Clasificador de enfermedad del </a:t>
            </a:r>
            <a:r>
              <a:rPr lang="bs-Latn-BA">
                <a:solidFill>
                  <a:schemeClr val="accent5"/>
                </a:solidFill>
              </a:rPr>
              <a:t>corazón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4877375" y="4413827"/>
            <a:ext cx="69840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bs-Latn-BA" sz="2600"/>
              <a:t>Por: Jaime León, Ivan Ávila &amp; Rodrigo Ibarra</a:t>
            </a:r>
            <a:endParaRPr b="1"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0"/>
            <a:ext cx="105156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Optimizacion de Hiperparametros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12300"/>
            <a:ext cx="4135950" cy="8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574" y="944700"/>
            <a:ext cx="7633101" cy="48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9614375" y="3998150"/>
            <a:ext cx="2577600" cy="27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Feature Engineering/Modelo Final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26" y="1655275"/>
            <a:ext cx="4351773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550" y="1655275"/>
            <a:ext cx="6856325" cy="471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5">
            <a:alphaModFix/>
          </a:blip>
          <a:srcRect b="16066" l="2930" r="5761" t="51626"/>
          <a:stretch/>
        </p:blipFill>
        <p:spPr>
          <a:xfrm>
            <a:off x="170949" y="4807175"/>
            <a:ext cx="4577326" cy="15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1617875" y="0"/>
            <a:ext cx="9396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Métricas del Modelo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013" y="1124550"/>
            <a:ext cx="40100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025" y="4652453"/>
            <a:ext cx="5808301" cy="18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5">
            <a:alphaModFix/>
          </a:blip>
          <a:srcRect b="17211" l="0" r="0" t="0"/>
          <a:stretch/>
        </p:blipFill>
        <p:spPr>
          <a:xfrm>
            <a:off x="532925" y="1124550"/>
            <a:ext cx="4244525" cy="2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Interfáz en Gradio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38200" y="1789611"/>
            <a:ext cx="105156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.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79401" cy="68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6264325" y="2518000"/>
            <a:ext cx="5691000" cy="325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875" y="2722725"/>
            <a:ext cx="4769899" cy="1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875" y="4299025"/>
            <a:ext cx="4769900" cy="12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838200" y="0"/>
            <a:ext cx="10515600" cy="102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Conclusiones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30200" y="1084047"/>
            <a:ext cx="10515600" cy="559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Medicamentos contra insomnio, a favor del control de peso o</a:t>
            </a:r>
            <a:br>
              <a:rPr lang="bs-Latn-BA"/>
            </a:br>
            <a:r>
              <a:rPr lang="bs-Latn-BA"/>
              <a:t> la salud mental como </a:t>
            </a:r>
            <a:r>
              <a:rPr lang="bs-Latn-BA"/>
              <a:t>ansiolíticos</a:t>
            </a:r>
            <a:r>
              <a:rPr lang="bs-Latn-BA"/>
              <a:t> son buenos candidatos para las campañas de márketing.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A pesar de lo mucho que estaba desbalanceado el dataset, se logró alcanzar un buen resultado gracias a las técnicas del preprocesamiento de datos y la optimización de los hiperparametros.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Aún así, con estos resultados, al tratarse del sector de salud se espera mejorar el modelo y llegar a un mejor resultado bajando el caso de Falsos Negativos.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Bajando el threshold y aumentando el </a:t>
            </a:r>
            <a:r>
              <a:rPr lang="bs-Latn-BA"/>
              <a:t>número</a:t>
            </a:r>
            <a:r>
              <a:rPr lang="bs-Latn-BA"/>
              <a:t> de features como: 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bs-Latn-BA"/>
              <a:t>Alimentación</a:t>
            </a:r>
            <a:r>
              <a:rPr lang="bs-Latn-BA"/>
              <a:t> de la persona (</a:t>
            </a:r>
            <a:r>
              <a:rPr lang="bs-Latn-BA"/>
              <a:t>Cuántas</a:t>
            </a:r>
            <a:r>
              <a:rPr lang="bs-Latn-BA"/>
              <a:t> veces come comida rapida/semana)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bs-Latn-BA"/>
              <a:t>Pasos a la semana/dia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bs-Latn-BA"/>
              <a:t>Litros de soda/semana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bs-Latn-BA"/>
              <a:t>Gramos de </a:t>
            </a:r>
            <a:r>
              <a:rPr lang="bs-Latn-BA"/>
              <a:t>azúcar</a:t>
            </a:r>
            <a:r>
              <a:rPr lang="bs-Latn-BA"/>
              <a:t> consumidos/semana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bs-Latn-BA"/>
              <a:t>Tiempo de uso del celular/semana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Q&amp;A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Gracias :) 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6542" l="0" r="0" t="0"/>
          <a:stretch/>
        </p:blipFill>
        <p:spPr>
          <a:xfrm>
            <a:off x="3816775" y="1419875"/>
            <a:ext cx="4558474" cy="454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300" y="1205275"/>
            <a:ext cx="7968075" cy="53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B8B8"/>
              </a:buClr>
              <a:buSzPts val="4400"/>
              <a:buFont typeface="Trebuchet MS"/>
              <a:buNone/>
            </a:pPr>
            <a:r>
              <a:rPr lang="bs-Latn-BA"/>
              <a:t>Agenda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38200" y="1434511"/>
            <a:ext cx="10515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Problema de Negocio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Dataset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Tipo de Modelo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Preprocesamiento de los datos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Optimización de </a:t>
            </a:r>
            <a:r>
              <a:rPr lang="bs-Latn-BA" sz="3600"/>
              <a:t>Hiper Parámetros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Feature Engineering-Modelo Final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Metricas del modelo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Interfaz en Gradio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Conclusiones</a:t>
            </a:r>
            <a:endParaRPr sz="3600"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bs-Latn-BA" sz="3600"/>
              <a:t>Q&amp;A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Problema de Negocio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38200" y="1789611"/>
            <a:ext cx="105156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Pharma Inc, una compañía farmacéutica desea saber qué medicamentos deben promocionar en una campaña de márketing basada en salud </a:t>
            </a:r>
            <a:r>
              <a:rPr lang="bs-Latn-BA"/>
              <a:t>cardíaca</a:t>
            </a:r>
            <a:r>
              <a:rPr lang="bs-Latn-BA"/>
              <a:t>. </a:t>
            </a:r>
            <a:br>
              <a:rPr lang="bs-Latn-BA"/>
            </a:br>
            <a:br>
              <a:rPr lang="bs-Latn-BA"/>
            </a:br>
            <a:r>
              <a:rPr lang="bs-Latn-BA"/>
              <a:t>Buscamos encontrar un modelo que nos diga qué variables son las que mejor predicen el padecimiento. Por ejemplo,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si la falta de sueño está relacionado con padecimientos cardiacos, entonces vamos a dirigir la campaña a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fármacos</a:t>
            </a:r>
            <a:r>
              <a:rPr lang="bs-Latn-BA"/>
              <a:t> que ayuden a combatir el insomnio.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0"/>
            <a:ext cx="10515600" cy="93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702775" y="935700"/>
            <a:ext cx="7803900" cy="191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11200">
                <a:latin typeface="Arial"/>
                <a:ea typeface="Arial"/>
                <a:cs typeface="Arial"/>
                <a:sym typeface="Arial"/>
              </a:rPr>
              <a:t>El conjunto de datos proviene de los CDC(Centers for Disease Control and Prevention), que </a:t>
            </a:r>
            <a:r>
              <a:rPr lang="bs-Latn-BA" sz="11200">
                <a:latin typeface="Arial"/>
                <a:ea typeface="Arial"/>
                <a:cs typeface="Arial"/>
                <a:sym typeface="Arial"/>
              </a:rPr>
              <a:t>realizan</a:t>
            </a:r>
            <a:r>
              <a:rPr lang="bs-Latn-BA" sz="11200">
                <a:latin typeface="Arial"/>
                <a:ea typeface="Arial"/>
                <a:cs typeface="Arial"/>
                <a:sym typeface="Arial"/>
              </a:rPr>
              <a:t> encuestas telefónicas anuales para recopilar datos sobre el estado de salud de los residentes de EE. UU. 2020</a:t>
            </a:r>
            <a:endParaRPr sz="1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3514625" y="4679250"/>
            <a:ext cx="588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base de datos cuenta con 17 columnas, las cuales 10 son de tipo booleano, 3 son tipo texto y 4 son tipo numérico. 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945350" y="3121100"/>
            <a:ext cx="26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800">
                <a:latin typeface="Trebuchet MS"/>
                <a:ea typeface="Trebuchet MS"/>
                <a:cs typeface="Trebuchet MS"/>
                <a:sym typeface="Trebuchet MS"/>
              </a:rPr>
              <a:t>320,00 Records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9125" y="2858950"/>
            <a:ext cx="187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400">
                <a:latin typeface="Trebuchet MS"/>
                <a:ea typeface="Trebuchet MS"/>
                <a:cs typeface="Trebuchet MS"/>
                <a:sym typeface="Trebuchet MS"/>
              </a:rPr>
              <a:t>Target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400">
                <a:latin typeface="Trebuchet MS"/>
                <a:ea typeface="Trebuchet MS"/>
                <a:cs typeface="Trebuchet MS"/>
                <a:sym typeface="Trebuchet MS"/>
              </a:rPr>
              <a:t>True: 27.4k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sz="2400">
                <a:latin typeface="Trebuchet MS"/>
                <a:ea typeface="Trebuchet MS"/>
                <a:cs typeface="Trebuchet MS"/>
                <a:sym typeface="Trebuchet MS"/>
              </a:rPr>
              <a:t>False: 292k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{24FB8D8F-C477-4D97-8A55-6755AABFDBD7}</a:tableStyleId>
              </a:tblPr>
              <a:tblGrid>
                <a:gridCol w="1614550"/>
                <a:gridCol w="1614550"/>
              </a:tblGrid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DiffWalking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Smoking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AlcoholDrinking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Stroke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Diabetic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Asthma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Physical Activity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KidneyDisease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SkinCancer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Binario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BMI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Numérico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PhysicalHealth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Numérico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MentalHealth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Numérico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SleepTime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Numérico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Age 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Categoría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Gen 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Categoría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s-Latn-BA"/>
                        <a:t>Race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bs-Latn-BA">
                          <a:solidFill>
                            <a:schemeClr val="dk1"/>
                          </a:solidFill>
                        </a:rPr>
                        <a:t>Categoría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00" y="2652600"/>
            <a:ext cx="2615400" cy="170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275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Tipo de Modelo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34725" y="1733161"/>
            <a:ext cx="105156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Supervisado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Clasificación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Binario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Regresion Logistica vs 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Velocidad / Preciso / Escalable / Interpretable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bs-Latn-BA"/>
              <a:t>Linealmente Separable / Tipos de Variables /Numercias Extrapolables / Multiclase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6075"/>
            <a:ext cx="2191925" cy="2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9567325" y="4035775"/>
            <a:ext cx="2624700" cy="28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0100" y="4665950"/>
            <a:ext cx="2191924" cy="21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Preprocesamiento de los datos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1789611"/>
            <a:ext cx="10515600" cy="43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bs-Latn-BA"/>
              <a:t>Como los datos están altamente desbalanceados: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Usamos over sampling: 0.7 - 0.3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Luego under sampling: 0.5 - 0.5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One Hot Encoding para variables categóricas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Label Encoding para variables binarias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s-Latn-BA"/>
              <a:t>Estandarizamos variables numéricas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0"/>
            <a:ext cx="105156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Optimizacion de Hiperparametros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947100" y="961050"/>
            <a:ext cx="104067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bs-Latn-BA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optimización bayesiana construye un modelo de probabilidad de la función objetivo y lo usa para seleccionar </a:t>
            </a:r>
            <a:r>
              <a:rPr lang="bs-Latn-BA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hiper parámetros</a:t>
            </a:r>
            <a:r>
              <a:rPr lang="bs-Latn-BA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evaluar en la verdadera función objetivo.</a:t>
            </a:r>
            <a:endParaRPr sz="2002">
              <a:latin typeface="Arial"/>
              <a:ea typeface="Arial"/>
              <a:cs typeface="Arial"/>
              <a:sym typeface="Arial"/>
            </a:endParaRPr>
          </a:p>
          <a:p>
            <a:pPr indent="0" lvl="0" marL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857">
              <a:highlight>
                <a:srgbClr val="E9F2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31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12300"/>
            <a:ext cx="4135950" cy="8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88" y="3248588"/>
            <a:ext cx="5038725" cy="239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225" y="2448450"/>
            <a:ext cx="7438501" cy="4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0"/>
            <a:ext cx="105156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Optimizacion de Hiperparametros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947100" y="961050"/>
            <a:ext cx="10406700" cy="20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bs-Latn-BA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optimización bayesiana construye un modelo de probabilidad de la función objetivo y lo usa para seleccionar hiper parámetros para evaluar en la verdadera función objetivo.</a:t>
            </a:r>
            <a:endParaRPr sz="2002">
              <a:latin typeface="Arial"/>
              <a:ea typeface="Arial"/>
              <a:cs typeface="Arial"/>
              <a:sym typeface="Arial"/>
            </a:endParaRPr>
          </a:p>
          <a:p>
            <a:pPr indent="0" lvl="0" marL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857">
              <a:highlight>
                <a:srgbClr val="E9F2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31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12300"/>
            <a:ext cx="4135950" cy="8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88" y="3248588"/>
            <a:ext cx="5038725" cy="239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225" y="2448450"/>
            <a:ext cx="7438501" cy="44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7313" y="2448438"/>
            <a:ext cx="101631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0"/>
            <a:ext cx="10515600" cy="86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/>
              <a:t>Optimizacion de Hiperparametros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12300"/>
            <a:ext cx="4135950" cy="8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88" y="3248588"/>
            <a:ext cx="5038725" cy="239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0" y="1425174"/>
            <a:ext cx="12191998" cy="393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