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1.xml" ContentType="application/vnd.openxmlformats-officedocument.themeOverride+xml"/>
  <Override PartName="/ppt/theme/themeOverride17.xml" ContentType="application/vnd.openxmlformats-officedocument.themeOverr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9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652DA85-5496-4EC4-AED7-761F56DD3E90}">
          <p14:sldIdLst>
            <p14:sldId id="256"/>
            <p14:sldId id="257"/>
          </p14:sldIdLst>
        </p14:section>
        <p14:section name="Раздел без заголовка" id="{37A244BF-9454-49A1-A639-980C52C6A211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FF"/>
    <a:srgbClr val="FFFFCC"/>
    <a:srgbClr val="FFFFB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C0579-A310-473C-8298-C65DBE59A39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54176-C778-441D-92F5-50E0325A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7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69C7-9F07-415A-97AB-9E7160A45E6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7417-E5C3-4677-9C2C-AB5F6E5A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5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69C7-9F07-415A-97AB-9E7160A45E6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7417-E5C3-4677-9C2C-AB5F6E5A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69C7-9F07-415A-97AB-9E7160A45E6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7417-E5C3-4677-9C2C-AB5F6E5A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3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69C7-9F07-415A-97AB-9E7160A45E6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7417-E5C3-4677-9C2C-AB5F6E5A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4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69C7-9F07-415A-97AB-9E7160A45E6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7417-E5C3-4677-9C2C-AB5F6E5A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1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69C7-9F07-415A-97AB-9E7160A45E6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7417-E5C3-4677-9C2C-AB5F6E5A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8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69C7-9F07-415A-97AB-9E7160A45E6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7417-E5C3-4677-9C2C-AB5F6E5A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0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69C7-9F07-415A-97AB-9E7160A45E6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7417-E5C3-4677-9C2C-AB5F6E5A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3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69C7-9F07-415A-97AB-9E7160A45E6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7417-E5C3-4677-9C2C-AB5F6E5A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4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69C7-9F07-415A-97AB-9E7160A45E6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7417-E5C3-4677-9C2C-AB5F6E5A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5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69C7-9F07-415A-97AB-9E7160A45E6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7417-E5C3-4677-9C2C-AB5F6E5A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2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369C7-9F07-415A-97AB-9E7160A45E6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27417-E5C3-4677-9C2C-AB5F6E5A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9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4" Type="http://schemas.openxmlformats.org/officeDocument/2006/relationships/hyperlink" Target="https://learngitbranching.js.org/?locale=ru_RU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Relationship Id="rId5" Type="http://schemas.microsoft.com/office/2007/relationships/hdphoto" Target="../media/hdphoto6.wdp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Relationship Id="rId4" Type="http://schemas.microsoft.com/office/2007/relationships/hdphoto" Target="../media/hdphoto7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iz-ol-g/progect.git" TargetMode="Externa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Relationship Id="rId6" Type="http://schemas.microsoft.com/office/2007/relationships/hdphoto" Target="../media/hdphoto8.wdp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2.png"/><Relationship Id="rId4" Type="http://schemas.openxmlformats.org/officeDocument/2006/relationships/hyperlink" Target="https://githowto.com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2.wdp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2.png"/><Relationship Id="rId5" Type="http://schemas.microsoft.com/office/2007/relationships/hdphoto" Target="../media/hdphoto5.wdp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B3"/>
            </a:gs>
            <a:gs pos="72000">
              <a:srgbClr val="FFFFCC"/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8156" y="2179952"/>
            <a:ext cx="9144000" cy="1249048"/>
          </a:xfrm>
        </p:spPr>
        <p:txBody>
          <a:bodyPr>
            <a:normAutofit/>
          </a:bodyPr>
          <a:lstStyle/>
          <a:p>
            <a:r>
              <a:rPr lang="uk-UA" sz="4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</a:t>
            </a:r>
            <a:r>
              <a:rPr lang="uk-UA" sz="4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 </a:t>
            </a:r>
            <a:r>
              <a:rPr lang="en-US" sz="4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159253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B3"/>
            </a:gs>
            <a:gs pos="72000">
              <a:srgbClr val="FFFFCC"/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1D1706-C050-D5AA-BD98-3A440C4CBBBB}"/>
              </a:ext>
            </a:extLst>
          </p:cNvPr>
          <p:cNvSpPr txBox="1"/>
          <p:nvPr/>
        </p:nvSpPr>
        <p:spPr>
          <a:xfrm>
            <a:off x="0" y="0"/>
            <a:ext cx="12192000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Таким образом можно сохранять все изменения в проекте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Когда у вас накопилось много разных коммитов, и мы хотим вернуться к какому-то из них, можно </a:t>
            </a:r>
            <a:r>
              <a:rPr lang="ru-RU" sz="2400" b="1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просмотреть какие коммиты были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логи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 командой 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git log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uk-UA" sz="2400" dirty="0"/>
          </a:p>
          <a:p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Этот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репозиторий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мы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теперь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можем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выложить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интернет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чтобы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кто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-то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мог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с ним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работать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, и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чтобы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не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потерять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данные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локальном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компьютере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uk-U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этого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есть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специальные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сервис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ы. </a:t>
            </a:r>
          </a:p>
          <a:p>
            <a:pPr algn="just"/>
            <a:endParaRPr 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Рассмотрим сервис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uk-UA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81B47D-A502-F7E5-51B4-6B77DA0E1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209241"/>
            <a:ext cx="7703127" cy="3209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05BA9E-97A7-D6B6-234C-6DFD21A7D317}"/>
              </a:ext>
            </a:extLst>
          </p:cNvPr>
          <p:cNvSpPr txBox="1"/>
          <p:nvPr/>
        </p:nvSpPr>
        <p:spPr>
          <a:xfrm>
            <a:off x="7703126" y="1209241"/>
            <a:ext cx="44888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Здесь отображается информация когда были произведены коммиты, кем и что в них было</a:t>
            </a:r>
          </a:p>
          <a:p>
            <a:r>
              <a:rPr lang="ru-RU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Есть приложение-игра чтобы изучить мощные возможности ветвления и работы с </a:t>
            </a:r>
            <a:r>
              <a:rPr lang="ru-RU" sz="2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ru-RU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https://learngitbranching.js.org/?locale=ru_RU</a:t>
            </a:r>
            <a:r>
              <a:rPr lang="ru-RU" sz="2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uk-UA" sz="22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41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B3"/>
            </a:gs>
            <a:gs pos="72000">
              <a:srgbClr val="FFFFCC"/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996840-9BF6-1986-EF4A-13E5AA3D458E}"/>
              </a:ext>
            </a:extLst>
          </p:cNvPr>
          <p:cNvSpPr txBox="1"/>
          <p:nvPr/>
        </p:nvSpPr>
        <p:spPr>
          <a:xfrm>
            <a:off x="0" y="0"/>
            <a:ext cx="631477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Создайте учетную запись на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если еще не создавали. Зайдите под своей учетной записью.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Чтобы создать удаленный репозиторий, нажмите кнопку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F10F55-7289-2E52-F133-5DB6D19B7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8992"/>
            <a:ext cx="3827317" cy="1842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FC04DB-6981-0E1D-2D2A-9304DC741464}"/>
              </a:ext>
            </a:extLst>
          </p:cNvPr>
          <p:cNvSpPr txBox="1"/>
          <p:nvPr/>
        </p:nvSpPr>
        <p:spPr>
          <a:xfrm>
            <a:off x="0" y="3822163"/>
            <a:ext cx="631477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Затем введите имя репозитория, описание (не обязательно)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Выберите, какой он у вас будет – публичный(доступен всем) или приватный (для вас и тех людей которым вы разрешите)</a:t>
            </a: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Можете создать файл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README (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все о вашем репозитории)</a:t>
            </a:r>
            <a:endParaRPr lang="uk-UA" sz="24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2728DD4-3523-D01C-0F60-DC44B2314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14776" y="0"/>
            <a:ext cx="587722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3813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B3"/>
            </a:gs>
            <a:gs pos="72000">
              <a:srgbClr val="FFFFCC"/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F10390-8177-1F89-E39D-25ACC859F968}"/>
              </a:ext>
            </a:extLst>
          </p:cNvPr>
          <p:cNvSpPr txBox="1"/>
          <p:nvPr/>
        </p:nvSpPr>
        <p:spPr>
          <a:xfrm>
            <a:off x="0" y="0"/>
            <a:ext cx="5141471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Нажмите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Create repository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Здесь мы видим команды, разделенные на категории.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Некоторые мы уже знаем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Во 2-м пункте написано, что если у нас есть уже репозиторий с какими-то файлами, мы можем его запушить в наш удаленный репозиторий. Для этого скопируем команду: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 remote add origin https://github.com/Chiz-ol-g/progect.git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вставим в терминал:</a:t>
            </a:r>
            <a:endParaRPr lang="uk-UA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282F90-F7F4-AF59-C2AC-20B025F49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41471" y="0"/>
            <a:ext cx="693364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63BD7F2-9940-90E7-B26A-0F60334CED0C}"/>
              </a:ext>
            </a:extLst>
          </p:cNvPr>
          <p:cNvCxnSpPr/>
          <p:nvPr/>
        </p:nvCxnSpPr>
        <p:spPr>
          <a:xfrm>
            <a:off x="4747491" y="3429000"/>
            <a:ext cx="748145" cy="8843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04903CC-2C3B-56FE-57BB-DFD4C9349ADC}"/>
              </a:ext>
            </a:extLst>
          </p:cNvPr>
          <p:cNvCxnSpPr>
            <a:cxnSpLocks/>
          </p:cNvCxnSpPr>
          <p:nvPr/>
        </p:nvCxnSpPr>
        <p:spPr>
          <a:xfrm flipV="1">
            <a:off x="1380837" y="4765964"/>
            <a:ext cx="4114799" cy="2470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430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B3"/>
            </a:gs>
            <a:gs pos="72000">
              <a:srgbClr val="FFFFCC"/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D00ADC-060E-E6E9-8836-288682F7232A}"/>
              </a:ext>
            </a:extLst>
          </p:cNvPr>
          <p:cNvSpPr txBox="1"/>
          <p:nvPr/>
        </p:nvSpPr>
        <p:spPr>
          <a:xfrm>
            <a:off x="0" y="0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D:\JS-files\F13&gt;git remote add origin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https://github.com/Chiz-ol-g/progect.git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работаем с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добавить на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удаленный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репозиторий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название репозитория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https://github.com/Chiz-ol-g/progect.git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 репозиторию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Теперь наш локальный репозиторий связан с удаленным. И чтобы отправить данные с локального репозитория на удаленный репозиторий, нужно прописать команду (скопируем ее)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 push -u origin master</a:t>
            </a:r>
            <a:endParaRPr lang="uk-UA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A79302-F93B-0240-7D8D-F15412843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635" y="3755736"/>
            <a:ext cx="7461480" cy="310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77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B3"/>
            </a:gs>
            <a:gs pos="72000">
              <a:srgbClr val="FFFFCC"/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8D049B-D91D-8878-A721-DD049A1FD454}"/>
              </a:ext>
            </a:extLst>
          </p:cNvPr>
          <p:cNvSpPr txBox="1"/>
          <p:nvPr/>
        </p:nvSpPr>
        <p:spPr>
          <a:xfrm>
            <a:off x="0" y="0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Проверим или все файлы запушились – обновим страницу</a:t>
            </a:r>
          </a:p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Должны быть отображены все те файлы, которые мы коммитили, примерно так:</a:t>
            </a:r>
          </a:p>
          <a:p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103565-85A8-E3E3-38D3-AEE3E2FBE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7" y="804330"/>
            <a:ext cx="7498452" cy="220776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6A0459-A891-A24E-1DD1-BCE60043D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175" y="2459183"/>
            <a:ext cx="4314825" cy="5210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F7F4F0-C27E-C34E-A000-2DABE8B1B2F7}"/>
              </a:ext>
            </a:extLst>
          </p:cNvPr>
          <p:cNvSpPr txBox="1"/>
          <p:nvPr/>
        </p:nvSpPr>
        <p:spPr>
          <a:xfrm>
            <a:off x="90777" y="3216262"/>
            <a:ext cx="778639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Можно просматривать файлы,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коментарии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например, если кликнуть на комментарий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second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то можно увидеть различия между коммитами: красный фон – предыдущий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коммент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и зеленый – последний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коммент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Любой человек может теперь пользоваться Вашими файлами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860303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B3"/>
            </a:gs>
            <a:gs pos="72000">
              <a:srgbClr val="FFFFCC"/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BE5DA-2BFF-DB18-87B2-0A098CF267B6}"/>
              </a:ext>
            </a:extLst>
          </p:cNvPr>
          <p:cNvSpPr txBox="1"/>
          <p:nvPr/>
        </p:nvSpPr>
        <p:spPr>
          <a:xfrm>
            <a:off x="0" y="0"/>
            <a:ext cx="1219200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Повторим цепочку событий: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Создадим еще один файл, например,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script1.js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3)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Переведем новый файл во 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-e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состояние: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 add –A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4) C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оздадим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контрольную точку: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 commit -a -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m"add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new script file“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5)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Отправим коммит на удаленный репозиторий: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 push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тут можно не писать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-u origin master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), т.к. по умолчанию будет взято это имя</a:t>
            </a:r>
            <a:endParaRPr lang="uk-UA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BBCEB5-833E-7A16-1C03-0590339D5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0997"/>
            <a:ext cx="2190750" cy="2295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1A5A1C-33F3-61FA-DB5C-C94B11ACA04B}"/>
              </a:ext>
            </a:extLst>
          </p:cNvPr>
          <p:cNvSpPr txBox="1"/>
          <p:nvPr/>
        </p:nvSpPr>
        <p:spPr>
          <a:xfrm>
            <a:off x="2190750" y="830997"/>
            <a:ext cx="100012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Проверим статус: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 status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uk-UA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4ED0BB0-8481-5C75-306B-9DBFE8E99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428" y="1276231"/>
            <a:ext cx="6638925" cy="1838325"/>
          </a:xfrm>
          <a:prstGeom prst="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9DB30E90-50CE-8A38-7B25-76B77F610CDB}"/>
              </a:ext>
            </a:extLst>
          </p:cNvPr>
          <p:cNvSpPr/>
          <p:nvPr/>
        </p:nvSpPr>
        <p:spPr>
          <a:xfrm>
            <a:off x="2780145" y="2466109"/>
            <a:ext cx="1403928" cy="258618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F47083D-2DB3-2A38-F4E3-2A7A4808B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4090961"/>
            <a:ext cx="5543597" cy="149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1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B3"/>
            </a:gs>
            <a:gs pos="72000">
              <a:srgbClr val="FFFFCC"/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C159EF-31DD-8160-2EF4-46B760EC8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8301287" cy="28725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3C09D6-C8FB-FED0-046B-5123F55E0D29}"/>
              </a:ext>
            </a:extLst>
          </p:cNvPr>
          <p:cNvSpPr txBox="1"/>
          <p:nvPr/>
        </p:nvSpPr>
        <p:spPr>
          <a:xfrm>
            <a:off x="-2" y="2872508"/>
            <a:ext cx="12192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Зайдем на репозиторий, обновим страницу:</a:t>
            </a:r>
            <a:endParaRPr lang="uk-UA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F97B33-622B-2C66-009F-95B1D3C2A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" y="3334173"/>
            <a:ext cx="5334000" cy="235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A3ACBFC9-2CD9-FFE7-7C54-97E76CBA8B29}"/>
              </a:ext>
            </a:extLst>
          </p:cNvPr>
          <p:cNvSpPr/>
          <p:nvPr/>
        </p:nvSpPr>
        <p:spPr>
          <a:xfrm>
            <a:off x="73889" y="4251892"/>
            <a:ext cx="5089237" cy="4217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471C46-A2D0-BEB8-8C0E-33A5C31EA4AF}"/>
              </a:ext>
            </a:extLst>
          </p:cNvPr>
          <p:cNvSpPr txBox="1"/>
          <p:nvPr/>
        </p:nvSpPr>
        <p:spPr>
          <a:xfrm>
            <a:off x="5333997" y="3339162"/>
            <a:ext cx="6858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Появился наш коммит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84407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B3"/>
            </a:gs>
            <a:gs pos="72000">
              <a:srgbClr val="FFFFCC"/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141755-E2D2-A6AA-EFF9-DBC3A51F8DD6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работать с </a:t>
            </a:r>
            <a:r>
              <a:rPr lang="ru-RU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ru-RU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 разных компьютеров, </a:t>
            </a:r>
            <a:r>
              <a:rPr lang="ru-RU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gitignore</a:t>
            </a:r>
            <a:endParaRPr lang="uk-UA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0E4195-C281-6E0C-7CA6-3C516598CCFE}"/>
              </a:ext>
            </a:extLst>
          </p:cNvPr>
          <p:cNvSpPr txBox="1"/>
          <p:nvPr/>
        </p:nvSpPr>
        <p:spPr>
          <a:xfrm>
            <a:off x="0" y="461665"/>
            <a:ext cx="1219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Попробуем поработать с одним и тем же репозиторием с 2-х отдельных компьютеров</a:t>
            </a:r>
          </a:p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У нас на компьютере уже есть папка, с которой мы работали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200" dirty="0">
                <a:latin typeface="Arial" panose="020B0604020202020204" pitchFamily="34" charset="0"/>
                <a:cs typeface="Arial" panose="020B0604020202020204" pitchFamily="34" charset="0"/>
              </a:rPr>
              <a:t>На другом </a:t>
            </a:r>
            <a:r>
              <a:rPr lang="uk-UA" sz="2200" dirty="0" err="1">
                <a:latin typeface="Arial" panose="020B0604020202020204" pitchFamily="34" charset="0"/>
                <a:cs typeface="Arial" panose="020B0604020202020204" pitchFamily="34" charset="0"/>
              </a:rPr>
              <a:t>компьютере</a:t>
            </a:r>
            <a:r>
              <a:rPr lang="uk-UA" sz="2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uk-UA" sz="2200" dirty="0" err="1">
                <a:latin typeface="Arial" panose="020B0604020202020204" pitchFamily="34" charset="0"/>
                <a:cs typeface="Arial" panose="020B0604020202020204" pitchFamily="34" charset="0"/>
              </a:rPr>
              <a:t>например</a:t>
            </a:r>
            <a:r>
              <a:rPr lang="uk-UA" sz="2200" dirty="0">
                <a:latin typeface="Arial" panose="020B0604020202020204" pitchFamily="34" charset="0"/>
                <a:cs typeface="Arial" panose="020B0604020202020204" pitchFamily="34" charset="0"/>
              </a:rPr>
              <a:t>, на </a:t>
            </a:r>
            <a:r>
              <a:rPr lang="uk-UA" sz="2200" dirty="0" err="1">
                <a:latin typeface="Arial" panose="020B0604020202020204" pitchFamily="34" charset="0"/>
                <a:cs typeface="Arial" panose="020B0604020202020204" pitchFamily="34" charset="0"/>
              </a:rPr>
              <a:t>работе</a:t>
            </a:r>
            <a:r>
              <a:rPr lang="uk-UA" sz="22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uk-UA" sz="2200" dirty="0" err="1">
                <a:latin typeface="Arial" panose="020B0604020202020204" pitchFamily="34" charset="0"/>
                <a:cs typeface="Arial" panose="020B0604020202020204" pitchFamily="34" charset="0"/>
              </a:rPr>
              <a:t>мы</a:t>
            </a:r>
            <a:r>
              <a:rPr lang="uk-UA" sz="2200" dirty="0">
                <a:latin typeface="Arial" panose="020B0604020202020204" pitchFamily="34" charset="0"/>
                <a:cs typeface="Arial" panose="020B0604020202020204" pitchFamily="34" charset="0"/>
              </a:rPr>
              <a:t> можем </a:t>
            </a:r>
            <a:r>
              <a:rPr lang="uk-UA" sz="2200" dirty="0" err="1">
                <a:latin typeface="Arial" panose="020B0604020202020204" pitchFamily="34" charset="0"/>
                <a:cs typeface="Arial" panose="020B0604020202020204" pitchFamily="34" charset="0"/>
              </a:rPr>
              <a:t>скопировать</a:t>
            </a:r>
            <a:r>
              <a:rPr lang="uk-UA" sz="2200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</a:p>
          <a:p>
            <a:pPr algn="just"/>
            <a:r>
              <a:rPr lang="uk-UA" sz="2200" dirty="0">
                <a:latin typeface="Arial" panose="020B0604020202020204" pitchFamily="34" charset="0"/>
                <a:cs typeface="Arial" panose="020B0604020202020204" pitchFamily="34" charset="0"/>
              </a:rPr>
              <a:t>папку </a:t>
            </a:r>
            <a:r>
              <a:rPr lang="uk-UA" sz="2200" dirty="0" err="1">
                <a:latin typeface="Arial" panose="020B0604020202020204" pitchFamily="34" charset="0"/>
                <a:cs typeface="Arial" panose="020B0604020202020204" pitchFamily="34" charset="0"/>
              </a:rPr>
              <a:t>файлы</a:t>
            </a:r>
            <a:r>
              <a:rPr lang="uk-UA" sz="2200" dirty="0">
                <a:latin typeface="Arial" panose="020B0604020202020204" pitchFamily="34" charset="0"/>
                <a:cs typeface="Arial" panose="020B0604020202020204" pitchFamily="34" charset="0"/>
              </a:rPr>
              <a:t> с </a:t>
            </a:r>
            <a:r>
              <a:rPr lang="uk-UA" sz="2200" dirty="0" err="1">
                <a:latin typeface="Arial" panose="020B0604020202020204" pitchFamily="34" charset="0"/>
                <a:cs typeface="Arial" panose="020B0604020202020204" pitchFamily="34" charset="0"/>
              </a:rPr>
              <a:t>репозитория</a:t>
            </a:r>
            <a:r>
              <a:rPr lang="uk-UA" sz="2200" dirty="0">
                <a:latin typeface="Arial" panose="020B0604020202020204" pitchFamily="34" charset="0"/>
                <a:cs typeface="Arial" panose="020B0604020202020204" pitchFamily="34" charset="0"/>
              </a:rPr>
              <a:t> 2-мя способами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uk-UA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38B565D-9553-857D-91FC-3440F0230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0275" y="907871"/>
            <a:ext cx="2371725" cy="885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820D801-0A5B-0A58-BC9A-3C7419CFD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9249" y="2082220"/>
            <a:ext cx="4402572" cy="38138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4B49978-EC1B-FB4B-A3F7-D5C9E974B4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35296"/>
          <a:stretch/>
        </p:blipFill>
        <p:spPr>
          <a:xfrm>
            <a:off x="2622116" y="1898801"/>
            <a:ext cx="1590675" cy="375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BD6C10-44CE-C38C-4D04-25400175F0D1}"/>
              </a:ext>
            </a:extLst>
          </p:cNvPr>
          <p:cNvSpPr txBox="1"/>
          <p:nvPr/>
        </p:nvSpPr>
        <p:spPr>
          <a:xfrm>
            <a:off x="0" y="1898801"/>
            <a:ext cx="7489248" cy="3954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200" dirty="0">
                <a:latin typeface="Arial" panose="020B0604020202020204" pitchFamily="34" charset="0"/>
                <a:cs typeface="Arial" panose="020B0604020202020204" pitchFamily="34" charset="0"/>
              </a:rPr>
              <a:t>кнопка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Code-&gt;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		        , 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затем его </a:t>
            </a:r>
          </a:p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разархивировать, и работать с ним</a:t>
            </a:r>
          </a:p>
          <a:p>
            <a:pPr algn="just"/>
            <a:endParaRPr lang="ru-RU" sz="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Воспользоваться терминалом, и запустить команду </a:t>
            </a:r>
            <a:r>
              <a:rPr lang="en-US" sz="22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git clone &lt;</a:t>
            </a:r>
            <a:r>
              <a:rPr lang="ru-RU" sz="2200" b="1" dirty="0" err="1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путь_к_репозиторию</a:t>
            </a:r>
            <a:r>
              <a:rPr lang="en-US" sz="22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sz="22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ru-RU" sz="22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имя</a:t>
            </a:r>
            <a:r>
              <a:rPr lang="en-US" sz="22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ru-RU" sz="22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папки-проекта</a:t>
            </a:r>
            <a:r>
              <a:rPr lang="en-US" sz="22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чтобы клонировать себе этот репозиторий локально на компьютере</a:t>
            </a:r>
          </a:p>
          <a:p>
            <a:pPr algn="just"/>
            <a:endParaRPr lang="ru-RU" sz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200" i="1" u="sng" dirty="0">
                <a:latin typeface="Arial" panose="020B0604020202020204" pitchFamily="34" charset="0"/>
                <a:cs typeface="Arial" panose="020B0604020202020204" pitchFamily="34" charset="0"/>
              </a:rPr>
              <a:t>Воспользуемся 2-м способом: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Скопируем ссылку (путь, по которому можно найти наш репозиторий)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Откройте в терминале (консоли) папку (например,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uk-UA" sz="22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uk-UA" sz="2200" dirty="0" err="1">
                <a:latin typeface="Arial" panose="020B0604020202020204" pitchFamily="34" charset="0"/>
                <a:cs typeface="Arial" panose="020B0604020202020204" pitchFamily="34" charset="0"/>
              </a:rPr>
              <a:t>напишите</a:t>
            </a:r>
            <a:r>
              <a:rPr lang="uk-UA" sz="2200" dirty="0">
                <a:latin typeface="Arial" panose="020B0604020202020204" pitchFamily="34" charset="0"/>
                <a:cs typeface="Arial" panose="020B0604020202020204" pitchFamily="34" charset="0"/>
              </a:rPr>
              <a:t> команду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10127016-ECE0-43FD-ADD7-58BE4C54E1DC}"/>
              </a:ext>
            </a:extLst>
          </p:cNvPr>
          <p:cNvSpPr/>
          <p:nvPr/>
        </p:nvSpPr>
        <p:spPr>
          <a:xfrm>
            <a:off x="7681769" y="5293211"/>
            <a:ext cx="1607127" cy="46181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243DD78-FF33-911B-8A60-D72DDF7AFF2B}"/>
              </a:ext>
            </a:extLst>
          </p:cNvPr>
          <p:cNvSpPr/>
          <p:nvPr/>
        </p:nvSpPr>
        <p:spPr>
          <a:xfrm>
            <a:off x="7681769" y="3740420"/>
            <a:ext cx="3550371" cy="46181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95F314A4-9016-2518-F764-8357B575626A}"/>
              </a:ext>
            </a:extLst>
          </p:cNvPr>
          <p:cNvCxnSpPr>
            <a:cxnSpLocks/>
          </p:cNvCxnSpPr>
          <p:nvPr/>
        </p:nvCxnSpPr>
        <p:spPr>
          <a:xfrm flipV="1">
            <a:off x="7313036" y="4127970"/>
            <a:ext cx="547109" cy="296625"/>
          </a:xfrm>
          <a:prstGeom prst="straightConnector1">
            <a:avLst/>
          </a:prstGeom>
          <a:ln w="5715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E7483C-2A31-8884-BB2A-01A0F9CD15C9}"/>
              </a:ext>
            </a:extLst>
          </p:cNvPr>
          <p:cNvSpPr txBox="1"/>
          <p:nvPr/>
        </p:nvSpPr>
        <p:spPr>
          <a:xfrm>
            <a:off x="0" y="5957980"/>
            <a:ext cx="98967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clone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https://github.com/Chiz-ol-g/progect.git </a:t>
            </a:r>
            <a:r>
              <a:rPr lang="en-US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project-2</a:t>
            </a:r>
            <a:endParaRPr lang="uk-UA" sz="24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636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B3"/>
            </a:gs>
            <a:gs pos="72000">
              <a:srgbClr val="FFFFCC"/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4F2AF7-0E3A-E1F0-8A47-91BE222B4F5C}"/>
              </a:ext>
            </a:extLst>
          </p:cNvPr>
          <p:cNvSpPr txBox="1"/>
          <p:nvPr/>
        </p:nvSpPr>
        <p:spPr>
          <a:xfrm>
            <a:off x="-2" y="0"/>
            <a:ext cx="12192001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Теперь в нашей папке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появилась папка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project-2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со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всеми файлами</a:t>
            </a: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Изменим немного файл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index.html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папке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project-2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при этом в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vs code 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наш файл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стал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отмечен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буквой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b="1" dirty="0"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что означает модифицирован</a:t>
            </a:r>
          </a:p>
          <a:p>
            <a:pPr algn="just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Посмотрим статус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 status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закоммитим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наши файлы в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удаленн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ы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й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репозиторий:</a:t>
            </a:r>
            <a:endParaRPr lang="uk-UA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51A171B-A71D-CA30-8A6D-8D348C4CA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691" y="789669"/>
            <a:ext cx="3609975" cy="4572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BCFCD12-1349-3151-5D41-18BFDA6B9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310" y="1318164"/>
            <a:ext cx="3967843" cy="457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BE6E4-811C-EC85-F6AD-6A7AF9B965C1}"/>
              </a:ext>
            </a:extLst>
          </p:cNvPr>
          <p:cNvSpPr txBox="1"/>
          <p:nvPr/>
        </p:nvSpPr>
        <p:spPr>
          <a:xfrm>
            <a:off x="-15751" y="2154436"/>
            <a:ext cx="61929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 add –A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 commit -a -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m"index.htyml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mod“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 push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1B6F8DA-16DC-12F2-7932-77D0CC0FF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7231" y="2056219"/>
            <a:ext cx="5257800" cy="1143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96F0719-6BF0-2122-A708-45ED1BDFDC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7231" y="3166092"/>
            <a:ext cx="3352800" cy="6953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271DEA3-4BD1-8F37-4BBA-9ED1BF2D5581}"/>
              </a:ext>
            </a:extLst>
          </p:cNvPr>
          <p:cNvSpPr txBox="1"/>
          <p:nvPr/>
        </p:nvSpPr>
        <p:spPr>
          <a:xfrm>
            <a:off x="0" y="3861417"/>
            <a:ext cx="1219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Если вы копируете (клонирует) удаленный репозиторий, он будет сразу связан с удаленным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Просмотрим наш удаленный репозиторий:</a:t>
            </a: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Допустим, вам нужно будет дома продолжить работу с этим же самым проектом, с которым вы работали на работе</a:t>
            </a: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Откроем в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vs code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домашнюю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папку с проектом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Т.к. все изменения над проектом производились на другом компьютере, нам необходимо отобразить все изменения в нашем проекте.  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39F2FB5-2712-592A-F549-D0C0AC0C51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77231" y="4523615"/>
            <a:ext cx="5257800" cy="476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39657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B3"/>
            </a:gs>
            <a:gs pos="72000">
              <a:srgbClr val="FFFFCC"/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FD6AEC-C31D-868F-7CDC-70D5515FF9E1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Для этого существует специальная команда 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git pull</a:t>
            </a: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После этого в файле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(и во всех файлах, с которыми происходили изменения)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отобразятся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все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наши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изменения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4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Наиболее</a:t>
            </a:r>
            <a:r>
              <a:rPr lang="uk-UA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 часто </a:t>
            </a:r>
            <a:r>
              <a:rPr lang="uk-UA" sz="24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возникающая</a:t>
            </a:r>
            <a:r>
              <a:rPr lang="uk-UA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ошибка</a:t>
            </a:r>
            <a:r>
              <a:rPr lang="uk-UA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uk-UA" sz="24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новичков</a:t>
            </a:r>
            <a:r>
              <a:rPr lang="uk-UA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Например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, на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удаленном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репозитории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могли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произойти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какие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-то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изменения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кто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-то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запушил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новые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данные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вы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сами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создали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какой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-то файл…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просто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изменили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вручную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файл прямо в браузере на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удаленном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репозитории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, либо добавили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Readme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-файл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Т.е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произошли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какие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-то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изменения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удаленном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репозитории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например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добавим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Readme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-файл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допустим, забыли что на удаленном репозитории уже что-то поменяли, и написали далее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 push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то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возникнет ошибка 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C95DA5-D334-433A-A967-D742DA6EF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4448175" cy="18954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21E8E3-D6F6-4282-EB74-3A0AEF20EDE0}"/>
              </a:ext>
            </a:extLst>
          </p:cNvPr>
          <p:cNvSpPr txBox="1"/>
          <p:nvPr/>
        </p:nvSpPr>
        <p:spPr>
          <a:xfrm>
            <a:off x="4549775" y="3416320"/>
            <a:ext cx="76422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Теперь изменим немного наш проект, например, файл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пропишем в терминале опять команды:</a:t>
            </a:r>
          </a:p>
          <a:p>
            <a:pPr algn="just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 add –A</a:t>
            </a:r>
          </a:p>
          <a:p>
            <a:pPr algn="just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 commit -a -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m"add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&lt;h3&gt;"</a:t>
            </a:r>
            <a:endParaRPr lang="uk-UA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72B4619-6EDB-6B8E-7DF3-49866EAD3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94437"/>
            <a:ext cx="100298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94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B3"/>
            </a:gs>
            <a:gs pos="72000">
              <a:srgbClr val="FFFFCC"/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28DF21-4316-7CDE-84C9-F973024F8ED7}"/>
              </a:ext>
            </a:extLst>
          </p:cNvPr>
          <p:cNvSpPr txBox="1"/>
          <p:nvPr/>
        </p:nvSpPr>
        <p:spPr>
          <a:xfrm>
            <a:off x="-1" y="0"/>
            <a:ext cx="12256655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70" algn="ctr"/>
            <a:r>
              <a:rPr lang="ru-RU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Контроль версий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200" algn="just"/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Пусть у нас есть проект (папка с проектом). Мы его немного изменили, но хотим далее модифицировать проект, при этом старую версию где-то сохранять (если вдруг что-то пойдет не так). Для этого раньше обычно просто делали копии папки и сохраняли много таких копий модифицированного проекта:</a:t>
            </a:r>
          </a:p>
          <a:p>
            <a:pPr marR="200" algn="just"/>
            <a:endParaRPr lang="ru-RU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200" algn="just"/>
            <a:endParaRPr lang="ru-RU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200" algn="just"/>
            <a:endParaRPr lang="ru-RU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200" algn="just"/>
            <a:endParaRPr lang="ru-RU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200" algn="just"/>
            <a:endParaRPr lang="ru-RU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200" algn="just"/>
            <a:endParaRPr lang="ru-RU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200" algn="just"/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этого были придуманы системы контроля версий. Познакомимся с самой популярной из них –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Основные плюсы такой системы: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2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Она позволяет сохранять контрольные точки (версии) несколькими командами, которые будут сохраняться в определенном репозитории. Можно будет к нему обратиться и посмотреть, где и что изменялось. Можно «откатиться»  на старую версию, на новую , и т.д. И если вдруг Ваш заказчик попросит Вас вернуться к одной из старых версий (что встречается не так уж и редко), это легко можно сделать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195C80-0DC6-BD32-4287-9C3069E28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744" y="1938992"/>
            <a:ext cx="4336473" cy="14660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5B6E10-5156-8AA4-1A68-AEDEAB386C8E}"/>
              </a:ext>
            </a:extLst>
          </p:cNvPr>
          <p:cNvSpPr txBox="1"/>
          <p:nvPr/>
        </p:nvSpPr>
        <p:spPr>
          <a:xfrm>
            <a:off x="4424216" y="1938992"/>
            <a:ext cx="77677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этом в каждой копии есть файлы измененные, а есть неизмененные (картинки, иконки, шрифты…)</a:t>
            </a:r>
          </a:p>
          <a:p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не круто. Хотелось бы иметь программу, которая сохраняла бы версии нашего проекта, содержащие только измененные файлы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280639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B3"/>
            </a:gs>
            <a:gs pos="72000">
              <a:srgbClr val="FFFFCC"/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D6C254-90B0-83FC-3583-7EB1B0B625A3}"/>
              </a:ext>
            </a:extLst>
          </p:cNvPr>
          <p:cNvSpPr txBox="1"/>
          <p:nvPr/>
        </p:nvSpPr>
        <p:spPr>
          <a:xfrm>
            <a:off x="0" y="0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Сообщение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об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ошибке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говорит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нам,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что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удаленном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репозитории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находится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более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новая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версия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проекта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поэтому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сначала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необходимо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выполнить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команду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 pull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тогда уже коммитить данные</a:t>
            </a: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Т.е. если на удаленном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репозитоии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 происходили какие-то изменения, то необходимо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всега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сеачала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выполнять команду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git pull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Выполним эту команду, и в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vs code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появится наш файл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Readme.md</a:t>
            </a:r>
            <a:endParaRPr lang="uk-UA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EF373E-8AF7-E24B-CD03-9B15F874D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8324"/>
            <a:ext cx="3914775" cy="1457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7D8B79-7FC9-9259-A1EA-DB7A460FB783}"/>
              </a:ext>
            </a:extLst>
          </p:cNvPr>
          <p:cNvSpPr txBox="1"/>
          <p:nvPr/>
        </p:nvSpPr>
        <p:spPr>
          <a:xfrm>
            <a:off x="3914774" y="2251128"/>
            <a:ext cx="827722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Также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мы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видим в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терминале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ошибку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которая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говорит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о том,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что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2400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Автоматическое </a:t>
            </a:r>
            <a:r>
              <a:rPr lang="ru-RU" sz="24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слияние</a:t>
            </a:r>
            <a:r>
              <a:rPr lang="ru-RU" sz="2400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не удалось; исправить конфликты, а затем зафиксировать результат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Эта ошибка появилась из-за того, что мы сначала внесли изменения в наш проект на локальном компьютере, а потом добавили изменения с удаленного репозитория, поэтому слияние двух проектов не выполнилось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A53CDDF-D695-8313-05B7-B46539781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55312"/>
            <a:ext cx="8124825" cy="7620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488CE83-451B-B3EE-9072-4F418937F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17312"/>
            <a:ext cx="4524375" cy="438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E62F41E-D691-78A3-46C9-3D59D3001894}"/>
              </a:ext>
            </a:extLst>
          </p:cNvPr>
          <p:cNvSpPr txBox="1"/>
          <p:nvPr/>
        </p:nvSpPr>
        <p:spPr>
          <a:xfrm>
            <a:off x="8259618" y="5355312"/>
            <a:ext cx="39323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Исправим ошибки и запушим все на удаленный репозиторий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145139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B3"/>
            </a:gs>
            <a:gs pos="72000">
              <a:srgbClr val="FFFFCC"/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018FC6-4913-8C1A-3001-9C9C73EA69CB}"/>
              </a:ext>
            </a:extLst>
          </p:cNvPr>
          <p:cNvSpPr txBox="1"/>
          <p:nvPr/>
        </p:nvSpPr>
        <p:spPr>
          <a:xfrm>
            <a:off x="0" y="0"/>
            <a:ext cx="1219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Зайдем на удаленный репозиторий, обновим и можно просмотреть все коммиты: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2400"/>
              <a:t> </a:t>
            </a:r>
            <a:endParaRPr lang="uk-UA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D8FEBA-5F8F-3D09-D3FE-534166D3F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5501"/>
            <a:ext cx="1276350" cy="542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71B79D-DC46-5E4C-25C0-2E3364D38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350" y="438574"/>
            <a:ext cx="3962400" cy="3524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F2B319-1458-F0A5-9AF1-D36F386EC00A}"/>
              </a:ext>
            </a:extLst>
          </p:cNvPr>
          <p:cNvSpPr txBox="1"/>
          <p:nvPr/>
        </p:nvSpPr>
        <p:spPr>
          <a:xfrm>
            <a:off x="5479473" y="526761"/>
            <a:ext cx="6712527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Игнорирование файлов при работе с 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При отправке файлов на удаленный репозиторий нам не нужно пушить туда некоторые файлы (файлы настроек, папка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node_modules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…)</a:t>
            </a: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Для этого существует специальный файл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gitignore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нем прописываются все файлы и папки, которые не нужно пушить на удаленный репозиторий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FDCE49B-31B3-253C-2FDC-577B0CF31F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5526" y="4011315"/>
            <a:ext cx="2383051" cy="42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24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B3"/>
            </a:gs>
            <a:gs pos="72000">
              <a:srgbClr val="FFFFCC"/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4BCFCE-B21F-F827-84D7-36991D305BF8}"/>
              </a:ext>
            </a:extLst>
          </p:cNvPr>
          <p:cNvSpPr txBox="1"/>
          <p:nvPr/>
        </p:nvSpPr>
        <p:spPr>
          <a:xfrm>
            <a:off x="0" y="0"/>
            <a:ext cx="12192000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этом происходит экономия памяти, т.к. все статичные файлы (картинки, иконки…) которые мы не </a:t>
            </a:r>
            <a:r>
              <a:rPr lang="ru-RU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меням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из контрольной точки в контрольную точку не копируются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Тот репозиторий, который мы создали, может быть предоставлен нескольким людям и с ним могут работать несколько человек, что и происходит в больших компаниях на реальных больших проектах, т.к. над одним  проектом может работать и 10 и 20 человек</a:t>
            </a:r>
          </a:p>
          <a:p>
            <a:pPr algn="just"/>
            <a:r>
              <a:rPr lang="ru-RU" sz="24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Есть понятие </a:t>
            </a: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ru-RU" sz="24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а есть </a:t>
            </a: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sz="2400" u="sng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система контроля версий, которая позволяет создавать точки отсчета ваших версий. Это программа для создания репозиториев</a:t>
            </a:r>
          </a:p>
          <a:p>
            <a:pPr algn="just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это удаленное хранилище ваших </a:t>
            </a:r>
            <a:r>
              <a:rPr lang="ru-RU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репозиториев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Все что пушится на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хранится в интернете и может быть доступно в репозитории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Перейдем на страницу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https://git-scm.com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скачаем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установим. На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Windows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на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macOS 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он работает одинаково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– 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отдельная огромная технология, включающая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множество разделов и применений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Здесь мы изучим самые базовые функции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Более детально можно изучить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ссылке: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https://githowto.com</a:t>
            </a:r>
            <a:r>
              <a:rPr lang="ru-RU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uk-UA" sz="2400" b="1" dirty="0">
              <a:solidFill>
                <a:srgbClr val="00B05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E3943B-6E27-E2F0-93DE-16E0A4A47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30" y="4849774"/>
            <a:ext cx="33051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76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B3"/>
            </a:gs>
            <a:gs pos="72000">
              <a:srgbClr val="FFFFCC"/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E83E2F-EA32-91A8-20D9-5B381D7E2B0F}"/>
              </a:ext>
            </a:extLst>
          </p:cNvPr>
          <p:cNvSpPr txBox="1"/>
          <p:nvPr/>
        </p:nvSpPr>
        <p:spPr>
          <a:xfrm>
            <a:off x="0" y="0"/>
            <a:ext cx="121920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После установки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мы можем его использовать. Сделать это можно 2-мя способами:</a:t>
            </a:r>
          </a:p>
          <a:p>
            <a:pPr marL="457200" indent="-457200" algn="just">
              <a:buAutoNum type="arabicParenR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Использование в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OS Windows 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graphical user interface</a:t>
            </a:r>
            <a:r>
              <a:rPr 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графическое представлени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е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git)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- нужно нажать ПКМ на нужной папке и в контекстном меню использовать пункты:</a:t>
            </a:r>
          </a:p>
          <a:p>
            <a:pPr algn="just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2) Использование терминала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командная строка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открыть папку с проектом, нажать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ПКМ-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открыть папку с проектом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набрать в адресной строке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cmd.exe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Vs code-&gt;terminal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Теперь необходимо </a:t>
            </a:r>
            <a:r>
              <a:rPr lang="ru-RU" sz="2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прописать команду для нашего проекта 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en-US" sz="2400" b="1" dirty="0" err="1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endParaRPr lang="en-US" sz="2400" b="1" dirty="0">
              <a:solidFill>
                <a:srgbClr val="FF000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9A043F-9D40-BD06-95D8-45BEDEBE2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927" y="1985190"/>
            <a:ext cx="2530764" cy="1143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108DFB-D5CD-0D52-4F6C-0338E7AEF5DF}"/>
              </a:ext>
            </a:extLst>
          </p:cNvPr>
          <p:cNvSpPr txBox="1"/>
          <p:nvPr/>
        </p:nvSpPr>
        <p:spPr>
          <a:xfrm>
            <a:off x="2798617" y="1892826"/>
            <a:ext cx="93933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Здесь все операции можно проводить наглядно, но не очень удобно </a:t>
            </a:r>
            <a:endParaRPr lang="uk-UA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3AB6A1-D741-3050-E2B7-991E4341C7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86526" y="4025897"/>
            <a:ext cx="3913186" cy="394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E6C2D99-5682-605E-C4DE-43E6498F6C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88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92666" y="5325160"/>
            <a:ext cx="1314450" cy="1438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9321D5-5310-E984-1F49-E30909F92179}"/>
              </a:ext>
            </a:extLst>
          </p:cNvPr>
          <p:cNvSpPr txBox="1"/>
          <p:nvPr/>
        </p:nvSpPr>
        <p:spPr>
          <a:xfrm>
            <a:off x="6276977" y="5721133"/>
            <a:ext cx="48620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папке с проектом появится скрытая папка -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.git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Это и есть наш репозиторий</a:t>
            </a:r>
            <a:endParaRPr lang="uk-UA" sz="2400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6CE0FC8-C4B2-C7FA-8D53-FC7B625841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829984"/>
            <a:ext cx="6227408" cy="54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11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B3"/>
            </a:gs>
            <a:gs pos="72000">
              <a:srgbClr val="FFFFCC"/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5748B-0092-D274-FB70-AD91C0F781E2}"/>
              </a:ext>
            </a:extLst>
          </p:cNvPr>
          <p:cNvSpPr txBox="1"/>
          <p:nvPr/>
        </p:nvSpPr>
        <p:spPr>
          <a:xfrm>
            <a:off x="0" y="0"/>
            <a:ext cx="12192000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Теперь необходимо настроить систему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git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Обычно над проектом работает несколько человек. Чтобы смотреть, какие изменения и кто внес, необходимо представиться (например, имя и почту)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prstClr val="black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400" dirty="0">
                <a:solidFill>
                  <a:prstClr val="black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э</a:t>
            </a:r>
            <a:r>
              <a:rPr lang="uk-UA" sz="2400" dirty="0">
                <a:solidFill>
                  <a:prstClr val="black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того</a:t>
            </a:r>
            <a:r>
              <a:rPr lang="ru-RU" sz="2400" dirty="0">
                <a:solidFill>
                  <a:prstClr val="black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нужно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прописать 2 конфигурационные команды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для имени и почты):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config </a:t>
            </a:r>
            <a:r>
              <a:rPr lang="ru-RU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мы можем конфигурировать файлы 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локально</a:t>
            </a:r>
            <a:r>
              <a:rPr lang="ru-R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глобально</a:t>
            </a:r>
            <a:endParaRPr lang="uk-U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24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Глобально</a:t>
            </a:r>
            <a:r>
              <a:rPr lang="uk-UA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uk-UA" sz="2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установятся</a:t>
            </a:r>
            <a:r>
              <a:rPr lang="uk-UA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</a:t>
            </a:r>
            <a:r>
              <a:rPr lang="ru-RU" sz="2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йки</a:t>
            </a:r>
            <a:r>
              <a:rPr lang="ru-R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весь компьютер и все проекты, которые мы будем создавать, будут созданы от нашего имени</a:t>
            </a:r>
          </a:p>
          <a:p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Локально</a:t>
            </a:r>
            <a:r>
              <a:rPr lang="ru-R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в каких-то отдельных проектах мы можем указывать другое имя. Если мы укажем локальные настройки, то глобальные на этот проект устанавливаться не будут</a:t>
            </a:r>
          </a:p>
          <a:p>
            <a:r>
              <a:rPr lang="ru-R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Установим 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локально</a:t>
            </a:r>
            <a:r>
              <a:rPr lang="ru-R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arenR"/>
            </a:pP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git config --local user.name </a:t>
            </a:r>
            <a:r>
              <a:rPr lang="en-US" sz="2400" b="1" dirty="0">
                <a:solidFill>
                  <a:srgbClr val="0000CC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"Olena“</a:t>
            </a:r>
          </a:p>
          <a:p>
            <a:pPr marL="457200" indent="-457200">
              <a:buAutoNum type="arabicParenR"/>
            </a:pP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git config --local </a:t>
            </a:r>
            <a:r>
              <a:rPr lang="en-US" sz="2400" b="1" dirty="0" err="1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user.email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0000CC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example@gmail.com</a:t>
            </a:r>
            <a:endParaRPr lang="ru-RU" sz="2400" b="1" dirty="0">
              <a:solidFill>
                <a:srgbClr val="0000CC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Если открыть папку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.git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то там увидим файл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</a:p>
          <a:p>
            <a:endParaRPr lang="uk-UA" b="1" dirty="0">
              <a:solidFill>
                <a:srgbClr val="0000CC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36C6C1-83AA-9396-E8AE-068508C25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473" y="5246489"/>
            <a:ext cx="1409700" cy="1905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826D66-2934-D82C-7FFA-986BFD305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4610100"/>
            <a:ext cx="3581400" cy="2247900"/>
          </a:xfrm>
          <a:prstGeom prst="rect">
            <a:avLst/>
          </a:prstGeo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7F3C744F-8BF8-83BA-4161-DE1748154F6C}"/>
              </a:ext>
            </a:extLst>
          </p:cNvPr>
          <p:cNvCxnSpPr/>
          <p:nvPr/>
        </p:nvCxnSpPr>
        <p:spPr>
          <a:xfrm flipV="1">
            <a:off x="7647709" y="5539978"/>
            <a:ext cx="1117600" cy="9439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173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B3"/>
            </a:gs>
            <a:gs pos="72000">
              <a:srgbClr val="FFFFCC"/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813894-AF09-7673-DA4A-361820BD02D5}"/>
              </a:ext>
            </a:extLst>
          </p:cNvPr>
          <p:cNvSpPr txBox="1"/>
          <p:nvPr/>
        </p:nvSpPr>
        <p:spPr>
          <a:xfrm>
            <a:off x="0" y="0"/>
            <a:ext cx="12192000" cy="654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Когда вы впервые установили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ru-RU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установите сначала имя и почту глобально, прописав </a:t>
            </a: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--global</a:t>
            </a:r>
          </a:p>
          <a:p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У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git-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репозитория есть 3 состояния файлов: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Созданные простым способом и с ними ничего не происходит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Когда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следит за определенными файлами (они попадают в т.н.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Когда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создал контрольную точку (версию,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Просмотреть статус репозитория:</a:t>
            </a:r>
          </a:p>
          <a:p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git status</a:t>
            </a:r>
          </a:p>
          <a:p>
            <a:endParaRPr lang="en-US" sz="2400" b="1" dirty="0">
              <a:solidFill>
                <a:srgbClr val="FF000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Чтобы файлы попали в </a:t>
            </a:r>
            <a:r>
              <a:rPr lang="en-US" sz="2400" b="1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ru-RU" sz="2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нужна команда 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git add –A</a:t>
            </a:r>
          </a:p>
          <a:p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Где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флаг </a:t>
            </a:r>
            <a:r>
              <a:rPr lang="uk-UA" sz="2400" b="1" dirty="0">
                <a:latin typeface="Arial" panose="020B0604020202020204" pitchFamily="34" charset="0"/>
                <a:cs typeface="Arial" panose="020B0604020202020204" pitchFamily="34" charset="0"/>
              </a:rPr>
              <a:t>-А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означает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все файлы из папки 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54AE3D-ECF6-340B-D6A4-DCA18DE0ACD4}"/>
              </a:ext>
            </a:extLst>
          </p:cNvPr>
          <p:cNvSpPr txBox="1"/>
          <p:nvPr/>
        </p:nvSpPr>
        <p:spPr>
          <a:xfrm>
            <a:off x="6476854" y="3200087"/>
            <a:ext cx="55292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У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нас пока нет ни одного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(ни одной контрольной точки)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Он пока не следит ни за какими файлами </a:t>
            </a:r>
            <a:endParaRPr lang="uk-UA" sz="24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DD4AB07-C5BC-7077-1E63-D9E5DBDC0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0087"/>
            <a:ext cx="65436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69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B3"/>
            </a:gs>
            <a:gs pos="72000">
              <a:srgbClr val="FFFFCC"/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830803E-3C61-3743-8476-99D58A02D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664364" cy="34649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643EBE-2DF8-5A22-7D24-EF997F5242D4}"/>
              </a:ext>
            </a:extLst>
          </p:cNvPr>
          <p:cNvSpPr txBox="1"/>
          <p:nvPr/>
        </p:nvSpPr>
        <p:spPr>
          <a:xfrm>
            <a:off x="4664364" y="0"/>
            <a:ext cx="75276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Файлы изменили цвет, и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уже будет отслеживать эти файлы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Создадим еще один файл, например,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styles2.css</a:t>
            </a:r>
            <a:endParaRPr lang="uk-UA" sz="2400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62A398-E6C2-4D1D-0D90-D46972859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53552" y="1200329"/>
            <a:ext cx="2038350" cy="1847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ACAFA3-6BC8-66BD-0D01-C83BA86B9E8E}"/>
              </a:ext>
            </a:extLst>
          </p:cNvPr>
          <p:cNvSpPr txBox="1"/>
          <p:nvPr/>
        </p:nvSpPr>
        <p:spPr>
          <a:xfrm>
            <a:off x="6881090" y="1200329"/>
            <a:ext cx="531091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еще раз проверим статус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uk-UA" sz="2400" b="1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F8F4937-1D8F-216E-C0E8-83EBB17BBC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4197"/>
          <a:stretch/>
        </p:blipFill>
        <p:spPr>
          <a:xfrm>
            <a:off x="6963064" y="1614920"/>
            <a:ext cx="5562600" cy="28277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24ACFA-5051-6B25-C040-3C1E14B8A77D}"/>
              </a:ext>
            </a:extLst>
          </p:cNvPr>
          <p:cNvSpPr txBox="1"/>
          <p:nvPr/>
        </p:nvSpPr>
        <p:spPr>
          <a:xfrm>
            <a:off x="0" y="3648343"/>
            <a:ext cx="679190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ы видим наш файл красного цвета, и он не отслеживается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Чтобы перевести  этот файл в т.н.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нужно еще раз прописать команду: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 add –A  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либо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 add styles2.css</a:t>
            </a:r>
          </a:p>
          <a:p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либо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 add </a:t>
            </a:r>
            <a:r>
              <a:rPr lang="uk-UA" sz="2400" b="1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.css</a:t>
            </a:r>
          </a:p>
          <a:p>
            <a:endParaRPr lang="uk-UA" sz="2400" b="1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0E125BE-79DC-FF7F-EAEB-A591FF0C30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3275" y="4857282"/>
            <a:ext cx="39909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15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B3"/>
            </a:gs>
            <a:gs pos="72000">
              <a:srgbClr val="FFFFCC"/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DBDAB2-8DB8-07E3-A438-16C067E8D023}"/>
              </a:ext>
            </a:extLst>
          </p:cNvPr>
          <p:cNvSpPr txBox="1"/>
          <p:nvPr/>
        </p:nvSpPr>
        <p:spPr>
          <a:xfrm>
            <a:off x="0" y="0"/>
            <a:ext cx="12192000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Теперь нам нужно перевести все эти файлы в </a:t>
            </a:r>
            <a:r>
              <a:rPr lang="en-US" sz="2400" b="1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commit:</a:t>
            </a:r>
          </a:p>
          <a:p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git commit -a -</a:t>
            </a:r>
            <a:r>
              <a:rPr lang="en-US" sz="2400" b="1" dirty="0" err="1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m"first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commit«</a:t>
            </a:r>
            <a:endParaRPr lang="ru-RU" sz="2400" b="1" dirty="0">
              <a:solidFill>
                <a:srgbClr val="FF000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b="1" dirty="0">
              <a:solidFill>
                <a:srgbClr val="FF000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b="1" dirty="0">
              <a:solidFill>
                <a:srgbClr val="FF000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b="1" dirty="0">
              <a:solidFill>
                <a:srgbClr val="FF000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b="1" dirty="0">
              <a:solidFill>
                <a:srgbClr val="FF000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b="1" dirty="0">
              <a:solidFill>
                <a:srgbClr val="FF000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b="1" dirty="0">
              <a:solidFill>
                <a:srgbClr val="FF000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b="1" dirty="0">
              <a:solidFill>
                <a:srgbClr val="FF000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b="1" dirty="0">
              <a:solidFill>
                <a:srgbClr val="FF000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Теперь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здесь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будет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храниться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версия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проекта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, к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которой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можно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будет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вернуться,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если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нужно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Если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м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ы пропишем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 status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то мы уже не увидим никаких файлов: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Давайте внесем какие-то изменения в проект, например, в файл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7E97EC-DA86-673C-44AC-D02064E82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0997"/>
            <a:ext cx="6905902" cy="2549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4C306A-0094-2573-69FD-F4E83068F65D}"/>
              </a:ext>
            </a:extLst>
          </p:cNvPr>
          <p:cNvSpPr txBox="1"/>
          <p:nvPr/>
        </p:nvSpPr>
        <p:spPr>
          <a:xfrm>
            <a:off x="6905902" y="830997"/>
            <a:ext cx="52860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Флаг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–а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означает все файлы,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флаг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означает текст сообщения определенного коммита (контрольной версии)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Мы создали контрольную точку.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00E5AFB-D870-8970-5756-C9E4BEAD8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93647"/>
            <a:ext cx="5909642" cy="11333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A08A2A-32C7-256E-8AB3-21F9D99EFD54}"/>
              </a:ext>
            </a:extLst>
          </p:cNvPr>
          <p:cNvSpPr txBox="1"/>
          <p:nvPr/>
        </p:nvSpPr>
        <p:spPr>
          <a:xfrm>
            <a:off x="0" y="6488667"/>
            <a:ext cx="4719782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n-US" sz="2400" b="0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Hello, world!</a:t>
            </a:r>
            <a:r>
              <a:rPr lang="en-US" sz="2400" b="0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n-US" sz="2400" b="0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073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B3"/>
            </a:gs>
            <a:gs pos="72000">
              <a:srgbClr val="FFFFCC"/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9CCD85-0ED5-6163-A8B1-D452FCD1AD7E}"/>
              </a:ext>
            </a:extLst>
          </p:cNvPr>
          <p:cNvSpPr txBox="1"/>
          <p:nvPr/>
        </p:nvSpPr>
        <p:spPr>
          <a:xfrm>
            <a:off x="0" y="0"/>
            <a:ext cx="121920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Проверим статус: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консоли пишется: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modified:   index.html</a:t>
            </a:r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файл был изменен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Переведем его в 2-е состояние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командой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 add -A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также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закомитим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его(переведем в 3-е состояние):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 commit -a -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m"second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D64E40-9C85-6EE1-1213-424D1A8A4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1665"/>
            <a:ext cx="9358329" cy="236466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506301-E643-4C21-0951-C76D7588F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85651"/>
            <a:ext cx="5985811" cy="183005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57FAC2D-D331-E418-0C16-07F7E82535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46" y="6100908"/>
            <a:ext cx="5577326" cy="90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86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433B915E7098443A07546A43BE9C089" ma:contentTypeVersion="13" ma:contentTypeDescription="Создание документа." ma:contentTypeScope="" ma:versionID="80bc39a71fdbb005d6c06cdb2a718544">
  <xsd:schema xmlns:xsd="http://www.w3.org/2001/XMLSchema" xmlns:xs="http://www.w3.org/2001/XMLSchema" xmlns:p="http://schemas.microsoft.com/office/2006/metadata/properties" xmlns:ns2="736568fc-329e-4fa0-903f-cea0949d01d7" xmlns:ns3="a5a4094b-087e-45b9-aeca-43322ae892d2" targetNamespace="http://schemas.microsoft.com/office/2006/metadata/properties" ma:root="true" ma:fieldsID="60b9ed7f32da51d46dd1d40d42f06ec7" ns2:_="" ns3:_="">
    <xsd:import namespace="736568fc-329e-4fa0-903f-cea0949d01d7"/>
    <xsd:import namespace="a5a4094b-087e-45b9-aeca-43322ae892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6568fc-329e-4fa0-903f-cea0949d01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168b2bcd-3960-4df8-afb5-1b38f073375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a4094b-087e-45b9-aeca-43322ae892d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19e5806e-8617-4456-b81d-4eab9e6f0e43}" ma:internalName="TaxCatchAll" ma:showField="CatchAllData" ma:web="a5a4094b-087e-45b9-aeca-43322ae892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433159-18F5-4E32-ABF8-E56362FD7156}"/>
</file>

<file path=customXml/itemProps2.xml><?xml version="1.0" encoding="utf-8"?>
<ds:datastoreItem xmlns:ds="http://schemas.openxmlformats.org/officeDocument/2006/customXml" ds:itemID="{9C052B8F-4974-417A-8017-1F0341D924D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11048</TotalTime>
  <Words>2082</Words>
  <Application>Microsoft Office PowerPoint</Application>
  <PresentationFormat>Широкоэкранный</PresentationFormat>
  <Paragraphs>267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Arial</vt:lpstr>
      <vt:lpstr>Calibri</vt:lpstr>
      <vt:lpstr>Calibri Light</vt:lpstr>
      <vt:lpstr>Roboto</vt:lpstr>
      <vt:lpstr>Office Theme</vt:lpstr>
      <vt:lpstr>Работа с Git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Ведение в Javascript Урок 1.2</dc:title>
  <dc:creator>1</dc:creator>
  <cp:lastModifiedBy>Чижмотря Елена</cp:lastModifiedBy>
  <cp:revision>229</cp:revision>
  <dcterms:created xsi:type="dcterms:W3CDTF">2020-11-07T11:42:04Z</dcterms:created>
  <dcterms:modified xsi:type="dcterms:W3CDTF">2022-09-01T12:54:04Z</dcterms:modified>
</cp:coreProperties>
</file>