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7127-96A5-E6CF-D1D2-801895281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95406-126A-4888-F733-8351C27F4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91961-5133-E896-E8D1-5634FEB1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7D02E-A286-0B72-CFDD-227FB23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C546E-AC94-BEE0-9ECA-C4A6F6E2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55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ADC98-B236-A498-725C-93539141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3F492B-7C1C-B152-8CE8-E6BFBB0E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1B6C8-3A83-942D-F4BA-D52C9F1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0CC6A-18C2-BE49-114E-F6169DCA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6BCF78-3421-2054-BA0C-6687E07C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16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C8A485-4862-2249-A610-25EB5B45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513906-2786-5224-2868-02BD37EA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7792D-7355-DDBD-69F9-7AB5B571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EDC17-3FB3-8F79-5C2B-BD2ADA4B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BCC72-98C4-8BF1-A8E3-7F0FE6EC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41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0C07A-EA58-14BF-8A35-BB2AEAB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BCE89-DF47-C5D2-219A-71D7E302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47205-C09D-92E0-6D8B-E832C551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2FA26-2960-2448-5657-D62A0455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28A20-1AA6-C312-2B0F-D6124063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802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8520-9AD9-F195-A3CC-03078EB5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C0CA99-78F2-7BD7-649D-C3EBFE1D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FAA0D-8434-2928-9F45-3A739282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00F3B-5CAF-275E-737B-C55289D0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23031-9CFD-8D21-2C96-A2337814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652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F104B-F44D-A932-5FB8-98518E2F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5A66F6-7C13-F7D9-B299-2A967E1E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0370B1-B4D4-9EBC-1C7C-2D9A7845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29970-684A-D933-83DC-4BE99B6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B52B7-C2C2-510E-12B7-545144A5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8E6745-94E7-1CFA-A839-CDA53DBD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930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92464-6096-5C66-251A-CE4D170D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89B17-B70E-F602-7E2B-3C912947C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B4979B-4072-B1CF-BCF0-3E05229F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D11E8E-69EE-2B26-0C57-9E61E5FD5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10D022-5A9F-F36D-9FFC-F3B65399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B45F34-FA4C-DC23-2239-9AADE3D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82C886-4DBC-2413-C76C-CB8D614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531760-3324-C10D-BC41-5E69D483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722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705CB-8A81-E010-DE06-5250D215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D685B-FE1E-4BC9-B1A6-28CD9F4A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57AFEE-C02C-CB39-F7A6-F5504C65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E6931E-1759-A708-4FEC-B188AE21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828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1D6CC5-1E8D-D522-F894-B392F319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803F50-4180-E7E6-F25F-991AFB71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0EE2F-C91C-1002-8A43-71BBFFE2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059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153D2-6EBE-F242-3458-0A7ABF8D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ED202-CF92-FB80-F562-C84BA15F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1A7EFE-52C9-0BFA-05F5-0D267C1A7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59978-352F-4512-8B27-51B96070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B7590-A3FD-2D9E-0E1C-E6F1B1A5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952AAF-5FEF-A656-8F0F-A4506AF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72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21FC-3C11-9E85-34DC-C97B92A6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E2206E-FF19-F747-F696-EA1B96E5F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1F704D-4018-88AC-0E32-A9E507B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9AA0DB-C2C4-2C2B-419D-B296C046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32CD7C-22A7-1A36-024E-EC4457A1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1A6DA9-BBAA-48CE-960A-476520BD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01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35FF71-93E0-D63D-97B8-C6D77146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90394-F1CC-C7E9-367C-2745D2A9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F80C6-A23A-66DC-0156-9732C9A34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4986F-E78C-87B6-6FB8-B44DCE3C2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0D386A-79AF-2EDB-50A3-4ECD35B6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696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4D4B6A9-18E7-1E47-9D23-F8298D999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353" y="1794183"/>
            <a:ext cx="10381293" cy="135076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25F0E"/>
                </a:solidFill>
              </a:rPr>
              <a:t>Design and Sizing of an Energy Storage System for a Hybrid Tugboat</a:t>
            </a:r>
            <a:endParaRPr lang="es-419" sz="4400" b="1" dirty="0">
              <a:solidFill>
                <a:srgbClr val="F25F0E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2BC428-5D3A-863A-93F6-EFE3E8A4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16" y="5348688"/>
            <a:ext cx="3048814" cy="8645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C3E756-01A8-CB3A-E242-4DF06DB4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098"/>
          <a:stretch/>
        </p:blipFill>
        <p:spPr bwMode="auto">
          <a:xfrm>
            <a:off x="437127" y="5254248"/>
            <a:ext cx="2251478" cy="1041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C182269-8545-34C0-F97F-C5FCDDE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7" y="373430"/>
            <a:ext cx="5113586" cy="1099838"/>
          </a:xfrm>
          <a:prstGeom prst="rect">
            <a:avLst/>
          </a:prstGeom>
        </p:spPr>
      </p:pic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F187034D-9012-AD70-B909-6AADA472B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41" y="4782335"/>
            <a:ext cx="1868307" cy="1702235"/>
          </a:xfrm>
          <a:prstGeom prst="rect">
            <a:avLst/>
          </a:prstGeom>
        </p:spPr>
      </p:pic>
      <p:pic>
        <p:nvPicPr>
          <p:cNvPr id="12" name="Imagen 11" descr="Logotipo&#10;&#10;El contenido generado por IA puede ser incorrecto.">
            <a:extLst>
              <a:ext uri="{FF2B5EF4-FFF2-40B4-BE49-F238E27FC236}">
                <a16:creationId xmlns:a16="http://schemas.microsoft.com/office/drawing/2014/main" id="{04D2E691-7F1A-73A8-3C48-98D3EE71C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98" y="5035435"/>
            <a:ext cx="1234814" cy="1491096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F6F19AD8-1E70-26C8-F9CA-670F118DB70B}"/>
              </a:ext>
            </a:extLst>
          </p:cNvPr>
          <p:cNvSpPr txBox="1">
            <a:spLocks/>
          </p:cNvSpPr>
          <p:nvPr/>
        </p:nvSpPr>
        <p:spPr>
          <a:xfrm>
            <a:off x="905353" y="3172833"/>
            <a:ext cx="10381293" cy="135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</a:rPr>
              <a:t>Leonardo Solis-Zamora, Dr. Marcelo Pérez, Dr. Joel Pérez</a:t>
            </a:r>
            <a:endParaRPr lang="es-419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F1AA9-0519-B200-D259-19C90365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042B77-F8F2-DDB8-0AB3-1FD188BE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78" y="2954939"/>
            <a:ext cx="11040841" cy="60610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25F0E"/>
                </a:solidFill>
              </a:rPr>
              <a:t>Design and Sizing of an Energy Storage System for a Hybrid Tugboat</a:t>
            </a:r>
            <a:endParaRPr lang="es-419" sz="2800" b="1" dirty="0">
              <a:solidFill>
                <a:srgbClr val="F25F0E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687829-A486-757D-2547-430F4A4A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16" y="5348688"/>
            <a:ext cx="3048814" cy="8645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4FFED0-1284-6B4B-12CF-1DB4B49F4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098"/>
          <a:stretch/>
        </p:blipFill>
        <p:spPr bwMode="auto">
          <a:xfrm>
            <a:off x="437127" y="5254248"/>
            <a:ext cx="2251478" cy="1041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03AD6EAF-318A-2658-FCD1-DDC1FF846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7" y="373430"/>
            <a:ext cx="5113586" cy="1099838"/>
          </a:xfrm>
          <a:prstGeom prst="rect">
            <a:avLst/>
          </a:prstGeom>
        </p:spPr>
      </p:pic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F52B6EE8-B415-9B02-41D8-F7FF0B8D2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41" y="4782335"/>
            <a:ext cx="1868307" cy="1702235"/>
          </a:xfrm>
          <a:prstGeom prst="rect">
            <a:avLst/>
          </a:prstGeom>
        </p:spPr>
      </p:pic>
      <p:pic>
        <p:nvPicPr>
          <p:cNvPr id="12" name="Imagen 11" descr="Logotipo&#10;&#10;El contenido generado por IA puede ser incorrecto.">
            <a:extLst>
              <a:ext uri="{FF2B5EF4-FFF2-40B4-BE49-F238E27FC236}">
                <a16:creationId xmlns:a16="http://schemas.microsoft.com/office/drawing/2014/main" id="{36D4FE50-2DE8-857B-2956-441032F51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98" y="5035435"/>
            <a:ext cx="1234814" cy="1491096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7B72EEE4-A977-BF61-5D8B-4EA8DDFF313B}"/>
              </a:ext>
            </a:extLst>
          </p:cNvPr>
          <p:cNvSpPr txBox="1">
            <a:spLocks/>
          </p:cNvSpPr>
          <p:nvPr/>
        </p:nvSpPr>
        <p:spPr>
          <a:xfrm>
            <a:off x="905351" y="3628678"/>
            <a:ext cx="10381293" cy="60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Leonardo Solis-Zamora, Dr. Marcelo Pérez, Dr. Joel Pérez</a:t>
            </a:r>
            <a:endParaRPr lang="es-419" sz="2000" b="1" dirty="0">
              <a:solidFill>
                <a:schemeClr val="accent1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657768BA-BE88-225F-D3ED-267D51C2663E}"/>
              </a:ext>
            </a:extLst>
          </p:cNvPr>
          <p:cNvSpPr txBox="1">
            <a:spLocks/>
          </p:cNvSpPr>
          <p:nvPr/>
        </p:nvSpPr>
        <p:spPr>
          <a:xfrm>
            <a:off x="777612" y="2009616"/>
            <a:ext cx="10381293" cy="60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accent1"/>
                </a:solidFill>
              </a:rPr>
              <a:t>Thanks to IEEE IES for the IES-SYPA</a:t>
            </a:r>
            <a:endParaRPr lang="es-419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47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Solis Zamora</dc:creator>
  <cp:lastModifiedBy>Leonardo Solis Zamora</cp:lastModifiedBy>
  <cp:revision>3</cp:revision>
  <dcterms:created xsi:type="dcterms:W3CDTF">2025-04-14T09:49:17Z</dcterms:created>
  <dcterms:modified xsi:type="dcterms:W3CDTF">2025-04-14T10:41:55Z</dcterms:modified>
</cp:coreProperties>
</file>