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72" r:id="rId4"/>
    <p:sldId id="275" r:id="rId5"/>
    <p:sldId id="276" r:id="rId6"/>
    <p:sldId id="277" r:id="rId7"/>
    <p:sldId id="278" r:id="rId8"/>
    <p:sldId id="273" r:id="rId9"/>
    <p:sldId id="274" r:id="rId10"/>
    <p:sldId id="269" r:id="rId11"/>
    <p:sldId id="270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4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61194-8425-B14A-B94E-0474AD71ED69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7C229-C9D8-E146-8C21-E472191C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C229-C9D8-E146-8C21-E472191CE2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7C229-C9D8-E146-8C21-E472191CE2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9A36-1A97-481D-8C0B-358FA5A2FC0E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DE8-1659-4666-AEC7-764FB0C43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67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9A36-1A97-481D-8C0B-358FA5A2FC0E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DE8-1659-4666-AEC7-764FB0C43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06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9A36-1A97-481D-8C0B-358FA5A2FC0E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DE8-1659-4666-AEC7-764FB0C43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77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9A36-1A97-481D-8C0B-358FA5A2FC0E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DE8-1659-4666-AEC7-764FB0C43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98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9A36-1A97-481D-8C0B-358FA5A2FC0E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DE8-1659-4666-AEC7-764FB0C43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36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9A36-1A97-481D-8C0B-358FA5A2FC0E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DE8-1659-4666-AEC7-764FB0C43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33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9A36-1A97-481D-8C0B-358FA5A2FC0E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DE8-1659-4666-AEC7-764FB0C43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29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9A36-1A97-481D-8C0B-358FA5A2FC0E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DE8-1659-4666-AEC7-764FB0C43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92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9A36-1A97-481D-8C0B-358FA5A2FC0E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DE8-1659-4666-AEC7-764FB0C43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5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9A36-1A97-481D-8C0B-358FA5A2FC0E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DE8-1659-4666-AEC7-764FB0C43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11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9A36-1A97-481D-8C0B-358FA5A2FC0E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DE8-1659-4666-AEC7-764FB0C43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10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9A36-1A97-481D-8C0B-358FA5A2FC0E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5DE8-1659-4666-AEC7-764FB0C43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0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0BE5B-EC5B-4C74-A141-4976CD540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CSIT 5410 (Spring 2020)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E9E076-C4B7-47EB-8840-A6F5BFE8F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Assignment 2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493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39C3B-1B09-4BC7-8D6C-0D33373B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Submission and Marking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EE69C13-177E-49D9-BD54-18EF6A69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</a:t>
            </a:r>
            <a:r>
              <a:rPr lang="en-US" dirty="0"/>
              <a:t>Your submitted programs should be</a:t>
            </a:r>
            <a:r>
              <a:rPr lang="en-US" i="1" dirty="0"/>
              <a:t> </a:t>
            </a:r>
            <a:r>
              <a:rPr lang="en-US" i="1" dirty="0" err="1"/>
              <a:t>histogram_routine</a:t>
            </a:r>
            <a:r>
              <a:rPr lang="en-US" dirty="0"/>
              <a:t>, </a:t>
            </a:r>
            <a:r>
              <a:rPr lang="en-US" i="1" dirty="0" err="1"/>
              <a:t>myhistogram_eq</a:t>
            </a:r>
            <a:r>
              <a:rPr lang="en-US" i="1" dirty="0"/>
              <a:t>, </a:t>
            </a:r>
            <a:r>
              <a:rPr lang="en-US" i="1" dirty="0" err="1"/>
              <a:t>myfld</a:t>
            </a:r>
            <a:r>
              <a:rPr lang="en-US" dirty="0"/>
              <a:t> and </a:t>
            </a:r>
            <a:r>
              <a:rPr lang="en-US" i="1" dirty="0" err="1"/>
              <a:t>fld_routine</a:t>
            </a:r>
            <a:r>
              <a:rPr lang="en-US" dirty="0"/>
              <a:t> plus all the other related M-files</a:t>
            </a:r>
            <a:r>
              <a:rPr lang="en-HK" dirty="0"/>
              <a:t> </a:t>
            </a:r>
            <a:r>
              <a:rPr lang="en-US" altLang="zh-TW" dirty="0"/>
              <a:t>(plus README.txt file). </a:t>
            </a:r>
          </a:p>
          <a:p>
            <a:r>
              <a:rPr lang="en-US" altLang="zh-TW" dirty="0"/>
              <a:t>2. You must include a </a:t>
            </a:r>
            <a:r>
              <a:rPr lang="en-US" altLang="zh-TW" b="1" u="sng" dirty="0"/>
              <a:t>README.txt file </a:t>
            </a:r>
            <a:r>
              <a:rPr lang="en-US" altLang="zh-TW" dirty="0"/>
              <a:t>indicating the programming software (</a:t>
            </a:r>
            <a:r>
              <a:rPr lang="en-US" altLang="zh-TW" b="1" u="sng" dirty="0"/>
              <a:t>Octave or MATLAB</a:t>
            </a:r>
            <a:r>
              <a:rPr lang="en-US" altLang="zh-TW" dirty="0"/>
              <a:t>) that you are using for this assignment. By default, we will grade your assignment with Octave if the README.txt file is missing.</a:t>
            </a:r>
          </a:p>
          <a:p>
            <a:r>
              <a:rPr lang="en-US" altLang="zh-TW" dirty="0"/>
              <a:t>3. Runtime requirement: your program must be able to finish all the above tasks </a:t>
            </a:r>
            <a:r>
              <a:rPr lang="en-US" altLang="zh-TW" b="1" u="sng" dirty="0"/>
              <a:t>within 10 minutes.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21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39C3B-1B09-4BC7-8D6C-0D33373B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Submission and Marking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EE69C13-177E-49D9-BD54-18EF6A69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4. You must compress all your files with the following filename format: [your 8-digit student ID]_assign2.rar (or zip), e.g. 09654321_assign2.rar, into one file.</a:t>
            </a:r>
          </a:p>
          <a:p>
            <a:r>
              <a:rPr lang="en-US" altLang="zh-TW" dirty="0"/>
              <a:t>5. If your assignment compressed file has been submitted multiple times before the due date (including late submission date), the new version will replace the old version in marking. </a:t>
            </a:r>
          </a:p>
          <a:p>
            <a:r>
              <a:rPr lang="en-US" altLang="zh-TW" dirty="0"/>
              <a:t>6. Note that we take plagiarism seriously. You are allowed to discuss or share your idea to your classmate, but you are not allowed to share your code/pseudocode of your assignment. Please also follow the referencing skills at https://libguides.ust.hk/referencing/plagiarism to avoid plagiarism.</a:t>
            </a:r>
          </a:p>
          <a:p>
            <a:r>
              <a:rPr lang="en-US" altLang="zh-TW" dirty="0"/>
              <a:t>7. Marks would be deducted if there are any violations of the above requirements.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392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39C3B-1B09-4BC7-8D6C-0D33373B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Octave package installation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EE69C13-177E-49D9-BD54-18EF6A69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you are using Octave, you need to install the image package.</a:t>
            </a:r>
          </a:p>
          <a:p>
            <a:r>
              <a:rPr lang="en-US" altLang="zh-TW" i="1" dirty="0"/>
              <a:t>&gt;&gt; pkg install -forge image</a:t>
            </a:r>
          </a:p>
          <a:p>
            <a:endParaRPr lang="en-US" altLang="zh-TW" dirty="0"/>
          </a:p>
          <a:p>
            <a:r>
              <a:rPr lang="en-US" altLang="zh-TW" dirty="0"/>
              <a:t>And load the image package by</a:t>
            </a:r>
          </a:p>
          <a:p>
            <a:r>
              <a:rPr lang="en-US" altLang="zh-TW" i="1" dirty="0"/>
              <a:t>&gt;&gt; pkg load image</a:t>
            </a:r>
          </a:p>
        </p:txBody>
      </p:sp>
    </p:spTree>
    <p:extLst>
      <p:ext uri="{BB962C8B-B14F-4D97-AF65-F5344CB8AC3E}">
        <p14:creationId xmlns:p14="http://schemas.microsoft.com/office/powerpoint/2010/main" val="390537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39C3B-1B09-4BC7-8D6C-0D33373B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/>
              <a:t>Live Demo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5481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39C3B-1B09-4BC7-8D6C-0D33373B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1 – Histogram</a:t>
            </a:r>
            <a:r>
              <a:rPr lang="zh-TW" altLang="en-US" dirty="0"/>
              <a:t> </a:t>
            </a:r>
            <a:r>
              <a:rPr lang="en-US" altLang="zh-TW" dirty="0"/>
              <a:t>Equalization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71A5B-DE63-425F-937D-0EE5D9DB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</a:t>
            </a:r>
            <a:r>
              <a:rPr lang="zh-TW" altLang="en-US" dirty="0"/>
              <a:t> </a:t>
            </a:r>
            <a:r>
              <a:rPr lang="en-US" altLang="zh-TW" dirty="0"/>
              <a:t>1: Histogram Equalization on gray-level images</a:t>
            </a:r>
          </a:p>
          <a:p>
            <a:pPr marL="0" indent="0">
              <a:buNone/>
            </a:pPr>
            <a:r>
              <a:rPr lang="en-US" altLang="zh-TW" dirty="0"/>
              <a:t>   (sub-task 1, sub-task 2)</a:t>
            </a:r>
          </a:p>
          <a:p>
            <a:pPr lvl="1"/>
            <a:r>
              <a:rPr lang="en-US" dirty="0"/>
              <a:t>1. Given a gray level image </a:t>
            </a:r>
            <a:r>
              <a:rPr lang="en-US" i="1" dirty="0"/>
              <a:t>G</a:t>
            </a:r>
            <a:r>
              <a:rPr lang="en-US" dirty="0"/>
              <a:t>, compute and display its histogram. Note: you need to compute the histogram by yourself. </a:t>
            </a:r>
            <a:endParaRPr lang="en-HK" dirty="0"/>
          </a:p>
          <a:p>
            <a:pPr lvl="1"/>
            <a:r>
              <a:rPr lang="en-US" dirty="0"/>
              <a:t>2. Perform histogram equalization on </a:t>
            </a:r>
            <a:r>
              <a:rPr lang="en-US" i="1" dirty="0"/>
              <a:t>G</a:t>
            </a:r>
            <a:r>
              <a:rPr lang="en-US" dirty="0"/>
              <a:t>, then compute and display the histogram of the result image.</a:t>
            </a:r>
            <a:endParaRPr lang="en-US" altLang="zh-TW" dirty="0"/>
          </a:p>
          <a:p>
            <a:pPr lvl="1"/>
            <a:r>
              <a:rPr lang="en-US" altLang="zh-TW" dirty="0"/>
              <a:t>M-files need to be completed: </a:t>
            </a:r>
          </a:p>
          <a:p>
            <a:pPr lvl="2"/>
            <a:r>
              <a:rPr lang="en-US" i="1" dirty="0" err="1"/>
              <a:t>myhistogram_eq</a:t>
            </a:r>
            <a:r>
              <a:rPr lang="en-HK" dirty="0"/>
              <a:t>.m for histogram equalization;</a:t>
            </a:r>
            <a:endParaRPr lang="en-US" altLang="zh-TW" dirty="0"/>
          </a:p>
          <a:p>
            <a:pPr lvl="2"/>
            <a:r>
              <a:rPr lang="en-US" i="1" dirty="0" err="1"/>
              <a:t>histogram_routine.m</a:t>
            </a:r>
            <a:r>
              <a:rPr lang="en-US" i="1" dirty="0"/>
              <a:t> for other operations such as computing the histogram;</a:t>
            </a:r>
            <a:endParaRPr lang="en-US" dirty="0"/>
          </a:p>
          <a:p>
            <a:pPr lvl="2"/>
            <a:r>
              <a:rPr lang="en-HK" altLang="zh-TW" dirty="0"/>
              <a:t>You may create your own m-files for other operations such as computing the histogram.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6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39C3B-1B09-4BC7-8D6C-0D33373B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1 – Histogram</a:t>
            </a:r>
            <a:r>
              <a:rPr lang="zh-TW" altLang="en-US" dirty="0"/>
              <a:t> </a:t>
            </a:r>
            <a:r>
              <a:rPr lang="en-US" altLang="zh-TW" dirty="0"/>
              <a:t>Equalization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71A5B-DE63-425F-937D-0EE5D9DB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Part</a:t>
            </a:r>
            <a:r>
              <a:rPr lang="zh-TW" altLang="en-US" dirty="0"/>
              <a:t> </a:t>
            </a:r>
            <a:r>
              <a:rPr lang="en-US" altLang="zh-TW" dirty="0"/>
              <a:t>2: Histogram Equalization on color images in RGB modes</a:t>
            </a:r>
          </a:p>
          <a:p>
            <a:pPr marL="0" indent="0">
              <a:buNone/>
            </a:pPr>
            <a:r>
              <a:rPr lang="en-US" altLang="zh-TW" dirty="0"/>
              <a:t>(sub-task 3, sub-task 4)</a:t>
            </a:r>
          </a:p>
          <a:p>
            <a:pPr lvl="1"/>
            <a:r>
              <a:rPr lang="en-US" dirty="0"/>
              <a:t>3. Given a color image </a:t>
            </a:r>
            <a:r>
              <a:rPr lang="en-US" i="1" dirty="0"/>
              <a:t>C</a:t>
            </a:r>
            <a:r>
              <a:rPr lang="en-US" dirty="0"/>
              <a:t> in RGB mode, perform histogram equalization on the R, G, B channels of C separately. Rebuild a RGB image from these histogram-equalized channels.</a:t>
            </a:r>
            <a:endParaRPr lang="en-HK" dirty="0"/>
          </a:p>
          <a:p>
            <a:pPr lvl="1"/>
            <a:r>
              <a:rPr lang="en-US" dirty="0"/>
              <a:t>4. Compute the histograms on R, G, B channels separately and then calculate an average histogram from these three histograms. Use this average histogram as the basis to obtain a single-valued histogram equalization intensity transformation function. Apply this function to the R, G, B channels individually. Rebuild a RGB image from these processed channels.</a:t>
            </a:r>
            <a:endParaRPr lang="en-US" altLang="zh-TW" dirty="0"/>
          </a:p>
          <a:p>
            <a:pPr lvl="1"/>
            <a:r>
              <a:rPr lang="en-US" altLang="zh-TW" dirty="0"/>
              <a:t>M-files need to be completed: </a:t>
            </a:r>
          </a:p>
          <a:p>
            <a:pPr lvl="2"/>
            <a:r>
              <a:rPr lang="en-US" i="1" dirty="0" err="1"/>
              <a:t>histogram_routine.m</a:t>
            </a:r>
            <a:r>
              <a:rPr lang="en-US" i="1" dirty="0"/>
              <a:t>;</a:t>
            </a:r>
          </a:p>
          <a:p>
            <a:pPr lvl="2"/>
            <a:r>
              <a:rPr lang="en-HK" altLang="zh-TW" dirty="0"/>
              <a:t>You may create your own m-files for other operations.</a:t>
            </a:r>
            <a:endParaRPr lang="en-US" i="1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037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39C3B-1B09-4BC7-8D6C-0D33373B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1 – Histogram</a:t>
            </a:r>
            <a:r>
              <a:rPr lang="zh-TW" altLang="en-US" dirty="0"/>
              <a:t> </a:t>
            </a:r>
            <a:r>
              <a:rPr lang="en-US" altLang="zh-TW" dirty="0"/>
              <a:t>Equalization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71A5B-DE63-425F-937D-0EE5D9DB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820"/>
          </a:xfrm>
        </p:spPr>
        <p:txBody>
          <a:bodyPr/>
          <a:lstStyle/>
          <a:p>
            <a:r>
              <a:rPr lang="en-US" altLang="zh-TW" dirty="0"/>
              <a:t>Part</a:t>
            </a:r>
            <a:r>
              <a:rPr lang="zh-TW" altLang="en-US" dirty="0"/>
              <a:t> </a:t>
            </a:r>
            <a:r>
              <a:rPr lang="en-US" altLang="zh-TW" dirty="0"/>
              <a:t>2: Histogram Equalization on color images in RGB mode</a:t>
            </a:r>
          </a:p>
          <a:p>
            <a:pPr lvl="1"/>
            <a:r>
              <a:rPr lang="en-US" altLang="zh-TW" dirty="0"/>
              <a:t>Sub-task 3:</a:t>
            </a:r>
            <a:endParaRPr lang="en-US" i="1" dirty="0"/>
          </a:p>
          <a:p>
            <a:pPr lvl="2"/>
            <a:endParaRPr lang="zh-TW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C536D-8D9C-3645-A6EE-33EC09D117BB}"/>
              </a:ext>
            </a:extLst>
          </p:cNvPr>
          <p:cNvSpPr/>
          <p:nvPr/>
        </p:nvSpPr>
        <p:spPr>
          <a:xfrm>
            <a:off x="838200" y="3889902"/>
            <a:ext cx="1364942" cy="1364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DD166-AF33-4443-972D-BB64AB56E28E}"/>
              </a:ext>
            </a:extLst>
          </p:cNvPr>
          <p:cNvSpPr/>
          <p:nvPr/>
        </p:nvSpPr>
        <p:spPr>
          <a:xfrm>
            <a:off x="990600" y="4042302"/>
            <a:ext cx="1364942" cy="13649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4481E-D3DF-8F40-B465-4D5F83ABE1D3}"/>
              </a:ext>
            </a:extLst>
          </p:cNvPr>
          <p:cNvSpPr/>
          <p:nvPr/>
        </p:nvSpPr>
        <p:spPr>
          <a:xfrm>
            <a:off x="1143000" y="4194702"/>
            <a:ext cx="1364942" cy="1364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31A25-B95C-A241-BF59-663D027087B9}"/>
              </a:ext>
            </a:extLst>
          </p:cNvPr>
          <p:cNvSpPr txBox="1"/>
          <p:nvPr/>
        </p:nvSpPr>
        <p:spPr>
          <a:xfrm>
            <a:off x="5678882" y="2979330"/>
            <a:ext cx="132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</a:t>
            </a:r>
          </a:p>
          <a:p>
            <a:r>
              <a:rPr lang="en-US" dirty="0"/>
              <a:t>Equalization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B0F58-6909-E343-8AC5-F58F37A12734}"/>
              </a:ext>
            </a:extLst>
          </p:cNvPr>
          <p:cNvSpPr/>
          <p:nvPr/>
        </p:nvSpPr>
        <p:spPr>
          <a:xfrm>
            <a:off x="3381652" y="2675942"/>
            <a:ext cx="1012795" cy="10127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AA906-4AE8-654F-8914-F81E3191BBC0}"/>
              </a:ext>
            </a:extLst>
          </p:cNvPr>
          <p:cNvSpPr/>
          <p:nvPr/>
        </p:nvSpPr>
        <p:spPr>
          <a:xfrm>
            <a:off x="3381650" y="4158358"/>
            <a:ext cx="1012795" cy="10127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06C09-543A-834F-9E93-40410D9464DF}"/>
              </a:ext>
            </a:extLst>
          </p:cNvPr>
          <p:cNvSpPr/>
          <p:nvPr/>
        </p:nvSpPr>
        <p:spPr>
          <a:xfrm>
            <a:off x="3381650" y="5640775"/>
            <a:ext cx="1012795" cy="101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0B665-BCF1-1445-B323-33D817C64B6F}"/>
              </a:ext>
            </a:extLst>
          </p:cNvPr>
          <p:cNvSpPr txBox="1"/>
          <p:nvPr/>
        </p:nvSpPr>
        <p:spPr>
          <a:xfrm>
            <a:off x="3239472" y="3668077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C_R: M x 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F0265-7FEF-7E48-BF3A-06BC6BA6DCBC}"/>
              </a:ext>
            </a:extLst>
          </p:cNvPr>
          <p:cNvSpPr txBox="1"/>
          <p:nvPr/>
        </p:nvSpPr>
        <p:spPr>
          <a:xfrm>
            <a:off x="3255506" y="516588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C_G: M x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5DEFA3-720E-7643-86DF-51863906A952}"/>
              </a:ext>
            </a:extLst>
          </p:cNvPr>
          <p:cNvSpPr txBox="1"/>
          <p:nvPr/>
        </p:nvSpPr>
        <p:spPr>
          <a:xfrm>
            <a:off x="3265925" y="657446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C_B: M x 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D20C2-69DC-FA42-BB8B-FE2DB9E32081}"/>
              </a:ext>
            </a:extLst>
          </p:cNvPr>
          <p:cNvCxnSpPr/>
          <p:nvPr/>
        </p:nvCxnSpPr>
        <p:spPr>
          <a:xfrm>
            <a:off x="5575590" y="3302496"/>
            <a:ext cx="15358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AFD4B8-9A88-AB41-905D-CBC565059FE3}"/>
              </a:ext>
            </a:extLst>
          </p:cNvPr>
          <p:cNvCxnSpPr/>
          <p:nvPr/>
        </p:nvCxnSpPr>
        <p:spPr>
          <a:xfrm>
            <a:off x="5575590" y="4717375"/>
            <a:ext cx="15358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F6F073-A652-7848-B08E-D4DA18FB74A5}"/>
              </a:ext>
            </a:extLst>
          </p:cNvPr>
          <p:cNvCxnSpPr/>
          <p:nvPr/>
        </p:nvCxnSpPr>
        <p:spPr>
          <a:xfrm>
            <a:off x="5575589" y="6242484"/>
            <a:ext cx="15358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1758D55-1076-5D49-B2C8-A7EC66843E1C}"/>
              </a:ext>
            </a:extLst>
          </p:cNvPr>
          <p:cNvSpPr/>
          <p:nvPr/>
        </p:nvSpPr>
        <p:spPr>
          <a:xfrm>
            <a:off x="7397859" y="2675941"/>
            <a:ext cx="1012795" cy="10127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FF6029-2C64-034C-89B2-D36E13DF4F1F}"/>
              </a:ext>
            </a:extLst>
          </p:cNvPr>
          <p:cNvSpPr/>
          <p:nvPr/>
        </p:nvSpPr>
        <p:spPr>
          <a:xfrm>
            <a:off x="7386636" y="4153087"/>
            <a:ext cx="1012795" cy="1012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7FBBB7-CF63-1D42-BC80-A264D637E305}"/>
              </a:ext>
            </a:extLst>
          </p:cNvPr>
          <p:cNvSpPr/>
          <p:nvPr/>
        </p:nvSpPr>
        <p:spPr>
          <a:xfrm>
            <a:off x="7397859" y="5640775"/>
            <a:ext cx="1012795" cy="10127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BDA3D-F190-E049-95DE-100146F944EA}"/>
              </a:ext>
            </a:extLst>
          </p:cNvPr>
          <p:cNvSpPr txBox="1"/>
          <p:nvPr/>
        </p:nvSpPr>
        <p:spPr>
          <a:xfrm>
            <a:off x="1058392" y="572770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 M x N x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66C0D5-1E52-3E41-9676-12CAAC3F23E2}"/>
              </a:ext>
            </a:extLst>
          </p:cNvPr>
          <p:cNvSpPr txBox="1"/>
          <p:nvPr/>
        </p:nvSpPr>
        <p:spPr>
          <a:xfrm>
            <a:off x="5664962" y="4401607"/>
            <a:ext cx="132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</a:t>
            </a:r>
          </a:p>
          <a:p>
            <a:r>
              <a:rPr lang="en-US" dirty="0"/>
              <a:t>Equalization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C54D3C-752B-784B-912B-58DD262DF07B}"/>
              </a:ext>
            </a:extLst>
          </p:cNvPr>
          <p:cNvSpPr txBox="1"/>
          <p:nvPr/>
        </p:nvSpPr>
        <p:spPr>
          <a:xfrm>
            <a:off x="5664962" y="5919318"/>
            <a:ext cx="132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</a:t>
            </a:r>
          </a:p>
          <a:p>
            <a:r>
              <a:rPr lang="en-US" dirty="0"/>
              <a:t>Equalization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95524722-D940-874D-9168-8A2B6A3B62F4}"/>
              </a:ext>
            </a:extLst>
          </p:cNvPr>
          <p:cNvSpPr/>
          <p:nvPr/>
        </p:nvSpPr>
        <p:spPr>
          <a:xfrm>
            <a:off x="2707689" y="4724772"/>
            <a:ext cx="547817" cy="2556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6F2E67A-DBC7-2A4A-A6F0-E5789042BAEA}"/>
              </a:ext>
            </a:extLst>
          </p:cNvPr>
          <p:cNvSpPr/>
          <p:nvPr/>
        </p:nvSpPr>
        <p:spPr>
          <a:xfrm>
            <a:off x="8800362" y="4790966"/>
            <a:ext cx="547817" cy="2556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D953C6-26C5-CE44-868F-E4B883CB93B9}"/>
              </a:ext>
            </a:extLst>
          </p:cNvPr>
          <p:cNvSpPr/>
          <p:nvPr/>
        </p:nvSpPr>
        <p:spPr>
          <a:xfrm>
            <a:off x="9749110" y="3889902"/>
            <a:ext cx="1364131" cy="1364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20CEF7-C6CF-9D44-8A56-5CB7BC67B625}"/>
              </a:ext>
            </a:extLst>
          </p:cNvPr>
          <p:cNvSpPr/>
          <p:nvPr/>
        </p:nvSpPr>
        <p:spPr>
          <a:xfrm>
            <a:off x="9901510" y="4042302"/>
            <a:ext cx="1364131" cy="1364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C0C96-7334-5743-A3F3-9FBDB4F03D07}"/>
              </a:ext>
            </a:extLst>
          </p:cNvPr>
          <p:cNvSpPr/>
          <p:nvPr/>
        </p:nvSpPr>
        <p:spPr>
          <a:xfrm>
            <a:off x="10053910" y="4194702"/>
            <a:ext cx="1364131" cy="1364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BF3FB-1A04-674F-97D3-89B97709ABDD}"/>
              </a:ext>
            </a:extLst>
          </p:cNvPr>
          <p:cNvSpPr txBox="1"/>
          <p:nvPr/>
        </p:nvSpPr>
        <p:spPr>
          <a:xfrm>
            <a:off x="2444914" y="4452876"/>
            <a:ext cx="101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197105-D2CA-FD40-8578-F8D3E5A7BC0C}"/>
              </a:ext>
            </a:extLst>
          </p:cNvPr>
          <p:cNvSpPr txBox="1"/>
          <p:nvPr/>
        </p:nvSpPr>
        <p:spPr>
          <a:xfrm>
            <a:off x="8565829" y="4452876"/>
            <a:ext cx="89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Rebuild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AE886C-FF1D-7246-968A-B1D1A6CF66D2}"/>
              </a:ext>
            </a:extLst>
          </p:cNvPr>
          <p:cNvSpPr txBox="1"/>
          <p:nvPr/>
        </p:nvSpPr>
        <p:spPr>
          <a:xfrm>
            <a:off x="9935000" y="5734652"/>
            <a:ext cx="167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C_EQ: M x N x 3</a:t>
            </a:r>
          </a:p>
        </p:txBody>
      </p:sp>
    </p:spTree>
    <p:extLst>
      <p:ext uri="{BB962C8B-B14F-4D97-AF65-F5344CB8AC3E}">
        <p14:creationId xmlns:p14="http://schemas.microsoft.com/office/powerpoint/2010/main" val="302704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39C3B-1B09-4BC7-8D6C-0D33373B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1 – Histogram</a:t>
            </a:r>
            <a:r>
              <a:rPr lang="zh-TW" altLang="en-US" dirty="0"/>
              <a:t> </a:t>
            </a:r>
            <a:r>
              <a:rPr lang="en-US" altLang="zh-TW" dirty="0"/>
              <a:t>Equalization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71A5B-DE63-425F-937D-0EE5D9DB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820"/>
          </a:xfrm>
        </p:spPr>
        <p:txBody>
          <a:bodyPr/>
          <a:lstStyle/>
          <a:p>
            <a:r>
              <a:rPr lang="en-US" altLang="zh-TW" dirty="0"/>
              <a:t>Part</a:t>
            </a:r>
            <a:r>
              <a:rPr lang="zh-TW" altLang="en-US" dirty="0"/>
              <a:t> </a:t>
            </a:r>
            <a:r>
              <a:rPr lang="en-US" altLang="zh-TW" dirty="0"/>
              <a:t>2: Histogram Equalization on color images in RGB mode</a:t>
            </a:r>
          </a:p>
          <a:p>
            <a:pPr lvl="1"/>
            <a:r>
              <a:rPr lang="en-US" altLang="zh-TW" dirty="0"/>
              <a:t>Sub-task 4:</a:t>
            </a:r>
            <a:endParaRPr lang="en-US" i="1" dirty="0"/>
          </a:p>
          <a:p>
            <a:pPr lvl="2"/>
            <a:endParaRPr lang="zh-TW" alt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010884-B95E-8D4D-9B15-E3728FB5104C}"/>
              </a:ext>
            </a:extLst>
          </p:cNvPr>
          <p:cNvSpPr/>
          <p:nvPr/>
        </p:nvSpPr>
        <p:spPr>
          <a:xfrm>
            <a:off x="331802" y="2725445"/>
            <a:ext cx="1012795" cy="10127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AB796D-52C7-BB40-8D7A-9EC905F1861B}"/>
              </a:ext>
            </a:extLst>
          </p:cNvPr>
          <p:cNvSpPr/>
          <p:nvPr/>
        </p:nvSpPr>
        <p:spPr>
          <a:xfrm>
            <a:off x="331800" y="4207861"/>
            <a:ext cx="1012795" cy="10127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959579-6E84-AC42-9A25-6DDB3AD6C042}"/>
              </a:ext>
            </a:extLst>
          </p:cNvPr>
          <p:cNvSpPr/>
          <p:nvPr/>
        </p:nvSpPr>
        <p:spPr>
          <a:xfrm>
            <a:off x="331800" y="5690278"/>
            <a:ext cx="1012795" cy="101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969987-1880-594C-A28A-09F425D3EFD5}"/>
              </a:ext>
            </a:extLst>
          </p:cNvPr>
          <p:cNvGrpSpPr/>
          <p:nvPr/>
        </p:nvGrpSpPr>
        <p:grpSpPr>
          <a:xfrm flipH="1">
            <a:off x="1845447" y="4439713"/>
            <a:ext cx="1216240" cy="568171"/>
            <a:chOff x="2467992" y="2947757"/>
            <a:chExt cx="1216240" cy="56817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DC04063-8A82-4C48-BDEC-42F2C3C80EAC}"/>
                </a:ext>
              </a:extLst>
            </p:cNvPr>
            <p:cNvSpPr/>
            <p:nvPr/>
          </p:nvSpPr>
          <p:spPr>
            <a:xfrm>
              <a:off x="2467992" y="2947757"/>
              <a:ext cx="1216240" cy="5681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4A3425C-CD3B-EF4F-A693-7EFCE544FFBD}"/>
                </a:ext>
              </a:extLst>
            </p:cNvPr>
            <p:cNvCxnSpPr/>
            <p:nvPr/>
          </p:nvCxnSpPr>
          <p:spPr>
            <a:xfrm flipV="1">
              <a:off x="2467992" y="3151573"/>
              <a:ext cx="221942" cy="277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128CBA-FBEB-2A4B-B657-43AEF78770DC}"/>
                </a:ext>
              </a:extLst>
            </p:cNvPr>
            <p:cNvCxnSpPr>
              <a:cxnSpLocks/>
            </p:cNvCxnSpPr>
            <p:nvPr/>
          </p:nvCxnSpPr>
          <p:spPr>
            <a:xfrm>
              <a:off x="2689934" y="3151573"/>
              <a:ext cx="1524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9F8A089-C920-6D40-B631-955B53B43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2334" y="3026547"/>
              <a:ext cx="69542" cy="277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7E6592-7A6F-8A43-A208-7C99BE7ABF64}"/>
                </a:ext>
              </a:extLst>
            </p:cNvPr>
            <p:cNvCxnSpPr>
              <a:cxnSpLocks/>
            </p:cNvCxnSpPr>
            <p:nvPr/>
          </p:nvCxnSpPr>
          <p:spPr>
            <a:xfrm>
              <a:off x="2911876" y="3026546"/>
              <a:ext cx="122807" cy="363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F7DBBD-4841-704E-A4BD-A4F7683C48AB}"/>
                </a:ext>
              </a:extLst>
            </p:cNvPr>
            <p:cNvCxnSpPr>
              <a:cxnSpLocks/>
            </p:cNvCxnSpPr>
            <p:nvPr/>
          </p:nvCxnSpPr>
          <p:spPr>
            <a:xfrm>
              <a:off x="3034683" y="3390452"/>
              <a:ext cx="99135" cy="49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2FDE465-94B0-5B4D-9A30-DBC2D7E7B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818" y="3146614"/>
              <a:ext cx="199007" cy="295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40FE5C6-15DB-3C4C-92A7-AEC699B5B427}"/>
                </a:ext>
              </a:extLst>
            </p:cNvPr>
            <p:cNvCxnSpPr>
              <a:cxnSpLocks/>
            </p:cNvCxnSpPr>
            <p:nvPr/>
          </p:nvCxnSpPr>
          <p:spPr>
            <a:xfrm>
              <a:off x="3332825" y="3147504"/>
              <a:ext cx="175335" cy="13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6A08C6A-1991-B84A-96F7-D3B2D488E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5225" y="3103748"/>
              <a:ext cx="199007" cy="196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E6EBBF1-BAD7-0948-8F3F-75B810437B31}"/>
              </a:ext>
            </a:extLst>
          </p:cNvPr>
          <p:cNvGrpSpPr/>
          <p:nvPr/>
        </p:nvGrpSpPr>
        <p:grpSpPr>
          <a:xfrm>
            <a:off x="1853585" y="5920504"/>
            <a:ext cx="1216240" cy="568171"/>
            <a:chOff x="2467992" y="2947757"/>
            <a:chExt cx="1216240" cy="56817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D97B0A-D792-D849-90A8-7EAAB74AF949}"/>
                </a:ext>
              </a:extLst>
            </p:cNvPr>
            <p:cNvSpPr/>
            <p:nvPr/>
          </p:nvSpPr>
          <p:spPr>
            <a:xfrm>
              <a:off x="2467992" y="2947757"/>
              <a:ext cx="1216240" cy="5681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542625-E56B-BE47-BA30-A256A5E1E04E}"/>
                </a:ext>
              </a:extLst>
            </p:cNvPr>
            <p:cNvCxnSpPr/>
            <p:nvPr/>
          </p:nvCxnSpPr>
          <p:spPr>
            <a:xfrm flipV="1">
              <a:off x="2467992" y="3151573"/>
              <a:ext cx="221942" cy="277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4260D00-538F-7F46-906E-19FDC2C019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9934" y="3151573"/>
              <a:ext cx="1524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599609C-54B9-2945-AA63-CBECBA25A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2334" y="3026547"/>
              <a:ext cx="69542" cy="277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28CBAE9-FCF0-0A44-ACCA-DA00793F6161}"/>
                </a:ext>
              </a:extLst>
            </p:cNvPr>
            <p:cNvCxnSpPr>
              <a:cxnSpLocks/>
            </p:cNvCxnSpPr>
            <p:nvPr/>
          </p:nvCxnSpPr>
          <p:spPr>
            <a:xfrm>
              <a:off x="2911876" y="3026546"/>
              <a:ext cx="122807" cy="363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6D244FD-A2C9-E64C-90F2-1210AD16A40C}"/>
                </a:ext>
              </a:extLst>
            </p:cNvPr>
            <p:cNvCxnSpPr>
              <a:cxnSpLocks/>
            </p:cNvCxnSpPr>
            <p:nvPr/>
          </p:nvCxnSpPr>
          <p:spPr>
            <a:xfrm>
              <a:off x="3034683" y="3390452"/>
              <a:ext cx="99135" cy="49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6832492-AD06-3B45-9D05-5E3BC6618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818" y="3146614"/>
              <a:ext cx="199007" cy="295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DD1A02F-3063-2D48-A809-D1C2B9438E08}"/>
                </a:ext>
              </a:extLst>
            </p:cNvPr>
            <p:cNvCxnSpPr>
              <a:cxnSpLocks/>
            </p:cNvCxnSpPr>
            <p:nvPr/>
          </p:nvCxnSpPr>
          <p:spPr>
            <a:xfrm>
              <a:off x="3332825" y="3147504"/>
              <a:ext cx="175335" cy="13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EE370D-2982-A14B-BC14-7D72CCAAE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5225" y="3103748"/>
              <a:ext cx="199007" cy="196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61E4134-0E69-004E-BA1F-8261D4B9D884}"/>
              </a:ext>
            </a:extLst>
          </p:cNvPr>
          <p:cNvGrpSpPr/>
          <p:nvPr/>
        </p:nvGrpSpPr>
        <p:grpSpPr>
          <a:xfrm>
            <a:off x="1845447" y="2957298"/>
            <a:ext cx="1216240" cy="568171"/>
            <a:chOff x="2467992" y="2947757"/>
            <a:chExt cx="1216240" cy="5681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98E30F-8651-2A4A-9EFF-33766FAACF47}"/>
                </a:ext>
              </a:extLst>
            </p:cNvPr>
            <p:cNvSpPr/>
            <p:nvPr/>
          </p:nvSpPr>
          <p:spPr>
            <a:xfrm>
              <a:off x="2467992" y="2947757"/>
              <a:ext cx="1216240" cy="5681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918EA0-170E-FF43-8D3E-4F14F02935DE}"/>
                </a:ext>
              </a:extLst>
            </p:cNvPr>
            <p:cNvCxnSpPr/>
            <p:nvPr/>
          </p:nvCxnSpPr>
          <p:spPr>
            <a:xfrm flipV="1">
              <a:off x="2467992" y="3151573"/>
              <a:ext cx="221942" cy="277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F5987E-253D-FB4B-8C98-C84FD9B67F67}"/>
                </a:ext>
              </a:extLst>
            </p:cNvPr>
            <p:cNvCxnSpPr>
              <a:cxnSpLocks/>
            </p:cNvCxnSpPr>
            <p:nvPr/>
          </p:nvCxnSpPr>
          <p:spPr>
            <a:xfrm>
              <a:off x="2689934" y="3151573"/>
              <a:ext cx="1524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9E4B695-D752-4443-8E36-6ED8BEE02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2334" y="3026547"/>
              <a:ext cx="69542" cy="277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F06A11E-30EA-7743-AC47-B0D11E1E8CA2}"/>
                </a:ext>
              </a:extLst>
            </p:cNvPr>
            <p:cNvCxnSpPr>
              <a:cxnSpLocks/>
            </p:cNvCxnSpPr>
            <p:nvPr/>
          </p:nvCxnSpPr>
          <p:spPr>
            <a:xfrm>
              <a:off x="2911876" y="3026546"/>
              <a:ext cx="122807" cy="363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7336EE-72FB-D544-AD7F-CD2E8963DD9F}"/>
                </a:ext>
              </a:extLst>
            </p:cNvPr>
            <p:cNvCxnSpPr>
              <a:cxnSpLocks/>
            </p:cNvCxnSpPr>
            <p:nvPr/>
          </p:nvCxnSpPr>
          <p:spPr>
            <a:xfrm>
              <a:off x="3034683" y="3390452"/>
              <a:ext cx="99135" cy="49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605C46-C048-F949-A7BE-51B716320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818" y="3084287"/>
              <a:ext cx="76568" cy="357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6601C91-B326-AC42-8E9A-BBEF825E1C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0386" y="3084287"/>
              <a:ext cx="64733" cy="355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C507436-6729-C540-BFDA-E457E2621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7340" y="3035424"/>
              <a:ext cx="122806" cy="388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6E19E-F795-314C-8322-99BBDC9CAA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2740" y="3046279"/>
              <a:ext cx="272614" cy="167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ight Arrow 91">
            <a:extLst>
              <a:ext uri="{FF2B5EF4-FFF2-40B4-BE49-F238E27FC236}">
                <a16:creationId xmlns:a16="http://schemas.microsoft.com/office/drawing/2014/main" id="{44402255-C04F-6549-873B-5BFEABE01C2D}"/>
              </a:ext>
            </a:extLst>
          </p:cNvPr>
          <p:cNvSpPr/>
          <p:nvPr/>
        </p:nvSpPr>
        <p:spPr>
          <a:xfrm>
            <a:off x="1443731" y="4636052"/>
            <a:ext cx="302580" cy="2556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B6A1BAD-0C31-E44C-B52B-F35F3DCCD89D}"/>
              </a:ext>
            </a:extLst>
          </p:cNvPr>
          <p:cNvCxnSpPr/>
          <p:nvPr/>
        </p:nvCxnSpPr>
        <p:spPr>
          <a:xfrm>
            <a:off x="3150465" y="3271549"/>
            <a:ext cx="1074198" cy="142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69394C7-482D-F645-B617-D5A7B7C88A6C}"/>
              </a:ext>
            </a:extLst>
          </p:cNvPr>
          <p:cNvCxnSpPr>
            <a:cxnSpLocks/>
          </p:cNvCxnSpPr>
          <p:nvPr/>
        </p:nvCxnSpPr>
        <p:spPr>
          <a:xfrm>
            <a:off x="3138255" y="4773394"/>
            <a:ext cx="1086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D41606B-B741-104A-8A22-66875FCF6B48}"/>
              </a:ext>
            </a:extLst>
          </p:cNvPr>
          <p:cNvCxnSpPr>
            <a:cxnSpLocks/>
          </p:cNvCxnSpPr>
          <p:nvPr/>
        </p:nvCxnSpPr>
        <p:spPr>
          <a:xfrm flipV="1">
            <a:off x="3150465" y="4882408"/>
            <a:ext cx="1074198" cy="148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6A513B3-F2D9-DC47-80B9-1BA2E7D97456}"/>
              </a:ext>
            </a:extLst>
          </p:cNvPr>
          <p:cNvGrpSpPr/>
          <p:nvPr/>
        </p:nvGrpSpPr>
        <p:grpSpPr>
          <a:xfrm flipH="1">
            <a:off x="4256473" y="4518502"/>
            <a:ext cx="1234735" cy="568171"/>
            <a:chOff x="2467992" y="2947757"/>
            <a:chExt cx="1216240" cy="56817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DE6B29-006A-2B4A-AFD7-FB7F5E0F1F9C}"/>
                </a:ext>
              </a:extLst>
            </p:cNvPr>
            <p:cNvSpPr/>
            <p:nvPr/>
          </p:nvSpPr>
          <p:spPr>
            <a:xfrm>
              <a:off x="2467992" y="2947757"/>
              <a:ext cx="1216240" cy="5681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5D26D40-6A3F-2241-8DC3-6076CAB71CDD}"/>
                </a:ext>
              </a:extLst>
            </p:cNvPr>
            <p:cNvCxnSpPr/>
            <p:nvPr/>
          </p:nvCxnSpPr>
          <p:spPr>
            <a:xfrm flipV="1">
              <a:off x="2467992" y="3151573"/>
              <a:ext cx="221942" cy="277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041FD8F-4F12-8746-AC9C-F056999EBCBA}"/>
                </a:ext>
              </a:extLst>
            </p:cNvPr>
            <p:cNvCxnSpPr>
              <a:cxnSpLocks/>
            </p:cNvCxnSpPr>
            <p:nvPr/>
          </p:nvCxnSpPr>
          <p:spPr>
            <a:xfrm>
              <a:off x="2689934" y="3151573"/>
              <a:ext cx="1524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16D1B9E-7C0E-B249-9D92-46883DB58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2334" y="3026547"/>
              <a:ext cx="69542" cy="277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65A1734-A575-CE4D-934A-6F8B072F6CAA}"/>
                </a:ext>
              </a:extLst>
            </p:cNvPr>
            <p:cNvCxnSpPr>
              <a:cxnSpLocks/>
            </p:cNvCxnSpPr>
            <p:nvPr/>
          </p:nvCxnSpPr>
          <p:spPr>
            <a:xfrm>
              <a:off x="2911876" y="3026546"/>
              <a:ext cx="122807" cy="363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944CE37-7F66-4543-B9BE-AD049EFA2F78}"/>
                </a:ext>
              </a:extLst>
            </p:cNvPr>
            <p:cNvCxnSpPr>
              <a:cxnSpLocks/>
            </p:cNvCxnSpPr>
            <p:nvPr/>
          </p:nvCxnSpPr>
          <p:spPr>
            <a:xfrm>
              <a:off x="3034683" y="3390452"/>
              <a:ext cx="99135" cy="49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895BF90-81DD-AF40-834A-A239EF9D6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818" y="3084287"/>
              <a:ext cx="76568" cy="357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A7B6550-41D3-E84E-B94A-39DF61D253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0386" y="3084287"/>
              <a:ext cx="64733" cy="355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699603F-FC2C-6C4D-8616-2C3CD1FF8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7340" y="3035424"/>
              <a:ext cx="122806" cy="388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80DEAA9-428B-D741-8E31-3D06416E63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2740" y="3046279"/>
              <a:ext cx="272614" cy="167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F096199-4872-064C-AB21-458809CEBB57}"/>
              </a:ext>
            </a:extLst>
          </p:cNvPr>
          <p:cNvSpPr txBox="1"/>
          <p:nvPr/>
        </p:nvSpPr>
        <p:spPr>
          <a:xfrm>
            <a:off x="3128151" y="4377644"/>
            <a:ext cx="93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FD59B0-84DF-B442-ADB5-47D5EF848CC4}"/>
              </a:ext>
            </a:extLst>
          </p:cNvPr>
          <p:cNvSpPr/>
          <p:nvPr/>
        </p:nvSpPr>
        <p:spPr>
          <a:xfrm>
            <a:off x="5906542" y="2807116"/>
            <a:ext cx="1012795" cy="10127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A191A16-9801-A340-8FF6-FB7F9F27F25E}"/>
              </a:ext>
            </a:extLst>
          </p:cNvPr>
          <p:cNvSpPr/>
          <p:nvPr/>
        </p:nvSpPr>
        <p:spPr>
          <a:xfrm>
            <a:off x="5906540" y="4289532"/>
            <a:ext cx="1012795" cy="10127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1DA540A-B0B0-5444-97DA-0CBC77432D85}"/>
              </a:ext>
            </a:extLst>
          </p:cNvPr>
          <p:cNvSpPr/>
          <p:nvPr/>
        </p:nvSpPr>
        <p:spPr>
          <a:xfrm>
            <a:off x="5906540" y="5690278"/>
            <a:ext cx="1012795" cy="101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F60E7C-7C12-5D42-9CA2-2F6968A0ECDA}"/>
              </a:ext>
            </a:extLst>
          </p:cNvPr>
          <p:cNvSpPr txBox="1"/>
          <p:nvPr/>
        </p:nvSpPr>
        <p:spPr>
          <a:xfrm>
            <a:off x="4684037" y="511766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T(r)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AE02F53-0176-F646-B8D8-C81FAE623487}"/>
              </a:ext>
            </a:extLst>
          </p:cNvPr>
          <p:cNvSpPr txBox="1"/>
          <p:nvPr/>
        </p:nvSpPr>
        <p:spPr>
          <a:xfrm>
            <a:off x="5556945" y="46138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5EAB32A-F049-8547-B0E4-88CD8F7C9D8C}"/>
              </a:ext>
            </a:extLst>
          </p:cNvPr>
          <p:cNvSpPr txBox="1"/>
          <p:nvPr/>
        </p:nvSpPr>
        <p:spPr>
          <a:xfrm>
            <a:off x="6919335" y="3153784"/>
            <a:ext cx="132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Histogram</a:t>
            </a:r>
          </a:p>
          <a:p>
            <a:r>
              <a:rPr lang="en-US" sz="1200" dirty="0"/>
              <a:t>Equalization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7AC1164-B0EC-2C41-81C7-33244B72C234}"/>
              </a:ext>
            </a:extLst>
          </p:cNvPr>
          <p:cNvCxnSpPr>
            <a:cxnSpLocks/>
          </p:cNvCxnSpPr>
          <p:nvPr/>
        </p:nvCxnSpPr>
        <p:spPr>
          <a:xfrm>
            <a:off x="7066625" y="3391706"/>
            <a:ext cx="4684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91E6CC3-78CE-CB4F-9DB6-26ECDECD6323}"/>
              </a:ext>
            </a:extLst>
          </p:cNvPr>
          <p:cNvSpPr/>
          <p:nvPr/>
        </p:nvSpPr>
        <p:spPr>
          <a:xfrm>
            <a:off x="7821525" y="2765151"/>
            <a:ext cx="1012795" cy="10127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D41FB39-1CCA-3B47-92DC-A9E04FA45903}"/>
              </a:ext>
            </a:extLst>
          </p:cNvPr>
          <p:cNvSpPr/>
          <p:nvPr/>
        </p:nvSpPr>
        <p:spPr>
          <a:xfrm>
            <a:off x="7810302" y="4242297"/>
            <a:ext cx="1012795" cy="1012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E107542-E542-DE41-8898-09E84951E594}"/>
              </a:ext>
            </a:extLst>
          </p:cNvPr>
          <p:cNvSpPr/>
          <p:nvPr/>
        </p:nvSpPr>
        <p:spPr>
          <a:xfrm>
            <a:off x="7821525" y="5729985"/>
            <a:ext cx="1012795" cy="10127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ight Arrow 143">
            <a:extLst>
              <a:ext uri="{FF2B5EF4-FFF2-40B4-BE49-F238E27FC236}">
                <a16:creationId xmlns:a16="http://schemas.microsoft.com/office/drawing/2014/main" id="{64746C11-C098-D243-AE05-B46EBBE4D1B8}"/>
              </a:ext>
            </a:extLst>
          </p:cNvPr>
          <p:cNvSpPr/>
          <p:nvPr/>
        </p:nvSpPr>
        <p:spPr>
          <a:xfrm>
            <a:off x="9224028" y="4880176"/>
            <a:ext cx="547817" cy="2556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05F0C3E-4FC6-0343-B3B3-7A9AFB5F5620}"/>
              </a:ext>
            </a:extLst>
          </p:cNvPr>
          <p:cNvSpPr/>
          <p:nvPr/>
        </p:nvSpPr>
        <p:spPr>
          <a:xfrm>
            <a:off x="10172776" y="3979112"/>
            <a:ext cx="1364131" cy="1364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167DD1D-4A2A-684C-84D1-F72D04BBDC6A}"/>
              </a:ext>
            </a:extLst>
          </p:cNvPr>
          <p:cNvSpPr/>
          <p:nvPr/>
        </p:nvSpPr>
        <p:spPr>
          <a:xfrm>
            <a:off x="10325176" y="4131512"/>
            <a:ext cx="1364131" cy="1364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B5D873E-0C77-3341-A3CE-B7F44448AE8B}"/>
              </a:ext>
            </a:extLst>
          </p:cNvPr>
          <p:cNvSpPr/>
          <p:nvPr/>
        </p:nvSpPr>
        <p:spPr>
          <a:xfrm>
            <a:off x="10477576" y="4283912"/>
            <a:ext cx="1364131" cy="1364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50DFA-AD7B-5F4F-9E5F-4A44948332B1}"/>
              </a:ext>
            </a:extLst>
          </p:cNvPr>
          <p:cNvSpPr txBox="1"/>
          <p:nvPr/>
        </p:nvSpPr>
        <p:spPr>
          <a:xfrm>
            <a:off x="8989495" y="4542086"/>
            <a:ext cx="89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Rebuild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68FDD82-5F10-594D-B86D-88B409C33F90}"/>
              </a:ext>
            </a:extLst>
          </p:cNvPr>
          <p:cNvSpPr txBox="1"/>
          <p:nvPr/>
        </p:nvSpPr>
        <p:spPr>
          <a:xfrm>
            <a:off x="10358666" y="5823862"/>
            <a:ext cx="167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C_EQ: M x N x 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7A1FCE5-8B80-2A4F-825F-B91D325BE988}"/>
              </a:ext>
            </a:extLst>
          </p:cNvPr>
          <p:cNvSpPr txBox="1"/>
          <p:nvPr/>
        </p:nvSpPr>
        <p:spPr>
          <a:xfrm>
            <a:off x="6869359" y="4598089"/>
            <a:ext cx="132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Histogram</a:t>
            </a:r>
          </a:p>
          <a:p>
            <a:r>
              <a:rPr lang="en-US" sz="1200" dirty="0"/>
              <a:t>Equalization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0DBFDE1-3643-F147-BF52-4CDB046517D4}"/>
              </a:ext>
            </a:extLst>
          </p:cNvPr>
          <p:cNvCxnSpPr>
            <a:cxnSpLocks/>
          </p:cNvCxnSpPr>
          <p:nvPr/>
        </p:nvCxnSpPr>
        <p:spPr>
          <a:xfrm>
            <a:off x="7016649" y="4836011"/>
            <a:ext cx="4684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08E52EB8-E945-ED44-BC6A-33C68936A6BC}"/>
              </a:ext>
            </a:extLst>
          </p:cNvPr>
          <p:cNvSpPr txBox="1"/>
          <p:nvPr/>
        </p:nvSpPr>
        <p:spPr>
          <a:xfrm>
            <a:off x="6919335" y="5997307"/>
            <a:ext cx="132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Histogram</a:t>
            </a:r>
          </a:p>
          <a:p>
            <a:r>
              <a:rPr lang="en-US" sz="1200" dirty="0"/>
              <a:t>Equalization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06DBD81-D395-D244-AD18-83A07EEDBCDB}"/>
              </a:ext>
            </a:extLst>
          </p:cNvPr>
          <p:cNvCxnSpPr>
            <a:cxnSpLocks/>
          </p:cNvCxnSpPr>
          <p:nvPr/>
        </p:nvCxnSpPr>
        <p:spPr>
          <a:xfrm>
            <a:off x="7066625" y="6235229"/>
            <a:ext cx="4684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2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39C3B-1B09-4BC7-8D6C-0D33373B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1 – Histogram</a:t>
            </a:r>
            <a:r>
              <a:rPr lang="zh-TW" altLang="en-US" dirty="0"/>
              <a:t> </a:t>
            </a:r>
            <a:r>
              <a:rPr lang="en-US" altLang="zh-TW" dirty="0"/>
              <a:t>Equalization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E71A5B-DE63-425F-937D-0EE5D9DB2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6527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Sub-task 4 == Histogram Matching</a:t>
                </a:r>
              </a:p>
              <a:p>
                <a:pPr lvl="1"/>
                <a:r>
                  <a:rPr lang="en-US" i="1" dirty="0"/>
                  <a:t>Definition: Histogram matching is an automatic histogram equalization technique that adjust the histogram to match a specified probability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the original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the final histogram (the specified distribution)</a:t>
                </a:r>
              </a:p>
              <a:p>
                <a:pPr lvl="1"/>
                <a:r>
                  <a:rPr lang="en-US" i="1" dirty="0"/>
                  <a:t>Histogram matching problem: For each gray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in original image, find the suitable gray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for the output image.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E71A5B-DE63-425F-937D-0EE5D9DB2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65272"/>
              </a:xfrm>
              <a:blipFill>
                <a:blip r:embed="rId2"/>
                <a:stretch>
                  <a:fillRect l="-965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06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39C3B-1B09-4BC7-8D6C-0D33373B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1 – Histogram</a:t>
            </a:r>
            <a:r>
              <a:rPr lang="zh-TW" altLang="en-US" dirty="0"/>
              <a:t> </a:t>
            </a:r>
            <a:r>
              <a:rPr lang="en-US" altLang="zh-TW" dirty="0"/>
              <a:t>Equalization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71A5B-DE63-425F-937D-0EE5D9DB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82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Histogram Matching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509A283-D8DA-D345-A9EF-0F6A54E83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20" y="2275535"/>
            <a:ext cx="6913360" cy="45928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0BD63D-B8E7-0E4C-BF0D-A8D4ABC00A1C}"/>
              </a:ext>
            </a:extLst>
          </p:cNvPr>
          <p:cNvSpPr/>
          <p:nvPr/>
        </p:nvSpPr>
        <p:spPr>
          <a:xfrm>
            <a:off x="6551719" y="3393488"/>
            <a:ext cx="221942" cy="166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/>
              <a:t>z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9073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39C3B-1B09-4BC7-8D6C-0D33373B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2 – Fisher Linear Discriminant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71A5B-DE63-425F-937D-0EE5D9DB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M-files need to be completed: </a:t>
            </a:r>
          </a:p>
          <a:p>
            <a:pPr lvl="2"/>
            <a:r>
              <a:rPr lang="en-US" i="1" dirty="0" err="1"/>
              <a:t>myfld</a:t>
            </a:r>
            <a:r>
              <a:rPr lang="en-HK" dirty="0"/>
              <a:t>.m </a:t>
            </a:r>
            <a:r>
              <a:rPr lang="en-US" dirty="0"/>
              <a:t>classifies an input sample into either class 1 or class 2, from samples of class 1 (class1_samples) and samples of class 2 (class2_samples)</a:t>
            </a:r>
            <a:r>
              <a:rPr lang="en-HK" dirty="0"/>
              <a:t> </a:t>
            </a:r>
          </a:p>
          <a:p>
            <a:pPr lvl="2"/>
            <a:r>
              <a:rPr lang="en-US" altLang="zh-TW" dirty="0"/>
              <a:t>You must follow the descriptions given in the lecture notes.</a:t>
            </a:r>
          </a:p>
          <a:p>
            <a:pPr lvl="2"/>
            <a:r>
              <a:rPr lang="en-HK" altLang="zh-TW" dirty="0"/>
              <a:t>In this assignment, you do not need to handle cases when the input of '</a:t>
            </a:r>
            <a:r>
              <a:rPr lang="en-HK" altLang="zh-TW" dirty="0" err="1"/>
              <a:t>inv</a:t>
            </a:r>
            <a:r>
              <a:rPr lang="en-HK" altLang="zh-TW" dirty="0"/>
              <a:t>' function is a matrix which is badly scaled, singular or nearly singular.</a:t>
            </a:r>
          </a:p>
          <a:p>
            <a:pPr lvl="2"/>
            <a:r>
              <a:rPr lang="en-HK" altLang="zh-TW" dirty="0"/>
              <a:t>All calculations are done using double-precision floating point.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59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39C3B-1B09-4BC7-8D6C-0D33373B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Written Question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E71A5B-DE63-425F-937D-0EE5D9DB2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Topic: Registration</a:t>
                </a:r>
              </a:p>
              <a:p>
                <a:pPr lvl="1"/>
                <a:r>
                  <a:rPr lang="en-US" altLang="zh-TW" dirty="0"/>
                  <a:t>Find the transformation matrix </a:t>
                </a:r>
              </a:p>
              <a:p>
                <a:pPr lvl="1"/>
                <a:r>
                  <a:rPr lang="en-US" altLang="zh-TW" dirty="0"/>
                  <a:t>Find the intensity values of the transformed image using bilinear interpolation</a:t>
                </a:r>
              </a:p>
              <a:p>
                <a:pPr lvl="2"/>
                <a:r>
                  <a:rPr lang="en-US" dirty="0"/>
                  <a:t>Bilinear Interpolation: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a, b, c</a:t>
                </a:r>
                <a:r>
                  <a:rPr lang="en-US" dirty="0"/>
                  <a:t> and </a:t>
                </a:r>
                <a:r>
                  <a:rPr lang="en-US" i="1" dirty="0"/>
                  <a:t>d</a:t>
                </a:r>
                <a:r>
                  <a:rPr lang="en-US" dirty="0"/>
                  <a:t> are coefficients.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E71A5B-DE63-425F-937D-0EE5D9DB2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1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</TotalTime>
  <Words>883</Words>
  <Application>Microsoft Macintosh PowerPoint</Application>
  <PresentationFormat>Widescreen</PresentationFormat>
  <Paragraphs>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CSIT 5410 (Spring 2020)</vt:lpstr>
      <vt:lpstr>Task 1 – Histogram Equalization</vt:lpstr>
      <vt:lpstr>Task 1 – Histogram Equalization</vt:lpstr>
      <vt:lpstr>Task 1 – Histogram Equalization</vt:lpstr>
      <vt:lpstr>Task 1 – Histogram Equalization</vt:lpstr>
      <vt:lpstr>Task 1 – Histogram Equalization</vt:lpstr>
      <vt:lpstr>Task 1 – Histogram Equalization</vt:lpstr>
      <vt:lpstr>Task 2 – Fisher Linear Discriminant</vt:lpstr>
      <vt:lpstr>Written Question</vt:lpstr>
      <vt:lpstr>Assignment Submission and Marking</vt:lpstr>
      <vt:lpstr>Assignment Submission and Marking</vt:lpstr>
      <vt:lpstr>Octave package installation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CSIT 5410 (Spring 2020)</dc:title>
  <dc:creator>CHI WING MOK</dc:creator>
  <cp:lastModifiedBy>Jierong WANG</cp:lastModifiedBy>
  <cp:revision>34</cp:revision>
  <dcterms:created xsi:type="dcterms:W3CDTF">2020-03-03T10:08:21Z</dcterms:created>
  <dcterms:modified xsi:type="dcterms:W3CDTF">2020-03-28T06:54:20Z</dcterms:modified>
</cp:coreProperties>
</file>