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56" r:id="rId5"/>
    <p:sldId id="266" r:id="rId6"/>
    <p:sldId id="257" r:id="rId7"/>
    <p:sldId id="258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745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zh-CN" altLang="en-US" dirty="0"/>
          </a:p>
        </p:txBody>
      </p:sp>
      <p:sp>
        <p:nvSpPr>
          <p:cNvPr id="104874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dirty="0" smtClean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745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zh-CN" altLang="en-US" dirty="0"/>
          </a:p>
        </p:txBody>
      </p:sp>
      <p:sp>
        <p:nvSpPr>
          <p:cNvPr id="104874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745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zh-CN" altLang="en-US" dirty="0"/>
          </a:p>
        </p:txBody>
      </p:sp>
      <p:sp>
        <p:nvSpPr>
          <p:cNvPr id="104874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745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zh-CN" altLang="en-US" dirty="0"/>
          </a:p>
        </p:txBody>
      </p:sp>
      <p:sp>
        <p:nvSpPr>
          <p:cNvPr id="104874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745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zh-CN" altLang="en-US" dirty="0"/>
          </a:p>
        </p:txBody>
      </p:sp>
      <p:sp>
        <p:nvSpPr>
          <p:cNvPr id="104874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745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zh-CN" altLang="en-US" dirty="0"/>
          </a:p>
        </p:txBody>
      </p:sp>
      <p:sp>
        <p:nvSpPr>
          <p:cNvPr id="104874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745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zh-CN" altLang="en-US" dirty="0"/>
          </a:p>
        </p:txBody>
      </p:sp>
      <p:sp>
        <p:nvSpPr>
          <p:cNvPr id="104874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745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zh-CN" altLang="en-US" dirty="0"/>
          </a:p>
        </p:txBody>
      </p:sp>
      <p:sp>
        <p:nvSpPr>
          <p:cNvPr id="104874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161"/>
            <a:ext cx="12192000" cy="6952161"/>
          </a:xfrm>
          <a:prstGeom prst="rect">
            <a:avLst/>
          </a:prstGeom>
        </p:spPr>
      </p:pic>
      <p:pic>
        <p:nvPicPr>
          <p:cNvPr id="2097160" name="图片 1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360160"/>
            <a:ext cx="12192000" cy="584200"/>
          </a:xfrm>
          <a:prstGeom prst="rect">
            <a:avLst/>
          </a:prstGeom>
        </p:spPr>
      </p:pic>
      <p:sp>
        <p:nvSpPr>
          <p:cNvPr id="1048629" name="任意多边形 4"/>
          <p:cNvSpPr/>
          <p:nvPr userDrawn="1"/>
        </p:nvSpPr>
        <p:spPr>
          <a:xfrm flipH="1">
            <a:off x="61130" y="217603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30" name="任意多边形 5"/>
          <p:cNvSpPr/>
          <p:nvPr userDrawn="1"/>
        </p:nvSpPr>
        <p:spPr>
          <a:xfrm flipH="1">
            <a:off x="212580" y="94651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61" name="图片 17" descr="达内最新透明标志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530896" y="41107"/>
            <a:ext cx="2661104" cy="971335"/>
          </a:xfrm>
          <a:prstGeom prst="rect">
            <a:avLst/>
          </a:prstGeom>
          <a:noFill/>
        </p:spPr>
      </p:pic>
      <p:sp>
        <p:nvSpPr>
          <p:cNvPr id="1048631" name="内容占位符 2"/>
          <p:cNvSpPr>
            <a:spLocks noGrp="1"/>
          </p:cNvSpPr>
          <p:nvPr>
            <p:ph idx="1" hasCustomPrompt="1"/>
          </p:nvPr>
        </p:nvSpPr>
        <p:spPr>
          <a:xfrm>
            <a:off x="637222" y="182214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u"/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1048632" name="内容占位符 5"/>
          <p:cNvSpPr>
            <a:spLocks noGrp="1"/>
          </p:cNvSpPr>
          <p:nvPr>
            <p:ph idx="18" hasCustomPrompt="1"/>
          </p:nvPr>
        </p:nvSpPr>
        <p:spPr>
          <a:xfrm>
            <a:off x="709148" y="266934"/>
            <a:ext cx="3210560" cy="37401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04447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>
            <p:ph idx="18"/>
          </p:nvPr>
        </p:nvSpPr>
        <p:spPr>
          <a:xfrm>
            <a:off x="709295" y="266700"/>
            <a:ext cx="4184015" cy="374015"/>
          </a:xfrm>
        </p:spPr>
        <p:txBody>
          <a:bodyPr>
            <a:noAutofit/>
          </a:bodyPr>
          <a:p>
            <a:r>
              <a:rPr lang="zh-CN" altLang="en-US"/>
              <a:t>你觉得他会创建几个对象，</a:t>
            </a:r>
            <a:endParaRPr lang="zh-CN" altLang="en-US"/>
          </a:p>
        </p:txBody>
      </p:sp>
      <p:sp>
        <p:nvSpPr>
          <p:cNvPr id="4" name="内容占位符 0"/>
          <p:cNvSpPr/>
          <p:nvPr/>
        </p:nvSpPr>
        <p:spPr>
          <a:xfrm>
            <a:off x="709295" y="1169670"/>
            <a:ext cx="11133455" cy="2406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altLang="en-US" sz="2800" b="1" kern="1200" dirty="0">
                <a:solidFill>
                  <a:srgbClr val="04447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2400"/>
              <a:t>1</a:t>
            </a:r>
            <a:r>
              <a:rPr sz="2400"/>
              <a:t>、</a:t>
            </a:r>
            <a:r>
              <a:rPr lang="en-US" altLang="zh-CN" sz="2400"/>
              <a:t>String  a = “Hello”;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en-US" altLang="zh-CN" sz="2400">
                <a:sym typeface="+mn-ea"/>
              </a:rPr>
              <a:t>2</a:t>
            </a:r>
            <a:r>
              <a:rPr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String  a = “Hello”+ new String(“Cgb1908”);</a:t>
            </a:r>
            <a:endParaRPr lang="en-US" altLang="zh-CN" sz="2400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400">
                <a:sym typeface="+mn-ea"/>
              </a:rPr>
              <a:t>3</a:t>
            </a:r>
            <a:r>
              <a:rPr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String  a = “Hello”+“Word” + new String(“Cgb1908”);</a:t>
            </a:r>
            <a:endParaRPr lang="en-US" altLang="zh-CN" sz="2400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400">
                <a:sym typeface="+mn-ea"/>
              </a:rPr>
              <a:t>4</a:t>
            </a:r>
            <a:r>
              <a:rPr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String  a =  “Hello”+ “Word” + “!!!”</a:t>
            </a:r>
            <a:endParaRPr lang="en-US" altLang="zh-CN" sz="2400"/>
          </a:p>
          <a:p>
            <a:pPr>
              <a:lnSpc>
                <a:spcPct val="140000"/>
              </a:lnSpc>
            </a:pPr>
            <a:endParaRPr lang="en-US" altLang="zh-CN" sz="2400"/>
          </a:p>
          <a:p>
            <a:pPr>
              <a:lnSpc>
                <a:spcPct val="140000"/>
              </a:lnSpc>
            </a:pPr>
            <a:endParaRPr lang="en-US" altLang="zh-CN" sz="2400"/>
          </a:p>
          <a:p>
            <a:pPr>
              <a:lnSpc>
                <a:spcPct val="140000"/>
              </a:lnSpc>
            </a:pPr>
            <a:endParaRPr lang="en-US" altLang="zh-CN" sz="2400"/>
          </a:p>
          <a:p>
            <a:pPr>
              <a:lnSpc>
                <a:spcPct val="140000"/>
              </a:lnSpc>
            </a:pPr>
            <a:endParaRPr lang="en-US" altLang="zh-CN" sz="2400"/>
          </a:p>
          <a:p>
            <a:pPr>
              <a:lnSpc>
                <a:spcPct val="140000"/>
              </a:lnSpc>
            </a:pPr>
            <a:endParaRPr lang="en-US" altLang="zh-CN" sz="2400"/>
          </a:p>
        </p:txBody>
      </p:sp>
      <p:sp>
        <p:nvSpPr>
          <p:cNvPr id="6" name="内容占位符 0"/>
          <p:cNvSpPr/>
          <p:nvPr/>
        </p:nvSpPr>
        <p:spPr>
          <a:xfrm>
            <a:off x="709295" y="3719195"/>
            <a:ext cx="11133455" cy="2707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altLang="en-US" sz="2800" b="1" kern="1200" dirty="0">
                <a:solidFill>
                  <a:srgbClr val="04447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sz="2400"/>
              <a:t>答案：</a:t>
            </a:r>
            <a:endParaRPr sz="2400"/>
          </a:p>
          <a:p>
            <a:pPr>
              <a:lnSpc>
                <a:spcPct val="140000"/>
              </a:lnSpc>
            </a:pPr>
            <a:r>
              <a:rPr lang="en-US" altLang="zh-CN" sz="2400"/>
              <a:t>1</a:t>
            </a:r>
            <a:r>
              <a:rPr sz="2400"/>
              <a:t>、</a:t>
            </a:r>
            <a:r>
              <a:rPr lang="en-US" altLang="zh-CN" sz="2400"/>
              <a:t>0</a:t>
            </a:r>
            <a:endParaRPr sz="2400"/>
          </a:p>
          <a:p>
            <a:pPr>
              <a:lnSpc>
                <a:spcPct val="140000"/>
              </a:lnSpc>
            </a:pPr>
            <a:r>
              <a:rPr lang="en-US" altLang="zh-CN" sz="2400"/>
              <a:t>2</a:t>
            </a:r>
            <a:r>
              <a:rPr sz="2400"/>
              <a:t>、</a:t>
            </a:r>
            <a:r>
              <a:rPr lang="en-US" altLang="zh-CN" sz="2400"/>
              <a:t>3</a:t>
            </a:r>
            <a:endParaRPr sz="2400"/>
          </a:p>
          <a:p>
            <a:pPr>
              <a:lnSpc>
                <a:spcPct val="140000"/>
              </a:lnSpc>
            </a:pPr>
            <a:r>
              <a:rPr lang="en-US" altLang="zh-CN" sz="2400"/>
              <a:t>3</a:t>
            </a:r>
            <a:r>
              <a:rPr sz="2400"/>
              <a:t>、</a:t>
            </a:r>
            <a:r>
              <a:rPr lang="en-US" altLang="zh-CN" sz="2400"/>
              <a:t>3</a:t>
            </a:r>
            <a:endParaRPr sz="2400"/>
          </a:p>
          <a:p>
            <a:pPr>
              <a:lnSpc>
                <a:spcPct val="140000"/>
              </a:lnSpc>
            </a:pPr>
            <a:r>
              <a:rPr lang="en-US" altLang="zh-CN" sz="2400"/>
              <a:t>4</a:t>
            </a:r>
            <a:r>
              <a:rPr sz="2400"/>
              <a:t>、</a:t>
            </a:r>
            <a:r>
              <a:rPr lang="en-US" altLang="zh-CN" sz="2400"/>
              <a:t>0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584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9715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890" y="-41910"/>
            <a:ext cx="12172950" cy="6941976"/>
          </a:xfrm>
          <a:prstGeom prst="rect">
            <a:avLst/>
          </a:prstGeom>
        </p:spPr>
      </p:pic>
      <p:pic>
        <p:nvPicPr>
          <p:cNvPr id="209715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4612" y="980796"/>
            <a:ext cx="6181188" cy="882231"/>
          </a:xfrm>
          <a:prstGeom prst="rect">
            <a:avLst/>
          </a:prstGeom>
        </p:spPr>
      </p:pic>
      <p:sp>
        <p:nvSpPr>
          <p:cNvPr id="1048585" name="文本框 17"/>
          <p:cNvSpPr>
            <a:spLocks noChangeArrowheads="1"/>
          </p:cNvSpPr>
          <p:nvPr/>
        </p:nvSpPr>
        <p:spPr bwMode="auto">
          <a:xfrm>
            <a:off x="1145943" y="2524729"/>
            <a:ext cx="9613779" cy="439991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今日串讲</a:t>
            </a:r>
            <a:endParaRPr lang="zh-CN" altLang="en-US" sz="6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String</a:t>
            </a:r>
            <a:r>
              <a:rPr lang="zh-CN" altLang="en-US" sz="3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字符串拼接创建几个对象</a:t>
            </a:r>
            <a:endParaRPr lang="zh-CN" altLang="en-US" sz="6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6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</a:t>
            </a: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制作</a:t>
            </a:r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苏苏老师</a:t>
            </a:r>
            <a:endParaRPr lang="zh-CN" altLang="en-US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6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b="28124"/>
          <a:stretch>
            <a:fillRect/>
          </a:stretch>
        </p:blipFill>
        <p:spPr>
          <a:xfrm>
            <a:off x="299720" y="205740"/>
            <a:ext cx="8711565" cy="40474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140" y="989330"/>
            <a:ext cx="3486150" cy="33909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4210" y="4612005"/>
            <a:ext cx="9816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什么是反汇编：把可执行的</a:t>
            </a:r>
            <a:r>
              <a:rPr lang="zh-CN" altLang="en-US" sz="2800" b="1">
                <a:solidFill>
                  <a:srgbClr val="FF0000"/>
                </a:solidFill>
              </a:rPr>
              <a:t>二进制文件</a:t>
            </a:r>
            <a:r>
              <a:rPr lang="zh-CN" altLang="en-US" sz="2800" b="1"/>
              <a:t>转为</a:t>
            </a:r>
            <a:r>
              <a:rPr lang="zh-CN" altLang="en-US" sz="2800" b="1">
                <a:solidFill>
                  <a:srgbClr val="FF0000"/>
                </a:solidFill>
              </a:rPr>
              <a:t>汇编代码</a:t>
            </a:r>
            <a:r>
              <a:rPr lang="zh-CN" altLang="en-US" sz="2800" b="1"/>
              <a:t>的过程</a:t>
            </a:r>
            <a:endParaRPr lang="zh-CN" altLang="en-US" sz="2800" b="1"/>
          </a:p>
        </p:txBody>
      </p:sp>
      <p:sp>
        <p:nvSpPr>
          <p:cNvPr id="13" name="文本框 12"/>
          <p:cNvSpPr txBox="1"/>
          <p:nvPr/>
        </p:nvSpPr>
        <p:spPr>
          <a:xfrm>
            <a:off x="664210" y="5270500"/>
            <a:ext cx="981646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什么是汇编语言：</a:t>
            </a:r>
            <a:r>
              <a:rPr lang="zh-CN" altLang="en-US" sz="2400" b="1"/>
              <a:t>即</a:t>
            </a:r>
            <a:r>
              <a:rPr lang="zh-CN" altLang="en-US" sz="2400" b="1">
                <a:solidFill>
                  <a:srgbClr val="FF0000"/>
                </a:solidFill>
              </a:rPr>
              <a:t>第二代计算机语言</a:t>
            </a:r>
            <a:r>
              <a:rPr lang="zh-CN" altLang="en-US" sz="2400" b="1"/>
              <a:t>，用一些容易理解和记忆的字母，</a:t>
            </a:r>
            <a:r>
              <a:rPr lang="zh-CN" altLang="en-US" sz="2400" b="1">
                <a:solidFill>
                  <a:srgbClr val="FF0000"/>
                </a:solidFill>
              </a:rPr>
              <a:t>单词来代替一个特定的指令</a:t>
            </a:r>
            <a:r>
              <a:rPr lang="zh-CN" altLang="en-US" sz="2400" b="1"/>
              <a:t>，比如：用“ADD”代表数字逻辑上的加减，“ MOV”代表数据传递等等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内容占位符 0"/>
          <p:cNvSpPr/>
          <p:nvPr>
            <p:ph idx="18"/>
          </p:nvPr>
        </p:nvSpPr>
        <p:spPr>
          <a:xfrm>
            <a:off x="709295" y="266700"/>
            <a:ext cx="4812030" cy="374015"/>
          </a:xfrm>
        </p:spPr>
        <p:txBody>
          <a:bodyPr>
            <a:noAutofit/>
          </a:bodyPr>
          <a:p>
            <a:r>
              <a:rPr lang="en-US" altLang="zh-CN"/>
              <a:t>String  a = “Hello”;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851535"/>
            <a:ext cx="9083675" cy="5329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81820" y="4049395"/>
            <a:ext cx="2710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没有创建对象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9481820" y="1738630"/>
            <a:ext cx="2710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#</a:t>
            </a:r>
            <a:r>
              <a:rPr lang="zh-CN" altLang="en-US" sz="2400"/>
              <a:t>表示的是常量池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内容占位符 0"/>
          <p:cNvSpPr/>
          <p:nvPr>
            <p:ph idx="18"/>
          </p:nvPr>
        </p:nvSpPr>
        <p:spPr>
          <a:xfrm>
            <a:off x="709295" y="266700"/>
            <a:ext cx="9030970" cy="374015"/>
          </a:xfrm>
        </p:spPr>
        <p:txBody>
          <a:bodyPr>
            <a:noAutofit/>
          </a:bodyPr>
          <a:p>
            <a:r>
              <a:rPr lang="en-US" altLang="zh-CN"/>
              <a:t>String  a = “Hello”+ new String(“Cgb1908”);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228580" y="1925955"/>
            <a:ext cx="27101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创建三个</a:t>
            </a:r>
            <a:endParaRPr lang="zh-CN" altLang="en-US" sz="3200"/>
          </a:p>
          <a:p>
            <a:r>
              <a:rPr lang="zh-CN" altLang="en-US" sz="3200"/>
              <a:t>对象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640715"/>
            <a:ext cx="10065385" cy="49396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0" y="5410200"/>
            <a:ext cx="592455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内容占位符 0"/>
          <p:cNvSpPr/>
          <p:nvPr>
            <p:ph idx="18"/>
          </p:nvPr>
        </p:nvSpPr>
        <p:spPr>
          <a:xfrm>
            <a:off x="709295" y="266700"/>
            <a:ext cx="9610725" cy="374015"/>
          </a:xfrm>
        </p:spPr>
        <p:txBody>
          <a:bodyPr>
            <a:noAutofit/>
          </a:bodyPr>
          <a:p>
            <a:r>
              <a:rPr lang="en-US" altLang="zh-CN" sz="2400"/>
              <a:t>String  a = “Hello”+“Word” + new String(“Cgb1908”);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0228580" y="1925955"/>
            <a:ext cx="27101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创建三个</a:t>
            </a:r>
            <a:endParaRPr lang="zh-CN" altLang="en-US" sz="3200"/>
          </a:p>
          <a:p>
            <a:r>
              <a:rPr lang="zh-CN" altLang="en-US" sz="3200"/>
              <a:t>对象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1104900"/>
            <a:ext cx="9782175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95" y="1118870"/>
            <a:ext cx="6848475" cy="3638550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8"/>
          </p:nvPr>
        </p:nvSpPr>
        <p:spPr>
          <a:xfrm>
            <a:off x="709295" y="266700"/>
            <a:ext cx="9610725" cy="374015"/>
          </a:xfrm>
        </p:spPr>
        <p:txBody>
          <a:bodyPr>
            <a:noAutofit/>
          </a:bodyPr>
          <a:p>
            <a:r>
              <a:rPr lang="en-US" altLang="zh-CN" sz="2400"/>
              <a:t>String b = "Hello" + "word"+ "earth";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8411210" y="2434590"/>
            <a:ext cx="2710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没有创建对象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内容占位符 0"/>
          <p:cNvSpPr/>
          <p:nvPr>
            <p:ph idx="18"/>
          </p:nvPr>
        </p:nvSpPr>
        <p:spPr>
          <a:xfrm>
            <a:off x="709295" y="266700"/>
            <a:ext cx="9610725" cy="374015"/>
          </a:xfrm>
        </p:spPr>
        <p:txBody>
          <a:bodyPr>
            <a:noAutofit/>
          </a:bodyPr>
          <a:p>
            <a:r>
              <a:rPr sz="2400">
                <a:solidFill>
                  <a:srgbClr val="FF0000"/>
                </a:solidFill>
              </a:rPr>
              <a:t>面试题：</a:t>
            </a:r>
            <a:r>
              <a:rPr lang="en-US" altLang="zh-CN" sz="2400"/>
              <a:t>String </a:t>
            </a:r>
            <a:r>
              <a:rPr sz="2400"/>
              <a:t>、</a:t>
            </a:r>
            <a:r>
              <a:rPr lang="en-US" altLang="zh-CN" sz="2400"/>
              <a:t>StringBuffer</a:t>
            </a:r>
            <a:r>
              <a:rPr sz="2400"/>
              <a:t>、</a:t>
            </a:r>
            <a:r>
              <a:rPr lang="en-US" altLang="zh-CN" sz="2400"/>
              <a:t>StringBuilder</a:t>
            </a:r>
            <a:r>
              <a:rPr sz="2400"/>
              <a:t>的区别</a:t>
            </a:r>
            <a:endParaRPr sz="2400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062355" y="909955"/>
          <a:ext cx="8647430" cy="5037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1820"/>
                <a:gridCol w="1202690"/>
                <a:gridCol w="1360805"/>
                <a:gridCol w="1408430"/>
                <a:gridCol w="1471930"/>
                <a:gridCol w="1341755"/>
              </a:tblGrid>
              <a:tr h="121348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Calibri" panose="020F0502020204030204" charset="0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宋体" panose="02010600030101010101" pitchFamily="2" charset="-122"/>
                        </a:rPr>
                        <a:t>可变？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宋体" panose="02010600030101010101" pitchFamily="2" charset="-122"/>
                        </a:rPr>
                        <a:t>字符串拼接时会开辟新空间？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宋体" panose="02010600030101010101" pitchFamily="2" charset="-122"/>
                        </a:rPr>
                        <a:t>线程安全？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宋体" panose="02010600030101010101" pitchFamily="2" charset="-122"/>
                        </a:rPr>
                        <a:t>字符串拼接的效率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Calibri" panose="020F0502020204030204" charset="0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28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宋体" panose="02010600030101010101" pitchFamily="2" charset="-122"/>
                        </a:rPr>
                        <a:t>引用不可变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宋体" panose="02010600030101010101" pitchFamily="2" charset="-122"/>
                        </a:rPr>
                        <a:t>会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宋体" panose="02010600030101010101" pitchFamily="2" charset="-122"/>
                        </a:rPr>
                        <a:t>安全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宋体" panose="02010600030101010101" pitchFamily="2" charset="-122"/>
                        </a:rPr>
                        <a:t>低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Calibri" panose="020F0502020204030204" charset="0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05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宋体" panose="02010600030101010101" pitchFamily="2" charset="-122"/>
                        </a:rPr>
                        <a:t>StringBuffer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宋体" panose="02010600030101010101" pitchFamily="2" charset="-122"/>
                        </a:rPr>
                        <a:t>引用可变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宋体" panose="02010600030101010101" pitchFamily="2" charset="-122"/>
                        </a:rPr>
                        <a:t>不会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宋体" panose="02010600030101010101" pitchFamily="2" charset="-122"/>
                        </a:rPr>
                        <a:t>安全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中（append）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Calibri" panose="020F0502020204030204" charset="0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05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宋体" panose="02010600030101010101" pitchFamily="2" charset="-122"/>
                        </a:rPr>
                        <a:t>StringBuilder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宋体" panose="02010600030101010101" pitchFamily="2" charset="-122"/>
                        </a:rPr>
                        <a:t>引用可变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宋体" panose="02010600030101010101" pitchFamily="2" charset="-122"/>
                        </a:rPr>
                        <a:t>不会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宋体" panose="02010600030101010101" pitchFamily="2" charset="-122"/>
                        </a:rPr>
                        <a:t>不安全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高（append）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内部数组默认初始容量 16，放满后，容量翻倍+2</a:t>
                      </a:r>
                      <a:endParaRPr lang="en-US" altLang="en-US" sz="18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350" marR="63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/>
          <p:nvPr>
            <p:ph idx="18"/>
          </p:nvPr>
        </p:nvSpPr>
        <p:spPr>
          <a:xfrm>
            <a:off x="709295" y="266700"/>
            <a:ext cx="8524240" cy="374015"/>
          </a:xfrm>
        </p:spPr>
        <p:txBody>
          <a:bodyPr>
            <a:noAutofit/>
          </a:bodyPr>
          <a:p>
            <a:r>
              <a:t>扫码关注微信公众号，不定期推送</a:t>
            </a:r>
            <a:r>
              <a:rPr lang="en-US" altLang="zh-CN"/>
              <a:t>java</a:t>
            </a:r>
            <a:r>
              <a:t>干货</a:t>
            </a:r>
          </a:p>
        </p:txBody>
      </p:sp>
      <p:pic>
        <p:nvPicPr>
          <p:cNvPr id="1" name="图片 0" descr="qrcode_for_gh_73005d49db51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243330"/>
            <a:ext cx="2457450" cy="2457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22595" y="2275840"/>
            <a:ext cx="4885690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10000"/>
              </a:lnSpc>
            </a:pPr>
            <a:r>
              <a:rPr lang="zh-CN" altLang="en-US" sz="2400"/>
              <a:t>大家记得有口碑找苏苏老师哦！</a:t>
            </a:r>
            <a:endParaRPr lang="zh-CN" altLang="en-US" sz="2400"/>
          </a:p>
          <a:p>
            <a:pPr>
              <a:lnSpc>
                <a:spcPct val="210000"/>
              </a:lnSpc>
            </a:pPr>
            <a:r>
              <a:rPr lang="zh-CN" altLang="en-US" sz="2400"/>
              <a:t>你好我好大家好！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fd2a28e2-5637-47fd-a691-2a6e746a409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WPS 演示</Application>
  <PresentationFormat>宽屏</PresentationFormat>
  <Paragraphs>102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新宋体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苏~</cp:lastModifiedBy>
  <cp:revision>48</cp:revision>
  <dcterms:created xsi:type="dcterms:W3CDTF">2019-09-18T07:41:00Z</dcterms:created>
  <dcterms:modified xsi:type="dcterms:W3CDTF">2020-02-05T12:41:31Z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