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9" r:id="rId3"/>
    <p:sldId id="270" r:id="rId4"/>
    <p:sldId id="271" r:id="rId5"/>
    <p:sldId id="272" r:id="rId6"/>
    <p:sldId id="273" r:id="rId7"/>
    <p:sldId id="276" r:id="rId8"/>
    <p:sldId id="277" r:id="rId9"/>
    <p:sldId id="278" r:id="rId10"/>
    <p:sldId id="279" r:id="rId11"/>
    <p:sldId id="280" r:id="rId12"/>
    <p:sldId id="283" r:id="rId13"/>
    <p:sldId id="284" r:id="rId14"/>
    <p:sldId id="286" r:id="rId15"/>
    <p:sldId id="285" r:id="rId16"/>
    <p:sldId id="261" r:id="rId17"/>
  </p:sldIdLst>
  <p:sldSz cx="12192000" cy="6858000"/>
  <p:notesSz cx="6858000" cy="9144000"/>
  <p:embeddedFontLst>
    <p:embeddedFont>
      <p:font typeface="Barlow" panose="000005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K2D" panose="020B0604020202020204" charset="-34"/>
      <p:regular r:id="rId26"/>
      <p:bold r:id="rId27"/>
      <p:italic r:id="rId28"/>
      <p:boldItalic r:id="rId29"/>
    </p:embeddedFont>
    <p:embeddedFont>
      <p:font typeface="Readex Pro" panose="020B0604020202020204" charset="-78"/>
      <p:regular r:id="rId30"/>
      <p:bold r:id="rId31"/>
    </p:embeddedFont>
    <p:embeddedFont>
      <p:font typeface="Source Sans Pro Black" panose="020B0803030403020204" pitchFamily="34" charset="0"/>
      <p:bold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FF"/>
    <a:srgbClr val="1F5CA9"/>
    <a:srgbClr val="27ACE3"/>
    <a:srgbClr val="1F5CAA"/>
    <a:srgbClr val="00AFEF"/>
    <a:srgbClr val="FFFFFF"/>
    <a:srgbClr val="F2F2F2"/>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p:cViewPr varScale="1">
        <p:scale>
          <a:sx n="84" d="100"/>
          <a:sy n="84" d="100"/>
        </p:scale>
        <p:origin x="135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12/5/2024</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12/5/2024</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493144" y="1271378"/>
            <a:ext cx="11205713" cy="1855310"/>
          </a:xfrm>
        </p:spPr>
        <p:txBody>
          <a:bodyPr>
            <a:normAutofit/>
          </a:bodyPr>
          <a:lstStyle/>
          <a:p>
            <a: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ĐẠI HỌC CẦN THƠ</a:t>
            </a:r>
            <a:b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CÔNG NGHỆ THÔNG TIN VÀ TRUYỀN THÔNG</a:t>
            </a:r>
            <a:b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3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CÔNG NGHỆ THÔNG TIN</a:t>
            </a:r>
          </a:p>
        </p:txBody>
      </p:sp>
      <p:sp>
        <p:nvSpPr>
          <p:cNvPr id="3" name="Subtitle 2">
            <a:extLst>
              <a:ext uri="{FF2B5EF4-FFF2-40B4-BE49-F238E27FC236}">
                <a16:creationId xmlns:a16="http://schemas.microsoft.com/office/drawing/2014/main" id="{F49537F2-C3B5-487E-AF04-318467A156F4}"/>
              </a:ext>
            </a:extLst>
          </p:cNvPr>
          <p:cNvSpPr>
            <a:spLocks noGrp="1"/>
          </p:cNvSpPr>
          <p:nvPr>
            <p:ph type="subTitle" idx="1"/>
          </p:nvPr>
        </p:nvSpPr>
        <p:spPr>
          <a:xfrm>
            <a:off x="493144" y="3366393"/>
            <a:ext cx="11205713" cy="1036706"/>
          </a:xfrm>
        </p:spPr>
        <p:txBody>
          <a:bodyPr>
            <a:normAutofit/>
          </a:bodyPr>
          <a:lstStyle/>
          <a:p>
            <a:r>
              <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BẢO VỆ LUẬN VĂN TỐT NGHIỆP</a:t>
            </a:r>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a:xfrm>
            <a:off x="493144" y="4231966"/>
            <a:ext cx="11205713" cy="492125"/>
          </a:xfrm>
        </p:spPr>
        <p:txBody>
          <a:bodyPr/>
          <a:lstStyle/>
          <a:p>
            <a:r>
              <a:rPr lang="en-US" sz="2500"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 DỰNG WEBSITE HỌC ÂM NHẠC TRỰC TUYẾN</a:t>
            </a:r>
          </a:p>
        </p:txBody>
      </p:sp>
      <p:sp>
        <p:nvSpPr>
          <p:cNvPr id="8" name="TextBox 7">
            <a:extLst>
              <a:ext uri="{FF2B5EF4-FFF2-40B4-BE49-F238E27FC236}">
                <a16:creationId xmlns:a16="http://schemas.microsoft.com/office/drawing/2014/main" id="{F4D3DFD9-3363-44E3-AD09-CFF593DD299C}"/>
              </a:ext>
            </a:extLst>
          </p:cNvPr>
          <p:cNvSpPr txBox="1"/>
          <p:nvPr/>
        </p:nvSpPr>
        <p:spPr>
          <a:xfrm>
            <a:off x="906982" y="5124957"/>
            <a:ext cx="2485747" cy="646331"/>
          </a:xfrm>
          <a:prstGeom prst="rect">
            <a:avLst/>
          </a:prstGeom>
          <a:noFill/>
        </p:spPr>
        <p:txBody>
          <a:bodyPr wrap="square" rtlCol="0">
            <a:spAutoFit/>
          </a:bodyPr>
          <a:lstStyle/>
          <a:p>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Cán bộ hướng dẫn</a:t>
            </a:r>
          </a:p>
          <a:p>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Ths. Sử Kim Anh </a:t>
            </a:r>
          </a:p>
        </p:txBody>
      </p:sp>
      <p:sp>
        <p:nvSpPr>
          <p:cNvPr id="9" name="TextBox 8">
            <a:extLst>
              <a:ext uri="{FF2B5EF4-FFF2-40B4-BE49-F238E27FC236}">
                <a16:creationId xmlns:a16="http://schemas.microsoft.com/office/drawing/2014/main" id="{38F61632-33C9-48FD-AE01-4877D005CADB}"/>
              </a:ext>
            </a:extLst>
          </p:cNvPr>
          <p:cNvSpPr txBox="1"/>
          <p:nvPr/>
        </p:nvSpPr>
        <p:spPr>
          <a:xfrm>
            <a:off x="8799272" y="5124957"/>
            <a:ext cx="3094894" cy="923330"/>
          </a:xfrm>
          <a:prstGeom prst="rect">
            <a:avLst/>
          </a:prstGeom>
          <a:noFill/>
        </p:spPr>
        <p:txBody>
          <a:bodyPr wrap="square" rtlCol="0">
            <a:spAutoFit/>
          </a:bodyPr>
          <a:lstStyle/>
          <a:p>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 viên thực hiện</a:t>
            </a:r>
            <a:b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Lê Quách Tiến	</a:t>
            </a:r>
          </a:p>
          <a:p>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MSSV: B2014886</a:t>
            </a:r>
          </a:p>
        </p:txBody>
      </p:sp>
    </p:spTree>
    <p:extLst>
      <p:ext uri="{BB962C8B-B14F-4D97-AF65-F5344CB8AC3E}">
        <p14:creationId xmlns:p14="http://schemas.microsoft.com/office/powerpoint/2010/main" val="5208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admin: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Quản lý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khóa học</a:t>
            </a:r>
          </a:p>
          <a:p>
            <a:pPr marL="457200" indent="-457200">
              <a:buFontTx/>
              <a:buChar char="-"/>
            </a:pPr>
            <a:r>
              <a:rPr lang="en-US" sz="3000">
                <a:latin typeface="Times New Roman" panose="02020603050405020304" pitchFamily="18" charset="0"/>
                <a:cs typeface="Times New Roman" panose="02020603050405020304" pitchFamily="18" charset="0"/>
              </a:rPr>
              <a:t>Quản lý phản hồi</a:t>
            </a:r>
          </a:p>
        </p:txBody>
      </p:sp>
    </p:spTree>
    <p:extLst>
      <p:ext uri="{BB962C8B-B14F-4D97-AF65-F5344CB8AC3E}">
        <p14:creationId xmlns:p14="http://schemas.microsoft.com/office/powerpoint/2010/main" val="2325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Khách</a:t>
            </a:r>
          </a:p>
        </p:txBody>
      </p:sp>
      <p:pic>
        <p:nvPicPr>
          <p:cNvPr id="6" name="Picture 5">
            <a:extLst>
              <a:ext uri="{FF2B5EF4-FFF2-40B4-BE49-F238E27FC236}">
                <a16:creationId xmlns:a16="http://schemas.microsoft.com/office/drawing/2014/main" id="{6621E254-5C81-4036-8C4A-8EC73E942353}"/>
              </a:ext>
            </a:extLst>
          </p:cNvPr>
          <p:cNvPicPr>
            <a:picLocks noChangeAspect="1"/>
          </p:cNvPicPr>
          <p:nvPr/>
        </p:nvPicPr>
        <p:blipFill>
          <a:blip r:embed="rId2"/>
          <a:stretch>
            <a:fillRect/>
          </a:stretch>
        </p:blipFill>
        <p:spPr>
          <a:xfrm>
            <a:off x="1390320" y="1953088"/>
            <a:ext cx="9269119" cy="3877216"/>
          </a:xfrm>
          <a:prstGeom prst="rect">
            <a:avLst/>
          </a:prstGeom>
        </p:spPr>
      </p:pic>
    </p:spTree>
    <p:extLst>
      <p:ext uri="{BB962C8B-B14F-4D97-AF65-F5344CB8AC3E}">
        <p14:creationId xmlns:p14="http://schemas.microsoft.com/office/powerpoint/2010/main" val="23163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Người dùng</a:t>
            </a:r>
          </a:p>
        </p:txBody>
      </p:sp>
      <p:pic>
        <p:nvPicPr>
          <p:cNvPr id="4" name="Picture 3">
            <a:extLst>
              <a:ext uri="{FF2B5EF4-FFF2-40B4-BE49-F238E27FC236}">
                <a16:creationId xmlns:a16="http://schemas.microsoft.com/office/drawing/2014/main" id="{A421788D-9920-41BB-B729-8C97D3BF3291}"/>
              </a:ext>
            </a:extLst>
          </p:cNvPr>
          <p:cNvPicPr>
            <a:picLocks noChangeAspect="1"/>
          </p:cNvPicPr>
          <p:nvPr/>
        </p:nvPicPr>
        <p:blipFill>
          <a:blip r:embed="rId2"/>
          <a:stretch>
            <a:fillRect/>
          </a:stretch>
        </p:blipFill>
        <p:spPr>
          <a:xfrm>
            <a:off x="1690032" y="1014989"/>
            <a:ext cx="8811936" cy="5264611"/>
          </a:xfrm>
          <a:prstGeom prst="rect">
            <a:avLst/>
          </a:prstGeom>
        </p:spPr>
      </p:pic>
    </p:spTree>
    <p:extLst>
      <p:ext uri="{BB962C8B-B14F-4D97-AF65-F5344CB8AC3E}">
        <p14:creationId xmlns:p14="http://schemas.microsoft.com/office/powerpoint/2010/main" val="88518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Quản trị viên</a:t>
            </a:r>
          </a:p>
        </p:txBody>
      </p:sp>
      <p:pic>
        <p:nvPicPr>
          <p:cNvPr id="7" name="Picture 6">
            <a:extLst>
              <a:ext uri="{FF2B5EF4-FFF2-40B4-BE49-F238E27FC236}">
                <a16:creationId xmlns:a16="http://schemas.microsoft.com/office/drawing/2014/main" id="{92A02840-F23B-4A97-8CD6-84A1B33A611B}"/>
              </a:ext>
            </a:extLst>
          </p:cNvPr>
          <p:cNvPicPr>
            <a:picLocks noChangeAspect="1"/>
          </p:cNvPicPr>
          <p:nvPr/>
        </p:nvPicPr>
        <p:blipFill>
          <a:blip r:embed="rId2"/>
          <a:stretch>
            <a:fillRect/>
          </a:stretch>
        </p:blipFill>
        <p:spPr>
          <a:xfrm>
            <a:off x="1187168" y="934292"/>
            <a:ext cx="9817663" cy="5365373"/>
          </a:xfrm>
          <a:prstGeom prst="rect">
            <a:avLst/>
          </a:prstGeom>
        </p:spPr>
      </p:pic>
    </p:spTree>
    <p:extLst>
      <p:ext uri="{BB962C8B-B14F-4D97-AF65-F5344CB8AC3E}">
        <p14:creationId xmlns:p14="http://schemas.microsoft.com/office/powerpoint/2010/main" val="368957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LUẬN VÀ HƯỚNG PHÁT TRIỂN</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106680" y="2066848"/>
            <a:ext cx="10515600" cy="4351338"/>
          </a:xfrm>
        </p:spPr>
        <p:txBody>
          <a:bodyPr>
            <a:normAutofit/>
          </a:bodyPr>
          <a:lstStyle/>
          <a:p>
            <a:pPr algn="just">
              <a:lnSpc>
                <a:spcPct val="120000"/>
              </a:lnSpc>
              <a:spcBef>
                <a:spcPts val="600"/>
              </a:spcBef>
            </a:pPr>
            <a:r>
              <a:rPr lang="en-US" sz="1800">
                <a:effectLst/>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 Xây dựng học trực tuyến có hỗ trợ video call.</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Thêm nhiều khóa học có giảng viên hỗ trợ trực tiếp.</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Bán trực tiếp các giáo trình âm nhạc.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Tạo thêm công cụ để phân tích dữ liệu quá trình học tập.</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Tạo thêm nhiều nhạc cụ và khóa học.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Bán thêm nhạc cụ và sách âm nhạc.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Thêm chức năng thanh toán.</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Tối ưu hệ thống.</a:t>
            </a:r>
          </a:p>
          <a:p>
            <a:pPr marL="0" indent="0" algn="just">
              <a:buNone/>
            </a:pPr>
            <a:endParaRPr lang="en-US" sz="3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9F3BD5-08B8-4D22-83BA-699287EC518B}"/>
              </a:ext>
            </a:extLst>
          </p:cNvPr>
          <p:cNvSpPr txBox="1">
            <a:spLocks/>
          </p:cNvSpPr>
          <p:nvPr/>
        </p:nvSpPr>
        <p:spPr>
          <a:xfrm>
            <a:off x="-2494280" y="10290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pPr algn="ctr"/>
            <a:r>
              <a:rPr lang="en-US">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 phát triển</a:t>
            </a:r>
            <a:endParaRPr lang="vi-VN">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4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2766218"/>
            <a:ext cx="10515600" cy="1325563"/>
          </a:xfrm>
        </p:spPr>
        <p:txBody>
          <a:bodyPr>
            <a:noAutofit/>
          </a:bodyPr>
          <a:lstStyle/>
          <a:p>
            <a:pPr algn="ctr"/>
            <a:r>
              <a:rPr lang="en-US" sz="15000">
                <a:solidFill>
                  <a:schemeClr val="tx1">
                    <a:lumMod val="95000"/>
                    <a:lumOff val="5000"/>
                  </a:schemeClr>
                </a:solidFill>
                <a:effectLst>
                  <a:outerShdw blurRad="38100" dist="38100" dir="2700000" algn="tl">
                    <a:srgbClr val="000000">
                      <a:alpha val="43137"/>
                    </a:srgbClr>
                  </a:outerShdw>
                </a:effectLst>
                <a:latin typeface="Source Sans Pro Black" panose="020B0803030403020204" pitchFamily="34" charset="0"/>
                <a:ea typeface="Source Sans Pro Black" panose="020B0803030403020204" pitchFamily="34" charset="0"/>
                <a:cs typeface="Times New Roman" panose="02020603050405020304" pitchFamily="18" charset="0"/>
              </a:rPr>
              <a:t>DEMO</a:t>
            </a:r>
          </a:p>
        </p:txBody>
      </p:sp>
    </p:spTree>
    <p:extLst>
      <p:ext uri="{BB962C8B-B14F-4D97-AF65-F5344CB8AC3E}">
        <p14:creationId xmlns:p14="http://schemas.microsoft.com/office/powerpoint/2010/main" val="263075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p:txBody>
          <a:bodyPr/>
          <a:lstStyle/>
          <a:p>
            <a:r>
              <a:rPr lang="en-US" sz="4400">
                <a:effectLst>
                  <a:outerShdw blurRad="38100" dist="38100" dir="2700000" algn="tl">
                    <a:srgbClr val="000000">
                      <a:alpha val="43137"/>
                    </a:srgbClr>
                  </a:outerShdw>
                </a:effectLst>
              </a:rPr>
              <a:t>CHÂN THÀNH CẢM ƠN QUÝ THẦY CÔ </a:t>
            </a:r>
          </a:p>
        </p:txBody>
      </p:sp>
    </p:spTree>
    <p:extLst>
      <p:ext uri="{BB962C8B-B14F-4D97-AF65-F5344CB8AC3E}">
        <p14:creationId xmlns:p14="http://schemas.microsoft.com/office/powerpoint/2010/main" val="1316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457200" indent="-457200">
              <a:buAutoNum type="arabicPeriod"/>
            </a:pPr>
            <a:r>
              <a:rPr lang="en-US" sz="3000">
                <a:latin typeface="Times New Roman" panose="02020603050405020304" pitchFamily="18" charset="0"/>
                <a:cs typeface="Times New Roman" panose="02020603050405020304" pitchFamily="18" charset="0"/>
              </a:rPr>
              <a:t>Giới thiệu đề tài</a:t>
            </a:r>
          </a:p>
          <a:p>
            <a:pPr marL="457200" indent="-457200">
              <a:buAutoNum type="arabicPeriod"/>
            </a:pPr>
            <a:r>
              <a:rPr lang="en-US" sz="3000">
                <a:latin typeface="Times New Roman" panose="02020603050405020304" pitchFamily="18" charset="0"/>
                <a:cs typeface="Times New Roman" panose="02020603050405020304" pitchFamily="18" charset="0"/>
              </a:rPr>
              <a:t>Mục tiêu đề tài</a:t>
            </a:r>
          </a:p>
          <a:p>
            <a:pPr marL="457200" indent="-457200">
              <a:buAutoNum type="arabicPeriod"/>
            </a:pPr>
            <a:r>
              <a:rPr lang="en-US" sz="3000">
                <a:latin typeface="Times New Roman" panose="02020603050405020304" pitchFamily="18" charset="0"/>
                <a:cs typeface="Times New Roman" panose="02020603050405020304" pitchFamily="18" charset="0"/>
              </a:rPr>
              <a:t>Cơ sở lý thuyết</a:t>
            </a:r>
          </a:p>
          <a:p>
            <a:pPr marL="457200" indent="-457200">
              <a:buAutoNum type="arabicPeriod"/>
            </a:pPr>
            <a:r>
              <a:rPr lang="en-US" sz="3000">
                <a:latin typeface="Times New Roman" panose="02020603050405020304" pitchFamily="18" charset="0"/>
                <a:cs typeface="Times New Roman" panose="02020603050405020304" pitchFamily="18" charset="0"/>
              </a:rPr>
              <a:t>Nội dung và kết quả nghiên cứu</a:t>
            </a:r>
          </a:p>
          <a:p>
            <a:pPr marL="457200" indent="-457200">
              <a:buAutoNum type="arabicPeriod"/>
            </a:pPr>
            <a:r>
              <a:rPr lang="en-US" sz="3000">
                <a:latin typeface="Times New Roman" panose="02020603050405020304" pitchFamily="18" charset="0"/>
                <a:cs typeface="Times New Roman" panose="02020603050405020304" pitchFamily="18" charset="0"/>
              </a:rPr>
              <a:t>Kết quả và hướng phát triển</a:t>
            </a:r>
          </a:p>
        </p:txBody>
      </p:sp>
    </p:spTree>
    <p:extLst>
      <p:ext uri="{BB962C8B-B14F-4D97-AF65-F5344CB8AC3E}">
        <p14:creationId xmlns:p14="http://schemas.microsoft.com/office/powerpoint/2010/main" val="270620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ĐỀ TÀI</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342900" indent="-342900">
              <a:buFontTx/>
              <a:buChar char="-"/>
            </a:pPr>
            <a:r>
              <a:rPr lang="en-US" sz="3000">
                <a:effectLst/>
                <a:latin typeface="Times New Roman" panose="02020603050405020304" pitchFamily="18" charset="0"/>
                <a:ea typeface="Calibri" panose="020F0502020204030204" pitchFamily="34" charset="0"/>
                <a:cs typeface="Times New Roman" panose="02020603050405020304" pitchFamily="18" charset="0"/>
              </a:rPr>
              <a:t>Trong thời đại số hiện nay, việc học nhạc lý trực tuyến đang ngày càng trở nên phổ biến, song vẫn tồn tại nhiều thách thức đáng kể đối với người học. </a:t>
            </a:r>
          </a:p>
          <a:p>
            <a:pPr marL="342900" indent="-342900">
              <a:buFontTx/>
              <a:buChar char="-"/>
            </a:pPr>
            <a:r>
              <a:rPr lang="vi-VN" sz="3000">
                <a:latin typeface="Times New Roman" panose="02020603050405020304" pitchFamily="18" charset="0"/>
                <a:cs typeface="Times New Roman" panose="02020603050405020304" pitchFamily="18" charset="0"/>
              </a:rPr>
              <a:t>Để giải quyết vấn đề này, một website học âm nhạc lý tưởng cần tích hợp lý thuyết và thực hành, cung cấp tài liệu trực quan sử dụng hình ảnh, video và âm thanh. </a:t>
            </a:r>
            <a:endParaRPr lang="en-US" sz="3000">
              <a:latin typeface="Times New Roman" panose="02020603050405020304" pitchFamily="18" charset="0"/>
              <a:cs typeface="Times New Roman" panose="02020603050405020304" pitchFamily="18" charset="0"/>
            </a:endParaRPr>
          </a:p>
          <a:p>
            <a:pPr marL="342900" indent="-342900">
              <a:buFontTx/>
              <a:buChar char="-"/>
            </a:pPr>
            <a:r>
              <a:rPr lang="vi-VN" sz="3000">
                <a:latin typeface="Times New Roman" panose="02020603050405020304" pitchFamily="18" charset="0"/>
                <a:cs typeface="Times New Roman" panose="02020603050405020304" pitchFamily="18" charset="0"/>
              </a:rPr>
              <a:t>Website sẽ phục vụ nhu cầu học tập của người dùng, cho phép cả khách chưa đăng nhập tiếp cận một số khóa học cơ bản.</a:t>
            </a:r>
          </a:p>
        </p:txBody>
      </p:sp>
    </p:spTree>
    <p:extLst>
      <p:ext uri="{BB962C8B-B14F-4D97-AF65-F5344CB8AC3E}">
        <p14:creationId xmlns:p14="http://schemas.microsoft.com/office/powerpoint/2010/main" val="11988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 TIÊU ĐỀ TÀI</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591945"/>
            <a:ext cx="10515600" cy="4351338"/>
          </a:xfrm>
        </p:spPr>
        <p:txBody>
          <a:bodyPr>
            <a:normAutofit/>
          </a:bodyPr>
          <a:lstStyle/>
          <a:p>
            <a:r>
              <a:rPr lang="en-US" sz="3000">
                <a:latin typeface="Times New Roman" panose="02020603050405020304" pitchFamily="18" charset="0"/>
                <a:cs typeface="Times New Roman" panose="02020603050405020304" pitchFamily="18" charset="0"/>
              </a:rPr>
              <a:t>Nghiên cứu xây dựng hệ thống hỗ trợ người dùng học âm nhạc và nhạc cụ trực tuyến thông qua các chức năng:</a:t>
            </a:r>
          </a:p>
          <a:p>
            <a:pPr marL="457200" indent="-457200">
              <a:buFontTx/>
              <a:buChar char="-"/>
            </a:pPr>
            <a:r>
              <a:rPr lang="en-US" sz="3000">
                <a:latin typeface="Times New Roman" panose="02020603050405020304" pitchFamily="18" charset="0"/>
                <a:cs typeface="Times New Roman" panose="02020603050405020304" pitchFamily="18" charset="0"/>
              </a:rPr>
              <a:t>Quản lý các thông tin người dùng, loại người dùng, phân quyền các chức năng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thông khóa học, nhạc cụ.</a:t>
            </a:r>
          </a:p>
          <a:p>
            <a:pPr marL="457200" indent="-457200">
              <a:buFontTx/>
              <a:buChar char="-"/>
            </a:pPr>
            <a:r>
              <a:rPr lang="en-US" sz="3000">
                <a:latin typeface="Times New Roman" panose="02020603050405020304" pitchFamily="18" charset="0"/>
                <a:cs typeface="Times New Roman" panose="02020603050405020304" pitchFamily="18" charset="0"/>
              </a:rPr>
              <a:t>Quản lý tiến độ người dùng.</a:t>
            </a:r>
          </a:p>
        </p:txBody>
      </p:sp>
    </p:spTree>
    <p:extLst>
      <p:ext uri="{BB962C8B-B14F-4D97-AF65-F5344CB8AC3E}">
        <p14:creationId xmlns:p14="http://schemas.microsoft.com/office/powerpoint/2010/main" val="420951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LÝ THUYẾT</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457200" indent="-457200">
              <a:buFontTx/>
              <a:buChar char="-"/>
            </a:pPr>
            <a:r>
              <a:rPr lang="en-US" sz="3000">
                <a:latin typeface="Times New Roman" panose="02020603050405020304" pitchFamily="18" charset="0"/>
                <a:cs typeface="Times New Roman" panose="02020603050405020304" pitchFamily="18" charset="0"/>
              </a:rPr>
              <a:t>Bootstrap</a:t>
            </a:r>
          </a:p>
          <a:p>
            <a:pPr marL="457200" indent="-457200">
              <a:buFontTx/>
              <a:buChar char="-"/>
            </a:pPr>
            <a:r>
              <a:rPr lang="en-US" sz="3000">
                <a:latin typeface="Times New Roman" panose="02020603050405020304" pitchFamily="18" charset="0"/>
                <a:cs typeface="Times New Roman" panose="02020603050405020304" pitchFamily="18" charset="0"/>
              </a:rPr>
              <a:t>React</a:t>
            </a:r>
          </a:p>
          <a:p>
            <a:pPr marL="457200" indent="-457200">
              <a:buFontTx/>
              <a:buChar char="-"/>
            </a:pPr>
            <a:r>
              <a:rPr lang="en-US" sz="3000">
                <a:latin typeface="Times New Roman" panose="02020603050405020304" pitchFamily="18" charset="0"/>
                <a:cs typeface="Times New Roman" panose="02020603050405020304" pitchFamily="18" charset="0"/>
              </a:rPr>
              <a:t>AJAX</a:t>
            </a:r>
          </a:p>
          <a:p>
            <a:pPr marL="457200" indent="-457200">
              <a:buFontTx/>
              <a:buChar char="-"/>
            </a:pPr>
            <a:r>
              <a:rPr lang="en-US" sz="3000">
                <a:latin typeface="Times New Roman" panose="02020603050405020304" pitchFamily="18" charset="0"/>
                <a:cs typeface="Times New Roman" panose="02020603050405020304" pitchFamily="18" charset="0"/>
              </a:rPr>
              <a:t>Tone.js</a:t>
            </a:r>
          </a:p>
          <a:p>
            <a:pPr marL="457200" indent="-457200">
              <a:buFontTx/>
              <a:buChar char="-"/>
            </a:pPr>
            <a:r>
              <a:rPr lang="en-US" sz="3000">
                <a:latin typeface="Times New Roman" panose="02020603050405020304" pitchFamily="18" charset="0"/>
                <a:cs typeface="Times New Roman" panose="02020603050405020304" pitchFamily="18" charset="0"/>
              </a:rPr>
              <a:t>Howler.js	</a:t>
            </a:r>
          </a:p>
          <a:p>
            <a:pPr marL="457200" indent="-457200">
              <a:buFontTx/>
              <a:buChar char="-"/>
            </a:pPr>
            <a:r>
              <a:rPr lang="en-US" sz="3000">
                <a:latin typeface="Times New Roman" panose="02020603050405020304" pitchFamily="18" charset="0"/>
                <a:cs typeface="Times New Roman" panose="02020603050405020304" pitchFamily="18" charset="0"/>
              </a:rPr>
              <a:t>MVC</a:t>
            </a:r>
          </a:p>
        </p:txBody>
      </p:sp>
    </p:spTree>
    <p:extLst>
      <p:ext uri="{BB962C8B-B14F-4D97-AF65-F5344CB8AC3E}">
        <p14:creationId xmlns:p14="http://schemas.microsoft.com/office/powerpoint/2010/main" val="11788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0" indent="0" algn="just">
              <a:buNone/>
            </a:pPr>
            <a:r>
              <a:rPr lang="en-US" sz="2700" b="1">
                <a:latin typeface="Times New Roman" panose="02020603050405020304" pitchFamily="18" charset="0"/>
                <a:cs typeface="Times New Roman" panose="02020603050405020304" pitchFamily="18" charset="0"/>
              </a:rPr>
              <a:t>Người dùng khách </a:t>
            </a:r>
            <a:r>
              <a:rPr lang="en-US" sz="2700">
                <a:latin typeface="Times New Roman" panose="02020603050405020304" pitchFamily="18" charset="0"/>
                <a:cs typeface="Times New Roman" panose="02020603050405020304" pitchFamily="18" charset="0"/>
              </a:rPr>
              <a:t>là đối tượng chưa có tài khoản. Khi truy cập vào website đối tượng khách có thể thực hiện các chức năng như:</a:t>
            </a:r>
          </a:p>
          <a:p>
            <a:pPr marL="457200" lvl="0" indent="-457200" algn="just">
              <a:buFontTx/>
              <a:buChar char="-"/>
            </a:pPr>
            <a:r>
              <a:rPr lang="en-US" sz="2700">
                <a:latin typeface="Times New Roman" panose="02020603050405020304" pitchFamily="18" charset="0"/>
                <a:cs typeface="Times New Roman" panose="02020603050405020304" pitchFamily="18" charset="0"/>
              </a:rPr>
              <a:t>Đăng ký </a:t>
            </a:r>
          </a:p>
          <a:p>
            <a:pPr marL="457200" lvl="0" indent="-457200" algn="just">
              <a:buFontTx/>
              <a:buChar char="-"/>
            </a:pPr>
            <a:r>
              <a:rPr lang="en-US" sz="2700">
                <a:latin typeface="Times New Roman" panose="02020603050405020304" pitchFamily="18" charset="0"/>
                <a:cs typeface="Times New Roman" panose="02020603050405020304" pitchFamily="18" charset="0"/>
              </a:rPr>
              <a:t>Tham gia khóa học cơ bản</a:t>
            </a:r>
          </a:p>
          <a:p>
            <a:pPr marL="457200" lvl="0" indent="-457200" algn="just">
              <a:buFontTx/>
              <a:buChar char="-"/>
            </a:pPr>
            <a:r>
              <a:rPr lang="en-US" sz="2700">
                <a:latin typeface="Times New Roman" panose="02020603050405020304" pitchFamily="18" charset="0"/>
                <a:cs typeface="Times New Roman" panose="02020603050405020304" pitchFamily="18" charset="0"/>
              </a:rPr>
              <a:t>Tham gia khóa học lý thuyết cơ bản</a:t>
            </a:r>
          </a:p>
          <a:p>
            <a:pPr marL="457200" lvl="0" indent="-457200" algn="just">
              <a:buFontTx/>
              <a:buChar char="-"/>
            </a:pPr>
            <a:r>
              <a:rPr lang="en-US" sz="2700">
                <a:latin typeface="Times New Roman" panose="02020603050405020304" pitchFamily="18" charset="0"/>
                <a:cs typeface="Times New Roman" panose="02020603050405020304" pitchFamily="18" charset="0"/>
              </a:rPr>
              <a:t>Thao tác trang chủ</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36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thành viên: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Chỉnh sửa thông tin </a:t>
            </a:r>
          </a:p>
          <a:p>
            <a:pPr marL="457200" indent="-457200">
              <a:buFontTx/>
              <a:buChar char="-"/>
            </a:pPr>
            <a:r>
              <a:rPr lang="en-US" sz="3000">
                <a:latin typeface="Times New Roman" panose="02020603050405020304" pitchFamily="18" charset="0"/>
                <a:cs typeface="Times New Roman" panose="02020603050405020304" pitchFamily="18" charset="0"/>
              </a:rPr>
              <a:t>Tham gia các khóa học</a:t>
            </a:r>
          </a:p>
          <a:p>
            <a:pPr marL="457200" indent="-457200">
              <a:buFontTx/>
              <a:buChar char="-"/>
            </a:pPr>
            <a:r>
              <a:rPr lang="en-US" sz="3000">
                <a:latin typeface="Times New Roman" panose="02020603050405020304" pitchFamily="18" charset="0"/>
                <a:cs typeface="Times New Roman" panose="02020603050405020304" pitchFamily="18" charset="0"/>
              </a:rPr>
              <a:t>Tạo các giai điệu</a:t>
            </a:r>
          </a:p>
          <a:p>
            <a:pPr marL="457200" indent="-457200">
              <a:buFontTx/>
              <a:buChar char="-"/>
            </a:pPr>
            <a:r>
              <a:rPr lang="en-US" sz="3000">
                <a:latin typeface="Times New Roman" panose="02020603050405020304" pitchFamily="18" charset="0"/>
                <a:cs typeface="Times New Roman" panose="02020603050405020304" pitchFamily="18" charset="0"/>
              </a:rPr>
              <a:t>Sử dụng các nhạc cụ	</a:t>
            </a:r>
          </a:p>
        </p:txBody>
      </p:sp>
    </p:spTree>
    <p:extLst>
      <p:ext uri="{BB962C8B-B14F-4D97-AF65-F5344CB8AC3E}">
        <p14:creationId xmlns:p14="http://schemas.microsoft.com/office/powerpoint/2010/main" val="33632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admin: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Quản lý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khóa học</a:t>
            </a:r>
          </a:p>
          <a:p>
            <a:pPr marL="457200" indent="-457200">
              <a:buFontTx/>
              <a:buChar char="-"/>
            </a:pPr>
            <a:r>
              <a:rPr lang="en-US" sz="3000">
                <a:latin typeface="Times New Roman" panose="02020603050405020304" pitchFamily="18" charset="0"/>
                <a:cs typeface="Times New Roman" panose="02020603050405020304" pitchFamily="18" charset="0"/>
              </a:rPr>
              <a:t>Quản lý phản hồi</a:t>
            </a:r>
          </a:p>
        </p:txBody>
      </p:sp>
    </p:spTree>
    <p:extLst>
      <p:ext uri="{BB962C8B-B14F-4D97-AF65-F5344CB8AC3E}">
        <p14:creationId xmlns:p14="http://schemas.microsoft.com/office/powerpoint/2010/main" val="95226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lnSpc>
                <a:spcPct val="120000"/>
              </a:lnSpc>
              <a:spcBef>
                <a:spcPts val="600"/>
              </a:spcBef>
            </a:pPr>
            <a:r>
              <a:rPr lang="en-US" sz="3600" b="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Mô hình dữ liệu mức quan niệm (CDM)</a:t>
            </a:r>
          </a:p>
        </p:txBody>
      </p:sp>
      <p:pic>
        <p:nvPicPr>
          <p:cNvPr id="5" name="Picture 4">
            <a:extLst>
              <a:ext uri="{FF2B5EF4-FFF2-40B4-BE49-F238E27FC236}">
                <a16:creationId xmlns:a16="http://schemas.microsoft.com/office/drawing/2014/main" id="{BC67066A-E031-442C-868C-912C2114DDDA}"/>
              </a:ext>
            </a:extLst>
          </p:cNvPr>
          <p:cNvPicPr/>
          <p:nvPr/>
        </p:nvPicPr>
        <p:blipFill>
          <a:blip r:embed="rId2"/>
          <a:stretch>
            <a:fillRect/>
          </a:stretch>
        </p:blipFill>
        <p:spPr>
          <a:xfrm>
            <a:off x="1838408" y="1477568"/>
            <a:ext cx="8515184" cy="4495723"/>
          </a:xfrm>
          <a:prstGeom prst="rect">
            <a:avLst/>
          </a:prstGeom>
        </p:spPr>
      </p:pic>
    </p:spTree>
    <p:extLst>
      <p:ext uri="{BB962C8B-B14F-4D97-AF65-F5344CB8AC3E}">
        <p14:creationId xmlns:p14="http://schemas.microsoft.com/office/powerpoint/2010/main" val="324672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4513</TotalTime>
  <Words>613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Source Sans Pro Black</vt:lpstr>
      <vt:lpstr>Readex Pro</vt:lpstr>
      <vt:lpstr>K2D</vt:lpstr>
      <vt:lpstr>Arial</vt:lpstr>
      <vt:lpstr>Barlow</vt:lpstr>
      <vt:lpstr>Times New Roman</vt:lpstr>
      <vt:lpstr>Office Theme</vt:lpstr>
      <vt:lpstr>TRƯỜNG ĐẠI HỌC CẦN THƠ TRƯỜNG CÔNG NGHỆ THÔNG TIN VÀ TRUYỀN THÔNG KHOA CÔNG NGHỆ THÔNG TIN</vt:lpstr>
      <vt:lpstr>NỘI DUNG</vt:lpstr>
      <vt:lpstr>GIỚI THIỆU ĐỀ TÀI</vt:lpstr>
      <vt:lpstr>MỤC TIÊU ĐỀ TÀI</vt:lpstr>
      <vt:lpstr>CƠ SỞ LÝ THUYẾT</vt:lpstr>
      <vt:lpstr>NỘI DUNG VÀ KẾT QUẢ</vt:lpstr>
      <vt:lpstr>NỘI DUNG VÀ KẾT QUẢ</vt:lpstr>
      <vt:lpstr>NỘI DUNG VÀ KẾT QUẢ</vt:lpstr>
      <vt:lpstr>Mô hình dữ liệu mức quan niệm (CDM)</vt:lpstr>
      <vt:lpstr>NỘI DUNG VÀ KẾT QUẢ</vt:lpstr>
      <vt:lpstr>PowerPoint Presentation</vt:lpstr>
      <vt:lpstr>PowerPoint Presentation</vt:lpstr>
      <vt:lpstr>PowerPoint Presentation</vt:lpstr>
      <vt:lpstr>KẾT LUẬN VÀ HƯỚNG PHÁT TRIỂN</vt:lpstr>
      <vt:lpstr>DEMO</vt:lpstr>
      <vt:lpstr>CHÂN THÀNH CẢM ƠN QUÝ THẦY CÔ </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Le Quach Tien</cp:lastModifiedBy>
  <cp:revision>267</cp:revision>
  <dcterms:created xsi:type="dcterms:W3CDTF">2022-07-01T08:15:51Z</dcterms:created>
  <dcterms:modified xsi:type="dcterms:W3CDTF">2024-12-05T00:22:25Z</dcterms:modified>
</cp:coreProperties>
</file>