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9A502-7F07-424F-A156-C46BC42EC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138BD1-07CB-47E1-9E3A-C9933A8E4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4AF9D8-E396-4211-A479-13C78A662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ACD6F4-DA62-4454-BB03-AB4B21BE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D7BFA4-16BA-4C54-A6A3-392FFCFE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02592-AF31-4587-A6FB-64FBB5F3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D7F05C-0F7B-4941-B03B-95C13FDF7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BA2CB6-A426-4202-938C-537B941E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EEB586-05F3-4BE5-BC86-ABC24AB3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993ABF-3ED5-45B6-ACEB-E13A66B0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1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360193-A2A9-4B47-A78E-F6AC7F1C4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985FEA-E505-4271-A77F-0D616AB9A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176B0-1B91-4AE1-8DD1-56C11518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60292-8C48-4B05-BE77-792DD99E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B59E6-68ED-4EC5-AEDE-A183C3E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8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C0253-1345-45B8-B67F-EDA7C45B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37E31D-4788-4344-BF56-46E8752C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1B46B-2C82-43EF-A1B9-9D8C34BF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3B8D6F-A3E3-4C17-897D-3F6EEC18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C2051-1473-499D-A6F3-E93745F8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E8259-CF79-41EA-A8F9-22D65C64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3638B0-3F17-439D-85C5-71B5984D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510DCF-21A4-49FD-AE9B-D7C2880A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2A6DBB-0739-4F97-9C6A-B0B607D1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9239BB-5A7E-4F00-B435-F2BBA8CB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1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CBD97-DA73-4E6B-9C22-F506425C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26BF17-95EB-4878-96B3-31947720B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8F93F1-CB5F-4B29-BE1F-B7A4C6A30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756145-0699-4301-B712-53D5C779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8DF4B4-44DE-466D-A616-0920B61D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BFB4AE-1005-43C3-9855-EA514BC9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7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2BA51-F9DD-4F95-A8E8-28E970FB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BED97D-A655-497B-B2DB-F8ED52A8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06A46-4D0A-444D-B6A8-8CDFE8AC1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64B212-4C16-4A81-9A56-33D03837C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8AA815-A709-43A8-A80B-4FAA065A4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0087C1-D92B-47CE-9B20-AEE994FC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9AAE1C-21B8-4E11-A11C-0A61D543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B19140-6061-41D8-89A1-C90601FE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67495-F877-40F3-A45D-B082B963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9AC1DB-29B7-406E-8008-CD0AC733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B40E9E-F68C-4DE2-89C7-D0DF0F07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7DA46A-66C1-4FF7-8815-B2E1CB9E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FFF339-7008-4AA0-982B-941E1AFF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ED2D05-A910-4979-930B-23B1014D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3144A1-E26E-4F0F-834E-6D55DC59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9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40CC2-2DD6-444F-886A-459C7A81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9EBA01-625B-4D2C-AF56-84EDA14A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265431-59F9-4BC0-9F2C-1FE0F73B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781988-ACF7-4BA0-A170-0D3FA109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00FDAA-A121-42AF-843D-556C329E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2A59F0-8D16-445E-B5D7-A25DBF3A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EE2BE-7895-4AEE-BE61-ED095ECA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98DF3E-B8FD-4764-8C38-546D27BEF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CF2DC2-D192-41BE-A8D5-809EFAA56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CB4A45-73AD-4891-AB59-B6FD8564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D1C9-5012-44FC-ACDF-879AC08A132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59A4AE-6C93-430D-B9C9-E961ABE4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2EEE78-6905-4F81-B9E9-94EC3175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3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2980D2-56F9-4763-9418-065683A8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A22123-92F4-42EA-8CFE-5106B9C90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C86959-4C12-4CE1-9220-796DCC9DF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D1C9-5012-44FC-ACDF-879AC08A132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6C3860-F41B-47AE-B435-EAB4274BE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EF5D2D-A37A-42A8-B3F9-A8ED1E732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2C91-A1FA-418C-9D3B-00DABB7A6E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2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er.elsevier.com/reader/sd/pii/S0096300309002574?token=864EE72665EA2E46E7C0BAAC81FEC8234C7BFFDE05CA4B324372B46A58F95EABA3C46B3EB9258A18514B696CEC4CE4B4&amp;originRegion=eu-west-1&amp;originCreation=20210616074337" TargetMode="External"/><Relationship Id="rId2" Type="http://schemas.openxmlformats.org/officeDocument/2006/relationships/hyperlink" Target="https://stackoverflow.com/questions/50742999/multi-objective-optimization-example-pyo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l.archives-ouvertes.fr/tel-02404217v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E426D-0CD5-4A94-A666-7545F6B77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MOO </a:t>
            </a:r>
            <a:r>
              <a:rPr lang="fr-FR" b="1" dirty="0" err="1"/>
              <a:t>method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767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22FA6-6477-4482-A062-447FD7D3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9" y="187678"/>
            <a:ext cx="10913359" cy="1325563"/>
          </a:xfrm>
        </p:spPr>
        <p:txBody>
          <a:bodyPr/>
          <a:lstStyle/>
          <a:p>
            <a:r>
              <a:rPr lang="fr-FR" b="1" dirty="0"/>
              <a:t>Simple </a:t>
            </a:r>
            <a:r>
              <a:rPr lang="fr-FR" b="1" dirty="0" err="1"/>
              <a:t>limit</a:t>
            </a:r>
            <a:r>
              <a:rPr lang="fr-FR" b="1" dirty="0"/>
              <a:t> </a:t>
            </a:r>
            <a:r>
              <a:rPr lang="fr-FR" sz="2000" b="1" dirty="0"/>
              <a:t>(ex of FINE)</a:t>
            </a:r>
            <a:endParaRPr lang="en-US" b="1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E37D3B-867C-4337-981E-C89C9F182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30" y="2117549"/>
            <a:ext cx="4727223" cy="3115734"/>
          </a:xfrm>
        </p:spPr>
        <p:txBody>
          <a:bodyPr>
            <a:normAutofit/>
          </a:bodyPr>
          <a:lstStyle/>
          <a:p>
            <a:r>
              <a:rPr lang="fr-FR" sz="2000" dirty="0" err="1"/>
              <a:t>Only</a:t>
            </a:r>
            <a:r>
              <a:rPr lang="fr-FR" sz="2000" dirty="0"/>
              <a:t> one objective </a:t>
            </a:r>
            <a:r>
              <a:rPr lang="fr-FR" sz="2000" dirty="0" err="1"/>
              <a:t>function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Second one </a:t>
            </a:r>
            <a:r>
              <a:rPr lang="fr-FR" sz="2000" dirty="0" err="1"/>
              <a:t>defined</a:t>
            </a:r>
            <a:r>
              <a:rPr lang="fr-FR" sz="2000" dirty="0"/>
              <a:t> as a variable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err="1"/>
              <a:t>Constraint</a:t>
            </a:r>
            <a:r>
              <a:rPr lang="fr-FR" sz="2000" dirty="0"/>
              <a:t> on the </a:t>
            </a:r>
            <a:r>
              <a:rPr lang="fr-FR" sz="2000" dirty="0" err="1"/>
              <a:t>varaible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err="1"/>
              <a:t>Declining</a:t>
            </a:r>
            <a:r>
              <a:rPr lang="fr-FR" sz="2000" dirty="0"/>
              <a:t> at every </a:t>
            </a:r>
            <a:r>
              <a:rPr lang="fr-FR" sz="2000" dirty="0" err="1"/>
              <a:t>step</a:t>
            </a:r>
            <a:endParaRPr lang="en-US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C2B1B4-0CAF-4E8E-8433-B467930F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242" y="1513241"/>
            <a:ext cx="65246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2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08BD8-9D88-4746-BDBF-7E78AAEB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2" y="139525"/>
            <a:ext cx="8557860" cy="1325563"/>
          </a:xfrm>
        </p:spPr>
        <p:txBody>
          <a:bodyPr/>
          <a:lstStyle/>
          <a:p>
            <a:r>
              <a:rPr lang="fr-FR" b="1" dirty="0"/>
              <a:t>Sigma-</a:t>
            </a:r>
            <a:r>
              <a:rPr lang="fr-FR" b="1" dirty="0" err="1"/>
              <a:t>constraint</a:t>
            </a:r>
            <a:r>
              <a:rPr lang="fr-FR" b="1" dirty="0"/>
              <a:t> </a:t>
            </a:r>
            <a:r>
              <a:rPr lang="fr-FR" sz="2000" b="1" dirty="0"/>
              <a:t>(ex of code </a:t>
            </a:r>
            <a:r>
              <a:rPr lang="fr-FR" sz="2000" b="1" dirty="0" err="1"/>
              <a:t>from</a:t>
            </a:r>
            <a:r>
              <a:rPr lang="fr-FR" sz="2000" b="1" dirty="0"/>
              <a:t> scratch)</a:t>
            </a:r>
            <a:endParaRPr lang="en-US" b="1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A02DB07-68C5-4C2A-A0FC-1666902A6C24}"/>
              </a:ext>
            </a:extLst>
          </p:cNvPr>
          <p:cNvSpPr txBox="1">
            <a:spLocks/>
          </p:cNvSpPr>
          <p:nvPr/>
        </p:nvSpPr>
        <p:spPr>
          <a:xfrm>
            <a:off x="612422" y="1674284"/>
            <a:ext cx="9437511" cy="485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err="1"/>
              <a:t>Definition</a:t>
            </a:r>
            <a:r>
              <a:rPr lang="fr-FR" sz="2400" dirty="0"/>
              <a:t> of </a:t>
            </a:r>
            <a:r>
              <a:rPr lang="fr-FR" sz="2400" dirty="0" err="1"/>
              <a:t>functions</a:t>
            </a:r>
            <a:r>
              <a:rPr lang="fr-FR" sz="2400" dirty="0"/>
              <a:t> A and 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00" dirty="0"/>
          </a:p>
          <a:p>
            <a:r>
              <a:rPr lang="fr-FR" sz="2400" u="sng" dirty="0" err="1"/>
              <a:t>Deactivation</a:t>
            </a:r>
            <a:r>
              <a:rPr lang="fr-FR" sz="2400" dirty="0"/>
              <a:t> of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>
                <a:highlight>
                  <a:srgbClr val="FFFF00"/>
                </a:highlight>
              </a:rPr>
              <a:t>A</a:t>
            </a:r>
            <a:r>
              <a:rPr lang="fr-FR" sz="2400" dirty="0"/>
              <a:t>, </a:t>
            </a:r>
            <a:r>
              <a:rPr lang="fr-FR" sz="2400" u="sng" dirty="0"/>
              <a:t>activation</a:t>
            </a:r>
            <a:r>
              <a:rPr lang="fr-FR" sz="2400" dirty="0"/>
              <a:t> of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>
                <a:highlight>
                  <a:srgbClr val="FFFF00"/>
                </a:highlight>
              </a:rPr>
              <a:t>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00" dirty="0"/>
          </a:p>
          <a:p>
            <a:r>
              <a:rPr lang="fr-FR" sz="2400" b="1" dirty="0" err="1"/>
              <a:t>Optimization</a:t>
            </a:r>
            <a:r>
              <a:rPr lang="fr-FR" sz="2400" dirty="0"/>
              <a:t>: max of </a:t>
            </a:r>
            <a:r>
              <a:rPr lang="fr-FR" sz="2400" dirty="0" err="1"/>
              <a:t>function</a:t>
            </a:r>
            <a:r>
              <a:rPr lang="fr-FR" sz="2400" dirty="0"/>
              <a:t> A </a:t>
            </a:r>
            <a:r>
              <a:rPr lang="fr-FR" sz="2400" dirty="0" err="1"/>
              <a:t>registered</a:t>
            </a:r>
            <a:endParaRPr lang="fr-FR" sz="24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100" dirty="0"/>
          </a:p>
          <a:p>
            <a:r>
              <a:rPr lang="fr-FR" sz="2400" u="sng" dirty="0"/>
              <a:t>Activation</a:t>
            </a:r>
            <a:r>
              <a:rPr lang="fr-FR" sz="2400" dirty="0"/>
              <a:t> of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>
                <a:highlight>
                  <a:srgbClr val="FFFF00"/>
                </a:highlight>
              </a:rPr>
              <a:t>A</a:t>
            </a:r>
            <a:r>
              <a:rPr lang="fr-FR" sz="2400" dirty="0"/>
              <a:t>, </a:t>
            </a:r>
            <a:r>
              <a:rPr lang="fr-FR" sz="2400" u="sng" dirty="0" err="1"/>
              <a:t>deactivation</a:t>
            </a:r>
            <a:r>
              <a:rPr lang="fr-FR" sz="2400" dirty="0"/>
              <a:t> of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>
                <a:highlight>
                  <a:srgbClr val="FFFF00"/>
                </a:highlight>
              </a:rPr>
              <a:t>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00" dirty="0"/>
          </a:p>
          <a:p>
            <a:r>
              <a:rPr lang="fr-FR" sz="2400" b="1" dirty="0" err="1"/>
              <a:t>Optimization</a:t>
            </a:r>
            <a:r>
              <a:rPr lang="fr-FR" sz="2400" dirty="0"/>
              <a:t>: min of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>
                <a:highlight>
                  <a:srgbClr val="FFFF00"/>
                </a:highlight>
              </a:rPr>
              <a:t>A</a:t>
            </a:r>
            <a:r>
              <a:rPr lang="fr-FR" sz="2400" dirty="0"/>
              <a:t> </a:t>
            </a:r>
            <a:r>
              <a:rPr lang="fr-FR" sz="2400" dirty="0" err="1"/>
              <a:t>registered</a:t>
            </a:r>
            <a:endParaRPr lang="fr-FR" sz="2400" dirty="0"/>
          </a:p>
          <a:p>
            <a:pPr marL="0" indent="0">
              <a:buFont typeface="Arial" panose="020B0604020202020204" pitchFamily="34" charset="0"/>
              <a:buNone/>
            </a:pPr>
            <a:endParaRPr lang="fr-FR" sz="100" dirty="0"/>
          </a:p>
          <a:p>
            <a:r>
              <a:rPr lang="fr-FR" sz="2400" u="sng" dirty="0" err="1"/>
              <a:t>Deactivation</a:t>
            </a:r>
            <a:r>
              <a:rPr lang="fr-FR" sz="2400" dirty="0"/>
              <a:t> of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>
                <a:highlight>
                  <a:srgbClr val="FFFF00"/>
                </a:highlight>
              </a:rPr>
              <a:t>A</a:t>
            </a:r>
            <a:r>
              <a:rPr lang="fr-FR" sz="2400" dirty="0"/>
              <a:t>, </a:t>
            </a:r>
            <a:r>
              <a:rPr lang="fr-FR" sz="2400" u="sng" dirty="0"/>
              <a:t>activation</a:t>
            </a:r>
            <a:r>
              <a:rPr lang="fr-FR" sz="2400" dirty="0"/>
              <a:t> of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>
                <a:highlight>
                  <a:srgbClr val="FFFF00"/>
                </a:highlight>
              </a:rPr>
              <a:t>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00" dirty="0"/>
          </a:p>
          <a:p>
            <a:r>
              <a:rPr lang="fr-FR" sz="2400" b="1" dirty="0" err="1"/>
              <a:t>Optimization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constraint</a:t>
            </a:r>
            <a:r>
              <a:rPr lang="fr-FR" sz="2400" dirty="0"/>
              <a:t> of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>
                <a:highlight>
                  <a:srgbClr val="FFFF00"/>
                </a:highlight>
              </a:rPr>
              <a:t>A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min and max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00" dirty="0"/>
          </a:p>
          <a:p>
            <a:r>
              <a:rPr lang="fr-FR" sz="2400" dirty="0"/>
              <a:t>Plot of the Pareto front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D947070-EE62-425E-B652-DB157FF27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07"/>
          <a:stretch/>
        </p:blipFill>
        <p:spPr>
          <a:xfrm>
            <a:off x="9151231" y="97191"/>
            <a:ext cx="1971675" cy="2133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A14163C-8CC0-4C26-B22E-5CF0CE77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282" y="2345619"/>
            <a:ext cx="1933575" cy="19716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2A85478-5498-4A5F-9320-3E66AE2B5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231" y="4490331"/>
            <a:ext cx="19716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3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C3AD0-C31F-4927-A704-D4D80B34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40946"/>
            <a:ext cx="8023578" cy="1325563"/>
          </a:xfrm>
        </p:spPr>
        <p:txBody>
          <a:bodyPr/>
          <a:lstStyle/>
          <a:p>
            <a:r>
              <a:rPr lang="fr-FR" b="1" dirty="0"/>
              <a:t>Sigma-</a:t>
            </a:r>
            <a:r>
              <a:rPr lang="fr-FR" b="1" dirty="0" err="1"/>
              <a:t>constraint</a:t>
            </a:r>
            <a:r>
              <a:rPr lang="fr-FR" b="1" dirty="0"/>
              <a:t>: </a:t>
            </a:r>
            <a:r>
              <a:rPr lang="fr-FR" b="1" dirty="0" err="1"/>
              <a:t>different</a:t>
            </a:r>
            <a:r>
              <a:rPr lang="fr-FR" b="1" dirty="0"/>
              <a:t> options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0E3DEDC8-AF05-46DB-B473-8FB5227C3CB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87689" y="1566508"/>
                <a:ext cx="7611534" cy="4935891"/>
              </a:xfrm>
            </p:spPr>
            <p:txBody>
              <a:bodyPr>
                <a:normAutofit/>
              </a:bodyPr>
              <a:lstStyle/>
              <a:p>
                <a:r>
                  <a:rPr lang="fr-FR" sz="2400" dirty="0"/>
                  <a:t>w</a:t>
                </a:r>
                <a:r>
                  <a:rPr lang="fr-FR" sz="2400" dirty="0" err="1"/>
                  <a:t>hile</a:t>
                </a:r>
                <a:r>
                  <a:rPr lang="fr-FR" sz="2400" dirty="0"/>
                  <a:t> </a:t>
                </a:r>
                <a:r>
                  <a:rPr lang="fr-FR" sz="2400" dirty="0" err="1"/>
                  <a:t>loop</a:t>
                </a:r>
                <a:endParaRPr lang="fr-FR" sz="2400" dirty="0"/>
              </a:p>
              <a:p>
                <a:pPr lvl="1"/>
                <a:r>
                  <a:rPr lang="fr-FR" sz="2000" dirty="0" err="1"/>
                  <a:t>while</a:t>
                </a:r>
                <a:r>
                  <a:rPr lang="fr-FR" sz="2000" dirty="0"/>
                  <a:t> the minimum value </a:t>
                </a:r>
                <a:r>
                  <a:rPr lang="fr-FR" sz="2000" dirty="0" err="1"/>
                  <a:t>that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we</a:t>
                </a:r>
                <a:r>
                  <a:rPr lang="fr-FR" sz="2000" dirty="0"/>
                  <a:t> </a:t>
                </a:r>
                <a:r>
                  <a:rPr lang="fr-FR" sz="2000" u="sng" dirty="0"/>
                  <a:t>know</a:t>
                </a:r>
                <a:r>
                  <a:rPr lang="fr-FR" sz="2000" dirty="0"/>
                  <a:t> has not been </a:t>
                </a:r>
                <a:r>
                  <a:rPr lang="fr-FR" sz="2000" dirty="0" err="1"/>
                  <a:t>reached</a:t>
                </a:r>
                <a:endParaRPr lang="fr-FR" sz="2000" dirty="0"/>
              </a:p>
              <a:p>
                <a:endParaRPr lang="fr-FR" sz="900" dirty="0"/>
              </a:p>
              <a:p>
                <a:r>
                  <a:rPr lang="fr-FR" sz="2400" dirty="0"/>
                  <a:t>Official sigma-</a:t>
                </a:r>
                <a:r>
                  <a:rPr lang="fr-FR" sz="2400" dirty="0" err="1"/>
                  <a:t>constraint</a:t>
                </a:r>
                <a:r>
                  <a:rPr lang="fr-FR" sz="2400" dirty="0"/>
                  <a:t> </a:t>
                </a:r>
                <a:r>
                  <a:rPr lang="fr-FR" sz="2400" dirty="0" err="1"/>
                  <a:t>method</a:t>
                </a:r>
                <a:endParaRPr lang="fr-FR" sz="2400" dirty="0"/>
              </a:p>
              <a:p>
                <a:pPr lvl="1"/>
                <a:r>
                  <a:rPr lang="fr-FR" sz="2000" dirty="0" err="1"/>
                  <a:t>Calculate</a:t>
                </a:r>
                <a:r>
                  <a:rPr lang="fr-FR" sz="2000" dirty="0"/>
                  <a:t> a </a:t>
                </a:r>
                <a:r>
                  <a:rPr lang="fr-FR" sz="2000" dirty="0" err="1"/>
                  <a:t>fixed</a:t>
                </a:r>
                <a:r>
                  <a:rPr lang="fr-FR" sz="2000" dirty="0"/>
                  <a:t> </a:t>
                </a:r>
                <a:r>
                  <a:rPr lang="fr-FR" sz="2000" dirty="0" err="1"/>
                  <a:t>number</a:t>
                </a:r>
                <a:r>
                  <a:rPr lang="fr-FR" sz="2000" dirty="0"/>
                  <a:t> of value </a:t>
                </a:r>
                <a:r>
                  <a:rPr lang="fr-FR" sz="2000" dirty="0" err="1"/>
                  <a:t>that</a:t>
                </a:r>
                <a:r>
                  <a:rPr lang="fr-FR" sz="2000" dirty="0"/>
                  <a:t> </a:t>
                </a:r>
                <a:r>
                  <a:rPr lang="fr-FR" sz="2000" dirty="0" err="1"/>
                  <a:t>will</a:t>
                </a:r>
                <a:r>
                  <a:rPr lang="fr-FR" sz="2000" dirty="0"/>
                  <a:t> </a:t>
                </a:r>
                <a:r>
                  <a:rPr lang="fr-FR" sz="2000" dirty="0" err="1"/>
                  <a:t>be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used</a:t>
                </a:r>
                <a:r>
                  <a:rPr lang="fr-FR" sz="2000" dirty="0"/>
                  <a:t> as </a:t>
                </a:r>
                <a:r>
                  <a:rPr lang="fr-FR" sz="2000" dirty="0" err="1"/>
                  <a:t>constraints</a:t>
                </a:r>
                <a:endParaRPr lang="fr-F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𝒔𝒕𝒆𝒑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𝑴𝒂𝒙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𝑴𝒊𝒏</m:t>
                        </m:r>
                      </m:num>
                      <m:den>
                        <m:r>
                          <a:rPr lang="fr-F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den>
                    </m:f>
                    <m:r>
                      <a:rPr lang="fr-F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 err="1"/>
                  <a:t>then</a:t>
                </a:r>
                <a:r>
                  <a:rPr lang="fr-FR" sz="2000" dirty="0"/>
                  <a:t> go </a:t>
                </a:r>
                <a:r>
                  <a:rPr lang="fr-FR" sz="2000" dirty="0" err="1"/>
                  <a:t>through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𝒍𝒊𝒔𝒕</m:t>
                    </m:r>
                    <m:d>
                      <m:d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𝒓𝒂𝒏𝒈𝒆</m:t>
                        </m:r>
                        <m:d>
                          <m:d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𝑴𝒊𝒏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𝑴𝒂𝒙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𝒔𝒕𝒆𝒑</m:t>
                            </m:r>
                          </m:e>
                        </m:d>
                      </m:e>
                    </m:d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𝑴𝒂𝒙</m:t>
                    </m:r>
                  </m:oMath>
                </a14:m>
                <a:endParaRPr lang="fr-FR" sz="2000" b="1" dirty="0"/>
              </a:p>
              <a:p>
                <a:pPr lvl="1"/>
                <a:r>
                  <a:rPr lang="fr-FR" sz="2000" dirty="0" err="1"/>
                  <a:t>Conventionnal</a:t>
                </a:r>
                <a:r>
                  <a:rPr lang="fr-FR" sz="2000" dirty="0"/>
                  <a:t> </a:t>
                </a:r>
                <a:r>
                  <a:rPr lang="fr-FR" sz="2000" dirty="0" err="1"/>
                  <a:t>method</a:t>
                </a:r>
                <a:r>
                  <a:rPr lang="fr-FR" sz="2000" dirty="0"/>
                  <a:t>: simple </a:t>
                </a:r>
                <a:r>
                  <a:rPr lang="fr-FR" sz="2000" b="1" dirty="0"/>
                  <a:t>≤</a:t>
                </a:r>
                <a:r>
                  <a:rPr lang="fr-FR" sz="2000" dirty="0"/>
                  <a:t> </a:t>
                </a:r>
                <a:r>
                  <a:rPr lang="fr-FR" sz="2000" dirty="0" err="1"/>
                  <a:t>sign</a:t>
                </a:r>
                <a:endParaRPr lang="fr-FR" sz="2000" dirty="0"/>
              </a:p>
              <a:p>
                <a:pPr lvl="1"/>
                <a:r>
                  <a:rPr lang="fr-FR" sz="2000" dirty="0" err="1"/>
                  <a:t>Augmented</a:t>
                </a:r>
                <a:r>
                  <a:rPr lang="fr-FR" sz="2000" dirty="0"/>
                  <a:t> </a:t>
                </a:r>
                <a:r>
                  <a:rPr lang="fr-FR" sz="2000" dirty="0" err="1"/>
                  <a:t>method</a:t>
                </a:r>
                <a:r>
                  <a:rPr lang="fr-FR" sz="20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𝑂𝑏𝑗𝑒𝑐𝑡𝑖𝑣𝑒𝑓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𝑐𝑜𝑠𝑡𝑠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1600" b="0" dirty="0">
                    <a:ea typeface="Cambria Math" panose="02040503050406030204" pitchFamily="18" charset="0"/>
                  </a:rPr>
                  <a:t> 		to </a:t>
                </a:r>
                <a:r>
                  <a:rPr lang="fr-FR" sz="1600" b="0" dirty="0" err="1">
                    <a:ea typeface="Cambria Math" panose="02040503050406030204" pitchFamily="18" charset="0"/>
                  </a:rPr>
                  <a:t>minimize</a:t>
                </a:r>
                <a:endParaRPr lang="fr-FR" sz="1600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𝑒𝑚𝑖𝑠𝑠𝑖𝑜𝑛𝑠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1600" dirty="0"/>
                  <a:t> 		new </a:t>
                </a:r>
                <a:r>
                  <a:rPr lang="fr-FR" sz="1600" dirty="0" err="1"/>
                  <a:t>constraint</a:t>
                </a:r>
                <a:endParaRPr lang="fr-FR" sz="1600" dirty="0"/>
              </a:p>
              <a:p>
                <a:pPr lvl="2"/>
                <a:r>
                  <a:rPr lang="el-GR" sz="1600" dirty="0"/>
                  <a:t>δ</a:t>
                </a:r>
                <a:r>
                  <a:rPr lang="fr-FR" sz="1600" dirty="0"/>
                  <a:t> </a:t>
                </a:r>
                <a:r>
                  <a:rPr lang="fr-FR" sz="1600" dirty="0" err="1"/>
                  <a:t>very</a:t>
                </a:r>
                <a:r>
                  <a:rPr lang="fr-FR" sz="1600" dirty="0"/>
                  <a:t> </a:t>
                </a:r>
                <a:r>
                  <a:rPr lang="fr-FR" sz="1600" dirty="0" err="1"/>
                  <a:t>small</a:t>
                </a:r>
                <a:r>
                  <a:rPr lang="fr-FR" sz="1600" dirty="0"/>
                  <a:t>, </a:t>
                </a:r>
                <a:r>
                  <a:rPr lang="fr-F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fr-FR" sz="1600" dirty="0"/>
                  <a:t> new </a:t>
                </a:r>
                <a:r>
                  <a:rPr lang="fr-FR" sz="1600"/>
                  <a:t>variable ≥0</a:t>
                </a:r>
                <a:r>
                  <a:rPr lang="fr-FR" sz="1600" dirty="0"/>
                  <a:t>, </a:t>
                </a:r>
                <a:r>
                  <a:rPr lang="fr-F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fr-FR" sz="1600" dirty="0"/>
                  <a:t> value of the </a:t>
                </a:r>
                <a:r>
                  <a:rPr lang="fr-FR" sz="1600" dirty="0" err="1"/>
                  <a:t>list</a:t>
                </a:r>
                <a:endParaRPr lang="fr-FR" sz="1600" dirty="0"/>
              </a:p>
              <a:p>
                <a:pPr lvl="1"/>
                <a:endParaRPr lang="fr-FR" sz="2000" dirty="0"/>
              </a:p>
              <a:p>
                <a:pPr lvl="1"/>
                <a:r>
                  <a:rPr lang="fr-FR" sz="2000" dirty="0"/>
                  <a:t>(</a:t>
                </a:r>
                <a:r>
                  <a:rPr lang="fr-FR" sz="2000" dirty="0" err="1"/>
                  <a:t>difference</a:t>
                </a:r>
                <a:r>
                  <a:rPr lang="fr-FR" sz="2000" dirty="0"/>
                  <a:t> </a:t>
                </a:r>
                <a:r>
                  <a:rPr lang="fr-FR" sz="2000" dirty="0" err="1"/>
                  <a:t>is</a:t>
                </a:r>
                <a:r>
                  <a:rPr lang="fr-FR" sz="2000" dirty="0"/>
                  <a:t> relevant for GLPK, not for </a:t>
                </a:r>
                <a:r>
                  <a:rPr lang="fr-FR" sz="2000" dirty="0" err="1"/>
                  <a:t>gurobi</a:t>
                </a:r>
                <a:r>
                  <a:rPr lang="fr-FR" sz="2000" dirty="0"/>
                  <a:t>)</a:t>
                </a:r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0E3DEDC8-AF05-46DB-B473-8FB5227C3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87689" y="1566508"/>
                <a:ext cx="7611534" cy="4935891"/>
              </a:xfrm>
              <a:blipFill>
                <a:blip r:embed="rId2"/>
                <a:stretch>
                  <a:fillRect l="-1041" t="-1728" r="-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B7180F68-4F2B-42B8-8F41-033BF7DFD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534" y="1173206"/>
            <a:ext cx="3509257" cy="27294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DFB26DA-A3B9-419E-A85E-A3F966186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578" y="3902628"/>
            <a:ext cx="3721055" cy="29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1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C3AD0-C31F-4927-A704-D4D80B34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88" y="206022"/>
            <a:ext cx="9852378" cy="1325563"/>
          </a:xfrm>
        </p:spPr>
        <p:txBody>
          <a:bodyPr/>
          <a:lstStyle/>
          <a:p>
            <a:r>
              <a:rPr lang="fr-FR" b="1" dirty="0" err="1"/>
              <a:t>Augmented</a:t>
            </a:r>
            <a:r>
              <a:rPr lang="fr-FR" b="1" dirty="0"/>
              <a:t> </a:t>
            </a:r>
            <a:r>
              <a:rPr lang="fr-FR" b="1" dirty="0" err="1"/>
              <a:t>method</a:t>
            </a:r>
            <a:r>
              <a:rPr lang="fr-FR" b="1" dirty="0"/>
              <a:t> of sigma-</a:t>
            </a:r>
            <a:r>
              <a:rPr lang="fr-FR" b="1" dirty="0" err="1"/>
              <a:t>constraint</a:t>
            </a:r>
            <a:endParaRPr lang="en-US" b="1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3DEDC8-AF05-46DB-B473-8FB5227C3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768" y="1927754"/>
            <a:ext cx="4645555" cy="533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/>
              <a:t>Conventionnal</a:t>
            </a:r>
            <a:r>
              <a:rPr lang="fr-FR" sz="2400" dirty="0"/>
              <a:t> </a:t>
            </a:r>
            <a:r>
              <a:rPr lang="fr-FR" sz="2400" dirty="0" err="1"/>
              <a:t>method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GLPK :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E1670D7-2A97-4948-A4F9-DFDE96D8D2F1}"/>
              </a:ext>
            </a:extLst>
          </p:cNvPr>
          <p:cNvGrpSpPr/>
          <p:nvPr/>
        </p:nvGrpSpPr>
        <p:grpSpPr>
          <a:xfrm>
            <a:off x="287688" y="2460978"/>
            <a:ext cx="5485714" cy="3789788"/>
            <a:chOff x="287688" y="2460978"/>
            <a:chExt cx="5485714" cy="3789788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BB45CCC-39C8-423D-BFB9-76E9AF1A3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88" y="2593623"/>
              <a:ext cx="5485714" cy="365714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C467CE-6396-463D-A16A-AD1645558FAD}"/>
                </a:ext>
              </a:extLst>
            </p:cNvPr>
            <p:cNvSpPr/>
            <p:nvPr/>
          </p:nvSpPr>
          <p:spPr>
            <a:xfrm>
              <a:off x="2257778" y="2460978"/>
              <a:ext cx="1569155" cy="533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4CBC23F-ECAA-4CBF-836A-D8C9BF99A7EF}"/>
              </a:ext>
            </a:extLst>
          </p:cNvPr>
          <p:cNvGrpSpPr/>
          <p:nvPr/>
        </p:nvGrpSpPr>
        <p:grpSpPr>
          <a:xfrm>
            <a:off x="6475043" y="2460978"/>
            <a:ext cx="5485714" cy="3789788"/>
            <a:chOff x="6475043" y="2460978"/>
            <a:chExt cx="5485714" cy="378978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A63FEE71-C87B-4B17-898A-D772DA80C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043" y="2593623"/>
              <a:ext cx="5485714" cy="365714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0B4F38-8BD3-4226-8B1A-46BD053126E1}"/>
                </a:ext>
              </a:extLst>
            </p:cNvPr>
            <p:cNvSpPr/>
            <p:nvPr/>
          </p:nvSpPr>
          <p:spPr>
            <a:xfrm>
              <a:off x="8433322" y="2460978"/>
              <a:ext cx="1670234" cy="533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Espace réservé du contenu 3">
            <a:extLst>
              <a:ext uri="{FF2B5EF4-FFF2-40B4-BE49-F238E27FC236}">
                <a16:creationId xmlns:a16="http://schemas.microsoft.com/office/drawing/2014/main" id="{D72AE4DB-D2D7-4F9A-9C27-EFC811EF64B6}"/>
              </a:ext>
            </a:extLst>
          </p:cNvPr>
          <p:cNvSpPr txBox="1">
            <a:spLocks/>
          </p:cNvSpPr>
          <p:nvPr/>
        </p:nvSpPr>
        <p:spPr>
          <a:xfrm>
            <a:off x="6838677" y="1566508"/>
            <a:ext cx="4645555" cy="894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 err="1"/>
              <a:t>Augmented</a:t>
            </a:r>
            <a:r>
              <a:rPr lang="fr-FR" sz="2400" dirty="0"/>
              <a:t> </a:t>
            </a:r>
            <a:r>
              <a:rPr lang="fr-FR" sz="2400" dirty="0" err="1"/>
              <a:t>method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GLPK,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 err="1"/>
              <a:t>Both</a:t>
            </a:r>
            <a:r>
              <a:rPr lang="fr-FR" sz="2400" dirty="0"/>
              <a:t> </a:t>
            </a:r>
            <a:r>
              <a:rPr lang="fr-FR" sz="2400" dirty="0" err="1"/>
              <a:t>methods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Gurobi</a:t>
            </a:r>
            <a:r>
              <a:rPr lang="fr-FR" sz="24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02682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185AC-D7F0-4C67-9752-D883B80D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References</a:t>
            </a:r>
            <a:endParaRPr lang="en-US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B85720-1E54-4D32-A301-A449000A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minimize - Multi-objective optimization example </a:t>
            </a:r>
            <a:r>
              <a:rPr lang="en-US" sz="2400" dirty="0" err="1">
                <a:hlinkClick r:id="rId2"/>
              </a:rPr>
              <a:t>Pyomo</a:t>
            </a:r>
            <a:r>
              <a:rPr lang="en-US" sz="2400" dirty="0">
                <a:hlinkClick r:id="rId2"/>
              </a:rPr>
              <a:t> - Stack Overflow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linkClick r:id="rId3"/>
              </a:rPr>
              <a:t>Effective implementation of the ε-constraint method in Multi-Objective Mathematical Programming problems | Elsevier Enhanced Reader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fr-FR" sz="2400" dirty="0">
                <a:hlinkClick r:id="rId4"/>
              </a:rPr>
              <a:t>Méthodes exactes pour les problèmes combinatoires bi-objectif : Application sur les problèmes de tournées de véhicules - TEL - Thèses en ligne (archives-ouvertes.fr)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8138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226</Words>
  <Application>Microsoft Office PowerPoint</Application>
  <PresentationFormat>Grand écran</PresentationFormat>
  <Paragraphs>49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MOO method</vt:lpstr>
      <vt:lpstr>Simple limit (ex of FINE)</vt:lpstr>
      <vt:lpstr>Sigma-constraint (ex of code from scratch)</vt:lpstr>
      <vt:lpstr>Sigma-constraint: different options</vt:lpstr>
      <vt:lpstr>Augmented method of sigma-constraint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 method</dc:title>
  <dc:creator>François Agnès</dc:creator>
  <cp:lastModifiedBy>François Agnès</cp:lastModifiedBy>
  <cp:revision>20</cp:revision>
  <dcterms:created xsi:type="dcterms:W3CDTF">2021-06-16T06:28:43Z</dcterms:created>
  <dcterms:modified xsi:type="dcterms:W3CDTF">2021-06-22T13:26:02Z</dcterms:modified>
</cp:coreProperties>
</file>