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59A502-7F07-424F-A156-C46BC42EC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B138BD1-07CB-47E1-9E3A-C9933A8E43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4AF9D8-E396-4211-A479-13C78A662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D1C9-5012-44FC-ACDF-879AC08A1323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ACD6F4-DA62-4454-BB03-AB4B21BED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D7BFA4-16BA-4C54-A6A3-392FFCFE6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2C91-A1FA-418C-9D3B-00DABB7A6EF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35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F02592-AF31-4587-A6FB-64FBB5F3D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7D7F05C-0F7B-4941-B03B-95C13FDF7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BA2CB6-A426-4202-938C-537B941EB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D1C9-5012-44FC-ACDF-879AC08A1323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EEB586-05F3-4BE5-BC86-ABC24AB33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993ABF-3ED5-45B6-ACEB-E13A66B03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2C91-A1FA-418C-9D3B-00DABB7A6EF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19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E360193-A2A9-4B47-A78E-F6AC7F1C40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5985FEA-E505-4271-A77F-0D616AB9A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B176B0-1B91-4AE1-8DD1-56C11518F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D1C9-5012-44FC-ACDF-879AC08A1323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060292-8C48-4B05-BE77-792DD99E8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AB59E6-68ED-4EC5-AEDE-A183C3EB7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2C91-A1FA-418C-9D3B-00DABB7A6EF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80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EC0253-1345-45B8-B67F-EDA7C45BA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37E31D-4788-4344-BF56-46E8752CA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81B46B-2C82-43EF-A1B9-9D8C34BFE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D1C9-5012-44FC-ACDF-879AC08A1323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3B8D6F-A3E3-4C17-897D-3F6EEC18D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6C2051-1473-499D-A6F3-E93745F8B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2C91-A1FA-418C-9D3B-00DABB7A6EF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44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5E8259-CF79-41EA-A8F9-22D65C647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53638B0-3F17-439D-85C5-71B5984D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510DCF-21A4-49FD-AE9B-D7C2880A5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D1C9-5012-44FC-ACDF-879AC08A1323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2A6DBB-0739-4F97-9C6A-B0B607D11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9239BB-5A7E-4F00-B435-F2BBA8CB2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2C91-A1FA-418C-9D3B-00DABB7A6EF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12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3CBD97-DA73-4E6B-9C22-F506425C1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26BF17-95EB-4878-96B3-31947720BE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E8F93F1-CB5F-4B29-BE1F-B7A4C6A30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7756145-0699-4301-B712-53D5C779E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D1C9-5012-44FC-ACDF-879AC08A1323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58DF4B4-44DE-466D-A616-0920B61DA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EBFB4AE-1005-43C3-9855-EA514BC98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2C91-A1FA-418C-9D3B-00DABB7A6EF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70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F2BA51-F9DD-4F95-A8E8-28E970FB6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BED97D-A655-497B-B2DB-F8ED52A82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06A46-4D0A-444D-B6A8-8CDFE8AC1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164B212-4C16-4A81-9A56-33D03837C3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48AA815-A709-43A8-A80B-4FAA065A4B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30087C1-D92B-47CE-9B20-AEE994FC5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D1C9-5012-44FC-ACDF-879AC08A1323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D9AAE1C-21B8-4E11-A11C-0A61D5437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1B19140-6061-41D8-89A1-C90601FEF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2C91-A1FA-418C-9D3B-00DABB7A6EF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21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E67495-F877-40F3-A45D-B082B963A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69AC1DB-29B7-406E-8008-CD0AC7338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D1C9-5012-44FC-ACDF-879AC08A1323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1B40E9E-F68C-4DE2-89C7-D0DF0F073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E7DA46A-66C1-4FF7-8815-B2E1CB9E6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2C91-A1FA-418C-9D3B-00DABB7A6EF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92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3FFF339-7008-4AA0-982B-941E1AFF3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D1C9-5012-44FC-ACDF-879AC08A1323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2ED2D05-A910-4979-930B-23B1014D7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03144A1-E26E-4F0F-834E-6D55DC594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2C91-A1FA-418C-9D3B-00DABB7A6EF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99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940CC2-2DD6-444F-886A-459C7A810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9EBA01-625B-4D2C-AF56-84EDA14AA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8265431-59F9-4BC0-9F2C-1FE0F73BE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5781988-ACF7-4BA0-A170-0D3FA1096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D1C9-5012-44FC-ACDF-879AC08A1323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B00FDAA-A121-42AF-843D-556C329E3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42A59F0-8D16-445E-B5D7-A25DBF3A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2C91-A1FA-418C-9D3B-00DABB7A6EF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7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5EE2BE-7895-4AEE-BE61-ED095ECA3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698DF3E-B8FD-4764-8C38-546D27BEF5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ACF2DC2-D192-41BE-A8D5-809EFAA56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CB4A45-73AD-4891-AB59-B6FD8564F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D1C9-5012-44FC-ACDF-879AC08A1323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059A4AE-6C93-430D-B9C9-E961ABE4A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C2EEE78-6905-4F81-B9E9-94EC3175C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2C91-A1FA-418C-9D3B-00DABB7A6EF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38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42980D2-56F9-4763-9418-065683A85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AA22123-92F4-42EA-8CFE-5106B9C90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C86959-4C12-4CE1-9220-796DCC9DFC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6D1C9-5012-44FC-ACDF-879AC08A1323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6C3860-F41B-47AE-B435-EAB4274BE8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EF5D2D-A37A-42A8-B3F9-A8ED1E732B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62C91-A1FA-418C-9D3B-00DABB7A6EF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25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eader.elsevier.com/reader/sd/pii/S0096300309002574?token=864EE72665EA2E46E7C0BAAC81FEC8234C7BFFDE05CA4B324372B46A58F95EABA3C46B3EB9258A18514B696CEC4CE4B4&amp;originRegion=eu-west-1&amp;originCreation=20210616074337" TargetMode="External"/><Relationship Id="rId2" Type="http://schemas.openxmlformats.org/officeDocument/2006/relationships/hyperlink" Target="https://stackoverflow.com/questions/50742999/multi-objective-optimization-example-pyom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el.archives-ouvertes.fr/tel-02404217v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6E426D-0CD5-4A94-A666-7545F6B775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/>
              <a:t>MOO </a:t>
            </a:r>
            <a:r>
              <a:rPr lang="fr-FR" b="1" dirty="0" err="1"/>
              <a:t>method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77670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A22FA6-6477-4482-A062-447FD7D3C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9" y="187678"/>
            <a:ext cx="10913359" cy="1325563"/>
          </a:xfrm>
        </p:spPr>
        <p:txBody>
          <a:bodyPr/>
          <a:lstStyle/>
          <a:p>
            <a:r>
              <a:rPr lang="fr-FR" b="1" dirty="0"/>
              <a:t>Simple </a:t>
            </a:r>
            <a:r>
              <a:rPr lang="fr-FR" b="1" dirty="0" err="1"/>
              <a:t>limit</a:t>
            </a:r>
            <a:r>
              <a:rPr lang="fr-FR" b="1" dirty="0"/>
              <a:t> </a:t>
            </a:r>
            <a:r>
              <a:rPr lang="fr-FR" sz="2000" b="1" dirty="0"/>
              <a:t>(ex of FINE)</a:t>
            </a:r>
            <a:endParaRPr lang="en-US" b="1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E37D3B-867C-4337-981E-C89C9F182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30" y="2117549"/>
            <a:ext cx="4727223" cy="3115734"/>
          </a:xfrm>
        </p:spPr>
        <p:txBody>
          <a:bodyPr>
            <a:normAutofit/>
          </a:bodyPr>
          <a:lstStyle/>
          <a:p>
            <a:r>
              <a:rPr lang="fr-FR" sz="2000" dirty="0" err="1"/>
              <a:t>Only</a:t>
            </a:r>
            <a:r>
              <a:rPr lang="fr-FR" sz="2000" dirty="0"/>
              <a:t> one objective </a:t>
            </a:r>
            <a:r>
              <a:rPr lang="fr-FR" sz="2000" dirty="0" err="1"/>
              <a:t>function</a:t>
            </a: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r>
              <a:rPr lang="fr-FR" sz="2000" dirty="0"/>
              <a:t>Second one </a:t>
            </a:r>
            <a:r>
              <a:rPr lang="fr-FR" sz="2000" dirty="0" err="1"/>
              <a:t>defined</a:t>
            </a:r>
            <a:r>
              <a:rPr lang="fr-FR" sz="2000" dirty="0"/>
              <a:t> as a variable</a:t>
            </a:r>
          </a:p>
          <a:p>
            <a:pPr marL="0" indent="0">
              <a:buNone/>
            </a:pPr>
            <a:endParaRPr lang="fr-FR" sz="2000" dirty="0"/>
          </a:p>
          <a:p>
            <a:r>
              <a:rPr lang="fr-FR" sz="2000" dirty="0" err="1"/>
              <a:t>Constraint</a:t>
            </a:r>
            <a:r>
              <a:rPr lang="fr-FR" sz="2000" dirty="0"/>
              <a:t> on the </a:t>
            </a:r>
            <a:r>
              <a:rPr lang="fr-FR" sz="2000" dirty="0" err="1"/>
              <a:t>varaible</a:t>
            </a: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r>
              <a:rPr lang="fr-FR" sz="2000" dirty="0" err="1"/>
              <a:t>Declining</a:t>
            </a:r>
            <a:r>
              <a:rPr lang="fr-FR" sz="2000" dirty="0"/>
              <a:t> at every </a:t>
            </a:r>
            <a:r>
              <a:rPr lang="fr-FR" sz="2000" dirty="0" err="1"/>
              <a:t>step</a:t>
            </a:r>
            <a:endParaRPr lang="en-US" sz="20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6C2B1B4-0CAF-4E8E-8433-B467930F0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242" y="1513241"/>
            <a:ext cx="652462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923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608BD8-9D88-4746-BDBF-7E78AAEB7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422" y="139525"/>
            <a:ext cx="8557860" cy="1325563"/>
          </a:xfrm>
        </p:spPr>
        <p:txBody>
          <a:bodyPr/>
          <a:lstStyle/>
          <a:p>
            <a:r>
              <a:rPr lang="fr-FR" b="1" dirty="0"/>
              <a:t>Sigma-</a:t>
            </a:r>
            <a:r>
              <a:rPr lang="fr-FR" b="1" dirty="0" err="1"/>
              <a:t>constraint</a:t>
            </a:r>
            <a:r>
              <a:rPr lang="fr-FR" b="1" dirty="0"/>
              <a:t> </a:t>
            </a:r>
            <a:r>
              <a:rPr lang="fr-FR" sz="2000" b="1" dirty="0"/>
              <a:t>(ex of code </a:t>
            </a:r>
            <a:r>
              <a:rPr lang="fr-FR" sz="2000" b="1" dirty="0" err="1"/>
              <a:t>from</a:t>
            </a:r>
            <a:r>
              <a:rPr lang="fr-FR" sz="2000" b="1" dirty="0"/>
              <a:t> scratch)</a:t>
            </a:r>
            <a:endParaRPr lang="en-US" b="1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CA02DB07-68C5-4C2A-A0FC-1666902A6C24}"/>
              </a:ext>
            </a:extLst>
          </p:cNvPr>
          <p:cNvSpPr txBox="1">
            <a:spLocks/>
          </p:cNvSpPr>
          <p:nvPr/>
        </p:nvSpPr>
        <p:spPr>
          <a:xfrm>
            <a:off x="612422" y="1674284"/>
            <a:ext cx="9437511" cy="4854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 err="1"/>
              <a:t>Definition</a:t>
            </a:r>
            <a:r>
              <a:rPr lang="fr-FR" sz="2400" dirty="0"/>
              <a:t> of </a:t>
            </a:r>
            <a:r>
              <a:rPr lang="fr-FR" sz="2400" dirty="0" err="1"/>
              <a:t>functions</a:t>
            </a:r>
            <a:r>
              <a:rPr lang="fr-FR" sz="2400" dirty="0"/>
              <a:t> A and B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100" dirty="0"/>
          </a:p>
          <a:p>
            <a:r>
              <a:rPr lang="fr-FR" sz="2400" u="sng" dirty="0" err="1"/>
              <a:t>Deactivation</a:t>
            </a:r>
            <a:r>
              <a:rPr lang="fr-FR" sz="2400" dirty="0"/>
              <a:t> of </a:t>
            </a:r>
            <a:r>
              <a:rPr lang="fr-FR" sz="2400" dirty="0" err="1"/>
              <a:t>function</a:t>
            </a:r>
            <a:r>
              <a:rPr lang="fr-FR" sz="2400" dirty="0"/>
              <a:t> </a:t>
            </a:r>
            <a:r>
              <a:rPr lang="fr-FR" sz="2400" dirty="0">
                <a:highlight>
                  <a:srgbClr val="FFFF00"/>
                </a:highlight>
              </a:rPr>
              <a:t>A</a:t>
            </a:r>
            <a:r>
              <a:rPr lang="fr-FR" sz="2400" dirty="0"/>
              <a:t>, </a:t>
            </a:r>
            <a:r>
              <a:rPr lang="fr-FR" sz="2400" u="sng" dirty="0"/>
              <a:t>activation</a:t>
            </a:r>
            <a:r>
              <a:rPr lang="fr-FR" sz="2400" dirty="0"/>
              <a:t> of </a:t>
            </a:r>
            <a:r>
              <a:rPr lang="fr-FR" sz="2400" dirty="0" err="1"/>
              <a:t>function</a:t>
            </a:r>
            <a:r>
              <a:rPr lang="fr-FR" sz="2400" dirty="0"/>
              <a:t> </a:t>
            </a:r>
            <a:r>
              <a:rPr lang="fr-FR" sz="2400" dirty="0">
                <a:highlight>
                  <a:srgbClr val="FFFF00"/>
                </a:highlight>
              </a:rPr>
              <a:t>B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100" dirty="0"/>
          </a:p>
          <a:p>
            <a:r>
              <a:rPr lang="fr-FR" sz="2400" b="1" dirty="0" err="1"/>
              <a:t>Optimization</a:t>
            </a:r>
            <a:r>
              <a:rPr lang="fr-FR" sz="2400" dirty="0"/>
              <a:t>: max of </a:t>
            </a:r>
            <a:r>
              <a:rPr lang="fr-FR" sz="2400" dirty="0" err="1"/>
              <a:t>function</a:t>
            </a:r>
            <a:r>
              <a:rPr lang="fr-FR" sz="2400" dirty="0"/>
              <a:t> A </a:t>
            </a:r>
            <a:r>
              <a:rPr lang="fr-FR" sz="2400" dirty="0" err="1"/>
              <a:t>registered</a:t>
            </a:r>
            <a:endParaRPr lang="fr-FR" sz="2400" dirty="0"/>
          </a:p>
          <a:p>
            <a:pPr marL="0" indent="0">
              <a:buFont typeface="Arial" panose="020B0604020202020204" pitchFamily="34" charset="0"/>
              <a:buNone/>
            </a:pPr>
            <a:endParaRPr lang="fr-FR" sz="100" dirty="0"/>
          </a:p>
          <a:p>
            <a:r>
              <a:rPr lang="fr-FR" sz="2400" u="sng" dirty="0"/>
              <a:t>Activation</a:t>
            </a:r>
            <a:r>
              <a:rPr lang="fr-FR" sz="2400" dirty="0"/>
              <a:t> of </a:t>
            </a:r>
            <a:r>
              <a:rPr lang="fr-FR" sz="2400" dirty="0" err="1"/>
              <a:t>function</a:t>
            </a:r>
            <a:r>
              <a:rPr lang="fr-FR" sz="2400" dirty="0"/>
              <a:t> </a:t>
            </a:r>
            <a:r>
              <a:rPr lang="fr-FR" sz="2400" dirty="0">
                <a:highlight>
                  <a:srgbClr val="FFFF00"/>
                </a:highlight>
              </a:rPr>
              <a:t>A</a:t>
            </a:r>
            <a:r>
              <a:rPr lang="fr-FR" sz="2400" dirty="0"/>
              <a:t>, </a:t>
            </a:r>
            <a:r>
              <a:rPr lang="fr-FR" sz="2400" u="sng" dirty="0" err="1"/>
              <a:t>deactivation</a:t>
            </a:r>
            <a:r>
              <a:rPr lang="fr-FR" sz="2400" dirty="0"/>
              <a:t> of </a:t>
            </a:r>
            <a:r>
              <a:rPr lang="fr-FR" sz="2400" dirty="0" err="1"/>
              <a:t>function</a:t>
            </a:r>
            <a:r>
              <a:rPr lang="fr-FR" sz="2400" dirty="0"/>
              <a:t> </a:t>
            </a:r>
            <a:r>
              <a:rPr lang="fr-FR" sz="2400" dirty="0">
                <a:highlight>
                  <a:srgbClr val="FFFF00"/>
                </a:highlight>
              </a:rPr>
              <a:t>B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100" dirty="0"/>
          </a:p>
          <a:p>
            <a:r>
              <a:rPr lang="fr-FR" sz="2400" b="1" dirty="0" err="1"/>
              <a:t>Optimization</a:t>
            </a:r>
            <a:r>
              <a:rPr lang="fr-FR" sz="2400" dirty="0"/>
              <a:t>: min of </a:t>
            </a:r>
            <a:r>
              <a:rPr lang="fr-FR" sz="2400" dirty="0" err="1"/>
              <a:t>function</a:t>
            </a:r>
            <a:r>
              <a:rPr lang="fr-FR" sz="2400" dirty="0"/>
              <a:t> </a:t>
            </a:r>
            <a:r>
              <a:rPr lang="fr-FR" sz="2400" dirty="0">
                <a:highlight>
                  <a:srgbClr val="FFFF00"/>
                </a:highlight>
              </a:rPr>
              <a:t>A</a:t>
            </a:r>
            <a:r>
              <a:rPr lang="fr-FR" sz="2400" dirty="0"/>
              <a:t> </a:t>
            </a:r>
            <a:r>
              <a:rPr lang="fr-FR" sz="2400" dirty="0" err="1"/>
              <a:t>registered</a:t>
            </a:r>
            <a:endParaRPr lang="fr-FR" sz="2400" dirty="0"/>
          </a:p>
          <a:p>
            <a:pPr marL="0" indent="0">
              <a:buFont typeface="Arial" panose="020B0604020202020204" pitchFamily="34" charset="0"/>
              <a:buNone/>
            </a:pPr>
            <a:endParaRPr lang="fr-FR" sz="100" dirty="0"/>
          </a:p>
          <a:p>
            <a:r>
              <a:rPr lang="fr-FR" sz="2400" u="sng" dirty="0" err="1"/>
              <a:t>Deactivation</a:t>
            </a:r>
            <a:r>
              <a:rPr lang="fr-FR" sz="2400" dirty="0"/>
              <a:t> of </a:t>
            </a:r>
            <a:r>
              <a:rPr lang="fr-FR" sz="2400" dirty="0" err="1"/>
              <a:t>function</a:t>
            </a:r>
            <a:r>
              <a:rPr lang="fr-FR" sz="2400" dirty="0"/>
              <a:t> </a:t>
            </a:r>
            <a:r>
              <a:rPr lang="fr-FR" sz="2400" dirty="0">
                <a:highlight>
                  <a:srgbClr val="FFFF00"/>
                </a:highlight>
              </a:rPr>
              <a:t>A</a:t>
            </a:r>
            <a:r>
              <a:rPr lang="fr-FR" sz="2400" dirty="0"/>
              <a:t>, </a:t>
            </a:r>
            <a:r>
              <a:rPr lang="fr-FR" sz="2400" u="sng" dirty="0"/>
              <a:t>activation</a:t>
            </a:r>
            <a:r>
              <a:rPr lang="fr-FR" sz="2400" dirty="0"/>
              <a:t> of </a:t>
            </a:r>
            <a:r>
              <a:rPr lang="fr-FR" sz="2400" dirty="0" err="1"/>
              <a:t>function</a:t>
            </a:r>
            <a:r>
              <a:rPr lang="fr-FR" sz="2400" dirty="0"/>
              <a:t> </a:t>
            </a:r>
            <a:r>
              <a:rPr lang="fr-FR" sz="2400" dirty="0">
                <a:highlight>
                  <a:srgbClr val="FFFF00"/>
                </a:highlight>
              </a:rPr>
              <a:t>B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100" dirty="0"/>
          </a:p>
          <a:p>
            <a:r>
              <a:rPr lang="fr-FR" sz="2400" b="1" dirty="0" err="1"/>
              <a:t>Optimization</a:t>
            </a:r>
            <a:r>
              <a:rPr lang="fr-FR" sz="2400" dirty="0"/>
              <a:t> </a:t>
            </a:r>
            <a:r>
              <a:rPr lang="fr-FR" sz="2400" dirty="0" err="1"/>
              <a:t>with</a:t>
            </a:r>
            <a:r>
              <a:rPr lang="fr-FR" sz="2400" dirty="0"/>
              <a:t> </a:t>
            </a:r>
            <a:r>
              <a:rPr lang="fr-FR" sz="2400" dirty="0" err="1"/>
              <a:t>constraint</a:t>
            </a:r>
            <a:r>
              <a:rPr lang="fr-FR" sz="2400" dirty="0"/>
              <a:t> of </a:t>
            </a:r>
            <a:r>
              <a:rPr lang="fr-FR" sz="2400" dirty="0" err="1"/>
              <a:t>function</a:t>
            </a:r>
            <a:r>
              <a:rPr lang="fr-FR" sz="2400" dirty="0"/>
              <a:t> </a:t>
            </a:r>
            <a:r>
              <a:rPr lang="fr-FR" sz="2400" dirty="0">
                <a:highlight>
                  <a:srgbClr val="FFFF00"/>
                </a:highlight>
              </a:rPr>
              <a:t>A</a:t>
            </a:r>
            <a:r>
              <a:rPr lang="fr-FR" sz="2400" dirty="0"/>
              <a:t> </a:t>
            </a:r>
            <a:r>
              <a:rPr lang="fr-FR" sz="2400" dirty="0" err="1"/>
              <a:t>between</a:t>
            </a:r>
            <a:r>
              <a:rPr lang="fr-FR" sz="2400" dirty="0"/>
              <a:t> min and max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100" dirty="0"/>
          </a:p>
          <a:p>
            <a:r>
              <a:rPr lang="fr-FR" sz="2400" dirty="0"/>
              <a:t>Plot of the Pareto front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D947070-EE62-425E-B652-DB157FF270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07"/>
          <a:stretch/>
        </p:blipFill>
        <p:spPr>
          <a:xfrm>
            <a:off x="9151231" y="97191"/>
            <a:ext cx="1971675" cy="21336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A14163C-8CC0-4C26-B22E-5CF0CE772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0282" y="2345619"/>
            <a:ext cx="1933575" cy="197167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92A85478-5498-4A5F-9320-3E66AE2B58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1231" y="4490331"/>
            <a:ext cx="19716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533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8C3AD0-C31F-4927-A704-D4D80B34D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240946"/>
            <a:ext cx="8023578" cy="1325563"/>
          </a:xfrm>
        </p:spPr>
        <p:txBody>
          <a:bodyPr/>
          <a:lstStyle/>
          <a:p>
            <a:r>
              <a:rPr lang="fr-FR" b="1" dirty="0"/>
              <a:t>Sigma-</a:t>
            </a:r>
            <a:r>
              <a:rPr lang="fr-FR" b="1" dirty="0" err="1"/>
              <a:t>constraint</a:t>
            </a:r>
            <a:r>
              <a:rPr lang="fr-FR" b="1" dirty="0"/>
              <a:t>: </a:t>
            </a:r>
            <a:r>
              <a:rPr lang="fr-FR" b="1" dirty="0" err="1"/>
              <a:t>different</a:t>
            </a:r>
            <a:r>
              <a:rPr lang="fr-FR" b="1" dirty="0"/>
              <a:t> options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3">
                <a:extLst>
                  <a:ext uri="{FF2B5EF4-FFF2-40B4-BE49-F238E27FC236}">
                    <a16:creationId xmlns:a16="http://schemas.microsoft.com/office/drawing/2014/main" id="{0E3DEDC8-AF05-46DB-B473-8FB5227C3CB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287689" y="1566509"/>
                <a:ext cx="7611534" cy="4823002"/>
              </a:xfrm>
            </p:spPr>
            <p:txBody>
              <a:bodyPr>
                <a:normAutofit/>
              </a:bodyPr>
              <a:lstStyle/>
              <a:p>
                <a:r>
                  <a:rPr lang="fr-FR" sz="2400" dirty="0"/>
                  <a:t>w</a:t>
                </a:r>
                <a:r>
                  <a:rPr lang="fr-FR" sz="2400" dirty="0" err="1"/>
                  <a:t>hile</a:t>
                </a:r>
                <a:r>
                  <a:rPr lang="fr-FR" sz="2400" dirty="0"/>
                  <a:t> </a:t>
                </a:r>
                <a:r>
                  <a:rPr lang="fr-FR" sz="2400" dirty="0" err="1"/>
                  <a:t>loop</a:t>
                </a:r>
                <a:endParaRPr lang="fr-FR" sz="2400" dirty="0"/>
              </a:p>
              <a:p>
                <a:pPr lvl="1"/>
                <a:r>
                  <a:rPr lang="fr-FR" sz="2000" dirty="0" err="1"/>
                  <a:t>while</a:t>
                </a:r>
                <a:r>
                  <a:rPr lang="fr-FR" sz="2000" dirty="0"/>
                  <a:t> the minimum value </a:t>
                </a:r>
                <a:r>
                  <a:rPr lang="fr-FR" sz="2000" dirty="0" err="1"/>
                  <a:t>that</a:t>
                </a:r>
                <a:r>
                  <a:rPr lang="fr-FR" sz="2000" dirty="0"/>
                  <a:t> </a:t>
                </a:r>
                <a:r>
                  <a:rPr lang="fr-FR" sz="2000" dirty="0" err="1"/>
                  <a:t>we</a:t>
                </a:r>
                <a:r>
                  <a:rPr lang="fr-FR" sz="2000" dirty="0"/>
                  <a:t> </a:t>
                </a:r>
                <a:r>
                  <a:rPr lang="fr-FR" sz="2000" u="sng" dirty="0"/>
                  <a:t>know</a:t>
                </a:r>
                <a:r>
                  <a:rPr lang="fr-FR" sz="2000" dirty="0"/>
                  <a:t> has not been </a:t>
                </a:r>
                <a:r>
                  <a:rPr lang="fr-FR" sz="2000" dirty="0" err="1"/>
                  <a:t>reached</a:t>
                </a:r>
                <a:endParaRPr lang="fr-FR" sz="2000" dirty="0"/>
              </a:p>
              <a:p>
                <a:endParaRPr lang="fr-FR" sz="900" dirty="0"/>
              </a:p>
              <a:p>
                <a:r>
                  <a:rPr lang="fr-FR" sz="2400" dirty="0"/>
                  <a:t>Official sigma-</a:t>
                </a:r>
                <a:r>
                  <a:rPr lang="fr-FR" sz="2400" dirty="0" err="1"/>
                  <a:t>constraint</a:t>
                </a:r>
                <a:r>
                  <a:rPr lang="fr-FR" sz="2400" dirty="0"/>
                  <a:t> </a:t>
                </a:r>
                <a:r>
                  <a:rPr lang="fr-FR" sz="2400" dirty="0" err="1"/>
                  <a:t>method</a:t>
                </a:r>
                <a:endParaRPr lang="fr-FR" sz="2400" dirty="0"/>
              </a:p>
              <a:p>
                <a:pPr lvl="1"/>
                <a:r>
                  <a:rPr lang="fr-FR" sz="2000" dirty="0" err="1"/>
                  <a:t>Calculate</a:t>
                </a:r>
                <a:r>
                  <a:rPr lang="fr-FR" sz="2000" dirty="0"/>
                  <a:t> a </a:t>
                </a:r>
                <a:r>
                  <a:rPr lang="fr-FR" sz="2000" dirty="0" err="1"/>
                  <a:t>fixed</a:t>
                </a:r>
                <a:r>
                  <a:rPr lang="fr-FR" sz="2000" dirty="0"/>
                  <a:t> </a:t>
                </a:r>
                <a:r>
                  <a:rPr lang="fr-FR" sz="2000" dirty="0" err="1"/>
                  <a:t>number</a:t>
                </a:r>
                <a:r>
                  <a:rPr lang="fr-FR" sz="2000" dirty="0"/>
                  <a:t> of value </a:t>
                </a:r>
                <a:r>
                  <a:rPr lang="fr-FR" sz="2000" dirty="0" err="1"/>
                  <a:t>that</a:t>
                </a:r>
                <a:r>
                  <a:rPr lang="fr-FR" sz="2000" dirty="0"/>
                  <a:t> </a:t>
                </a:r>
                <a:r>
                  <a:rPr lang="fr-FR" sz="2000" dirty="0" err="1"/>
                  <a:t>will</a:t>
                </a:r>
                <a:r>
                  <a:rPr lang="fr-FR" sz="2000" dirty="0"/>
                  <a:t> </a:t>
                </a:r>
                <a:r>
                  <a:rPr lang="fr-FR" sz="2000" dirty="0" err="1"/>
                  <a:t>be</a:t>
                </a:r>
                <a:r>
                  <a:rPr lang="fr-FR" sz="2000" dirty="0"/>
                  <a:t> </a:t>
                </a:r>
                <a:r>
                  <a:rPr lang="fr-FR" sz="2000" dirty="0" err="1"/>
                  <a:t>used</a:t>
                </a:r>
                <a:r>
                  <a:rPr lang="fr-FR" sz="2000" dirty="0"/>
                  <a:t> as </a:t>
                </a:r>
                <a:r>
                  <a:rPr lang="fr-FR" sz="2000" dirty="0" err="1"/>
                  <a:t>constraints</a:t>
                </a:r>
                <a:endParaRPr lang="fr-FR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fr-FR" sz="2000" b="1" i="1" smtClean="0">
                        <a:latin typeface="Cambria Math" panose="02040503050406030204" pitchFamily="18" charset="0"/>
                      </a:rPr>
                      <m:t>𝒔𝒕𝒆𝒑</m:t>
                    </m:r>
                    <m:r>
                      <a:rPr lang="fr-FR" sz="2000" b="1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FR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1" i="1" smtClean="0">
                            <a:latin typeface="Cambria Math" panose="02040503050406030204" pitchFamily="18" charset="0"/>
                          </a:rPr>
                          <m:t>𝑴𝒂𝒙</m:t>
                        </m:r>
                        <m:r>
                          <a:rPr lang="fr-FR" sz="2000" b="1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fr-FR" sz="2000" b="1" i="1" smtClean="0">
                            <a:latin typeface="Cambria Math" panose="02040503050406030204" pitchFamily="18" charset="0"/>
                          </a:rPr>
                          <m:t>𝑴𝒊𝒏</m:t>
                        </m:r>
                      </m:num>
                      <m:den>
                        <m:r>
                          <a:rPr lang="fr-F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den>
                    </m:f>
                    <m:r>
                      <a:rPr lang="fr-F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sz="20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000" dirty="0" err="1"/>
                  <a:t>then</a:t>
                </a:r>
                <a:r>
                  <a:rPr lang="fr-FR" sz="2000" dirty="0"/>
                  <a:t> go </a:t>
                </a:r>
                <a:r>
                  <a:rPr lang="fr-FR" sz="2000" dirty="0" err="1"/>
                  <a:t>through</a:t>
                </a:r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r>
                      <a:rPr lang="fr-FR" sz="2000" b="1" i="1" smtClean="0">
                        <a:latin typeface="Cambria Math" panose="02040503050406030204" pitchFamily="18" charset="0"/>
                      </a:rPr>
                      <m:t>𝒍𝒊𝒔𝒕</m:t>
                    </m:r>
                    <m:d>
                      <m:dPr>
                        <m:ctrlPr>
                          <a:rPr lang="fr-FR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1" i="1" smtClean="0">
                            <a:latin typeface="Cambria Math" panose="02040503050406030204" pitchFamily="18" charset="0"/>
                          </a:rPr>
                          <m:t>𝒓𝒂𝒏𝒈𝒆</m:t>
                        </m:r>
                        <m:d>
                          <m:dPr>
                            <m:ctrlP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  <m:t>𝑴𝒊𝒏</m:t>
                            </m:r>
                            <m: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  <m:t>𝑴𝒂𝒙</m:t>
                            </m:r>
                            <m: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  <m:t>𝒔𝒕𝒆𝒑</m:t>
                            </m:r>
                          </m:e>
                        </m:d>
                      </m:e>
                    </m:d>
                    <m:r>
                      <a:rPr lang="fr-FR" sz="20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2000" b="1" i="1" smtClean="0">
                        <a:latin typeface="Cambria Math" panose="02040503050406030204" pitchFamily="18" charset="0"/>
                      </a:rPr>
                      <m:t>𝑴𝒂𝒙</m:t>
                    </m:r>
                  </m:oMath>
                </a14:m>
                <a:endParaRPr lang="fr-FR" sz="2000" b="1" dirty="0"/>
              </a:p>
              <a:p>
                <a:pPr lvl="1"/>
                <a:r>
                  <a:rPr lang="fr-FR" sz="2000" dirty="0" err="1"/>
                  <a:t>Conventionnal</a:t>
                </a:r>
                <a:r>
                  <a:rPr lang="fr-FR" sz="2000" dirty="0"/>
                  <a:t> </a:t>
                </a:r>
                <a:r>
                  <a:rPr lang="fr-FR" sz="2000" dirty="0" err="1"/>
                  <a:t>method</a:t>
                </a:r>
                <a:r>
                  <a:rPr lang="fr-FR" sz="2000" dirty="0"/>
                  <a:t>: simple </a:t>
                </a:r>
                <a:r>
                  <a:rPr lang="fr-FR" sz="2000" b="1" dirty="0"/>
                  <a:t>≤</a:t>
                </a:r>
                <a:r>
                  <a:rPr lang="fr-FR" sz="2000" dirty="0"/>
                  <a:t> </a:t>
                </a:r>
                <a:r>
                  <a:rPr lang="fr-FR" sz="2000" dirty="0" err="1"/>
                  <a:t>sign</a:t>
                </a:r>
                <a:endParaRPr lang="fr-FR" sz="2000" dirty="0"/>
              </a:p>
              <a:p>
                <a:pPr lvl="1"/>
                <a:r>
                  <a:rPr lang="fr-FR" sz="2000" dirty="0" err="1"/>
                  <a:t>Augmented</a:t>
                </a:r>
                <a:r>
                  <a:rPr lang="fr-FR" sz="2000" dirty="0"/>
                  <a:t> </a:t>
                </a:r>
                <a:r>
                  <a:rPr lang="fr-FR" sz="2000" dirty="0" err="1"/>
                  <a:t>method</a:t>
                </a:r>
                <a:r>
                  <a:rPr lang="fr-FR" sz="2000" dirty="0"/>
                  <a:t>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𝑂𝑏𝑗𝑒𝑐𝑡𝑖𝑣𝑒𝑓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𝑐𝑜𝑠𝑡𝑠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fr-F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fr-F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fr-F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fr-FR" sz="1600" b="0" dirty="0">
                    <a:ea typeface="Cambria Math" panose="02040503050406030204" pitchFamily="18" charset="0"/>
                  </a:rPr>
                  <a:t> 		to </a:t>
                </a:r>
                <a:r>
                  <a:rPr lang="fr-FR" sz="1600" b="0" dirty="0" err="1">
                    <a:ea typeface="Cambria Math" panose="02040503050406030204" pitchFamily="18" charset="0"/>
                  </a:rPr>
                  <a:t>minimize</a:t>
                </a:r>
                <a:endParaRPr lang="fr-FR" sz="1600" b="0" dirty="0"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𝑒𝑚𝑖𝑠𝑠𝑖𝑜𝑛𝑠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fr-FR" sz="1600" dirty="0"/>
                  <a:t> 		new </a:t>
                </a:r>
                <a:r>
                  <a:rPr lang="fr-FR" sz="1600" dirty="0" err="1"/>
                  <a:t>constraint</a:t>
                </a:r>
                <a:endParaRPr lang="fr-FR" sz="1600" dirty="0"/>
              </a:p>
              <a:p>
                <a:pPr lvl="1"/>
                <a:endParaRPr lang="fr-FR" sz="2000" dirty="0"/>
              </a:p>
              <a:p>
                <a:pPr lvl="1"/>
                <a:r>
                  <a:rPr lang="fr-FR" sz="2000" dirty="0"/>
                  <a:t>(</a:t>
                </a:r>
                <a:r>
                  <a:rPr lang="fr-FR" sz="2000" dirty="0" err="1"/>
                  <a:t>difference</a:t>
                </a:r>
                <a:r>
                  <a:rPr lang="fr-FR" sz="2000" dirty="0"/>
                  <a:t> </a:t>
                </a:r>
                <a:r>
                  <a:rPr lang="fr-FR" sz="2000" dirty="0" err="1"/>
                  <a:t>is</a:t>
                </a:r>
                <a:r>
                  <a:rPr lang="fr-FR" sz="2000" dirty="0"/>
                  <a:t> relevant for GLPK, not for </a:t>
                </a:r>
                <a:r>
                  <a:rPr lang="fr-FR" sz="2000" dirty="0" err="1"/>
                  <a:t>gurobi</a:t>
                </a:r>
                <a:r>
                  <a:rPr lang="fr-FR" sz="2000" dirty="0"/>
                  <a:t>)</a:t>
                </a:r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4" name="Espace réservé du contenu 3">
                <a:extLst>
                  <a:ext uri="{FF2B5EF4-FFF2-40B4-BE49-F238E27FC236}">
                    <a16:creationId xmlns:a16="http://schemas.microsoft.com/office/drawing/2014/main" id="{0E3DEDC8-AF05-46DB-B473-8FB5227C3C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87689" y="1566509"/>
                <a:ext cx="7611534" cy="4823002"/>
              </a:xfrm>
              <a:blipFill>
                <a:blip r:embed="rId2"/>
                <a:stretch>
                  <a:fillRect l="-1041" t="-1770" r="-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 8">
            <a:extLst>
              <a:ext uri="{FF2B5EF4-FFF2-40B4-BE49-F238E27FC236}">
                <a16:creationId xmlns:a16="http://schemas.microsoft.com/office/drawing/2014/main" id="{B7180F68-4F2B-42B8-8F41-033BF7DFD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6534" y="1173206"/>
            <a:ext cx="3509257" cy="272942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DFB26DA-A3B9-419E-A85E-A3F9661868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0578" y="3902628"/>
            <a:ext cx="3721055" cy="290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411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8C3AD0-C31F-4927-A704-D4D80B34D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688" y="206022"/>
            <a:ext cx="9852378" cy="1325563"/>
          </a:xfrm>
        </p:spPr>
        <p:txBody>
          <a:bodyPr/>
          <a:lstStyle/>
          <a:p>
            <a:r>
              <a:rPr lang="fr-FR" b="1" dirty="0" err="1"/>
              <a:t>Augmented</a:t>
            </a:r>
            <a:r>
              <a:rPr lang="fr-FR" b="1" dirty="0"/>
              <a:t> </a:t>
            </a:r>
            <a:r>
              <a:rPr lang="fr-FR" b="1" dirty="0" err="1"/>
              <a:t>method</a:t>
            </a:r>
            <a:r>
              <a:rPr lang="fr-FR" b="1" dirty="0"/>
              <a:t> of sigma-</a:t>
            </a:r>
            <a:r>
              <a:rPr lang="fr-FR" b="1" dirty="0" err="1"/>
              <a:t>constraint</a:t>
            </a:r>
            <a:endParaRPr lang="en-US" b="1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E3DEDC8-AF05-46DB-B473-8FB5227C3C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7768" y="1927754"/>
            <a:ext cx="4645555" cy="533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err="1"/>
              <a:t>Conventionnal</a:t>
            </a:r>
            <a:r>
              <a:rPr lang="fr-FR" sz="2400" dirty="0"/>
              <a:t> </a:t>
            </a:r>
            <a:r>
              <a:rPr lang="fr-FR" sz="2400" dirty="0" err="1"/>
              <a:t>method</a:t>
            </a:r>
            <a:r>
              <a:rPr lang="fr-FR" sz="2400" dirty="0"/>
              <a:t> </a:t>
            </a:r>
            <a:r>
              <a:rPr lang="fr-FR" sz="2400" dirty="0" err="1"/>
              <a:t>with</a:t>
            </a:r>
            <a:r>
              <a:rPr lang="fr-FR" sz="2400" dirty="0"/>
              <a:t> GLPK :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DE1670D7-2A97-4948-A4F9-DFDE96D8D2F1}"/>
              </a:ext>
            </a:extLst>
          </p:cNvPr>
          <p:cNvGrpSpPr/>
          <p:nvPr/>
        </p:nvGrpSpPr>
        <p:grpSpPr>
          <a:xfrm>
            <a:off x="287688" y="2460978"/>
            <a:ext cx="5485714" cy="3789788"/>
            <a:chOff x="287688" y="2460978"/>
            <a:chExt cx="5485714" cy="3789788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EBB45CCC-39C8-423D-BFB9-76E9AF1A3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688" y="2593623"/>
              <a:ext cx="5485714" cy="3657143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AC467CE-6396-463D-A16A-AD1645558FAD}"/>
                </a:ext>
              </a:extLst>
            </p:cNvPr>
            <p:cNvSpPr/>
            <p:nvPr/>
          </p:nvSpPr>
          <p:spPr>
            <a:xfrm>
              <a:off x="2257778" y="2460978"/>
              <a:ext cx="1569155" cy="5332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E4CBC23F-ECAA-4CBF-836A-D8C9BF99A7EF}"/>
              </a:ext>
            </a:extLst>
          </p:cNvPr>
          <p:cNvGrpSpPr/>
          <p:nvPr/>
        </p:nvGrpSpPr>
        <p:grpSpPr>
          <a:xfrm>
            <a:off x="6475043" y="2460978"/>
            <a:ext cx="5485714" cy="3789788"/>
            <a:chOff x="6475043" y="2460978"/>
            <a:chExt cx="5485714" cy="3789788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A63FEE71-C87B-4B17-898A-D772DA80C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5043" y="2593623"/>
              <a:ext cx="5485714" cy="3657143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E0B4F38-8BD3-4226-8B1A-46BD053126E1}"/>
                </a:ext>
              </a:extLst>
            </p:cNvPr>
            <p:cNvSpPr/>
            <p:nvPr/>
          </p:nvSpPr>
          <p:spPr>
            <a:xfrm>
              <a:off x="8433322" y="2460978"/>
              <a:ext cx="1670234" cy="5332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Espace réservé du contenu 3">
            <a:extLst>
              <a:ext uri="{FF2B5EF4-FFF2-40B4-BE49-F238E27FC236}">
                <a16:creationId xmlns:a16="http://schemas.microsoft.com/office/drawing/2014/main" id="{D72AE4DB-D2D7-4F9A-9C27-EFC811EF64B6}"/>
              </a:ext>
            </a:extLst>
          </p:cNvPr>
          <p:cNvSpPr txBox="1">
            <a:spLocks/>
          </p:cNvSpPr>
          <p:nvPr/>
        </p:nvSpPr>
        <p:spPr>
          <a:xfrm>
            <a:off x="6838677" y="1566508"/>
            <a:ext cx="4645555" cy="8944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400" dirty="0" err="1"/>
              <a:t>Augmented</a:t>
            </a:r>
            <a:r>
              <a:rPr lang="fr-FR" sz="2400" dirty="0"/>
              <a:t> </a:t>
            </a:r>
            <a:r>
              <a:rPr lang="fr-FR" sz="2400" dirty="0" err="1"/>
              <a:t>method</a:t>
            </a:r>
            <a:r>
              <a:rPr lang="fr-FR" sz="2400" dirty="0"/>
              <a:t> </a:t>
            </a:r>
            <a:r>
              <a:rPr lang="fr-FR" sz="2400" dirty="0" err="1"/>
              <a:t>with</a:t>
            </a:r>
            <a:r>
              <a:rPr lang="fr-FR" sz="2400" dirty="0"/>
              <a:t> GLPK,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 dirty="0" err="1"/>
              <a:t>Both</a:t>
            </a:r>
            <a:r>
              <a:rPr lang="fr-FR" sz="2400" dirty="0"/>
              <a:t> </a:t>
            </a:r>
            <a:r>
              <a:rPr lang="fr-FR" sz="2400" dirty="0" err="1"/>
              <a:t>methods</a:t>
            </a:r>
            <a:r>
              <a:rPr lang="fr-FR" sz="2400" dirty="0"/>
              <a:t> </a:t>
            </a:r>
            <a:r>
              <a:rPr lang="fr-FR" sz="2400" dirty="0" err="1"/>
              <a:t>with</a:t>
            </a:r>
            <a:r>
              <a:rPr lang="fr-FR" sz="2400" dirty="0"/>
              <a:t> </a:t>
            </a:r>
            <a:r>
              <a:rPr lang="fr-FR" sz="2400" dirty="0" err="1"/>
              <a:t>Gurobi</a:t>
            </a:r>
            <a:r>
              <a:rPr lang="fr-FR" sz="2400" dirty="0"/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1026820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6185AC-D7F0-4C67-9752-D883B80DA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/>
              <a:t>References</a:t>
            </a:r>
            <a:endParaRPr lang="en-US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B85720-1E54-4D32-A301-A449000A0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minimize - Multi-objective optimization example </a:t>
            </a:r>
            <a:r>
              <a:rPr lang="en-US" sz="2400" dirty="0" err="1">
                <a:hlinkClick r:id="rId2"/>
              </a:rPr>
              <a:t>Pyomo</a:t>
            </a:r>
            <a:r>
              <a:rPr lang="en-US" sz="2400" dirty="0">
                <a:hlinkClick r:id="rId2"/>
              </a:rPr>
              <a:t> - Stack Overflow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>
                <a:hlinkClick r:id="rId3"/>
              </a:rPr>
              <a:t>Effective implementation of the ε-constraint method in Multi-Objective Mathematical Programming problems | Elsevier Enhanced Reader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fr-FR" sz="2400" dirty="0">
                <a:hlinkClick r:id="rId4"/>
              </a:rPr>
              <a:t>Méthodes exactes pour les problèmes combinatoires bi-objectif : Application sur les problèmes de tournées de véhicules - TEL - Thèses en ligne (archives-ouvertes.fr)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981380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226</Words>
  <Application>Microsoft Office PowerPoint</Application>
  <PresentationFormat>Grand écran</PresentationFormat>
  <Paragraphs>48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Thème Office</vt:lpstr>
      <vt:lpstr>MOO method</vt:lpstr>
      <vt:lpstr>Simple limit (ex of FINE)</vt:lpstr>
      <vt:lpstr>Sigma-constraint (ex of code from scratch)</vt:lpstr>
      <vt:lpstr>Sigma-constraint: different options</vt:lpstr>
      <vt:lpstr>Augmented method of sigma-constraint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 method</dc:title>
  <dc:creator>François Agnès</dc:creator>
  <cp:lastModifiedBy>François Agnès</cp:lastModifiedBy>
  <cp:revision>17</cp:revision>
  <dcterms:created xsi:type="dcterms:W3CDTF">2021-06-16T06:28:43Z</dcterms:created>
  <dcterms:modified xsi:type="dcterms:W3CDTF">2021-06-17T08:50:57Z</dcterms:modified>
</cp:coreProperties>
</file>