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1" r:id="rId18"/>
    <p:sldId id="273" r:id="rId19"/>
    <p:sldId id="277" r:id="rId20"/>
    <p:sldId id="278" r:id="rId21"/>
    <p:sldId id="279" r:id="rId22"/>
    <p:sldId id="272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13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FDA8C-EB41-49F8-8690-2EA3BC66AF1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1FC21-4DF9-4169-9BD3-274D5A52537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79EAB-97A9-4336-97E7-4B3689046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0F79BB-A37D-492B-906F-68F57E823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26165-566F-4632-831D-90B446DE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FD0829-89A5-443C-8CDA-E347BE9B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EE1E5-6C84-4C68-AA03-FC4EDF09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7E857-BBB8-465E-A6EF-76166BD6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AA9323-577E-4EBE-90D4-171A35405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DC0CBD-C7A0-45D8-9BBE-4376D996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8A4FB-1CAE-441D-89B0-739FF67C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AFDCB-0943-49BD-869F-D68873B9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536A72-CE0C-42B8-BCAC-0C5B9850D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252A4D-2C76-4640-A640-6507F92B5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4E936-247D-4A56-831E-9A5AC3BE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BC9B3-EFE4-4467-B742-88ECDED3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F10F8-C745-4DB1-809C-363863CA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6EE75-45DD-4AB0-9B91-FA4C2DFB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F68340-87C2-425B-8CA1-DA1C4145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EFD6DD-8773-4F84-8F2D-BD8F207B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1F437-F4BB-4AAF-8EF9-29A4E5F1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4D539-294E-45EF-904F-EA51A22B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4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67C21-89CF-4F97-8898-A1D89F73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4DB453-9800-428B-A38C-1B3E71FA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0A5A7-E9C4-418C-B664-FB1618A0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6CDB9-9031-42A6-920D-71B9379C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75366-E7BB-401C-BEFD-9B46027C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D676C-02A7-4392-8F6D-44BEC1D3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1C9DD-BA65-4594-91D1-E05507525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ED83AD-C961-4C6E-B790-ECAEAB78D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E15D00-C5DA-42B1-9ADB-FBBCB240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8F016B-0CEA-4E05-A2A5-A039CEFF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443D9-C082-44A9-BFFD-407567A5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C475E-6EEC-4F1E-8A8B-7E5CC952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3E50D1-E736-438C-8907-CD7AA4B1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9D95B5-E82F-443D-B27E-5200F05BC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F0F174-89E6-4EFF-81FA-C293A6F39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AC854A-484E-42EA-AD4F-CCC6FE229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89E3DC-BA00-4661-B430-419BD288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5D1B1F-3588-4127-89A2-BACD97EA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EC6AC8-0F72-41FB-A2E2-783D5714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4E20D-873B-4F3F-A0CB-ADBC208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EAB510-ABF4-4B3C-B98C-75875EC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C56749-4448-488C-AB2E-3F833289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126BAE-93CD-4265-AA4D-7E0D8A42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3DBF63-C3EB-4997-936B-ABE9926D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7002DB-2EA4-4026-9BC2-86EB65C4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5EC1AA-EF3D-43C6-922E-0DB015A4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6B719-5FEC-4B0C-85B0-9D823E37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A9852-210E-4B9C-A0C9-EE9D3F6B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94831E-FD95-4136-89E3-7974E524C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E04189-1759-438B-9101-8ABC792B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221C61-AE81-4401-9826-C99FDB88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44F04-D74C-42E0-9373-22CB2D70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9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DF648-89CF-4BE7-8E12-D3147D9F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021E3B-C650-4D63-981E-1D672A232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28D449-1E24-4BD6-966E-FD4030B7D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80D266-5030-49AE-A031-67DB010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B2B6F-8B77-4AEB-8EBC-732260F2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5F950B-7FE6-4C13-9F2C-1F1F907C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6D1738-2C30-46CE-8106-1869AC90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7035E2-4456-4F42-9F86-78DAA244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F1A92-6E26-4355-A8A8-0B9D7ED30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26.05.2021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8E51A-DDE8-4712-A6AA-9BFC0A5E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A63FC8-C368-45B3-B456-D0CB125C6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9ADD0-2F1D-4EE1-AF51-7C6AF3C523A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4A31E-D1D7-4963-ACEE-EE61C1AE1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Modeling </a:t>
            </a:r>
            <a:r>
              <a:rPr lang="fr-FR" dirty="0" err="1">
                <a:solidFill>
                  <a:srgbClr val="FF0000"/>
                </a:solidFill>
              </a:rPr>
              <a:t>progress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BBDA2B-B2FA-4046-A521-13E56DD9F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27.05.2021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7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29763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34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0C087-49D1-488D-8F13-A611255F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201FB5F-C656-47B9-89BD-DEBDC3CC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168402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A4E748-1D26-4B12-8F09-A2DCBA62CB2E}"/>
              </a:ext>
            </a:extLst>
          </p:cNvPr>
          <p:cNvSpPr txBox="1"/>
          <p:nvPr/>
        </p:nvSpPr>
        <p:spPr>
          <a:xfrm>
            <a:off x="2396231" y="5854214"/>
            <a:ext cx="691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Hypothesis</a:t>
            </a:r>
            <a:r>
              <a:rPr lang="fr-FR" dirty="0"/>
              <a:t> : every </a:t>
            </a:r>
            <a:r>
              <a:rPr lang="fr-FR" dirty="0" err="1"/>
              <a:t>technology</a:t>
            </a:r>
            <a:r>
              <a:rPr lang="fr-FR" dirty="0"/>
              <a:t> can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(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F35125-AD10-4239-AA33-8A59CA63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82" y="1084616"/>
            <a:ext cx="11782836" cy="4887206"/>
          </a:xfrm>
        </p:spPr>
        <p:txBody>
          <a:bodyPr>
            <a:normAutofit/>
          </a:bodyPr>
          <a:lstStyle/>
          <a:p>
            <a:r>
              <a:rPr lang="fr-FR" sz="1400" b="1" dirty="0" err="1"/>
              <a:t>Tinp</a:t>
            </a:r>
            <a:r>
              <a:rPr lang="fr-FR" sz="1400" b="1" dirty="0"/>
              <a:t> (Time, In) </a:t>
            </a:r>
            <a:r>
              <a:rPr lang="fr-FR" sz="1400" dirty="0"/>
              <a:t>: </a:t>
            </a:r>
            <a:r>
              <a:rPr lang="fr-FR" sz="1400" dirty="0" err="1"/>
              <a:t>quantity</a:t>
            </a:r>
            <a:r>
              <a:rPr lang="fr-FR" sz="1400" dirty="0"/>
              <a:t> of input </a:t>
            </a:r>
            <a:r>
              <a:rPr lang="fr-FR" sz="1400" dirty="0" err="1"/>
              <a:t>consumed</a:t>
            </a:r>
            <a:r>
              <a:rPr lang="fr-FR" sz="1400" dirty="0"/>
              <a:t> per time</a:t>
            </a:r>
          </a:p>
          <a:p>
            <a:r>
              <a:rPr lang="fr-FR" sz="1400" b="1" dirty="0" err="1"/>
              <a:t>ElecTech</a:t>
            </a:r>
            <a:r>
              <a:rPr lang="fr-FR" sz="1400" b="1" dirty="0"/>
              <a:t> (Time, Building, </a:t>
            </a:r>
            <a:r>
              <a:rPr lang="fr-FR" sz="1400" b="1" dirty="0" err="1"/>
              <a:t>ElecIn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fr-FR" sz="1400" dirty="0" err="1"/>
              <a:t>quantity</a:t>
            </a:r>
            <a:r>
              <a:rPr lang="fr-FR" sz="1400" dirty="0"/>
              <a:t> of </a:t>
            </a:r>
            <a:r>
              <a:rPr lang="fr-FR" sz="1400" dirty="0" err="1"/>
              <a:t>electricity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electricity</a:t>
            </a:r>
            <a:r>
              <a:rPr lang="fr-FR" sz="1400" dirty="0"/>
              <a:t> grid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goes</a:t>
            </a:r>
            <a:r>
              <a:rPr lang="fr-FR" sz="1400" dirty="0"/>
              <a:t> in every technologies per building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need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, per time</a:t>
            </a:r>
          </a:p>
          <a:p>
            <a:r>
              <a:rPr lang="fr-FR" sz="1400" b="1" dirty="0" err="1"/>
              <a:t>FuelTech</a:t>
            </a:r>
            <a:r>
              <a:rPr lang="fr-FR" sz="1400" b="1" dirty="0"/>
              <a:t> (Time, Fuels, Building, </a:t>
            </a:r>
            <a:r>
              <a:rPr lang="fr-FR" sz="1400" b="1" dirty="0" err="1"/>
              <a:t>FuelIn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fr-FR" sz="1400" dirty="0" err="1"/>
              <a:t>quantity</a:t>
            </a:r>
            <a:r>
              <a:rPr lang="fr-FR" sz="1400" dirty="0"/>
              <a:t> of </a:t>
            </a:r>
            <a:r>
              <a:rPr lang="fr-FR" sz="1400" dirty="0" err="1"/>
              <a:t>each</a:t>
            </a:r>
            <a:r>
              <a:rPr lang="fr-FR" sz="1400" dirty="0"/>
              <a:t> fuel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goes</a:t>
            </a:r>
            <a:r>
              <a:rPr lang="fr-FR" sz="1400" dirty="0"/>
              <a:t> in technologies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need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, per time and per building</a:t>
            </a:r>
          </a:p>
          <a:p>
            <a:r>
              <a:rPr lang="fr-FR" sz="1400" b="1" dirty="0" err="1"/>
              <a:t>FeedIn</a:t>
            </a:r>
            <a:r>
              <a:rPr lang="fr-FR" sz="1400" b="1" dirty="0"/>
              <a:t> (Time, Building, </a:t>
            </a:r>
            <a:r>
              <a:rPr lang="fr-FR" sz="1400" b="1"/>
              <a:t>ElecOut+CHP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fr-FR" sz="1400" dirty="0" err="1"/>
              <a:t>quantity</a:t>
            </a:r>
            <a:r>
              <a:rPr lang="fr-FR" sz="1400" dirty="0"/>
              <a:t> of </a:t>
            </a:r>
            <a:r>
              <a:rPr lang="fr-FR" sz="1400" dirty="0" err="1"/>
              <a:t>electricity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sold</a:t>
            </a:r>
            <a:r>
              <a:rPr lang="fr-FR" sz="1400" dirty="0"/>
              <a:t> to the grid, per time and per building</a:t>
            </a:r>
          </a:p>
          <a:p>
            <a:endParaRPr lang="fr-FR" sz="1400" dirty="0"/>
          </a:p>
          <a:p>
            <a:r>
              <a:rPr lang="fr-FR" sz="1400" b="1" dirty="0" err="1"/>
              <a:t>TechCapacity</a:t>
            </a:r>
            <a:r>
              <a:rPr lang="fr-FR" sz="1400" b="1" dirty="0"/>
              <a:t> (Building, Techs) </a:t>
            </a:r>
            <a:r>
              <a:rPr lang="fr-FR" sz="1400" dirty="0"/>
              <a:t>: </a:t>
            </a:r>
            <a:r>
              <a:rPr lang="fr-FR" sz="1400" dirty="0" err="1"/>
              <a:t>capacity</a:t>
            </a:r>
            <a:r>
              <a:rPr lang="fr-FR" sz="1400" dirty="0"/>
              <a:t> of the </a:t>
            </a:r>
            <a:r>
              <a:rPr lang="fr-FR" sz="1400" dirty="0" err="1"/>
              <a:t>technology</a:t>
            </a:r>
            <a:endParaRPr lang="fr-FR" sz="1400" dirty="0"/>
          </a:p>
          <a:p>
            <a:r>
              <a:rPr lang="fr-FR" sz="1400" b="1" dirty="0" err="1"/>
              <a:t>TechUse</a:t>
            </a:r>
            <a:r>
              <a:rPr lang="fr-FR" sz="1400" b="1" dirty="0"/>
              <a:t> (Building, Techs) </a:t>
            </a:r>
            <a:r>
              <a:rPr lang="fr-FR" sz="1400" dirty="0"/>
              <a:t>: use </a:t>
            </a:r>
            <a:r>
              <a:rPr lang="fr-FR" sz="1400" dirty="0" err="1"/>
              <a:t>binary</a:t>
            </a:r>
            <a:r>
              <a:rPr lang="fr-FR" sz="1400" dirty="0"/>
              <a:t> on the </a:t>
            </a:r>
            <a:r>
              <a:rPr lang="fr-FR" sz="1400" dirty="0" err="1"/>
              <a:t>whole</a:t>
            </a:r>
            <a:r>
              <a:rPr lang="fr-FR" sz="1400" dirty="0"/>
              <a:t> horizon</a:t>
            </a:r>
          </a:p>
          <a:p>
            <a:r>
              <a:rPr lang="fr-FR" sz="1400" b="1" dirty="0" err="1"/>
              <a:t>TechUset</a:t>
            </a:r>
            <a:r>
              <a:rPr lang="fr-FR" sz="1400" b="1" dirty="0"/>
              <a:t> (Building, Time, Techs) </a:t>
            </a:r>
            <a:r>
              <a:rPr lang="fr-FR" sz="1400" dirty="0"/>
              <a:t>: use </a:t>
            </a:r>
            <a:r>
              <a:rPr lang="fr-FR" sz="1400" dirty="0" err="1"/>
              <a:t>binary</a:t>
            </a:r>
            <a:r>
              <a:rPr lang="fr-FR" sz="1400" dirty="0"/>
              <a:t> per time</a:t>
            </a:r>
          </a:p>
          <a:p>
            <a:r>
              <a:rPr lang="fr-FR" sz="1400" b="1" i="1" dirty="0"/>
              <a:t>Switch (Building, Time, CHP+HP) </a:t>
            </a:r>
            <a:r>
              <a:rPr lang="fr-FR" sz="1400" i="1" dirty="0"/>
              <a:t>: Integer (-1, 0, 1) </a:t>
            </a:r>
            <a:r>
              <a:rPr lang="fr-FR" sz="1400" i="1" dirty="0" err="1"/>
              <a:t>wich</a:t>
            </a:r>
            <a:r>
              <a:rPr lang="fr-FR" sz="1400" i="1" dirty="0"/>
              <a:t> </a:t>
            </a:r>
            <a:r>
              <a:rPr lang="fr-FR" sz="1400" i="1" dirty="0" err="1"/>
              <a:t>describe</a:t>
            </a:r>
            <a:r>
              <a:rPr lang="fr-FR" sz="1400" i="1" dirty="0"/>
              <a:t> the transition </a:t>
            </a:r>
            <a:r>
              <a:rPr lang="fr-FR" sz="1400" i="1" dirty="0" err="1"/>
              <a:t>between</a:t>
            </a:r>
            <a:r>
              <a:rPr lang="fr-FR" sz="1400" i="1" dirty="0"/>
              <a:t> on and off state for CHP and HP per time </a:t>
            </a:r>
            <a:r>
              <a:rPr lang="fr-FR" sz="1400" dirty="0"/>
              <a:t>(not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yet</a:t>
            </a:r>
            <a:r>
              <a:rPr lang="fr-FR" sz="1400" dirty="0"/>
              <a:t>)</a:t>
            </a:r>
          </a:p>
          <a:p>
            <a:r>
              <a:rPr lang="fr-FR" sz="1400" b="1" dirty="0" err="1"/>
              <a:t>TechIn</a:t>
            </a:r>
            <a:r>
              <a:rPr lang="fr-FR" sz="1400" b="1" dirty="0"/>
              <a:t> (Building, Time, Techs) </a:t>
            </a:r>
            <a:r>
              <a:rPr lang="fr-FR" sz="1400" dirty="0"/>
              <a:t>: </a:t>
            </a:r>
            <a:r>
              <a:rPr lang="en-US" sz="1400" dirty="0"/>
              <a:t>quantity of power received by every technology (except heat-in) per time</a:t>
            </a:r>
          </a:p>
          <a:p>
            <a:r>
              <a:rPr lang="fr-FR" sz="1400" b="1" dirty="0" err="1"/>
              <a:t>TechOut</a:t>
            </a:r>
            <a:r>
              <a:rPr lang="fr-FR" sz="1400" b="1" dirty="0"/>
              <a:t> (Building, Time, Techs) </a:t>
            </a:r>
            <a:r>
              <a:rPr lang="fr-FR" sz="1400" dirty="0"/>
              <a:t>: </a:t>
            </a:r>
            <a:r>
              <a:rPr lang="en-US" sz="1400" dirty="0"/>
              <a:t>quantity of power out of every technology (except CHP and heat-out) per time</a:t>
            </a:r>
          </a:p>
          <a:p>
            <a:r>
              <a:rPr lang="fr-FR" sz="1400" b="1" dirty="0"/>
              <a:t>T</a:t>
            </a:r>
            <a:r>
              <a:rPr lang="en-US" sz="1400" b="1" dirty="0" err="1"/>
              <a:t>echHeatInG</a:t>
            </a:r>
            <a:r>
              <a:rPr lang="en-US" sz="1400" b="1" dirty="0"/>
              <a:t> (Building, Time, </a:t>
            </a:r>
            <a:r>
              <a:rPr lang="en-US" sz="1400" b="1" dirty="0" err="1"/>
              <a:t>HeatIn</a:t>
            </a:r>
            <a:r>
              <a:rPr lang="en-US" sz="1400" b="1" dirty="0"/>
              <a:t>, Heat) </a:t>
            </a:r>
            <a:r>
              <a:rPr lang="en-US" sz="1400" dirty="0"/>
              <a:t>: quantity of heat received by corresponding technologies per time</a:t>
            </a:r>
          </a:p>
          <a:p>
            <a:r>
              <a:rPr lang="fr-FR" sz="1400" b="1" dirty="0" err="1"/>
              <a:t>TechHeatOutG</a:t>
            </a:r>
            <a:r>
              <a:rPr lang="fr-FR" sz="1400" b="1" dirty="0"/>
              <a:t> (Building, Time, </a:t>
            </a:r>
            <a:r>
              <a:rPr lang="fr-FR" sz="1400" b="1" dirty="0" err="1"/>
              <a:t>HeatOut</a:t>
            </a:r>
            <a:r>
              <a:rPr lang="fr-FR" sz="1400" b="1" dirty="0"/>
              <a:t>, </a:t>
            </a:r>
            <a:r>
              <a:rPr lang="fr-FR" sz="1400" b="1" dirty="0" err="1"/>
              <a:t>Heat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en-US" sz="1400" dirty="0"/>
              <a:t>quantity of heat out of corresponding technologies per time</a:t>
            </a:r>
          </a:p>
          <a:p>
            <a:r>
              <a:rPr lang="fr-FR" sz="1400" b="1" dirty="0" err="1"/>
              <a:t>TechCHPOut</a:t>
            </a:r>
            <a:r>
              <a:rPr lang="fr-FR" sz="1400" b="1" dirty="0"/>
              <a:t> (Building, Time, CHP, Out) </a:t>
            </a:r>
            <a:r>
              <a:rPr lang="fr-FR" sz="1400" dirty="0"/>
              <a:t>: </a:t>
            </a:r>
            <a:r>
              <a:rPr lang="en-US" sz="1400" dirty="0"/>
              <a:t>quantity of power out of CHP technologies per time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2166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0C087-49D1-488D-8F13-A611255F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201FB5F-C656-47B9-89BD-DEBDC3CC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168402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A4E748-1D26-4B12-8F09-A2DCBA62CB2E}"/>
              </a:ext>
            </a:extLst>
          </p:cNvPr>
          <p:cNvSpPr txBox="1"/>
          <p:nvPr/>
        </p:nvSpPr>
        <p:spPr>
          <a:xfrm>
            <a:off x="2209800" y="5987018"/>
            <a:ext cx="691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Hypothesis</a:t>
            </a:r>
            <a:r>
              <a:rPr lang="fr-FR" dirty="0"/>
              <a:t> : every </a:t>
            </a:r>
            <a:r>
              <a:rPr lang="fr-FR" dirty="0" err="1"/>
              <a:t>technology</a:t>
            </a:r>
            <a:r>
              <a:rPr lang="fr-FR" dirty="0"/>
              <a:t> can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(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F35125-AD10-4239-AA33-8A59CA63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64" y="1298612"/>
            <a:ext cx="10515600" cy="4214421"/>
          </a:xfrm>
        </p:spPr>
        <p:txBody>
          <a:bodyPr>
            <a:normAutofit/>
          </a:bodyPr>
          <a:lstStyle/>
          <a:p>
            <a:r>
              <a:rPr lang="fr-FR" sz="1400" b="1" dirty="0"/>
              <a:t>SOC (Building, Time, Battery) </a:t>
            </a:r>
            <a:r>
              <a:rPr lang="fr-FR" sz="1400" dirty="0"/>
              <a:t>: </a:t>
            </a:r>
            <a:r>
              <a:rPr lang="en-US" sz="1400" dirty="0"/>
              <a:t>state of charge of the battery per time</a:t>
            </a:r>
            <a:endParaRPr lang="fr-FR" sz="1400" dirty="0"/>
          </a:p>
          <a:p>
            <a:r>
              <a:rPr lang="fr-FR" sz="1400" b="1" dirty="0" err="1"/>
              <a:t>SOCdhw</a:t>
            </a:r>
            <a:r>
              <a:rPr lang="fr-FR" sz="1400" b="1" dirty="0"/>
              <a:t> (Building, Time, HW) </a:t>
            </a:r>
            <a:r>
              <a:rPr lang="fr-FR" sz="1400" dirty="0"/>
              <a:t>: </a:t>
            </a:r>
            <a:r>
              <a:rPr lang="en-US" sz="1400" dirty="0"/>
              <a:t>state of charge of the HW </a:t>
            </a:r>
            <a:r>
              <a:rPr lang="en-US" sz="1400" dirty="0" err="1"/>
              <a:t>dhw</a:t>
            </a:r>
            <a:r>
              <a:rPr lang="en-US" sz="1400" dirty="0"/>
              <a:t> storage per time</a:t>
            </a:r>
            <a:endParaRPr lang="fr-FR" sz="1400" dirty="0"/>
          </a:p>
          <a:p>
            <a:r>
              <a:rPr lang="fr-FR" sz="1400" b="1" dirty="0" err="1"/>
              <a:t>SOCsh</a:t>
            </a:r>
            <a:r>
              <a:rPr lang="fr-FR" sz="1400" b="1" dirty="0"/>
              <a:t> (Building, Time, HW) </a:t>
            </a:r>
            <a:r>
              <a:rPr lang="fr-FR" sz="1400" dirty="0"/>
              <a:t>: </a:t>
            </a:r>
            <a:r>
              <a:rPr lang="en-US" sz="1400" dirty="0"/>
              <a:t>state of charge of the HW </a:t>
            </a:r>
            <a:r>
              <a:rPr lang="en-US" sz="1400" dirty="0" err="1"/>
              <a:t>sh</a:t>
            </a:r>
            <a:r>
              <a:rPr lang="en-US" sz="1400" dirty="0"/>
              <a:t> storage per time</a:t>
            </a:r>
            <a:endParaRPr lang="fr-FR" sz="1400" dirty="0"/>
          </a:p>
          <a:p>
            <a:endParaRPr lang="fr-FR" sz="1400" b="1" dirty="0"/>
          </a:p>
          <a:p>
            <a:r>
              <a:rPr lang="fr-FR" sz="1400" b="1" dirty="0" err="1"/>
              <a:t>TechFlow</a:t>
            </a:r>
            <a:r>
              <a:rPr lang="fr-FR" sz="1400" b="1" dirty="0"/>
              <a:t> (Building, Time, Tech, Techs, Out) </a:t>
            </a:r>
            <a:r>
              <a:rPr lang="fr-FR" sz="1400" dirty="0"/>
              <a:t>: </a:t>
            </a:r>
            <a:r>
              <a:rPr lang="fr-FR" sz="1400" dirty="0" err="1"/>
              <a:t>quantity</a:t>
            </a:r>
            <a:r>
              <a:rPr lang="fr-FR" sz="1400" dirty="0"/>
              <a:t> of </a:t>
            </a:r>
            <a:r>
              <a:rPr lang="fr-FR" sz="1400" dirty="0" err="1"/>
              <a:t>electricity</a:t>
            </a:r>
            <a:r>
              <a:rPr lang="fr-FR" sz="1400" dirty="0"/>
              <a:t>/</a:t>
            </a:r>
            <a:r>
              <a:rPr lang="fr-FR" sz="1400" dirty="0" err="1"/>
              <a:t>heat</a:t>
            </a:r>
            <a:r>
              <a:rPr lang="fr-FR" sz="1400" dirty="0"/>
              <a:t> </a:t>
            </a:r>
            <a:r>
              <a:rPr lang="fr-FR" sz="1400" dirty="0" err="1"/>
              <a:t>moving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a </a:t>
            </a:r>
            <a:r>
              <a:rPr lang="fr-FR" sz="1400" dirty="0" err="1"/>
              <a:t>technology</a:t>
            </a:r>
            <a:r>
              <a:rPr lang="fr-FR" sz="1400" dirty="0"/>
              <a:t> A to a </a:t>
            </a:r>
            <a:r>
              <a:rPr lang="fr-FR" sz="1400" dirty="0" err="1"/>
              <a:t>technology</a:t>
            </a:r>
            <a:r>
              <a:rPr lang="fr-FR" sz="1400" dirty="0"/>
              <a:t> B at a </a:t>
            </a:r>
            <a:r>
              <a:rPr lang="fr-FR" sz="1400" dirty="0" err="1"/>
              <a:t>specific</a:t>
            </a:r>
            <a:r>
              <a:rPr lang="fr-FR" sz="1400" dirty="0"/>
              <a:t> time and in a </a:t>
            </a:r>
            <a:r>
              <a:rPr lang="fr-FR" sz="1400" dirty="0" err="1"/>
              <a:t>specific</a:t>
            </a:r>
            <a:r>
              <a:rPr lang="fr-FR" sz="1400" dirty="0"/>
              <a:t> building</a:t>
            </a:r>
          </a:p>
          <a:p>
            <a:endParaRPr lang="fr-FR" sz="1400" dirty="0"/>
          </a:p>
          <a:p>
            <a:r>
              <a:rPr lang="fr-FR" sz="1400" b="1" dirty="0" err="1"/>
              <a:t>DemElec</a:t>
            </a:r>
            <a:r>
              <a:rPr lang="fr-FR" sz="1400" b="1" dirty="0"/>
              <a:t> (Building, Time, </a:t>
            </a:r>
            <a:r>
              <a:rPr lang="fr-FR" sz="1400" b="1" dirty="0" err="1"/>
              <a:t>Elec+ElecOut+CHP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en-US" sz="1400" dirty="0"/>
              <a:t>quantity of electricity satisfying the demand per time and its origins, per building</a:t>
            </a:r>
            <a:endParaRPr lang="fr-FR" sz="1400" dirty="0"/>
          </a:p>
          <a:p>
            <a:r>
              <a:rPr lang="fr-FR" sz="1400" b="1" dirty="0" err="1"/>
              <a:t>DemSH</a:t>
            </a:r>
            <a:r>
              <a:rPr lang="fr-FR" sz="1400" b="1" dirty="0"/>
              <a:t> (Building, Time, </a:t>
            </a:r>
            <a:r>
              <a:rPr lang="fr-FR" sz="1400" b="1" dirty="0" err="1"/>
              <a:t>HeatOut+CHP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en-US" sz="1400" dirty="0"/>
              <a:t>quantity of heat satisfying the demand of SH per time and its origins, per building</a:t>
            </a:r>
            <a:endParaRPr lang="fr-FR" sz="1400" dirty="0"/>
          </a:p>
          <a:p>
            <a:r>
              <a:rPr lang="fr-FR" sz="1400" b="1" dirty="0" err="1"/>
              <a:t>DemDHW</a:t>
            </a:r>
            <a:r>
              <a:rPr lang="fr-FR" sz="1400" b="1" dirty="0"/>
              <a:t> (Building, Time, </a:t>
            </a:r>
            <a:r>
              <a:rPr lang="fr-FR" sz="1400" b="1" dirty="0" err="1"/>
              <a:t>HeatOut+CHP</a:t>
            </a:r>
            <a:r>
              <a:rPr lang="fr-FR" sz="1400" b="1" dirty="0"/>
              <a:t>) </a:t>
            </a:r>
            <a:r>
              <a:rPr lang="fr-FR" sz="1400" dirty="0"/>
              <a:t>: </a:t>
            </a:r>
            <a:r>
              <a:rPr lang="en-US" sz="1400" dirty="0"/>
              <a:t>quantity of heat satisfying the demand of DHW per time and its origins, per building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369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92352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01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6A735-7F76-47EE-9FFF-AABE7F7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7548CEC-2102-4B50-8D03-B9E06B5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2C52BB-2994-4B07-AD6C-64A9BB20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1362794"/>
            <a:ext cx="10623698" cy="4993556"/>
          </a:xfrm>
        </p:spPr>
        <p:txBody>
          <a:bodyPr>
            <a:normAutofit/>
          </a:bodyPr>
          <a:lstStyle/>
          <a:p>
            <a:r>
              <a:rPr lang="fr-FR" sz="1800" dirty="0"/>
              <a:t>Demand satisfaction</a:t>
            </a:r>
          </a:p>
          <a:p>
            <a:r>
              <a:rPr lang="fr-FR" sz="1800" dirty="0"/>
              <a:t>Link </a:t>
            </a:r>
            <a:r>
              <a:rPr lang="fr-FR" sz="1800" dirty="0" err="1"/>
              <a:t>between</a:t>
            </a:r>
            <a:r>
              <a:rPr lang="fr-FR" sz="1800" dirty="0"/>
              <a:t> the flows (</a:t>
            </a:r>
            <a:r>
              <a:rPr lang="fr-FR" sz="1800" dirty="0" err="1"/>
              <a:t>heat</a:t>
            </a:r>
            <a:r>
              <a:rPr lang="fr-FR" sz="1800" dirty="0"/>
              <a:t>-out, </a:t>
            </a:r>
            <a:r>
              <a:rPr lang="fr-FR" sz="1800" dirty="0" err="1"/>
              <a:t>heat</a:t>
            </a:r>
            <a:r>
              <a:rPr lang="fr-FR" sz="1800" dirty="0"/>
              <a:t>-in, </a:t>
            </a:r>
            <a:r>
              <a:rPr lang="fr-FR" sz="1800" dirty="0" err="1"/>
              <a:t>elec</a:t>
            </a:r>
            <a:r>
              <a:rPr lang="fr-FR" sz="1800" dirty="0"/>
              <a:t>-out, </a:t>
            </a:r>
            <a:r>
              <a:rPr lang="fr-FR" sz="1800" dirty="0" err="1"/>
              <a:t>elec</a:t>
            </a:r>
            <a:r>
              <a:rPr lang="fr-FR" sz="1800" dirty="0"/>
              <a:t>-in, …)</a:t>
            </a:r>
          </a:p>
          <a:p>
            <a:r>
              <a:rPr lang="fr-FR" sz="1800" dirty="0" err="1"/>
              <a:t>Constraining</a:t>
            </a:r>
            <a:r>
              <a:rPr lang="fr-FR" sz="1800" dirty="0"/>
              <a:t> a </a:t>
            </a:r>
            <a:r>
              <a:rPr lang="fr-FR" sz="1800" dirty="0" err="1"/>
              <a:t>technology</a:t>
            </a:r>
            <a:r>
              <a:rPr lang="fr-FR" sz="1800" dirty="0"/>
              <a:t> not to </a:t>
            </a:r>
            <a:r>
              <a:rPr lang="fr-FR" sz="1800" dirty="0" err="1"/>
              <a:t>provide</a:t>
            </a:r>
            <a:r>
              <a:rPr lang="fr-FR" sz="1800" dirty="0"/>
              <a:t> </a:t>
            </a:r>
            <a:r>
              <a:rPr lang="fr-FR" sz="1800" dirty="0" err="1"/>
              <a:t>itself</a:t>
            </a:r>
            <a:endParaRPr lang="fr-FR" sz="1800" dirty="0"/>
          </a:p>
          <a:p>
            <a:r>
              <a:rPr lang="fr-FR" sz="1800" dirty="0" err="1"/>
              <a:t>Bounding</a:t>
            </a:r>
            <a:r>
              <a:rPr lang="fr-FR" sz="1800" dirty="0"/>
              <a:t> the </a:t>
            </a:r>
            <a:r>
              <a:rPr lang="fr-FR" sz="1800" dirty="0" err="1"/>
              <a:t>capacity</a:t>
            </a:r>
            <a:r>
              <a:rPr lang="fr-FR" sz="1800" dirty="0"/>
              <a:t> + introduction of the use </a:t>
            </a:r>
            <a:r>
              <a:rPr lang="fr-FR" sz="1800" dirty="0" err="1"/>
              <a:t>binary</a:t>
            </a:r>
            <a:r>
              <a:rPr lang="fr-FR" sz="1800" dirty="0"/>
              <a:t> (</a:t>
            </a:r>
            <a:r>
              <a:rPr lang="fr-FR" sz="1800" dirty="0" err="1"/>
              <a:t>whole</a:t>
            </a:r>
            <a:r>
              <a:rPr lang="fr-FR" sz="1800" dirty="0"/>
              <a:t> horizon)</a:t>
            </a:r>
          </a:p>
          <a:p>
            <a:r>
              <a:rPr lang="fr-FR" sz="1800" dirty="0" err="1"/>
              <a:t>Bounding</a:t>
            </a:r>
            <a:r>
              <a:rPr lang="fr-FR" sz="1800" dirty="0"/>
              <a:t> the output of the technologies </a:t>
            </a:r>
            <a:r>
              <a:rPr lang="fr-FR" sz="1800" dirty="0" err="1"/>
              <a:t>with</a:t>
            </a:r>
            <a:r>
              <a:rPr lang="fr-FR" sz="1800" dirty="0"/>
              <a:t> the </a:t>
            </a:r>
            <a:r>
              <a:rPr lang="fr-FR" sz="1800" dirty="0" err="1"/>
              <a:t>capacity</a:t>
            </a:r>
            <a:r>
              <a:rPr lang="fr-FR" sz="1800" dirty="0"/>
              <a:t> </a:t>
            </a:r>
            <a:r>
              <a:rPr lang="fr-FR" sz="1800" dirty="0" err="1"/>
              <a:t>chosen</a:t>
            </a:r>
            <a:endParaRPr lang="fr-FR" sz="1800" dirty="0"/>
          </a:p>
          <a:p>
            <a:pPr lvl="1">
              <a:buFont typeface="Calibri" panose="020F0502020204030204" pitchFamily="34" charset="0"/>
              <a:buChar char="→"/>
            </a:pPr>
            <a:r>
              <a:rPr lang="fr-FR" sz="1400" dirty="0"/>
              <a:t>For HW : SOC for SH </a:t>
            </a:r>
            <a:r>
              <a:rPr lang="fr-FR" sz="1400" dirty="0" err="1"/>
              <a:t>storage</a:t>
            </a:r>
            <a:r>
              <a:rPr lang="fr-FR" sz="1400" dirty="0"/>
              <a:t> and SOC for DHW </a:t>
            </a:r>
            <a:r>
              <a:rPr lang="fr-FR" sz="1400" dirty="0" err="1"/>
              <a:t>storage</a:t>
            </a:r>
            <a:r>
              <a:rPr lang="fr-FR" sz="1400" dirty="0"/>
              <a:t> &lt;= </a:t>
            </a:r>
            <a:r>
              <a:rPr lang="fr-FR" sz="1400" dirty="0" err="1"/>
              <a:t>capacity</a:t>
            </a:r>
            <a:r>
              <a:rPr lang="fr-FR" sz="1400" dirty="0"/>
              <a:t> </a:t>
            </a:r>
            <a:r>
              <a:rPr lang="fr-FR" sz="1400" dirty="0" err="1"/>
              <a:t>chosen</a:t>
            </a:r>
            <a:r>
              <a:rPr lang="fr-FR" sz="1400" dirty="0"/>
              <a:t> /2</a:t>
            </a:r>
          </a:p>
          <a:p>
            <a:r>
              <a:rPr lang="fr-FR" sz="1800" dirty="0"/>
              <a:t>HP model </a:t>
            </a:r>
            <a:r>
              <a:rPr lang="fr-FR" sz="1800" i="1" dirty="0"/>
              <a:t>(</a:t>
            </a:r>
            <a:r>
              <a:rPr lang="fr-FR" sz="1800" i="1" dirty="0" err="1"/>
              <a:t>see</a:t>
            </a:r>
            <a:r>
              <a:rPr lang="fr-FR" sz="1800" i="1" dirty="0"/>
              <a:t> </a:t>
            </a:r>
            <a:r>
              <a:rPr lang="fr-FR" sz="1800" i="1" dirty="0" err="1"/>
              <a:t>next</a:t>
            </a:r>
            <a:r>
              <a:rPr lang="fr-FR" sz="1800" i="1" dirty="0"/>
              <a:t> page)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fr-FR" sz="1400" dirty="0"/>
              <a:t> SH relation (</a:t>
            </a:r>
            <a:r>
              <a:rPr lang="fr-FR" sz="1400" dirty="0" err="1"/>
              <a:t>priority</a:t>
            </a:r>
            <a:r>
              <a:rPr lang="fr-FR" sz="1400" dirty="0"/>
              <a:t> to DHW)</a:t>
            </a:r>
          </a:p>
          <a:p>
            <a:r>
              <a:rPr lang="fr-FR" sz="1800" dirty="0"/>
              <a:t>CHP model (</a:t>
            </a:r>
            <a:r>
              <a:rPr lang="fr-FR" sz="1800" dirty="0" err="1"/>
              <a:t>similar</a:t>
            </a:r>
            <a:r>
              <a:rPr lang="fr-FR" sz="1800" dirty="0"/>
              <a:t> to HP)</a:t>
            </a:r>
          </a:p>
          <a:p>
            <a:r>
              <a:rPr lang="fr-FR" sz="1800" dirty="0"/>
              <a:t>SOC </a:t>
            </a:r>
            <a:r>
              <a:rPr lang="fr-FR" sz="1800" dirty="0" err="1"/>
              <a:t>definition</a:t>
            </a:r>
            <a:r>
              <a:rPr lang="fr-FR" sz="1800" dirty="0"/>
              <a:t> for batteries, SH and DHW </a:t>
            </a:r>
            <a:r>
              <a:rPr lang="fr-FR" sz="1800" dirty="0" err="1"/>
              <a:t>storage</a:t>
            </a:r>
            <a:r>
              <a:rPr lang="fr-FR" sz="1800" dirty="0"/>
              <a:t> for HW </a:t>
            </a:r>
            <a:r>
              <a:rPr lang="fr-FR" sz="1800" i="1" dirty="0"/>
              <a:t>(</a:t>
            </a:r>
            <a:r>
              <a:rPr lang="fr-FR" sz="1800" i="1" dirty="0" err="1"/>
              <a:t>see</a:t>
            </a:r>
            <a:r>
              <a:rPr lang="fr-FR" sz="1800" i="1" dirty="0"/>
              <a:t> </a:t>
            </a:r>
            <a:r>
              <a:rPr lang="fr-FR" sz="1800" i="1" dirty="0" err="1"/>
              <a:t>next</a:t>
            </a:r>
            <a:r>
              <a:rPr lang="fr-FR" sz="1800" i="1" dirty="0"/>
              <a:t> page)</a:t>
            </a:r>
          </a:p>
          <a:p>
            <a:r>
              <a:rPr lang="fr-FR" sz="1800" dirty="0" err="1"/>
              <a:t>SOCs</a:t>
            </a:r>
            <a:r>
              <a:rPr lang="fr-FR" sz="1800" dirty="0"/>
              <a:t> initial and final state to 0</a:t>
            </a:r>
          </a:p>
          <a:p>
            <a:r>
              <a:rPr lang="fr-FR" sz="1800" dirty="0"/>
              <a:t>1st </a:t>
            </a:r>
            <a:r>
              <a:rPr lang="fr-FR" sz="1800" dirty="0" err="1"/>
              <a:t>definition</a:t>
            </a:r>
            <a:r>
              <a:rPr lang="fr-FR" sz="1800" dirty="0"/>
              <a:t> of the use </a:t>
            </a:r>
            <a:r>
              <a:rPr lang="fr-FR" sz="1800" dirty="0" err="1"/>
              <a:t>binary</a:t>
            </a:r>
            <a:r>
              <a:rPr lang="fr-FR" sz="1800" dirty="0"/>
              <a:t> per time : </a:t>
            </a:r>
            <a:r>
              <a:rPr lang="fr-FR" sz="1800" dirty="0" err="1"/>
              <a:t>zero</a:t>
            </a:r>
            <a:r>
              <a:rPr lang="fr-FR" sz="1800" dirty="0"/>
              <a:t> if </a:t>
            </a:r>
            <a:r>
              <a:rPr lang="fr-FR" sz="1800" dirty="0" err="1"/>
              <a:t>whole</a:t>
            </a:r>
            <a:r>
              <a:rPr lang="fr-FR" sz="1800" dirty="0"/>
              <a:t> use </a:t>
            </a:r>
            <a:r>
              <a:rPr lang="fr-FR" sz="1800" dirty="0" err="1"/>
              <a:t>binary</a:t>
            </a:r>
            <a:r>
              <a:rPr lang="fr-FR" sz="1800" dirty="0"/>
              <a:t> at 0</a:t>
            </a:r>
          </a:p>
        </p:txBody>
      </p:sp>
    </p:spTree>
    <p:extLst>
      <p:ext uri="{BB962C8B-B14F-4D97-AF65-F5344CB8AC3E}">
        <p14:creationId xmlns:p14="http://schemas.microsoft.com/office/powerpoint/2010/main" val="237489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6A735-7F76-47EE-9FFF-AABE7F7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7548CEC-2102-4B50-8D03-B9E06B5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76" y="301840"/>
            <a:ext cx="2109186" cy="901155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 model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F131A34-DF1C-434C-B697-48C136600287}"/>
                  </a:ext>
                </a:extLst>
              </p:cNvPr>
              <p:cNvSpPr txBox="1"/>
              <p:nvPr/>
            </p:nvSpPr>
            <p:spPr>
              <a:xfrm>
                <a:off x="2444262" y="4964428"/>
                <a:ext cx="7303474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F131A34-DF1C-434C-B697-48C136600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62" y="4964428"/>
                <a:ext cx="7303474" cy="283154"/>
              </a:xfrm>
              <a:prstGeom prst="rect">
                <a:avLst/>
              </a:prstGeom>
              <a:blipFill>
                <a:blip r:embed="rId3"/>
                <a:stretch>
                  <a:fillRect l="-334" t="-2128" r="-3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CF0E82-30EF-4685-BB25-9795FA38FA92}"/>
                  </a:ext>
                </a:extLst>
              </p:cNvPr>
              <p:cNvSpPr txBox="1"/>
              <p:nvPr/>
            </p:nvSpPr>
            <p:spPr>
              <a:xfrm>
                <a:off x="2380173" y="5380789"/>
                <a:ext cx="7431650" cy="2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acc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6CF0E82-30EF-4685-BB25-9795FA38F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173" y="5380789"/>
                <a:ext cx="7431650" cy="283154"/>
              </a:xfrm>
              <a:prstGeom prst="rect">
                <a:avLst/>
              </a:prstGeom>
              <a:blipFill>
                <a:blip r:embed="rId4"/>
                <a:stretch>
                  <a:fillRect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6C01DF3-1A61-4454-A777-1B065EEB5AD2}"/>
                  </a:ext>
                </a:extLst>
              </p:cNvPr>
              <p:cNvSpPr txBox="1"/>
              <p:nvPr/>
            </p:nvSpPr>
            <p:spPr>
              <a:xfrm>
                <a:off x="4350616" y="6021725"/>
                <a:ext cx="3490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SH (out)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𝐷𝐻𝑊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i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06C01DF3-1A61-4454-A777-1B065EEB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616" y="6021725"/>
                <a:ext cx="3490764" cy="276999"/>
              </a:xfrm>
              <a:prstGeom prst="rect">
                <a:avLst/>
              </a:prstGeom>
              <a:blipFill>
                <a:blip r:embed="rId5"/>
                <a:stretch>
                  <a:fillRect l="-4196" t="-33333" r="-2273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>
            <a:extLst>
              <a:ext uri="{FF2B5EF4-FFF2-40B4-BE49-F238E27FC236}">
                <a16:creationId xmlns:a16="http://schemas.microsoft.com/office/drawing/2014/main" id="{1364BC6F-C7ED-4EC0-A8CD-2BE3DF784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89" y="1604569"/>
            <a:ext cx="11248422" cy="28784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7C85A02-DC24-4DB7-A74A-84E87FF81556}"/>
              </a:ext>
            </a:extLst>
          </p:cNvPr>
          <p:cNvSpPr txBox="1"/>
          <p:nvPr/>
        </p:nvSpPr>
        <p:spPr>
          <a:xfrm>
            <a:off x="9882944" y="1249894"/>
            <a:ext cx="1837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« 3 » : </a:t>
            </a:r>
            <a:r>
              <a:rPr lang="fr-FR" sz="1400" i="1" dirty="0" err="1"/>
              <a:t>random</a:t>
            </a:r>
            <a:r>
              <a:rPr lang="fr-FR" sz="1400" i="1" dirty="0"/>
              <a:t> </a:t>
            </a:r>
            <a:r>
              <a:rPr lang="fr-FR" sz="1400" i="1" dirty="0" err="1"/>
              <a:t>number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1570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6A735-7F76-47EE-9FFF-AABE7F7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  <a:endParaRPr lang="en-US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7548CEC-2102-4B50-8D03-B9E06B5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model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DC3292A-A42F-445B-BAA0-AA23F207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91" y="5564906"/>
            <a:ext cx="4818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SOC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Bt+1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SOC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Bt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+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η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Bc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*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P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Bct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− (1/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η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Bd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) *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P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Bdt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82D209C-3D7F-4319-B771-2589BF2C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390" y="5960628"/>
            <a:ext cx="4818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SOC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Bt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= SOC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Bt-1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+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η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Bc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*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P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Bct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− (1/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η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Bd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) *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P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Bdt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88D393-E182-44FC-8445-8117079B1DBF}"/>
              </a:ext>
            </a:extLst>
          </p:cNvPr>
          <p:cNvSpPr txBox="1"/>
          <p:nvPr/>
        </p:nvSpPr>
        <p:spPr>
          <a:xfrm>
            <a:off x="8331200" y="5564906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SPF model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E441FC-BAD5-4537-B69B-5612DB97C12C}"/>
              </a:ext>
            </a:extLst>
          </p:cNvPr>
          <p:cNvSpPr txBox="1"/>
          <p:nvPr/>
        </p:nvSpPr>
        <p:spPr>
          <a:xfrm>
            <a:off x="8331200" y="5984913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urbs</a:t>
            </a:r>
            <a:r>
              <a:rPr lang="fr-FR" dirty="0"/>
              <a:t> model)</a:t>
            </a:r>
            <a:endParaRPr lang="en-US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A6CD0DF-C2E7-4B3B-A722-64FC65DB3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7" y="1292788"/>
            <a:ext cx="11278237" cy="19956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B9E47-DD3F-4723-B95D-3A4255D56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3"/>
          <a:stretch/>
        </p:blipFill>
        <p:spPr>
          <a:xfrm>
            <a:off x="146326" y="3536326"/>
            <a:ext cx="12045673" cy="1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2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47432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56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6A735-7F76-47EE-9FFF-AABE7F7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7548CEC-2102-4B50-8D03-B9E06B5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1" y="417250"/>
            <a:ext cx="6979629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2C52BB-2994-4B07-AD6C-64A9BB20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83" y="1537749"/>
            <a:ext cx="3844293" cy="1769893"/>
          </a:xfrm>
        </p:spPr>
        <p:txBody>
          <a:bodyPr>
            <a:normAutofit/>
          </a:bodyPr>
          <a:lstStyle/>
          <a:p>
            <a:r>
              <a:rPr lang="fr-FR" sz="2000" dirty="0"/>
              <a:t>Inputs </a:t>
            </a:r>
            <a:r>
              <a:rPr lang="fr-FR" sz="2000" dirty="0" err="1"/>
              <a:t>consumed</a:t>
            </a:r>
            <a:r>
              <a:rPr lang="fr-FR" sz="2000" dirty="0"/>
              <a:t> </a:t>
            </a:r>
            <a:r>
              <a:rPr lang="fr-FR" sz="2000" i="1" dirty="0"/>
              <a:t>(l 517)</a:t>
            </a:r>
          </a:p>
          <a:p>
            <a:r>
              <a:rPr lang="fr-FR" sz="2000" dirty="0"/>
              <a:t>Maintenance </a:t>
            </a:r>
            <a:r>
              <a:rPr lang="fr-FR" sz="2000" dirty="0" err="1"/>
              <a:t>costs</a:t>
            </a:r>
            <a:r>
              <a:rPr lang="fr-FR" sz="2000" dirty="0"/>
              <a:t> </a:t>
            </a:r>
            <a:r>
              <a:rPr lang="fr-FR" sz="2000" i="1" dirty="0"/>
              <a:t>(l 518)</a:t>
            </a:r>
          </a:p>
          <a:p>
            <a:r>
              <a:rPr lang="fr-FR" sz="2000" dirty="0"/>
              <a:t>Installation </a:t>
            </a:r>
            <a:r>
              <a:rPr lang="fr-FR" sz="2000" dirty="0" err="1"/>
              <a:t>costs</a:t>
            </a:r>
            <a:r>
              <a:rPr lang="fr-FR" sz="2000" dirty="0"/>
              <a:t> </a:t>
            </a:r>
            <a:r>
              <a:rPr lang="fr-FR" sz="2000" i="1" dirty="0"/>
              <a:t>(l 519, 522)</a:t>
            </a:r>
          </a:p>
          <a:p>
            <a:r>
              <a:rPr lang="fr-FR" sz="2000" dirty="0"/>
              <a:t>Planification </a:t>
            </a:r>
            <a:r>
              <a:rPr lang="fr-FR" sz="2000" dirty="0" err="1"/>
              <a:t>costs</a:t>
            </a:r>
            <a:r>
              <a:rPr lang="fr-FR" sz="2000" dirty="0"/>
              <a:t> </a:t>
            </a:r>
            <a:r>
              <a:rPr lang="fr-FR" sz="2000" i="1" dirty="0"/>
              <a:t>(l 520, 523)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F142FD8-5CDA-4F38-A655-9C9901ACF6F3}"/>
              </a:ext>
            </a:extLst>
          </p:cNvPr>
          <p:cNvSpPr txBox="1">
            <a:spLocks/>
          </p:cNvSpPr>
          <p:nvPr/>
        </p:nvSpPr>
        <p:spPr>
          <a:xfrm>
            <a:off x="5370479" y="1537748"/>
            <a:ext cx="3844293" cy="176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Investment </a:t>
            </a:r>
            <a:r>
              <a:rPr lang="fr-FR" sz="2000" dirty="0" err="1"/>
              <a:t>costs</a:t>
            </a:r>
            <a:r>
              <a:rPr lang="fr-FR" sz="2000" dirty="0"/>
              <a:t> </a:t>
            </a:r>
            <a:r>
              <a:rPr lang="fr-FR" sz="2000" i="1" dirty="0"/>
              <a:t>(l 521, 524)</a:t>
            </a:r>
          </a:p>
          <a:p>
            <a:r>
              <a:rPr lang="fr-FR" sz="2000" dirty="0" err="1"/>
              <a:t>Feed</a:t>
            </a:r>
            <a:r>
              <a:rPr lang="fr-FR" sz="2000" dirty="0"/>
              <a:t>-in </a:t>
            </a:r>
            <a:r>
              <a:rPr lang="fr-FR" sz="2000" dirty="0" err="1"/>
              <a:t>costs</a:t>
            </a:r>
            <a:r>
              <a:rPr lang="fr-FR" sz="2000" dirty="0"/>
              <a:t> </a:t>
            </a:r>
            <a:r>
              <a:rPr lang="fr-FR" sz="2000" i="1" dirty="0"/>
              <a:t>(l 525)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81DF50-A932-4FCD-807F-EC7862D8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81" y="4484857"/>
            <a:ext cx="11839019" cy="15860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FEBD35-0077-4029-A7C0-09C77E64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" y="4484857"/>
            <a:ext cx="285314" cy="158601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A8D74F-5126-40B0-B4E2-3D5CED11F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8" y="3923017"/>
            <a:ext cx="21050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4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6A735-7F76-47EE-9FFF-AABE7F7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7548CEC-2102-4B50-8D03-B9E06B5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607651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2C52BB-2994-4B07-AD6C-64A9BB20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83" y="1537749"/>
            <a:ext cx="7693806" cy="753895"/>
          </a:xfrm>
        </p:spPr>
        <p:txBody>
          <a:bodyPr>
            <a:normAutofit/>
          </a:bodyPr>
          <a:lstStyle/>
          <a:p>
            <a:r>
              <a:rPr lang="fr-FR" sz="2000" dirty="0"/>
              <a:t>Global </a:t>
            </a:r>
            <a:r>
              <a:rPr lang="fr-FR" sz="2000" dirty="0" err="1"/>
              <a:t>warming</a:t>
            </a:r>
            <a:r>
              <a:rPr lang="fr-FR" sz="2000" dirty="0"/>
              <a:t> </a:t>
            </a:r>
            <a:r>
              <a:rPr lang="fr-FR" sz="2000" dirty="0" err="1"/>
              <a:t>potential</a:t>
            </a:r>
            <a:r>
              <a:rPr lang="fr-FR" sz="2000" dirty="0"/>
              <a:t> </a:t>
            </a:r>
            <a:r>
              <a:rPr lang="fr-FR" sz="2000" dirty="0" err="1"/>
              <a:t>applied</a:t>
            </a:r>
            <a:r>
              <a:rPr lang="fr-FR" sz="2000" dirty="0"/>
              <a:t> to outputs </a:t>
            </a:r>
            <a:r>
              <a:rPr lang="fr-FR" sz="2000" i="1" dirty="0"/>
              <a:t>(l 529-534)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3E35C41-449C-4CA0-B1D6-FC29410F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599"/>
            <a:ext cx="2390775" cy="4286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F23F1E-BF5B-482F-BB98-D9B2C512D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56" y="3282148"/>
            <a:ext cx="11842044" cy="11007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589FB3D-7BF2-4609-ACF5-D60AA1AB9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2148"/>
            <a:ext cx="300996" cy="11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0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97256-8DFF-4085-B02D-60CDB1D9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Case-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59F86-541A-4B4C-94EA-4CF63FE5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1329D5FB-7BD5-4D73-819A-3C8042AFC6FB}"/>
              </a:ext>
            </a:extLst>
          </p:cNvPr>
          <p:cNvSpPr txBox="1">
            <a:spLocks/>
          </p:cNvSpPr>
          <p:nvPr/>
        </p:nvSpPr>
        <p:spPr>
          <a:xfrm>
            <a:off x="1123243" y="1983801"/>
            <a:ext cx="4515556" cy="3589936"/>
          </a:xfrm>
        </p:spPr>
        <p:txBody>
          <a:bodyPr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36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8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2 buildings on 24h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Electricity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Domestic hot water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Heat space</a:t>
            </a:r>
          </a:p>
          <a:p>
            <a:pPr marL="457200" lvl="1"/>
            <a:endParaRPr lang="en-US" sz="2000" dirty="0">
              <a:latin typeface="+mn-lt"/>
            </a:endParaRPr>
          </a:p>
          <a:p>
            <a:r>
              <a:rPr lang="en-US" sz="2400" dirty="0">
                <a:latin typeface="+mn-lt"/>
              </a:rPr>
              <a:t>2 inputs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Electricity grid</a:t>
            </a:r>
          </a:p>
          <a:p>
            <a:pPr marL="800078" lvl="1" indent="-342900"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Fuel (natural gas)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4DDE3F53-95AB-44B4-8F15-178025998C50}"/>
              </a:ext>
            </a:extLst>
          </p:cNvPr>
          <p:cNvSpPr txBox="1">
            <a:spLocks/>
          </p:cNvSpPr>
          <p:nvPr/>
        </p:nvSpPr>
        <p:spPr>
          <a:xfrm>
            <a:off x="6776102" y="1983801"/>
            <a:ext cx="4230511" cy="342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2 converters</a:t>
            </a:r>
          </a:p>
          <a:p>
            <a:pPr lvl="1"/>
            <a:r>
              <a:rPr lang="en-US" sz="2000" dirty="0"/>
              <a:t>Heat pump</a:t>
            </a:r>
          </a:p>
          <a:p>
            <a:pPr lvl="1"/>
            <a:r>
              <a:rPr lang="en-US" sz="2000" dirty="0"/>
              <a:t>CHP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2 storages</a:t>
            </a:r>
          </a:p>
          <a:p>
            <a:pPr lvl="1"/>
            <a:r>
              <a:rPr lang="en-US" sz="2000" dirty="0"/>
              <a:t>Battery</a:t>
            </a:r>
          </a:p>
          <a:p>
            <a:pPr lvl="1"/>
            <a:r>
              <a:rPr lang="en-US" sz="2000" dirty="0"/>
              <a:t>Hot water storage</a:t>
            </a:r>
          </a:p>
        </p:txBody>
      </p:sp>
    </p:spTree>
    <p:extLst>
      <p:ext uri="{BB962C8B-B14F-4D97-AF65-F5344CB8AC3E}">
        <p14:creationId xmlns:p14="http://schemas.microsoft.com/office/powerpoint/2010/main" val="310799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6A735-7F76-47EE-9FFF-AABE7F7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7548CEC-2102-4B50-8D03-B9E06B53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1115651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Mutli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-objective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sigma-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2C52BB-2994-4B07-AD6C-64A9BB20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56" y="1603022"/>
            <a:ext cx="9437511" cy="4572000"/>
          </a:xfrm>
        </p:spPr>
        <p:txBody>
          <a:bodyPr>
            <a:normAutofit/>
          </a:bodyPr>
          <a:lstStyle/>
          <a:p>
            <a:r>
              <a:rPr lang="fr-FR" sz="2000" dirty="0" err="1"/>
              <a:t>Definition</a:t>
            </a:r>
            <a:r>
              <a:rPr lang="fr-FR" sz="2000" dirty="0"/>
              <a:t> of </a:t>
            </a:r>
            <a:r>
              <a:rPr lang="fr-FR" sz="2000" dirty="0" err="1"/>
              <a:t>functions</a:t>
            </a:r>
            <a:r>
              <a:rPr lang="fr-FR" sz="2000" dirty="0"/>
              <a:t> A and B</a:t>
            </a:r>
          </a:p>
          <a:p>
            <a:pPr marL="0" indent="0">
              <a:buNone/>
            </a:pPr>
            <a:endParaRPr lang="fr-FR" sz="100" dirty="0"/>
          </a:p>
          <a:p>
            <a:r>
              <a:rPr lang="fr-FR" sz="2000" u="sng" dirty="0" err="1"/>
              <a:t>Deactivation</a:t>
            </a:r>
            <a:r>
              <a:rPr lang="fr-FR" sz="2000" dirty="0"/>
              <a:t> of </a:t>
            </a: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>
                <a:highlight>
                  <a:srgbClr val="FFFF00"/>
                </a:highlight>
              </a:rPr>
              <a:t>A</a:t>
            </a:r>
          </a:p>
          <a:p>
            <a:pPr marL="0" indent="0">
              <a:buNone/>
            </a:pPr>
            <a:endParaRPr lang="fr-FR" sz="100" dirty="0"/>
          </a:p>
          <a:p>
            <a:r>
              <a:rPr lang="fr-FR" sz="2000" b="1" dirty="0" err="1"/>
              <a:t>Optimization</a:t>
            </a:r>
            <a:r>
              <a:rPr lang="fr-FR" sz="2000" dirty="0"/>
              <a:t>: max of </a:t>
            </a:r>
            <a:r>
              <a:rPr lang="fr-FR" sz="2000" dirty="0" err="1"/>
              <a:t>function</a:t>
            </a:r>
            <a:r>
              <a:rPr lang="fr-FR" sz="2000" dirty="0"/>
              <a:t> A </a:t>
            </a:r>
            <a:r>
              <a:rPr lang="fr-FR" sz="2000" dirty="0" err="1"/>
              <a:t>registered</a:t>
            </a:r>
            <a:endParaRPr lang="fr-FR" sz="2000" dirty="0"/>
          </a:p>
          <a:p>
            <a:pPr marL="0" indent="0">
              <a:buNone/>
            </a:pPr>
            <a:endParaRPr lang="fr-FR" sz="100" dirty="0"/>
          </a:p>
          <a:p>
            <a:r>
              <a:rPr lang="fr-FR" sz="2000" u="sng" dirty="0"/>
              <a:t>Activation</a:t>
            </a:r>
            <a:r>
              <a:rPr lang="fr-FR" sz="2000" dirty="0"/>
              <a:t> of </a:t>
            </a: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>
                <a:highlight>
                  <a:srgbClr val="FFFF00"/>
                </a:highlight>
              </a:rPr>
              <a:t>A</a:t>
            </a:r>
            <a:r>
              <a:rPr lang="fr-FR" sz="2000" dirty="0"/>
              <a:t>, </a:t>
            </a:r>
            <a:r>
              <a:rPr lang="fr-FR" sz="2000" u="sng" dirty="0" err="1"/>
              <a:t>deactivation</a:t>
            </a:r>
            <a:r>
              <a:rPr lang="fr-FR" sz="2000" dirty="0"/>
              <a:t> of </a:t>
            </a: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>
                <a:highlight>
                  <a:srgbClr val="FFFF00"/>
                </a:highlight>
              </a:rPr>
              <a:t>B</a:t>
            </a:r>
          </a:p>
          <a:p>
            <a:pPr marL="0" indent="0">
              <a:buNone/>
            </a:pPr>
            <a:endParaRPr lang="fr-FR" sz="100" dirty="0"/>
          </a:p>
          <a:p>
            <a:r>
              <a:rPr lang="fr-FR" sz="2000" b="1" dirty="0" err="1"/>
              <a:t>Optimization</a:t>
            </a:r>
            <a:r>
              <a:rPr lang="fr-FR" sz="2000" dirty="0"/>
              <a:t>: min of </a:t>
            </a: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>
                <a:highlight>
                  <a:srgbClr val="FFFF00"/>
                </a:highlight>
              </a:rPr>
              <a:t>A</a:t>
            </a:r>
            <a:r>
              <a:rPr lang="fr-FR" sz="2000" dirty="0"/>
              <a:t> </a:t>
            </a:r>
            <a:r>
              <a:rPr lang="fr-FR" sz="2000" dirty="0" err="1"/>
              <a:t>registered</a:t>
            </a:r>
            <a:endParaRPr lang="fr-FR" sz="2000" dirty="0"/>
          </a:p>
          <a:p>
            <a:pPr marL="0" indent="0">
              <a:buNone/>
            </a:pPr>
            <a:endParaRPr lang="fr-FR" sz="100" dirty="0"/>
          </a:p>
          <a:p>
            <a:r>
              <a:rPr lang="fr-FR" sz="2000" u="sng" dirty="0" err="1"/>
              <a:t>Deactivation</a:t>
            </a:r>
            <a:r>
              <a:rPr lang="fr-FR" sz="2000" dirty="0"/>
              <a:t> of </a:t>
            </a: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>
                <a:highlight>
                  <a:srgbClr val="FFFF00"/>
                </a:highlight>
              </a:rPr>
              <a:t>A</a:t>
            </a:r>
            <a:r>
              <a:rPr lang="fr-FR" sz="2000" dirty="0"/>
              <a:t>, </a:t>
            </a:r>
            <a:r>
              <a:rPr lang="fr-FR" sz="2000" u="sng" dirty="0"/>
              <a:t>activation</a:t>
            </a:r>
            <a:r>
              <a:rPr lang="fr-FR" sz="2000" dirty="0"/>
              <a:t> of </a:t>
            </a: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>
                <a:highlight>
                  <a:srgbClr val="FFFF00"/>
                </a:highlight>
              </a:rPr>
              <a:t>B</a:t>
            </a:r>
          </a:p>
          <a:p>
            <a:pPr marL="0" indent="0">
              <a:buNone/>
            </a:pPr>
            <a:endParaRPr lang="fr-FR" sz="100" dirty="0"/>
          </a:p>
          <a:p>
            <a:r>
              <a:rPr lang="fr-FR" sz="2000" b="1" dirty="0" err="1"/>
              <a:t>Optimization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constraint</a:t>
            </a:r>
            <a:r>
              <a:rPr lang="fr-FR" sz="2000" dirty="0"/>
              <a:t> of </a:t>
            </a: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>
                <a:highlight>
                  <a:srgbClr val="FFFF00"/>
                </a:highlight>
              </a:rPr>
              <a:t>A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min and max</a:t>
            </a:r>
          </a:p>
          <a:p>
            <a:pPr marL="0" indent="0">
              <a:buNone/>
            </a:pPr>
            <a:endParaRPr lang="fr-FR" sz="100" dirty="0"/>
          </a:p>
          <a:p>
            <a:r>
              <a:rPr lang="fr-FR" sz="2000" dirty="0"/>
              <a:t>Plot of the Pareto front</a:t>
            </a:r>
          </a:p>
        </p:txBody>
      </p:sp>
    </p:spTree>
    <p:extLst>
      <p:ext uri="{BB962C8B-B14F-4D97-AF65-F5344CB8AC3E}">
        <p14:creationId xmlns:p14="http://schemas.microsoft.com/office/powerpoint/2010/main" val="178427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C2AE76-F823-42BE-81F7-F0BEA89C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7D6895-79AE-4B04-B2EE-6300DC09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93" y="249238"/>
            <a:ext cx="7987813" cy="61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4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59550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468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BFF0F9AA-4B22-4B24-8BF5-706FC621D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0" y="1527589"/>
            <a:ext cx="5953118" cy="4464839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EC816-558F-4B8F-A88D-9F96B87D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1DB2A7E-69A2-40DB-925A-B4A4B351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0B1352-B9BE-4317-97AA-4422DCD571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" t="5903" r="7079" b="1015"/>
          <a:stretch/>
        </p:blipFill>
        <p:spPr>
          <a:xfrm>
            <a:off x="6679232" y="170894"/>
            <a:ext cx="4240301" cy="32581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9B716B-4042-48A2-87CD-2B1A9F1D01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" t="6205" r="6954"/>
          <a:stretch/>
        </p:blipFill>
        <p:spPr>
          <a:xfrm>
            <a:off x="6679232" y="3496177"/>
            <a:ext cx="4240301" cy="328858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BB36FFCF-BDB5-45A3-95AF-E448AF6802AB}"/>
              </a:ext>
            </a:extLst>
          </p:cNvPr>
          <p:cNvSpPr/>
          <p:nvPr/>
        </p:nvSpPr>
        <p:spPr>
          <a:xfrm>
            <a:off x="1207363" y="3923930"/>
            <a:ext cx="372862" cy="3551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4E52A68-595B-4F7E-853B-96BFAD405E1F}"/>
              </a:ext>
            </a:extLst>
          </p:cNvPr>
          <p:cNvCxnSpPr>
            <a:cxnSpLocks/>
            <a:stCxn id="8" idx="7"/>
            <a:endCxn id="3" idx="1"/>
          </p:cNvCxnSpPr>
          <p:nvPr/>
        </p:nvCxnSpPr>
        <p:spPr>
          <a:xfrm flipV="1">
            <a:off x="1525621" y="1799947"/>
            <a:ext cx="5153611" cy="21759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F197332-40F5-4115-B84A-BEE909F288F5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25621" y="4227033"/>
            <a:ext cx="5153611" cy="913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39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89066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54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99286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60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5B9FF-0E9B-4738-9C8B-FB6E1338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4BFEE1C-11AD-43E6-8A19-7C496A55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model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463BE6-D279-43C7-9969-CDB55FD5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2" y="1334432"/>
            <a:ext cx="3267075" cy="11144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6A06225-ECBB-4CCA-B65C-72729154C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2" y="3165587"/>
            <a:ext cx="4657725" cy="2495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73C553-0ED9-425E-BED6-AC51EA8755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6" b="1084"/>
          <a:stretch/>
        </p:blipFill>
        <p:spPr>
          <a:xfrm>
            <a:off x="6096000" y="136525"/>
            <a:ext cx="6089205" cy="67214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9CD2D49-BE14-4B31-9786-44CE032206C5}"/>
              </a:ext>
            </a:extLst>
          </p:cNvPr>
          <p:cNvSpPr txBox="1"/>
          <p:nvPr/>
        </p:nvSpPr>
        <p:spPr>
          <a:xfrm>
            <a:off x="390267" y="2696839"/>
            <a:ext cx="460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Definition</a:t>
            </a:r>
            <a:r>
              <a:rPr lang="fr-FR" b="1" dirty="0"/>
              <a:t> of the model </a:t>
            </a:r>
            <a:r>
              <a:rPr lang="fr-FR" b="1" dirty="0" err="1"/>
              <a:t>with</a:t>
            </a:r>
            <a:r>
              <a:rPr lang="fr-FR" b="1" dirty="0"/>
              <a:t> AMPL format as:</a:t>
            </a:r>
            <a:endParaRPr lang="en-US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5EE731-F341-47C0-9445-DA3D9E3B029A}"/>
              </a:ext>
            </a:extLst>
          </p:cNvPr>
          <p:cNvSpPr txBox="1"/>
          <p:nvPr/>
        </p:nvSpPr>
        <p:spPr>
          <a:xfrm>
            <a:off x="9423056" y="216536"/>
            <a:ext cx="26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Example</a:t>
            </a:r>
            <a:r>
              <a:rPr lang="fr-FR" b="1" dirty="0"/>
              <a:t> for OPTIM-EASE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478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08105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4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3118A-606B-46F0-8ED3-D9382DE6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7EE4086-E385-4F2B-B6BD-C278CB9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6A391E1-44EF-41AB-869C-91DDB833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807" y="1424792"/>
            <a:ext cx="5226193" cy="4534691"/>
          </a:xfrm>
        </p:spPr>
        <p:txBody>
          <a:bodyPr>
            <a:normAutofit/>
          </a:bodyPr>
          <a:lstStyle/>
          <a:p>
            <a:r>
              <a:rPr lang="fr-FR" sz="1800" b="1" dirty="0"/>
              <a:t>Time</a:t>
            </a:r>
            <a:r>
              <a:rPr lang="fr-FR" sz="1800" dirty="0"/>
              <a:t> : [1, 24]</a:t>
            </a:r>
          </a:p>
          <a:p>
            <a:r>
              <a:rPr lang="fr-FR" sz="1800" b="1" dirty="0" err="1"/>
              <a:t>SubTime</a:t>
            </a:r>
            <a:r>
              <a:rPr lang="fr-FR" sz="1800" dirty="0"/>
              <a:t> : [2, 24]</a:t>
            </a:r>
          </a:p>
          <a:p>
            <a:r>
              <a:rPr lang="fr-FR" sz="1800" b="1" dirty="0"/>
              <a:t>Buildings </a:t>
            </a:r>
            <a:r>
              <a:rPr lang="fr-FR" sz="1800" dirty="0"/>
              <a:t>: [1, 2]</a:t>
            </a:r>
          </a:p>
          <a:p>
            <a:r>
              <a:rPr lang="fr-FR" sz="1800" b="1" dirty="0" err="1"/>
              <a:t>UConv</a:t>
            </a:r>
            <a:r>
              <a:rPr lang="fr-FR" sz="1800" dirty="0"/>
              <a:t> : CHP, HP</a:t>
            </a:r>
          </a:p>
          <a:p>
            <a:r>
              <a:rPr lang="fr-FR" sz="1800" b="1" dirty="0" err="1"/>
              <a:t>Conv</a:t>
            </a:r>
            <a:r>
              <a:rPr lang="fr-FR" sz="1800" dirty="0"/>
              <a:t> : CHP</a:t>
            </a:r>
            <a:r>
              <a:rPr lang="fr-FR" sz="1800" baseline="-25000" dirty="0"/>
              <a:t>1-2-3</a:t>
            </a:r>
            <a:r>
              <a:rPr lang="fr-FR" sz="1800" dirty="0"/>
              <a:t>, HP</a:t>
            </a:r>
            <a:r>
              <a:rPr lang="fr-FR" sz="1800" baseline="-25000" dirty="0"/>
              <a:t>1-2-3</a:t>
            </a:r>
          </a:p>
          <a:p>
            <a:r>
              <a:rPr lang="fr-FR" sz="1800" b="1" dirty="0" err="1"/>
              <a:t>UStor</a:t>
            </a:r>
            <a:r>
              <a:rPr lang="fr-FR" sz="1800" dirty="0"/>
              <a:t> : Battery, Hot water</a:t>
            </a:r>
          </a:p>
          <a:p>
            <a:r>
              <a:rPr lang="fr-FR" sz="1800" b="1" dirty="0" err="1"/>
              <a:t>Stor</a:t>
            </a:r>
            <a:r>
              <a:rPr lang="fr-FR" sz="1800" dirty="0"/>
              <a:t> : Battery</a:t>
            </a:r>
            <a:r>
              <a:rPr lang="fr-FR" sz="1800" baseline="-25000" dirty="0"/>
              <a:t>1-2-3</a:t>
            </a:r>
            <a:r>
              <a:rPr lang="fr-FR" sz="1800" dirty="0"/>
              <a:t>, Hot water</a:t>
            </a:r>
            <a:r>
              <a:rPr lang="fr-FR" sz="1800" baseline="-25000" dirty="0"/>
              <a:t>1-2-3</a:t>
            </a:r>
            <a:endParaRPr lang="fr-FR" sz="1800" dirty="0"/>
          </a:p>
          <a:p>
            <a:r>
              <a:rPr lang="fr-FR" sz="1800" b="1" dirty="0"/>
              <a:t>Techs</a:t>
            </a:r>
            <a:r>
              <a:rPr lang="fr-FR" sz="1800" dirty="0"/>
              <a:t> : CHP</a:t>
            </a:r>
            <a:r>
              <a:rPr lang="fr-FR" sz="1800" baseline="-25000" dirty="0"/>
              <a:t>1-2-3</a:t>
            </a:r>
            <a:r>
              <a:rPr lang="fr-FR" sz="1800" dirty="0"/>
              <a:t>, HP</a:t>
            </a:r>
            <a:r>
              <a:rPr lang="fr-FR" sz="1800" baseline="-25000" dirty="0"/>
              <a:t>1-2-3</a:t>
            </a:r>
            <a:r>
              <a:rPr lang="fr-FR" sz="1800" dirty="0"/>
              <a:t>, Battery</a:t>
            </a:r>
            <a:r>
              <a:rPr lang="fr-FR" sz="1800" baseline="-25000" dirty="0"/>
              <a:t>1-2-3</a:t>
            </a:r>
            <a:r>
              <a:rPr lang="fr-FR" sz="1800" dirty="0"/>
              <a:t>, Hot water</a:t>
            </a:r>
            <a:r>
              <a:rPr lang="fr-FR" sz="1800" baseline="-25000" dirty="0"/>
              <a:t>1-2-3</a:t>
            </a:r>
            <a:endParaRPr lang="fr-FR" sz="1800" dirty="0"/>
          </a:p>
          <a:p>
            <a:r>
              <a:rPr lang="fr-FR" sz="1800" b="1" dirty="0"/>
              <a:t>In</a:t>
            </a:r>
            <a:r>
              <a:rPr lang="fr-FR" sz="1800" dirty="0"/>
              <a:t> : </a:t>
            </a:r>
            <a:r>
              <a:rPr lang="fr-FR" sz="1800" dirty="0" err="1"/>
              <a:t>Electricity</a:t>
            </a:r>
            <a:r>
              <a:rPr lang="fr-FR" sz="1800" dirty="0"/>
              <a:t> </a:t>
            </a:r>
            <a:r>
              <a:rPr lang="fr-FR" sz="1800" dirty="0" err="1"/>
              <a:t>grid</a:t>
            </a:r>
            <a:r>
              <a:rPr lang="fr-FR" sz="1800" dirty="0"/>
              <a:t>, Natural </a:t>
            </a:r>
            <a:r>
              <a:rPr lang="fr-FR" sz="1800" dirty="0" err="1"/>
              <a:t>gas</a:t>
            </a:r>
            <a:endParaRPr lang="fr-FR" sz="1800" dirty="0"/>
          </a:p>
          <a:p>
            <a:r>
              <a:rPr lang="fr-FR" sz="1800" b="1" dirty="0" err="1"/>
              <a:t>InCategory</a:t>
            </a:r>
            <a:r>
              <a:rPr lang="fr-FR" sz="1800" dirty="0"/>
              <a:t> : </a:t>
            </a:r>
            <a:r>
              <a:rPr lang="fr-FR" sz="1800" dirty="0" err="1"/>
              <a:t>elec</a:t>
            </a:r>
            <a:r>
              <a:rPr lang="fr-FR" sz="1800" dirty="0"/>
              <a:t>, fuel</a:t>
            </a:r>
          </a:p>
          <a:p>
            <a:r>
              <a:rPr lang="fr-FR" sz="1800" b="1" dirty="0"/>
              <a:t>Out</a:t>
            </a:r>
            <a:r>
              <a:rPr lang="fr-FR" sz="1800" dirty="0"/>
              <a:t> : </a:t>
            </a:r>
            <a:r>
              <a:rPr lang="fr-FR" sz="1800" dirty="0" err="1"/>
              <a:t>elec</a:t>
            </a:r>
            <a:r>
              <a:rPr lang="fr-FR" sz="1800" dirty="0"/>
              <a:t>, sh, </a:t>
            </a:r>
            <a:r>
              <a:rPr lang="fr-FR" sz="1800" dirty="0" err="1"/>
              <a:t>dhw</a:t>
            </a:r>
            <a:endParaRPr lang="fr-FR" sz="1800" dirty="0"/>
          </a:p>
          <a:p>
            <a:r>
              <a:rPr lang="fr-FR" sz="1800" b="1" dirty="0" err="1"/>
              <a:t>OutCategory</a:t>
            </a:r>
            <a:r>
              <a:rPr lang="fr-FR" sz="1800" dirty="0"/>
              <a:t> : </a:t>
            </a:r>
            <a:r>
              <a:rPr lang="fr-FR" sz="1800" dirty="0" err="1"/>
              <a:t>elec</a:t>
            </a:r>
            <a:r>
              <a:rPr lang="fr-FR" sz="1800" dirty="0"/>
              <a:t>, </a:t>
            </a:r>
            <a:r>
              <a:rPr lang="fr-FR" sz="1800" dirty="0" err="1"/>
              <a:t>heat</a:t>
            </a:r>
            <a:endParaRPr lang="fr-FR" sz="18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99B1970-0C13-4C9E-BD8E-5092E723FB30}"/>
              </a:ext>
            </a:extLst>
          </p:cNvPr>
          <p:cNvSpPr txBox="1">
            <a:spLocks/>
          </p:cNvSpPr>
          <p:nvPr/>
        </p:nvSpPr>
        <p:spPr>
          <a:xfrm>
            <a:off x="6775156" y="1362794"/>
            <a:ext cx="3857881" cy="453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err="1"/>
              <a:t>Heat</a:t>
            </a:r>
            <a:r>
              <a:rPr lang="fr-FR" sz="1800" dirty="0"/>
              <a:t> : sh, </a:t>
            </a:r>
            <a:r>
              <a:rPr lang="fr-FR" sz="1800" dirty="0" err="1"/>
              <a:t>dhw</a:t>
            </a:r>
            <a:endParaRPr lang="fr-FR" sz="1800" b="1" dirty="0"/>
          </a:p>
          <a:p>
            <a:r>
              <a:rPr lang="fr-FR" sz="1800" b="1" dirty="0"/>
              <a:t>HP</a:t>
            </a:r>
            <a:r>
              <a:rPr lang="fr-FR" sz="1800" dirty="0"/>
              <a:t> : HP</a:t>
            </a:r>
            <a:r>
              <a:rPr lang="fr-FR" sz="1800" baseline="-25000" dirty="0"/>
              <a:t>1-2-3</a:t>
            </a:r>
            <a:endParaRPr lang="fr-FR" sz="1800" i="1" dirty="0"/>
          </a:p>
          <a:p>
            <a:r>
              <a:rPr lang="fr-FR" sz="1800" b="1" dirty="0"/>
              <a:t>CHP</a:t>
            </a:r>
            <a:r>
              <a:rPr lang="fr-FR" sz="1800" dirty="0"/>
              <a:t> : CHP</a:t>
            </a:r>
            <a:r>
              <a:rPr lang="fr-FR" sz="1800" baseline="-25000" dirty="0"/>
              <a:t>1-2-3 </a:t>
            </a:r>
            <a:endParaRPr lang="fr-FR" sz="1800" i="1" dirty="0"/>
          </a:p>
          <a:p>
            <a:r>
              <a:rPr lang="fr-FR" sz="1800" b="1" dirty="0"/>
              <a:t>Battery, HW</a:t>
            </a:r>
          </a:p>
          <a:p>
            <a:r>
              <a:rPr lang="fr-FR" sz="1800" b="1" dirty="0" err="1"/>
              <a:t>ElecIn</a:t>
            </a:r>
            <a:r>
              <a:rPr lang="fr-FR" sz="1800" dirty="0"/>
              <a:t> : HP</a:t>
            </a:r>
            <a:r>
              <a:rPr lang="fr-FR" sz="1800" baseline="-25000" dirty="0"/>
              <a:t>1-2-3</a:t>
            </a:r>
            <a:r>
              <a:rPr lang="fr-FR" sz="1800" dirty="0"/>
              <a:t>, Battery</a:t>
            </a:r>
            <a:r>
              <a:rPr lang="fr-FR" sz="1800" baseline="-25000" dirty="0"/>
              <a:t>1-2-3</a:t>
            </a:r>
            <a:endParaRPr lang="fr-FR" sz="1800" dirty="0"/>
          </a:p>
          <a:p>
            <a:r>
              <a:rPr lang="fr-FR" sz="1800" b="1" dirty="0" err="1"/>
              <a:t>ElecOut</a:t>
            </a:r>
            <a:r>
              <a:rPr lang="fr-FR" sz="1800" dirty="0"/>
              <a:t> : Battery</a:t>
            </a:r>
            <a:r>
              <a:rPr lang="fr-FR" sz="1800" baseline="-25000" dirty="0"/>
              <a:t>1-2-3</a:t>
            </a:r>
          </a:p>
          <a:p>
            <a:r>
              <a:rPr lang="fr-FR" sz="1800" b="1" dirty="0" err="1"/>
              <a:t>FuelIn</a:t>
            </a:r>
            <a:r>
              <a:rPr lang="fr-FR" sz="1800" dirty="0"/>
              <a:t> : CHP</a:t>
            </a:r>
            <a:r>
              <a:rPr lang="fr-FR" sz="1800" baseline="-25000" dirty="0"/>
              <a:t>1-2-3</a:t>
            </a:r>
          </a:p>
          <a:p>
            <a:r>
              <a:rPr lang="fr-FR" sz="1800" b="1" dirty="0" err="1"/>
              <a:t>HeatIn</a:t>
            </a:r>
            <a:r>
              <a:rPr lang="fr-FR" sz="1800" dirty="0"/>
              <a:t> : Hot water</a:t>
            </a:r>
            <a:r>
              <a:rPr lang="fr-FR" sz="1800" baseline="-25000" dirty="0"/>
              <a:t>1-2-3</a:t>
            </a:r>
            <a:endParaRPr lang="fr-FR" sz="1800" dirty="0"/>
          </a:p>
          <a:p>
            <a:r>
              <a:rPr lang="fr-FR" sz="1800" b="1" dirty="0" err="1"/>
              <a:t>HeatOut</a:t>
            </a:r>
            <a:r>
              <a:rPr lang="fr-FR" sz="1800" dirty="0"/>
              <a:t> : HP</a:t>
            </a:r>
            <a:r>
              <a:rPr lang="fr-FR" sz="1800" baseline="-25000" dirty="0"/>
              <a:t>1-2-3</a:t>
            </a:r>
            <a:r>
              <a:rPr lang="fr-FR" sz="1800" dirty="0"/>
              <a:t>, Hot water</a:t>
            </a:r>
            <a:r>
              <a:rPr lang="fr-FR" sz="1800" baseline="-25000" dirty="0"/>
              <a:t>1-2-3</a:t>
            </a:r>
            <a:endParaRPr lang="fr-FR" sz="1800" dirty="0"/>
          </a:p>
          <a:p>
            <a:r>
              <a:rPr lang="fr-FR" sz="1800" b="1" dirty="0"/>
              <a:t>Fuels</a:t>
            </a:r>
            <a:r>
              <a:rPr lang="fr-FR" sz="1800" dirty="0"/>
              <a:t> : Natural </a:t>
            </a:r>
            <a:r>
              <a:rPr lang="fr-FR" sz="1800" dirty="0" err="1"/>
              <a:t>gas</a:t>
            </a:r>
            <a:endParaRPr lang="fr-FR" sz="1800" dirty="0"/>
          </a:p>
          <a:p>
            <a:r>
              <a:rPr lang="fr-FR" sz="1800" b="1" dirty="0"/>
              <a:t>Elec</a:t>
            </a:r>
            <a:r>
              <a:rPr lang="fr-FR" sz="1800" dirty="0"/>
              <a:t> : </a:t>
            </a:r>
            <a:r>
              <a:rPr lang="fr-FR" sz="1800" dirty="0" err="1"/>
              <a:t>Electricity</a:t>
            </a:r>
            <a:r>
              <a:rPr lang="fr-FR" sz="1800" dirty="0"/>
              <a:t> grid</a:t>
            </a:r>
            <a:endParaRPr lang="en-US" sz="1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F79AEB-8A56-476F-9C04-D47C9B971D60}"/>
              </a:ext>
            </a:extLst>
          </p:cNvPr>
          <p:cNvSpPr txBox="1"/>
          <p:nvPr/>
        </p:nvSpPr>
        <p:spPr>
          <a:xfrm>
            <a:off x="3383769" y="5969996"/>
            <a:ext cx="509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Hypothesis</a:t>
            </a:r>
            <a:r>
              <a:rPr lang="fr-FR" dirty="0"/>
              <a:t> : max 3 of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technology</a:t>
            </a:r>
            <a:r>
              <a:rPr lang="fr-FR" dirty="0"/>
              <a:t> /building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4C8E4-D507-4C29-B8D1-EE5189AF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FFBAD18-E294-495B-B645-9D61D0FE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Pyomo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D1F6D64-FA29-421D-8F51-26998D37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38863"/>
              </p:ext>
            </p:extLst>
          </p:nvPr>
        </p:nvGraphicFramePr>
        <p:xfrm>
          <a:off x="727365" y="2284583"/>
          <a:ext cx="10737270" cy="31394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635">
                  <a:extLst>
                    <a:ext uri="{9D8B030D-6E8A-4147-A177-3AD203B41FA5}">
                      <a16:colId xmlns:a16="http://schemas.microsoft.com/office/drawing/2014/main" val="2468198920"/>
                    </a:ext>
                  </a:extLst>
                </a:gridCol>
                <a:gridCol w="5368635">
                  <a:extLst>
                    <a:ext uri="{9D8B030D-6E8A-4147-A177-3AD203B41FA5}">
                      <a16:colId xmlns:a16="http://schemas.microsoft.com/office/drawing/2014/main" val="32915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err="1"/>
                        <a:t>ConcreteModel</a:t>
                      </a:r>
                      <a:r>
                        <a:rPr lang="en-US" b="0" i="1" dirty="0"/>
                        <a:t>() or </a:t>
                      </a:r>
                      <a:r>
                        <a:rPr lang="en-US" b="0" i="1" dirty="0" err="1"/>
                        <a:t>AbstractModel</a:t>
                      </a:r>
                      <a:r>
                        <a:rPr lang="en-US" b="0" i="1" dirty="0"/>
                        <a:t>().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Lists of “things” that define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Parameters definition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Inputs data.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1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Variables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Variables that will be optimized.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Constraints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Objective function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Defined as a constraint. Can be maximized or minimized, no automatic multi-objective optimization. Activation/deactivation of the functions is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7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</a:t>
                      </a:r>
                      <a:r>
                        <a:rPr lang="en-US" b="1" dirty="0" err="1"/>
                        <a:t>odel</a:t>
                      </a:r>
                      <a:r>
                        <a:rPr lang="en-US" b="1" dirty="0"/>
                        <a:t>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Different solvers can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73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B4985-1E8A-4713-B499-D8077FF1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26.05.2021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DFB8BF1-F1C9-4D6A-B0B7-7A815F07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17250"/>
            <a:ext cx="3662778" cy="945544"/>
          </a:xfrm>
        </p:spPr>
        <p:txBody>
          <a:bodyPr>
            <a:norm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95A6FA-16B4-4229-824A-28724B89C70E}"/>
              </a:ext>
            </a:extLst>
          </p:cNvPr>
          <p:cNvSpPr txBox="1"/>
          <p:nvPr/>
        </p:nvSpPr>
        <p:spPr>
          <a:xfrm>
            <a:off x="1389937" y="4630614"/>
            <a:ext cx="94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Inputs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1F3CDC8-1464-4B5E-B8F0-BCE14A478438}"/>
              </a:ext>
            </a:extLst>
          </p:cNvPr>
          <p:cNvSpPr txBox="1"/>
          <p:nvPr/>
        </p:nvSpPr>
        <p:spPr>
          <a:xfrm>
            <a:off x="5257061" y="4630614"/>
            <a:ext cx="126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Converters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5F9FC0-3191-41D0-80CA-730244FDF60E}"/>
              </a:ext>
            </a:extLst>
          </p:cNvPr>
          <p:cNvSpPr txBox="1"/>
          <p:nvPr/>
        </p:nvSpPr>
        <p:spPr>
          <a:xfrm>
            <a:off x="9921696" y="4630614"/>
            <a:ext cx="94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Storage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8500607-4B9D-465B-B22D-B7BDE0CC223A}"/>
              </a:ext>
            </a:extLst>
          </p:cNvPr>
          <p:cNvSpPr txBox="1"/>
          <p:nvPr/>
        </p:nvSpPr>
        <p:spPr>
          <a:xfrm>
            <a:off x="449092" y="5476792"/>
            <a:ext cx="521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dat</a:t>
            </a:r>
            <a:r>
              <a:rPr lang="fr-FR" b="1" dirty="0"/>
              <a:t> file </a:t>
            </a:r>
            <a:r>
              <a:rPr lang="fr-FR" b="1" dirty="0" err="1"/>
              <a:t>used</a:t>
            </a:r>
            <a:r>
              <a:rPr lang="fr-FR" b="1" dirty="0"/>
              <a:t> in the code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created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python script data_extraction.py </a:t>
            </a:r>
            <a:r>
              <a:rPr lang="fr-FR" b="1" dirty="0" err="1"/>
              <a:t>from</a:t>
            </a:r>
            <a:r>
              <a:rPr lang="fr-FR" b="1" dirty="0"/>
              <a:t> an </a:t>
            </a:r>
            <a:r>
              <a:rPr lang="fr-FR" b="1" dirty="0" err="1"/>
              <a:t>excel</a:t>
            </a:r>
            <a:r>
              <a:rPr lang="fr-FR" b="1" dirty="0"/>
              <a:t> file</a:t>
            </a:r>
            <a:endParaRPr lang="en-US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E58015-8336-4757-92D1-2A278625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9" y="1428342"/>
            <a:ext cx="3348919" cy="234082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C0FAF77-7694-46ED-8437-C78CAEEF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906" y="1428342"/>
            <a:ext cx="4115473" cy="278276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16A1E48-7AAF-4800-B12D-43836736B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347" y="1428342"/>
            <a:ext cx="4262090" cy="31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70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1641</Words>
  <Application>Microsoft Office PowerPoint</Application>
  <PresentationFormat>Grand écran</PresentationFormat>
  <Paragraphs>262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Segoe UI</vt:lpstr>
      <vt:lpstr>Thème Office</vt:lpstr>
      <vt:lpstr>Modeling progress</vt:lpstr>
      <vt:lpstr>Case-study</vt:lpstr>
      <vt:lpstr>Pyomo operation</vt:lpstr>
      <vt:lpstr>Pyomo operation</vt:lpstr>
      <vt:lpstr>Abstract model</vt:lpstr>
      <vt:lpstr>Pyomo operation</vt:lpstr>
      <vt:lpstr>Sets created</vt:lpstr>
      <vt:lpstr>Pyomo operation</vt:lpstr>
      <vt:lpstr>Parameters</vt:lpstr>
      <vt:lpstr>Pyomo operation</vt:lpstr>
      <vt:lpstr>Variables</vt:lpstr>
      <vt:lpstr>Variables</vt:lpstr>
      <vt:lpstr>Pyomo operation</vt:lpstr>
      <vt:lpstr>Constraints</vt:lpstr>
      <vt:lpstr>HP model</vt:lpstr>
      <vt:lpstr>Storage model</vt:lpstr>
      <vt:lpstr>Pyomo operation</vt:lpstr>
      <vt:lpstr>Objective function: costs</vt:lpstr>
      <vt:lpstr>Objective function: emissions</vt:lpstr>
      <vt:lpstr>Mutli-objective optimization: sigma-constraint method </vt:lpstr>
      <vt:lpstr>Présentation PowerPoint</vt:lpstr>
      <vt:lpstr>Pyomo operation</vt:lpstr>
      <vt:lpstr>Resolution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progress</dc:title>
  <dc:creator>François Agnès</dc:creator>
  <cp:lastModifiedBy>François Agnès</cp:lastModifiedBy>
  <cp:revision>83</cp:revision>
  <dcterms:created xsi:type="dcterms:W3CDTF">2021-05-03T13:34:32Z</dcterms:created>
  <dcterms:modified xsi:type="dcterms:W3CDTF">2021-05-27T12:39:06Z</dcterms:modified>
</cp:coreProperties>
</file>