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5"/>
  </p:notesMasterIdLst>
  <p:handoutMasterIdLst>
    <p:handoutMasterId r:id="rId16"/>
  </p:handoutMasterIdLst>
  <p:sldIdLst>
    <p:sldId id="265" r:id="rId2"/>
    <p:sldId id="274" r:id="rId3"/>
    <p:sldId id="289" r:id="rId4"/>
    <p:sldId id="290" r:id="rId5"/>
    <p:sldId id="291" r:id="rId6"/>
    <p:sldId id="297" r:id="rId7"/>
    <p:sldId id="292" r:id="rId8"/>
    <p:sldId id="299" r:id="rId9"/>
    <p:sldId id="300" r:id="rId10"/>
    <p:sldId id="298" r:id="rId11"/>
    <p:sldId id="296" r:id="rId12"/>
    <p:sldId id="294"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 id="3" name="Rita Silva" initials="RS" lastIdx="1" clrIdx="2">
    <p:extLst>
      <p:ext uri="{19B8F6BF-5375-455C-9EA6-DF929625EA0E}">
        <p15:presenceInfo xmlns:p15="http://schemas.microsoft.com/office/powerpoint/2012/main" userId="S-1-5-21-37950563-1929341863-99485923-280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79559" autoAdjust="0"/>
  </p:normalViewPr>
  <p:slideViewPr>
    <p:cSldViewPr>
      <p:cViewPr varScale="1">
        <p:scale>
          <a:sx n="57" d="100"/>
          <a:sy n="57" d="100"/>
        </p:scale>
        <p:origin x="446" y="48"/>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10/4/2016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‹nº›</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10/4/2016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‹nº›</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dirty="0"/>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dirty="0"/>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7FB667E1-E601-4AAF-B95C-B25720D70A60}" type="slidenum">
              <a:rPr lang="pt-PT" smtClean="0"/>
              <a:t>5</a:t>
            </a:fld>
            <a:endParaRPr lang="pt-PT"/>
          </a:p>
        </p:txBody>
      </p:sp>
    </p:spTree>
    <p:extLst>
      <p:ext uri="{BB962C8B-B14F-4D97-AF65-F5344CB8AC3E}">
        <p14:creationId xmlns:p14="http://schemas.microsoft.com/office/powerpoint/2010/main" val="204679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7FB667E1-E601-4AAF-B95C-B25720D70A60}" type="slidenum">
              <a:rPr lang="pt-PT" smtClean="0"/>
              <a:t>6</a:t>
            </a:fld>
            <a:endParaRPr lang="pt-PT"/>
          </a:p>
        </p:txBody>
      </p:sp>
    </p:spTree>
    <p:extLst>
      <p:ext uri="{BB962C8B-B14F-4D97-AF65-F5344CB8AC3E}">
        <p14:creationId xmlns:p14="http://schemas.microsoft.com/office/powerpoint/2010/main" val="246562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425964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403207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3166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57201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2015115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r>
              <a:rPr lang="en-US" smtClean="0"/>
              <a:t>10/7/2016</a:t>
            </a:r>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smtClean="0"/>
              <a:t>FEUP - MESW</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1319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dirty="0"/>
          </a:p>
        </p:txBody>
      </p:sp>
      <p:sp>
        <p:nvSpPr>
          <p:cNvPr id="6" name="Footer Placeholder 5"/>
          <p:cNvSpPr>
            <a:spLocks noGrp="1"/>
          </p:cNvSpPr>
          <p:nvPr>
            <p:ph type="ftr" sz="quarter" idx="11"/>
          </p:nvPr>
        </p:nvSpPr>
        <p:spPr/>
        <p:txBody>
          <a:bodyPr/>
          <a:lstStyle/>
          <a:p>
            <a:r>
              <a:rPr lang="en-US" smtClean="0"/>
              <a:t>FEUP - MESW</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23696559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36106057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16143740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en-US" smtClean="0"/>
              <a:t>FEUP - MESW</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8662268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10/7/2016</a:t>
            </a:r>
            <a:endParaRPr lang="en-US" dirty="0"/>
          </a:p>
        </p:txBody>
      </p:sp>
      <p:sp>
        <p:nvSpPr>
          <p:cNvPr id="8" name="Footer Placeholder 7"/>
          <p:cNvSpPr>
            <a:spLocks noGrp="1"/>
          </p:cNvSpPr>
          <p:nvPr>
            <p:ph type="ftr" sz="quarter" idx="11"/>
          </p:nvPr>
        </p:nvSpPr>
        <p:spPr/>
        <p:txBody>
          <a:bodyPr/>
          <a:lstStyle/>
          <a:p>
            <a:r>
              <a:rPr lang="en-US" smtClean="0"/>
              <a:t>FEUP - MESW</a:t>
            </a:r>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39297285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10/7/2016</a:t>
            </a:r>
            <a:endParaRPr lang="en-US" dirty="0"/>
          </a:p>
        </p:txBody>
      </p:sp>
      <p:sp>
        <p:nvSpPr>
          <p:cNvPr id="8" name="Footer Placeholder 7"/>
          <p:cNvSpPr>
            <a:spLocks noGrp="1"/>
          </p:cNvSpPr>
          <p:nvPr>
            <p:ph type="ftr" sz="quarter" idx="11"/>
          </p:nvPr>
        </p:nvSpPr>
        <p:spPr/>
        <p:txBody>
          <a:bodyPr/>
          <a:lstStyle/>
          <a:p>
            <a:r>
              <a:rPr lang="en-US" smtClean="0"/>
              <a:t>FEUP - MESW</a:t>
            </a:r>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35887172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6" name="Slide Number Placeholder 5"/>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5210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54938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‹nº›</a:t>
            </a:fld>
            <a:endParaRPr lang="pt-PT" dirty="0"/>
          </a:p>
        </p:txBody>
      </p:sp>
    </p:spTree>
    <p:extLst>
      <p:ext uri="{BB962C8B-B14F-4D97-AF65-F5344CB8AC3E}">
        <p14:creationId xmlns:p14="http://schemas.microsoft.com/office/powerpoint/2010/main" val="277948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10/7/2016</a:t>
            </a:r>
            <a:endParaRPr lang="en-US"/>
          </a:p>
        </p:txBody>
      </p:sp>
      <p:sp>
        <p:nvSpPr>
          <p:cNvPr id="5" name="Footer Placeholder 4"/>
          <p:cNvSpPr>
            <a:spLocks noGrp="1"/>
          </p:cNvSpPr>
          <p:nvPr>
            <p:ph type="ftr" sz="quarter" idx="11"/>
          </p:nvPr>
        </p:nvSpPr>
        <p:spPr/>
        <p:txBody>
          <a:bodyPr/>
          <a:lstStyle/>
          <a:p>
            <a:r>
              <a:rPr lang="pt-PT" smtClean="0"/>
              <a:t>FEUP - MESW</a:t>
            </a:r>
            <a:endParaRPr lang="pt-PT"/>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392746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7" name="Slide Number Placeholder 6"/>
          <p:cNvSpPr>
            <a:spLocks noGrp="1"/>
          </p:cNvSpPr>
          <p:nvPr>
            <p:ph type="sldNum" sz="quarter" idx="12"/>
          </p:nvPr>
        </p:nvSpPr>
        <p:spPr/>
        <p:txBody>
          <a:bodyPr/>
          <a:lstStyle/>
          <a:p>
            <a:fld id="{A0ECE5F2-81AA-4605-B028-6FBA391056AF}" type="slidenum">
              <a:rPr lang="pt-PT" smtClean="0"/>
              <a:t>‹nº›</a:t>
            </a:fld>
            <a:endParaRPr lang="pt-PT"/>
          </a:p>
        </p:txBody>
      </p:sp>
    </p:spTree>
    <p:extLst>
      <p:ext uri="{BB962C8B-B14F-4D97-AF65-F5344CB8AC3E}">
        <p14:creationId xmlns:p14="http://schemas.microsoft.com/office/powerpoint/2010/main" val="412313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10/7/2016</a:t>
            </a:r>
            <a:endParaRPr lang="en-US"/>
          </a:p>
        </p:txBody>
      </p:sp>
      <p:sp>
        <p:nvSpPr>
          <p:cNvPr id="8" name="Footer Placeholder 7"/>
          <p:cNvSpPr>
            <a:spLocks noGrp="1"/>
          </p:cNvSpPr>
          <p:nvPr>
            <p:ph type="ftr" sz="quarter" idx="11"/>
          </p:nvPr>
        </p:nvSpPr>
        <p:spPr/>
        <p:txBody>
          <a:bodyPr/>
          <a:lstStyle/>
          <a:p>
            <a:r>
              <a:rPr lang="pt-PT" smtClean="0"/>
              <a:t>FEUP - MESW</a:t>
            </a:r>
            <a:endParaRPr lang="pt-PT"/>
          </a:p>
        </p:txBody>
      </p:sp>
      <p:sp>
        <p:nvSpPr>
          <p:cNvPr id="9" name="Slide Number Placeholder 8"/>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10569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10/7/2016</a:t>
            </a:r>
            <a:endParaRPr lang="en-US"/>
          </a:p>
        </p:txBody>
      </p:sp>
      <p:sp>
        <p:nvSpPr>
          <p:cNvPr id="4" name="Footer Placeholder 3"/>
          <p:cNvSpPr>
            <a:spLocks noGrp="1"/>
          </p:cNvSpPr>
          <p:nvPr>
            <p:ph type="ftr" sz="quarter" idx="11"/>
          </p:nvPr>
        </p:nvSpPr>
        <p:spPr/>
        <p:txBody>
          <a:bodyPr/>
          <a:lstStyle/>
          <a:p>
            <a:r>
              <a:rPr lang="pt-PT" smtClean="0"/>
              <a:t>FEUP - MESW</a:t>
            </a:r>
            <a:endParaRPr lang="pt-PT"/>
          </a:p>
        </p:txBody>
      </p:sp>
      <p:sp>
        <p:nvSpPr>
          <p:cNvPr id="5" name="Slide Number Placeholder 4"/>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287990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10/7/2016</a:t>
            </a:r>
            <a:endParaRPr lang="en-US"/>
          </a:p>
        </p:txBody>
      </p:sp>
      <p:sp>
        <p:nvSpPr>
          <p:cNvPr id="3" name="Footer Placeholder 2"/>
          <p:cNvSpPr>
            <a:spLocks noGrp="1"/>
          </p:cNvSpPr>
          <p:nvPr>
            <p:ph type="ftr" sz="quarter" idx="11"/>
          </p:nvPr>
        </p:nvSpPr>
        <p:spPr/>
        <p:txBody>
          <a:bodyPr/>
          <a:lstStyle/>
          <a:p>
            <a:r>
              <a:rPr lang="pt-PT" smtClean="0"/>
              <a:t>FEUP - MESW</a:t>
            </a:r>
            <a:endParaRPr lang="pt-PT"/>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8D9AD5-F248-4919-864A-CFD76CC027D6}" type="slidenum">
              <a:rPr lang="pt-PT" smtClean="0"/>
              <a:pPr/>
              <a:t>‹nº›</a:t>
            </a:fld>
            <a:endParaRPr lang="pt-PT"/>
          </a:p>
        </p:txBody>
      </p:sp>
    </p:spTree>
    <p:extLst>
      <p:ext uri="{BB962C8B-B14F-4D97-AF65-F5344CB8AC3E}">
        <p14:creationId xmlns:p14="http://schemas.microsoft.com/office/powerpoint/2010/main" val="220925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140089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en-US" smtClean="0"/>
              <a:t>FEUP - MESW</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8D9AD5-F248-4919-864A-CFD76CC027D6}" type="slidenum">
              <a:rPr lang="pt-PT" smtClean="0"/>
              <a:t>‹nº›</a:t>
            </a:fld>
            <a:endParaRPr lang="pt-PT"/>
          </a:p>
        </p:txBody>
      </p:sp>
    </p:spTree>
    <p:extLst>
      <p:ext uri="{BB962C8B-B14F-4D97-AF65-F5344CB8AC3E}">
        <p14:creationId xmlns:p14="http://schemas.microsoft.com/office/powerpoint/2010/main" val="167145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FEUP - MESW</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smtClean="0"/>
              <a:t>10/7/2016</a:t>
            </a:r>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A8D9AD5-F248-4919-864A-CFD76CC027D6}" type="slidenum">
              <a:rPr lang="en-US" smtClean="0"/>
              <a:pPr/>
              <a:t>‹nº›</a:t>
            </a:fld>
            <a:endParaRPr lang="en-US" dirty="0"/>
          </a:p>
        </p:txBody>
      </p:sp>
    </p:spTree>
    <p:extLst>
      <p:ext uri="{BB962C8B-B14F-4D97-AF65-F5344CB8AC3E}">
        <p14:creationId xmlns:p14="http://schemas.microsoft.com/office/powerpoint/2010/main" val="300960424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atlassian.com/software/bamboo" TargetMode="External"/><Relationship Id="rId2" Type="http://schemas.openxmlformats.org/officeDocument/2006/relationships/hyperlink" Target="https://www.cloudbees.com/jenkins/about"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 Tools</a:t>
            </a:r>
            <a:endParaRPr lang="en-US" dirty="0"/>
          </a:p>
        </p:txBody>
      </p:sp>
      <p:sp>
        <p:nvSpPr>
          <p:cNvPr id="4" name="Subtitle 3"/>
          <p:cNvSpPr>
            <a:spLocks noGrp="1"/>
          </p:cNvSpPr>
          <p:nvPr>
            <p:ph type="subTitle" idx="1"/>
          </p:nvPr>
        </p:nvSpPr>
        <p:spPr/>
        <p:txBody>
          <a:bodyPr/>
          <a:lstStyle/>
          <a:p>
            <a:r>
              <a:rPr lang="en-US" dirty="0" smtClean="0"/>
              <a:t>TEAM C| MESW</a:t>
            </a:r>
            <a:endParaRPr lang="en-US" dirty="0"/>
          </a:p>
        </p:txBody>
      </p:sp>
      <p:sp>
        <p:nvSpPr>
          <p:cNvPr id="3" name="Date Placeholder 2"/>
          <p:cNvSpPr>
            <a:spLocks noGrp="1"/>
          </p:cNvSpPr>
          <p:nvPr>
            <p:ph type="dt" sz="half" idx="10"/>
          </p:nvPr>
        </p:nvSpPr>
        <p:spPr/>
        <p:txBody>
          <a:bodyPr/>
          <a:lstStyle/>
          <a:p>
            <a:r>
              <a:rPr lang="en-US" dirty="0" smtClean="0"/>
              <a:t>10/7/2016</a:t>
            </a:r>
            <a:endParaRPr lang="en-US" dirty="0"/>
          </a:p>
        </p:txBody>
      </p:sp>
      <p:sp>
        <p:nvSpPr>
          <p:cNvPr id="5" name="Footer Placeholder 4"/>
          <p:cNvSpPr>
            <a:spLocks noGrp="1"/>
          </p:cNvSpPr>
          <p:nvPr>
            <p:ph type="ftr" sz="quarter" idx="11"/>
          </p:nvPr>
        </p:nvSpPr>
        <p:spPr/>
        <p:txBody>
          <a:bodyPr/>
          <a:lstStyle/>
          <a:p>
            <a:r>
              <a:rPr lang="en-US" dirty="0" smtClean="0"/>
              <a:t>FEUP - MESW</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8790" y="5646418"/>
            <a:ext cx="1645576" cy="570914"/>
          </a:xfrm>
          <a:prstGeom prst="rect">
            <a:avLst/>
          </a:prstGeom>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10</a:t>
            </a:fld>
            <a:endParaRPr lang="pt-PT" dirty="0"/>
          </a:p>
        </p:txBody>
      </p:sp>
      <p:sp>
        <p:nvSpPr>
          <p:cNvPr id="13" name="CaixaDeTexto 12"/>
          <p:cNvSpPr txBox="1"/>
          <p:nvPr/>
        </p:nvSpPr>
        <p:spPr>
          <a:xfrm>
            <a:off x="0" y="2348880"/>
            <a:ext cx="5400000" cy="4770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t">
            <a:spAutoFit/>
          </a:bodyPr>
          <a:lstStyle/>
          <a:p>
            <a:pPr algn="ctr"/>
            <a:r>
              <a:rPr lang="en-GB" sz="2500" b="1" dirty="0" smtClean="0"/>
              <a:t>Small Teams Packet</a:t>
            </a:r>
            <a:endParaRPr lang="en-GB" sz="2500" b="1" dirty="0"/>
          </a:p>
        </p:txBody>
      </p:sp>
      <p:sp>
        <p:nvSpPr>
          <p:cNvPr id="14" name="CaixaDeTexto 13"/>
          <p:cNvSpPr txBox="1"/>
          <p:nvPr/>
        </p:nvSpPr>
        <p:spPr>
          <a:xfrm>
            <a:off x="6792000" y="2348880"/>
            <a:ext cx="5400000" cy="4770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t">
            <a:spAutoFit/>
          </a:bodyPr>
          <a:lstStyle/>
          <a:p>
            <a:pPr algn="ctr"/>
            <a:r>
              <a:rPr lang="en-GB" sz="2500" b="1" dirty="0" smtClean="0"/>
              <a:t>Growing Teams Packet</a:t>
            </a:r>
            <a:endParaRPr lang="en-GB" sz="2500" b="1" dirty="0"/>
          </a:p>
        </p:txBody>
      </p:sp>
      <p:pic>
        <p:nvPicPr>
          <p:cNvPr id="1026" name="Picture 2" descr="Resultado de imagem para mone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972" y="2905152"/>
            <a:ext cx="1152128" cy="61350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upo 20"/>
          <p:cNvGrpSpPr/>
          <p:nvPr/>
        </p:nvGrpSpPr>
        <p:grpSpPr>
          <a:xfrm>
            <a:off x="10417339" y="2996512"/>
            <a:ext cx="1254381" cy="685684"/>
            <a:chOff x="7721939" y="3408608"/>
            <a:chExt cx="2632433" cy="1276139"/>
          </a:xfrm>
        </p:grpSpPr>
        <p:pic>
          <p:nvPicPr>
            <p:cNvPr id="16" name="Picture 2" descr="Resultado de imagem para mone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1939" y="3503554"/>
              <a:ext cx="1806444" cy="961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m para mone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47928" y="3722816"/>
              <a:ext cx="1806444" cy="961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m para mone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5654" y="3408608"/>
              <a:ext cx="1806444" cy="961931"/>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CaixaDeTexto 19"/>
          <p:cNvSpPr txBox="1"/>
          <p:nvPr/>
        </p:nvSpPr>
        <p:spPr>
          <a:xfrm>
            <a:off x="407192" y="3099922"/>
            <a:ext cx="2160240" cy="369332"/>
          </a:xfrm>
          <a:prstGeom prst="rect">
            <a:avLst/>
          </a:prstGeom>
          <a:noFill/>
        </p:spPr>
        <p:txBody>
          <a:bodyPr wrap="square" rtlCol="0">
            <a:spAutoFit/>
          </a:bodyPr>
          <a:lstStyle/>
          <a:p>
            <a:r>
              <a:rPr lang="en-GB" dirty="0" smtClean="0"/>
              <a:t>License cost:$10</a:t>
            </a:r>
            <a:endParaRPr lang="en-GB" dirty="0"/>
          </a:p>
        </p:txBody>
      </p:sp>
      <p:sp>
        <p:nvSpPr>
          <p:cNvPr id="25" name="CaixaDeTexto 24"/>
          <p:cNvSpPr txBox="1"/>
          <p:nvPr/>
        </p:nvSpPr>
        <p:spPr>
          <a:xfrm>
            <a:off x="6935880" y="3099922"/>
            <a:ext cx="2970217" cy="369332"/>
          </a:xfrm>
          <a:prstGeom prst="rect">
            <a:avLst/>
          </a:prstGeom>
          <a:noFill/>
        </p:spPr>
        <p:txBody>
          <a:bodyPr wrap="square" rtlCol="0">
            <a:spAutoFit/>
          </a:bodyPr>
          <a:lstStyle/>
          <a:p>
            <a:r>
              <a:rPr lang="en-GB" dirty="0" smtClean="0"/>
              <a:t>License cost:$800-$80K</a:t>
            </a:r>
            <a:endParaRPr lang="en-GB" dirty="0"/>
          </a:p>
        </p:txBody>
      </p:sp>
      <p:sp>
        <p:nvSpPr>
          <p:cNvPr id="26" name="CaixaDeTexto 25"/>
          <p:cNvSpPr txBox="1"/>
          <p:nvPr/>
        </p:nvSpPr>
        <p:spPr>
          <a:xfrm>
            <a:off x="365071" y="4179583"/>
            <a:ext cx="2817772" cy="369332"/>
          </a:xfrm>
          <a:prstGeom prst="rect">
            <a:avLst/>
          </a:prstGeom>
          <a:noFill/>
        </p:spPr>
        <p:txBody>
          <a:bodyPr wrap="square" rtlCol="0">
            <a:spAutoFit/>
          </a:bodyPr>
          <a:lstStyle/>
          <a:p>
            <a:r>
              <a:rPr lang="en-GB" dirty="0" smtClean="0"/>
              <a:t>Unlimited Local Agents</a:t>
            </a:r>
            <a:endParaRPr lang="en-GB" dirty="0"/>
          </a:p>
        </p:txBody>
      </p:sp>
      <p:pic>
        <p:nvPicPr>
          <p:cNvPr id="1030"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4884" y="3596079"/>
            <a:ext cx="571152" cy="746265"/>
          </a:xfrm>
          <a:prstGeom prst="rect">
            <a:avLst/>
          </a:prstGeom>
          <a:noFill/>
          <a:extLst>
            <a:ext uri="{909E8E84-426E-40DD-AFC4-6F175D3DCCD1}">
              <a14:hiddenFill xmlns:a14="http://schemas.microsoft.com/office/drawing/2010/main">
                <a:solidFill>
                  <a:srgbClr val="FFFFFF"/>
                </a:solidFill>
              </a14:hiddenFill>
            </a:ext>
          </a:extLst>
        </p:spPr>
      </p:pic>
      <p:sp>
        <p:nvSpPr>
          <p:cNvPr id="28" name="CaixaDeTexto 27"/>
          <p:cNvSpPr txBox="1"/>
          <p:nvPr/>
        </p:nvSpPr>
        <p:spPr>
          <a:xfrm>
            <a:off x="6935880" y="5151872"/>
            <a:ext cx="2817772" cy="369332"/>
          </a:xfrm>
          <a:prstGeom prst="rect">
            <a:avLst/>
          </a:prstGeom>
          <a:noFill/>
        </p:spPr>
        <p:txBody>
          <a:bodyPr wrap="square" rtlCol="0">
            <a:spAutoFit/>
          </a:bodyPr>
          <a:lstStyle/>
          <a:p>
            <a:r>
              <a:rPr lang="en-GB" dirty="0" smtClean="0"/>
              <a:t>Limited Remote Agents</a:t>
            </a:r>
            <a:endParaRPr lang="en-GB" dirty="0"/>
          </a:p>
        </p:txBody>
      </p:sp>
      <p:sp>
        <p:nvSpPr>
          <p:cNvPr id="29" name="CaixaDeTexto 28"/>
          <p:cNvSpPr txBox="1"/>
          <p:nvPr/>
        </p:nvSpPr>
        <p:spPr>
          <a:xfrm>
            <a:off x="429182" y="5151872"/>
            <a:ext cx="2817772" cy="369332"/>
          </a:xfrm>
          <a:prstGeom prst="rect">
            <a:avLst/>
          </a:prstGeom>
          <a:noFill/>
        </p:spPr>
        <p:txBody>
          <a:bodyPr wrap="square" rtlCol="0">
            <a:spAutoFit/>
          </a:bodyPr>
          <a:lstStyle/>
          <a:p>
            <a:r>
              <a:rPr lang="en-GB" dirty="0" smtClean="0"/>
              <a:t>No Remote Agents</a:t>
            </a:r>
            <a:endParaRPr lang="en-GB" dirty="0"/>
          </a:p>
        </p:txBody>
      </p:sp>
      <p:sp>
        <p:nvSpPr>
          <p:cNvPr id="30" name="CaixaDeTexto 29"/>
          <p:cNvSpPr txBox="1"/>
          <p:nvPr/>
        </p:nvSpPr>
        <p:spPr>
          <a:xfrm>
            <a:off x="6935880" y="3994917"/>
            <a:ext cx="2817772" cy="369332"/>
          </a:xfrm>
          <a:prstGeom prst="rect">
            <a:avLst/>
          </a:prstGeom>
          <a:noFill/>
        </p:spPr>
        <p:txBody>
          <a:bodyPr wrap="square" rtlCol="0">
            <a:spAutoFit/>
          </a:bodyPr>
          <a:lstStyle/>
          <a:p>
            <a:r>
              <a:rPr lang="en-GB" dirty="0" smtClean="0"/>
              <a:t>Unlimited Local Agents</a:t>
            </a:r>
            <a:endParaRPr lang="en-GB" dirty="0"/>
          </a:p>
        </p:txBody>
      </p:sp>
      <p:pic>
        <p:nvPicPr>
          <p:cNvPr id="1038" name="Picture 14" descr="Resultado de imagem para infinite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2537" y="3816304"/>
            <a:ext cx="750810" cy="75081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3923" y="3911728"/>
            <a:ext cx="571152" cy="74626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1385" y="3775358"/>
            <a:ext cx="571152" cy="74626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sultado de imagem para serve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8979" y="4654575"/>
            <a:ext cx="1250507" cy="125050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0" descr="Resultado de imagem para serve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4557" y="4654575"/>
            <a:ext cx="1250507" cy="1250507"/>
          </a:xfrm>
          <a:prstGeom prst="rect">
            <a:avLst/>
          </a:prstGeom>
          <a:noFill/>
          <a:extLst>
            <a:ext uri="{909E8E84-426E-40DD-AFC4-6F175D3DCCD1}">
              <a14:hiddenFill xmlns:a14="http://schemas.microsoft.com/office/drawing/2010/main">
                <a:solidFill>
                  <a:srgbClr val="FFFFFF"/>
                </a:solidFill>
              </a14:hiddenFill>
            </a:ext>
          </a:extLst>
        </p:spPr>
      </p:pic>
      <p:sp>
        <p:nvSpPr>
          <p:cNvPr id="37" name="CaixaDeTexto 36"/>
          <p:cNvSpPr txBox="1"/>
          <p:nvPr/>
        </p:nvSpPr>
        <p:spPr>
          <a:xfrm>
            <a:off x="10971843" y="5412101"/>
            <a:ext cx="1512168" cy="477054"/>
          </a:xfrm>
          <a:prstGeom prst="rect">
            <a:avLst/>
          </a:prstGeom>
          <a:noFill/>
        </p:spPr>
        <p:txBody>
          <a:bodyPr wrap="square" rtlCol="0">
            <a:spAutoFit/>
          </a:bodyPr>
          <a:lstStyle/>
          <a:p>
            <a:r>
              <a:rPr lang="en-GB" sz="2500" dirty="0" smtClean="0">
                <a:latin typeface="Copperplate Gothic Bold" panose="020E0705020206020404" pitchFamily="34" charset="0"/>
              </a:rPr>
              <a:t>1-250</a:t>
            </a:r>
            <a:endParaRPr lang="en-GB" sz="2500" dirty="0">
              <a:latin typeface="Copperplate Gothic Bold" panose="020E0705020206020404" pitchFamily="34" charset="0"/>
            </a:endParaRPr>
          </a:p>
        </p:txBody>
      </p:sp>
      <p:sp>
        <p:nvSpPr>
          <p:cNvPr id="32" name="Sinal de proibição 31"/>
          <p:cNvSpPr/>
          <p:nvPr/>
        </p:nvSpPr>
        <p:spPr>
          <a:xfrm>
            <a:off x="4132651" y="5026720"/>
            <a:ext cx="576508" cy="519804"/>
          </a:xfrm>
          <a:prstGeom prst="noSmoking">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47" name="Picture 14" descr="Resultado de imagem para infinite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44530" y="3833982"/>
            <a:ext cx="750810" cy="75081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15916" y="3929406"/>
            <a:ext cx="571152" cy="74626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esultado de imagem para icon popey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73378" y="3793036"/>
            <a:ext cx="571152" cy="74626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Resultado de imagem para atlassian bamboo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9182" y="295729"/>
            <a:ext cx="3188468" cy="1983656"/>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1"/>
          <p:cNvSpPr txBox="1">
            <a:spLocks/>
          </p:cNvSpPr>
          <p:nvPr/>
        </p:nvSpPr>
        <p:spPr bwMode="gray">
          <a:xfrm>
            <a:off x="0" y="1318217"/>
            <a:ext cx="12192000"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t>Pricing</a:t>
            </a:r>
            <a:endParaRPr lang="en-US" b="1" dirty="0"/>
          </a:p>
        </p:txBody>
      </p:sp>
    </p:spTree>
    <p:extLst>
      <p:ext uri="{BB962C8B-B14F-4D97-AF65-F5344CB8AC3E}">
        <p14:creationId xmlns:p14="http://schemas.microsoft.com/office/powerpoint/2010/main" val="123191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CODESHIP</a:t>
            </a:r>
            <a:endParaRPr lang="en-US" dirty="0"/>
          </a:p>
        </p:txBody>
      </p:sp>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11</a:t>
            </a:fld>
            <a:endParaRPr lang="pt-PT" dirty="0"/>
          </a:p>
        </p:txBody>
      </p:sp>
      <p:sp>
        <p:nvSpPr>
          <p:cNvPr id="7" name="Content Placeholder 6"/>
          <p:cNvSpPr>
            <a:spLocks noGrp="1"/>
          </p:cNvSpPr>
          <p:nvPr>
            <p:ph idx="1"/>
          </p:nvPr>
        </p:nvSpPr>
        <p:spPr/>
        <p:txBody>
          <a:bodyPr/>
          <a:lstStyle/>
          <a:p>
            <a:endParaRPr lang="pt-PT" dirty="0"/>
          </a:p>
        </p:txBody>
      </p:sp>
    </p:spTree>
    <p:extLst>
      <p:ext uri="{BB962C8B-B14F-4D97-AF65-F5344CB8AC3E}">
        <p14:creationId xmlns:p14="http://schemas.microsoft.com/office/powerpoint/2010/main" val="335585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XXXX</a:t>
            </a:r>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12</a:t>
            </a:fld>
            <a:endParaRPr lang="pt-PT" dirty="0"/>
          </a:p>
        </p:txBody>
      </p:sp>
      <p:graphicFrame>
        <p:nvGraphicFramePr>
          <p:cNvPr id="12" name="Table 11"/>
          <p:cNvGraphicFramePr>
            <a:graphicFrameLocks noGrp="1"/>
          </p:cNvGraphicFramePr>
          <p:nvPr>
            <p:extLst>
              <p:ext uri="{D42A27DB-BD31-4B8C-83A1-F6EECF244321}">
                <p14:modId xmlns:p14="http://schemas.microsoft.com/office/powerpoint/2010/main" val="3406213519"/>
              </p:ext>
            </p:extLst>
          </p:nvPr>
        </p:nvGraphicFramePr>
        <p:xfrm>
          <a:off x="1703511" y="2276873"/>
          <a:ext cx="9487228" cy="3600396"/>
        </p:xfrm>
        <a:graphic>
          <a:graphicData uri="http://schemas.openxmlformats.org/drawingml/2006/table">
            <a:tbl>
              <a:tblPr firstRow="1" bandRow="1">
                <a:tableStyleId>{5C22544A-7EE6-4342-B048-85BDC9FD1C3A}</a:tableStyleId>
              </a:tblPr>
              <a:tblGrid>
                <a:gridCol w="2333582"/>
                <a:gridCol w="1461308"/>
                <a:gridCol w="1897446"/>
                <a:gridCol w="1897446"/>
                <a:gridCol w="1897446"/>
              </a:tblGrid>
              <a:tr h="400044">
                <a:tc>
                  <a:txBody>
                    <a:bodyPr/>
                    <a:lstStyle/>
                    <a:p>
                      <a:pPr algn="r"/>
                      <a:r>
                        <a:rPr lang="pt-PT" dirty="0" smtClean="0">
                          <a:effectLst>
                            <a:outerShdw blurRad="38100" dist="38100" dir="2700000" algn="tl">
                              <a:srgbClr val="000000">
                                <a:alpha val="43137"/>
                              </a:srgbClr>
                            </a:outerShdw>
                          </a:effectLst>
                        </a:rPr>
                        <a:t>TOOL</a:t>
                      </a:r>
                      <a:endParaRPr lang="pt-PT" dirty="0">
                        <a:effectLst>
                          <a:outerShdw blurRad="38100" dist="38100" dir="2700000" algn="tl">
                            <a:srgbClr val="000000">
                              <a:alpha val="43137"/>
                            </a:srgbClr>
                          </a:outerShdw>
                        </a:effectLst>
                      </a:endParaRPr>
                    </a:p>
                  </a:txBody>
                  <a:tcPr/>
                </a:tc>
                <a:tc rowSpan="2">
                  <a:txBody>
                    <a:bodyPr/>
                    <a:lstStyle/>
                    <a:p>
                      <a:pPr lvl="0" algn="ctr"/>
                      <a:r>
                        <a:rPr lang="pt-PT" dirty="0" smtClean="0"/>
                        <a:t>JENKINS</a:t>
                      </a:r>
                      <a:endParaRPr lang="pt-PT" dirty="0"/>
                    </a:p>
                  </a:txBody>
                  <a:tcPr anchor="ctr"/>
                </a:tc>
                <a:tc rowSpan="2">
                  <a:txBody>
                    <a:bodyPr/>
                    <a:lstStyle/>
                    <a:p>
                      <a:pPr lvl="0" algn="ctr"/>
                      <a:r>
                        <a:rPr lang="pt-PT" dirty="0" smtClean="0"/>
                        <a:t>TRAVIS</a:t>
                      </a:r>
                      <a:endParaRPr lang="pt-PT" dirty="0"/>
                    </a:p>
                  </a:txBody>
                  <a:tcPr anchor="ctr"/>
                </a:tc>
                <a:tc rowSpan="2">
                  <a:txBody>
                    <a:bodyPr/>
                    <a:lstStyle/>
                    <a:p>
                      <a:pPr lvl="0" algn="ctr"/>
                      <a:r>
                        <a:rPr lang="pt-PT" dirty="0" smtClean="0"/>
                        <a:t>BAMBOO</a:t>
                      </a:r>
                      <a:endParaRPr lang="pt-PT" dirty="0"/>
                    </a:p>
                  </a:txBody>
                  <a:tcPr anchor="ctr"/>
                </a:tc>
                <a:tc rowSpan="2">
                  <a:txBody>
                    <a:bodyPr/>
                    <a:lstStyle/>
                    <a:p>
                      <a:pPr lvl="0" algn="ctr"/>
                      <a:r>
                        <a:rPr lang="pt-PT" dirty="0" smtClean="0"/>
                        <a:t>CODESHIP</a:t>
                      </a:r>
                      <a:endParaRPr lang="pt-PT" dirty="0"/>
                    </a:p>
                  </a:txBody>
                  <a:tcPr anchor="ctr"/>
                </a:tc>
              </a:tr>
              <a:tr h="400044">
                <a:tc>
                  <a:txBody>
                    <a:bodyPr/>
                    <a:lstStyle/>
                    <a:p>
                      <a:r>
                        <a:rPr lang="pt-PT" b="1" dirty="0" smtClean="0">
                          <a:solidFill>
                            <a:schemeClr val="tx2"/>
                          </a:solidFill>
                          <a:effectLst>
                            <a:outerShdw blurRad="38100" dist="38100" dir="2700000" algn="tl">
                              <a:srgbClr val="000000">
                                <a:alpha val="43137"/>
                              </a:srgbClr>
                            </a:outerShdw>
                          </a:effectLst>
                        </a:rPr>
                        <a:t>Features</a:t>
                      </a:r>
                      <a:endParaRPr lang="pt-PT" b="1" dirty="0">
                        <a:solidFill>
                          <a:schemeClr val="tx2"/>
                        </a:solidFill>
                        <a:effectLst>
                          <a:outerShdw blurRad="38100" dist="38100" dir="2700000" algn="tl">
                            <a:srgbClr val="000000">
                              <a:alpha val="43137"/>
                            </a:srgbClr>
                          </a:outerShdw>
                        </a:effectLst>
                      </a:endParaRPr>
                    </a:p>
                  </a:txBody>
                  <a:tcPr/>
                </a:tc>
                <a:tc vMerge="1">
                  <a:txBody>
                    <a:bodyPr/>
                    <a:lstStyle/>
                    <a:p>
                      <a:endParaRPr lang="pt-PT"/>
                    </a:p>
                  </a:txBody>
                  <a:tcPr/>
                </a:tc>
                <a:tc vMerge="1">
                  <a:txBody>
                    <a:bodyPr/>
                    <a:lstStyle/>
                    <a:p>
                      <a:endParaRPr lang="pt-PT"/>
                    </a:p>
                  </a:txBody>
                  <a:tcPr/>
                </a:tc>
                <a:tc vMerge="1">
                  <a:txBody>
                    <a:bodyPr/>
                    <a:lstStyle/>
                    <a:p>
                      <a:endParaRPr lang="pt-PT"/>
                    </a:p>
                  </a:txBody>
                  <a:tcPr/>
                </a:tc>
                <a:tc vMerge="1">
                  <a:txBody>
                    <a:bodyPr/>
                    <a:lstStyle/>
                    <a:p>
                      <a:endParaRPr lang="pt-PT"/>
                    </a:p>
                  </a:txBody>
                  <a:tcPr/>
                </a:tc>
              </a:tr>
              <a:tr h="400044">
                <a:tc>
                  <a:txBody>
                    <a:bodyPr/>
                    <a:lstStyle/>
                    <a:p>
                      <a:r>
                        <a:rPr lang="pt-PT" dirty="0" smtClean="0"/>
                        <a:t>IDE</a:t>
                      </a:r>
                      <a:r>
                        <a:rPr lang="pt-PT" baseline="0" dirty="0" smtClean="0"/>
                        <a:t> Integration</a:t>
                      </a:r>
                      <a:endParaRPr lang="pt-PT" dirty="0"/>
                    </a:p>
                  </a:txBody>
                  <a:tcPr/>
                </a:tc>
                <a:tc>
                  <a:txBody>
                    <a:bodyPr/>
                    <a:lstStyle/>
                    <a:p>
                      <a:endParaRPr lang="pt-PT" dirty="0"/>
                    </a:p>
                  </a:txBody>
                  <a:tcPr/>
                </a:tc>
                <a:tc>
                  <a:txBody>
                    <a:bodyPr/>
                    <a:lstStyle/>
                    <a:p>
                      <a:endParaRPr lang="pt-PT"/>
                    </a:p>
                  </a:txBody>
                  <a:tcPr/>
                </a:tc>
                <a:tc>
                  <a:txBody>
                    <a:bodyPr/>
                    <a:lstStyle/>
                    <a:p>
                      <a:r>
                        <a:rPr lang="pt-PT" dirty="0" smtClean="0"/>
                        <a:t>YES</a:t>
                      </a:r>
                      <a:endParaRPr lang="pt-PT" dirty="0"/>
                    </a:p>
                  </a:txBody>
                  <a:tcPr/>
                </a:tc>
                <a:tc>
                  <a:txBody>
                    <a:bodyPr/>
                    <a:lstStyle/>
                    <a:p>
                      <a:endParaRPr lang="pt-PT"/>
                    </a:p>
                  </a:txBody>
                  <a:tcPr/>
                </a:tc>
              </a:tr>
              <a:tr h="400044">
                <a:tc>
                  <a:txBody>
                    <a:bodyPr/>
                    <a:lstStyle/>
                    <a:p>
                      <a:r>
                        <a:rPr lang="pt-PT" dirty="0" smtClean="0"/>
                        <a:t>Versions</a:t>
                      </a:r>
                      <a:r>
                        <a:rPr lang="pt-PT" baseline="0" dirty="0" smtClean="0"/>
                        <a:t> Control</a:t>
                      </a:r>
                      <a:endParaRPr lang="pt-PT" dirty="0"/>
                    </a:p>
                  </a:txBody>
                  <a:tcPr/>
                </a:tc>
                <a:tc>
                  <a:txBody>
                    <a:bodyPr/>
                    <a:lstStyle/>
                    <a:p>
                      <a:endParaRPr lang="pt-PT" dirty="0"/>
                    </a:p>
                  </a:txBody>
                  <a:tcPr/>
                </a:tc>
                <a:tc>
                  <a:txBody>
                    <a:bodyPr/>
                    <a:lstStyle/>
                    <a:p>
                      <a:endParaRPr lang="pt-PT" dirty="0"/>
                    </a:p>
                  </a:txBody>
                  <a:tcPr/>
                </a:tc>
                <a:tc>
                  <a:txBody>
                    <a:bodyPr/>
                    <a:lstStyle/>
                    <a:p>
                      <a:r>
                        <a:rPr lang="pt-PT" dirty="0" smtClean="0"/>
                        <a:t>YES</a:t>
                      </a:r>
                      <a:endParaRPr lang="pt-PT" dirty="0"/>
                    </a:p>
                  </a:txBody>
                  <a:tcPr/>
                </a:tc>
                <a:tc>
                  <a:txBody>
                    <a:bodyPr/>
                    <a:lstStyle/>
                    <a:p>
                      <a:endParaRPr lang="pt-PT" dirty="0"/>
                    </a:p>
                  </a:txBody>
                  <a:tcPr/>
                </a:tc>
              </a:tr>
              <a:tr h="400044">
                <a:tc>
                  <a:txBody>
                    <a:bodyPr/>
                    <a:lstStyle/>
                    <a:p>
                      <a:r>
                        <a:rPr lang="pt-PT" dirty="0" smtClean="0"/>
                        <a:t>Hosted</a:t>
                      </a:r>
                      <a:endParaRPr lang="pt-PT" dirty="0"/>
                    </a:p>
                  </a:txBody>
                  <a:tcPr/>
                </a:tc>
                <a:tc>
                  <a:txBody>
                    <a:bodyPr/>
                    <a:lstStyle/>
                    <a:p>
                      <a:endParaRPr lang="pt-PT" dirty="0"/>
                    </a:p>
                  </a:txBody>
                  <a:tcPr/>
                </a:tc>
                <a:tc>
                  <a:txBody>
                    <a:bodyPr/>
                    <a:lstStyle/>
                    <a:p>
                      <a:endParaRPr lang="pt-PT"/>
                    </a:p>
                  </a:txBody>
                  <a:tcPr/>
                </a:tc>
                <a:tc>
                  <a:txBody>
                    <a:bodyPr/>
                    <a:lstStyle/>
                    <a:p>
                      <a:r>
                        <a:rPr lang="pt-PT" dirty="0" smtClean="0"/>
                        <a:t>YES</a:t>
                      </a:r>
                      <a:endParaRPr lang="pt-PT" dirty="0"/>
                    </a:p>
                  </a:txBody>
                  <a:tcPr/>
                </a:tc>
                <a:tc>
                  <a:txBody>
                    <a:bodyPr/>
                    <a:lstStyle/>
                    <a:p>
                      <a:endParaRPr lang="pt-PT" dirty="0"/>
                    </a:p>
                  </a:txBody>
                  <a:tcPr/>
                </a:tc>
              </a:tr>
              <a:tr h="400044">
                <a:tc>
                  <a:txBody>
                    <a:bodyPr/>
                    <a:lstStyle/>
                    <a:p>
                      <a:r>
                        <a:rPr lang="pt-PT" dirty="0" smtClean="0"/>
                        <a:t>Open source</a:t>
                      </a:r>
                      <a:endParaRPr lang="pt-PT" dirty="0"/>
                    </a:p>
                  </a:txBody>
                  <a:tcPr/>
                </a:tc>
                <a:tc>
                  <a:txBody>
                    <a:bodyPr/>
                    <a:lstStyle/>
                    <a:p>
                      <a:r>
                        <a:rPr lang="pt-PT" dirty="0" smtClean="0"/>
                        <a:t>YES</a:t>
                      </a:r>
                      <a:endParaRPr lang="pt-PT" dirty="0"/>
                    </a:p>
                  </a:txBody>
                  <a:tcPr/>
                </a:tc>
                <a:tc>
                  <a:txBody>
                    <a:bodyPr/>
                    <a:lstStyle/>
                    <a:p>
                      <a:endParaRPr lang="pt-PT" dirty="0"/>
                    </a:p>
                  </a:txBody>
                  <a:tcPr/>
                </a:tc>
                <a:tc>
                  <a:txBody>
                    <a:bodyPr/>
                    <a:lstStyle/>
                    <a:p>
                      <a:r>
                        <a:rPr lang="pt-PT" dirty="0" smtClean="0"/>
                        <a:t>NO</a:t>
                      </a:r>
                      <a:endParaRPr lang="pt-PT" dirty="0"/>
                    </a:p>
                  </a:txBody>
                  <a:tcPr/>
                </a:tc>
                <a:tc>
                  <a:txBody>
                    <a:bodyPr/>
                    <a:lstStyle/>
                    <a:p>
                      <a:endParaRPr lang="pt-PT" dirty="0"/>
                    </a:p>
                  </a:txBody>
                  <a:tcPr/>
                </a:tc>
              </a:tr>
              <a:tr h="400044">
                <a:tc>
                  <a:txBody>
                    <a:bodyPr/>
                    <a:lstStyle/>
                    <a:p>
                      <a:r>
                        <a:rPr lang="pt-PT" dirty="0" smtClean="0"/>
                        <a:t>Documentation</a:t>
                      </a:r>
                      <a:endParaRPr lang="pt-PT" dirty="0"/>
                    </a:p>
                  </a:txBody>
                  <a:tcPr/>
                </a:tc>
                <a:tc>
                  <a:txBody>
                    <a:bodyPr/>
                    <a:lstStyle/>
                    <a:p>
                      <a:endParaRPr lang="pt-PT"/>
                    </a:p>
                  </a:txBody>
                  <a:tcPr/>
                </a:tc>
                <a:tc>
                  <a:txBody>
                    <a:bodyPr/>
                    <a:lstStyle/>
                    <a:p>
                      <a:endParaRPr lang="pt-PT"/>
                    </a:p>
                  </a:txBody>
                  <a:tcPr/>
                </a:tc>
                <a:tc>
                  <a:txBody>
                    <a:bodyPr/>
                    <a:lstStyle/>
                    <a:p>
                      <a:r>
                        <a:rPr lang="pt-PT" dirty="0" smtClean="0"/>
                        <a:t>YES</a:t>
                      </a:r>
                      <a:endParaRPr lang="pt-PT" dirty="0"/>
                    </a:p>
                  </a:txBody>
                  <a:tcPr/>
                </a:tc>
                <a:tc>
                  <a:txBody>
                    <a:bodyPr/>
                    <a:lstStyle/>
                    <a:p>
                      <a:endParaRPr lang="pt-PT" dirty="0"/>
                    </a:p>
                  </a:txBody>
                  <a:tcPr/>
                </a:tc>
              </a:tr>
              <a:tr h="400044">
                <a:tc>
                  <a:txBody>
                    <a:bodyPr/>
                    <a:lstStyle/>
                    <a:p>
                      <a:endParaRPr lang="pt-PT" dirty="0"/>
                    </a:p>
                  </a:txBody>
                  <a:tcPr/>
                </a:tc>
                <a:tc>
                  <a:txBody>
                    <a:bodyPr/>
                    <a:lstStyle/>
                    <a:p>
                      <a:endParaRPr lang="pt-PT"/>
                    </a:p>
                  </a:txBody>
                  <a:tcPr/>
                </a:tc>
                <a:tc>
                  <a:txBody>
                    <a:bodyPr/>
                    <a:lstStyle/>
                    <a:p>
                      <a:endParaRPr lang="pt-PT"/>
                    </a:p>
                  </a:txBody>
                  <a:tcPr/>
                </a:tc>
                <a:tc>
                  <a:txBody>
                    <a:bodyPr/>
                    <a:lstStyle/>
                    <a:p>
                      <a:endParaRPr lang="pt-PT"/>
                    </a:p>
                  </a:txBody>
                  <a:tcPr/>
                </a:tc>
                <a:tc>
                  <a:txBody>
                    <a:bodyPr/>
                    <a:lstStyle/>
                    <a:p>
                      <a:endParaRPr lang="pt-PT" dirty="0"/>
                    </a:p>
                  </a:txBody>
                  <a:tcPr/>
                </a:tc>
              </a:tr>
              <a:tr h="400044">
                <a:tc>
                  <a:txBody>
                    <a:bodyPr/>
                    <a:lstStyle/>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r>
            </a:tbl>
          </a:graphicData>
        </a:graphic>
      </p:graphicFrame>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1151367" y="2603500"/>
            <a:ext cx="10649627" cy="3416301"/>
          </a:xfrm>
        </p:spPr>
        <p:txBody>
          <a:bodyPr/>
          <a:lstStyle/>
          <a:p>
            <a:r>
              <a:rPr lang="en-US" dirty="0">
                <a:hlinkClick r:id="rId2"/>
              </a:rPr>
              <a:t>https://</a:t>
            </a:r>
            <a:r>
              <a:rPr lang="en-US" dirty="0" smtClean="0">
                <a:hlinkClick r:id="rId2"/>
              </a:rPr>
              <a:t>www.cloudbees.com/jenkins/about</a:t>
            </a:r>
            <a:endParaRPr lang="en-US" dirty="0" smtClean="0"/>
          </a:p>
          <a:p>
            <a:r>
              <a:rPr lang="en-US" dirty="0">
                <a:hlinkClick r:id="rId3"/>
              </a:rPr>
              <a:t>https://</a:t>
            </a:r>
            <a:r>
              <a:rPr lang="en-US" dirty="0" smtClean="0">
                <a:hlinkClick r:id="rId3"/>
              </a:rPr>
              <a:t>www.atlassian.com/software/bamboo</a:t>
            </a:r>
            <a:endParaRPr lang="en-US" dirty="0" smtClean="0"/>
          </a:p>
          <a:p>
            <a:endParaRPr lang="en-US" dirty="0" smtClean="0"/>
          </a:p>
          <a:p>
            <a:endParaRPr lang="en-US" dirty="0"/>
          </a:p>
        </p:txBody>
      </p:sp>
      <p:sp>
        <p:nvSpPr>
          <p:cNvPr id="5" name="Date Placeholder 4"/>
          <p:cNvSpPr>
            <a:spLocks noGrp="1"/>
          </p:cNvSpPr>
          <p:nvPr>
            <p:ph type="dt" sz="half" idx="10"/>
          </p:nvPr>
        </p:nvSpPr>
        <p:spPr/>
        <p:txBody>
          <a:bodyPr/>
          <a:lstStyle/>
          <a:p>
            <a:r>
              <a:rPr lang="en-US" smtClean="0"/>
              <a:t>10/7/2016</a:t>
            </a:r>
            <a:endParaRPr lang="en-US"/>
          </a:p>
        </p:txBody>
      </p:sp>
      <p:sp>
        <p:nvSpPr>
          <p:cNvPr id="6" name="Footer Placeholder 5"/>
          <p:cNvSpPr>
            <a:spLocks noGrp="1"/>
          </p:cNvSpPr>
          <p:nvPr>
            <p:ph type="ftr" sz="quarter" idx="11"/>
          </p:nvPr>
        </p:nvSpPr>
        <p:spPr/>
        <p:txBody>
          <a:bodyPr/>
          <a:lstStyle/>
          <a:p>
            <a:r>
              <a:rPr lang="pt-PT" smtClean="0"/>
              <a:t>FEUP - MESW</a:t>
            </a:r>
            <a:endParaRPr lang="pt-PT"/>
          </a:p>
        </p:txBody>
      </p:sp>
      <p:sp>
        <p:nvSpPr>
          <p:cNvPr id="7" name="Slide Number Placeholder 6"/>
          <p:cNvSpPr>
            <a:spLocks noGrp="1"/>
          </p:cNvSpPr>
          <p:nvPr>
            <p:ph type="sldNum" sz="quarter" idx="12"/>
          </p:nvPr>
        </p:nvSpPr>
        <p:spPr/>
        <p:txBody>
          <a:bodyPr/>
          <a:lstStyle/>
          <a:p>
            <a:fld id="{A0ECE5F2-81AA-4605-B028-6FBA391056AF}" type="slidenum">
              <a:rPr lang="pt-PT" smtClean="0"/>
              <a:t>13</a:t>
            </a:fld>
            <a:endParaRPr lang="pt-PT"/>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6367" y="5365951"/>
            <a:ext cx="1884628" cy="653850"/>
          </a:xfrm>
          <a:prstGeom prst="rect">
            <a:avLst/>
          </a:prstGeom>
        </p:spPr>
      </p:pic>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2539116"/>
            <a:ext cx="4508996" cy="2283823"/>
          </a:xfrm>
        </p:spPr>
        <p:txBody>
          <a:bodyPr/>
          <a:lstStyle/>
          <a:p>
            <a:r>
              <a:rPr lang="en-US" sz="3600" dirty="0"/>
              <a:t>What is Continuous </a:t>
            </a:r>
            <a:r>
              <a:rPr lang="en-US" sz="3600" dirty="0" smtClean="0"/>
              <a:t>Integration (CI)?</a:t>
            </a:r>
            <a:endParaRPr lang="en-US" sz="3600" dirty="0"/>
          </a:p>
        </p:txBody>
      </p:sp>
      <p:sp>
        <p:nvSpPr>
          <p:cNvPr id="3" name="Content Placeholder 2"/>
          <p:cNvSpPr>
            <a:spLocks noGrp="1"/>
          </p:cNvSpPr>
          <p:nvPr>
            <p:ph type="body" idx="1"/>
          </p:nvPr>
        </p:nvSpPr>
        <p:spPr>
          <a:xfrm>
            <a:off x="6895559" y="1196752"/>
            <a:ext cx="4295180" cy="4968552"/>
          </a:xfrm>
        </p:spPr>
        <p:txBody>
          <a:bodyPr>
            <a:noAutofit/>
          </a:bodyPr>
          <a:lstStyle/>
          <a:p>
            <a:pPr lvl="0"/>
            <a:r>
              <a:rPr lang="en-US" sz="1400" dirty="0">
                <a:solidFill>
                  <a:schemeClr val="tx1">
                    <a:lumMod val="75000"/>
                    <a:lumOff val="25000"/>
                  </a:schemeClr>
                </a:solidFill>
              </a:rPr>
              <a:t>An important concept of any </a:t>
            </a:r>
            <a:r>
              <a:rPr lang="en-US" sz="1400" b="1" dirty="0">
                <a:solidFill>
                  <a:schemeClr val="tx1">
                    <a:lumMod val="75000"/>
                    <a:lumOff val="25000"/>
                  </a:schemeClr>
                </a:solidFill>
              </a:rPr>
              <a:t>agile software development</a:t>
            </a:r>
            <a:r>
              <a:rPr lang="en-US" sz="1400" dirty="0">
                <a:solidFill>
                  <a:schemeClr val="tx1">
                    <a:lumMod val="75000"/>
                    <a:lumOff val="25000"/>
                  </a:schemeClr>
                </a:solidFill>
              </a:rPr>
              <a:t> is getting reliable, working and integrated software at the end of every sprint or iteration. </a:t>
            </a:r>
            <a:endParaRPr lang="en-US" sz="1400" dirty="0" smtClean="0">
              <a:solidFill>
                <a:schemeClr val="tx1">
                  <a:lumMod val="75000"/>
                  <a:lumOff val="25000"/>
                </a:schemeClr>
              </a:solidFill>
            </a:endParaRPr>
          </a:p>
          <a:p>
            <a:pPr lvl="0"/>
            <a:r>
              <a:rPr lang="en-US" sz="1400" b="1" dirty="0" smtClean="0">
                <a:solidFill>
                  <a:schemeClr val="tx1">
                    <a:lumMod val="75000"/>
                    <a:lumOff val="25000"/>
                  </a:schemeClr>
                </a:solidFill>
                <a:effectLst>
                  <a:outerShdw blurRad="38100" dist="38100" dir="2700000" algn="tl">
                    <a:srgbClr val="000000">
                      <a:alpha val="43137"/>
                    </a:srgbClr>
                  </a:outerShdw>
                </a:effectLst>
              </a:rPr>
              <a:t>Continuous </a:t>
            </a:r>
            <a:r>
              <a:rPr lang="en-US" sz="1400" b="1" dirty="0">
                <a:solidFill>
                  <a:schemeClr val="tx1">
                    <a:lumMod val="75000"/>
                    <a:lumOff val="25000"/>
                  </a:schemeClr>
                </a:solidFill>
                <a:effectLst>
                  <a:outerShdw blurRad="38100" dist="38100" dir="2700000" algn="tl">
                    <a:srgbClr val="000000">
                      <a:alpha val="43137"/>
                    </a:srgbClr>
                  </a:outerShdw>
                </a:effectLst>
              </a:rPr>
              <a:t>integration </a:t>
            </a:r>
            <a:r>
              <a:rPr lang="en-US" sz="1400" dirty="0">
                <a:solidFill>
                  <a:schemeClr val="tx1">
                    <a:lumMod val="75000"/>
                    <a:lumOff val="25000"/>
                  </a:schemeClr>
                </a:solidFill>
              </a:rPr>
              <a:t>is a software development practice addressing this challenge by merging all changes made to the software and integrate all changed components </a:t>
            </a:r>
            <a:r>
              <a:rPr lang="en-US" sz="1400" dirty="0" smtClean="0">
                <a:solidFill>
                  <a:schemeClr val="tx1">
                    <a:lumMod val="75000"/>
                    <a:lumOff val="25000"/>
                  </a:schemeClr>
                </a:solidFill>
              </a:rPr>
              <a:t>regularly.</a:t>
            </a:r>
          </a:p>
          <a:p>
            <a:pPr lvl="0"/>
            <a:r>
              <a:rPr lang="en-US" sz="1400" b="1" u="sng" dirty="0" smtClean="0">
                <a:solidFill>
                  <a:schemeClr val="tx1">
                    <a:lumMod val="75000"/>
                    <a:lumOff val="25000"/>
                  </a:schemeClr>
                </a:solidFill>
              </a:rPr>
              <a:t>Goal</a:t>
            </a:r>
            <a:endParaRPr lang="en-US" sz="1400" dirty="0">
              <a:solidFill>
                <a:schemeClr val="tx1">
                  <a:lumMod val="75000"/>
                  <a:lumOff val="25000"/>
                </a:schemeClr>
              </a:solidFill>
            </a:endParaRPr>
          </a:p>
          <a:p>
            <a:pPr lvl="0"/>
            <a:r>
              <a:rPr lang="en-US" sz="1400" dirty="0" smtClean="0">
                <a:solidFill>
                  <a:schemeClr val="tx1">
                    <a:lumMod val="75000"/>
                    <a:lumOff val="25000"/>
                  </a:schemeClr>
                </a:solidFill>
              </a:rPr>
              <a:t>wrap </a:t>
            </a:r>
            <a:r>
              <a:rPr lang="en-US" sz="1400" dirty="0">
                <a:solidFill>
                  <a:schemeClr val="tx1">
                    <a:lumMod val="75000"/>
                    <a:lumOff val="25000"/>
                  </a:schemeClr>
                </a:solidFill>
              </a:rPr>
              <a:t>compilation, build, deployment and testing into a single, automated and regularly repeatable process. </a:t>
            </a:r>
            <a:endParaRPr lang="en-US" sz="1400" dirty="0" smtClean="0">
              <a:solidFill>
                <a:schemeClr val="tx1">
                  <a:lumMod val="75000"/>
                  <a:lumOff val="25000"/>
                </a:schemeClr>
              </a:solidFill>
            </a:endParaRPr>
          </a:p>
          <a:p>
            <a:pPr lvl="0"/>
            <a:endParaRPr lang="en-US" sz="1400" dirty="0" smtClean="0">
              <a:solidFill>
                <a:schemeClr val="tx1">
                  <a:lumMod val="75000"/>
                  <a:lumOff val="25000"/>
                </a:schemeClr>
              </a:solidFill>
            </a:endParaRPr>
          </a:p>
          <a:p>
            <a:pPr lvl="0"/>
            <a:endParaRPr lang="en-US" sz="1400" dirty="0">
              <a:solidFill>
                <a:schemeClr val="tx1">
                  <a:lumMod val="75000"/>
                  <a:lumOff val="25000"/>
                </a:schemeClr>
              </a:solidFill>
            </a:endParaRPr>
          </a:p>
          <a:p>
            <a:pPr lvl="0" algn="r"/>
            <a:r>
              <a:rPr lang="en-US" sz="1050" i="1" dirty="0" smtClean="0">
                <a:solidFill>
                  <a:schemeClr val="tx1">
                    <a:lumMod val="75000"/>
                    <a:lumOff val="25000"/>
                  </a:schemeClr>
                </a:solidFill>
              </a:rPr>
              <a:t>Definition according ISTQB Foundation</a:t>
            </a:r>
          </a:p>
        </p:txBody>
      </p:sp>
      <p:sp>
        <p:nvSpPr>
          <p:cNvPr id="4" name="Date Placeholder 3"/>
          <p:cNvSpPr>
            <a:spLocks noGrp="1"/>
          </p:cNvSpPr>
          <p:nvPr>
            <p:ph type="dt" sz="half" idx="10"/>
          </p:nvPr>
        </p:nvSpPr>
        <p:spPr/>
        <p:txBody>
          <a:bodyPr/>
          <a:lstStyle/>
          <a:p>
            <a:r>
              <a:rPr lang="en-US" dirty="0" smtClean="0"/>
              <a:t>10/7/2016</a:t>
            </a:r>
            <a:endParaRPr lang="en-US" dirty="0"/>
          </a:p>
        </p:txBody>
      </p:sp>
      <p:sp>
        <p:nvSpPr>
          <p:cNvPr id="5" name="Footer Placeholder 4"/>
          <p:cNvSpPr>
            <a:spLocks noGrp="1"/>
          </p:cNvSpPr>
          <p:nvPr>
            <p:ph type="ftr" sz="quarter" idx="11"/>
          </p:nvPr>
        </p:nvSpPr>
        <p:spPr/>
        <p:txBody>
          <a:bodyPr/>
          <a:lstStyle/>
          <a:p>
            <a:r>
              <a:rPr lang="pt-PT" dirty="0"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2</a:t>
            </a:fld>
            <a:endParaRPr lang="pt-PT" dirty="0"/>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of CI</a:t>
            </a:r>
            <a:endParaRPr lang="en-US" dirty="0"/>
          </a:p>
        </p:txBody>
      </p:sp>
      <p:sp>
        <p:nvSpPr>
          <p:cNvPr id="4" name="Date Placeholder 3"/>
          <p:cNvSpPr>
            <a:spLocks noGrp="1"/>
          </p:cNvSpPr>
          <p:nvPr>
            <p:ph type="dt" sz="half" idx="10"/>
          </p:nvPr>
        </p:nvSpPr>
        <p:spPr/>
        <p:txBody>
          <a:bodyPr/>
          <a:lstStyle/>
          <a:p>
            <a:r>
              <a:rPr lang="en-US" dirty="0" smtClean="0"/>
              <a:t>10/7/2016</a:t>
            </a:r>
            <a:endParaRPr lang="en-US" dirty="0"/>
          </a:p>
        </p:txBody>
      </p:sp>
      <p:sp>
        <p:nvSpPr>
          <p:cNvPr id="5" name="Footer Placeholder 4"/>
          <p:cNvSpPr>
            <a:spLocks noGrp="1"/>
          </p:cNvSpPr>
          <p:nvPr>
            <p:ph type="ftr" sz="quarter" idx="11"/>
          </p:nvPr>
        </p:nvSpPr>
        <p:spPr/>
        <p:txBody>
          <a:bodyPr/>
          <a:lstStyle/>
          <a:p>
            <a:r>
              <a:rPr lang="pt-PT" dirty="0"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3</a:t>
            </a:fld>
            <a:endParaRPr lang="pt-PT" dirty="0"/>
          </a:p>
        </p:txBody>
      </p:sp>
      <p:sp>
        <p:nvSpPr>
          <p:cNvPr id="7" name="Content Placeholder 6"/>
          <p:cNvSpPr>
            <a:spLocks noGrp="1"/>
          </p:cNvSpPr>
          <p:nvPr>
            <p:ph idx="1"/>
          </p:nvPr>
        </p:nvSpPr>
        <p:spPr>
          <a:xfrm>
            <a:off x="1154954" y="2348879"/>
            <a:ext cx="9495984" cy="3888433"/>
          </a:xfrm>
        </p:spPr>
        <p:txBody>
          <a:bodyPr>
            <a:normAutofit fontScale="85000" lnSpcReduction="20000"/>
          </a:bodyPr>
          <a:lstStyle/>
          <a:p>
            <a:pPr marL="0" indent="0">
              <a:buNone/>
            </a:pPr>
            <a:r>
              <a:rPr lang="en-US" b="1" dirty="0"/>
              <a:t>Each change on the code base or configuration is verified by an automated build and test, allowing teams to detect problems </a:t>
            </a:r>
            <a:r>
              <a:rPr lang="en-US" b="1" dirty="0" smtClean="0"/>
              <a:t>early!</a:t>
            </a:r>
            <a:endParaRPr lang="en-US" b="1" dirty="0"/>
          </a:p>
          <a:p>
            <a:r>
              <a:rPr lang="en-US" dirty="0"/>
              <a:t>The working code is committed and tested frequently, the team always knows if the code is working or not</a:t>
            </a:r>
          </a:p>
          <a:p>
            <a:r>
              <a:rPr lang="en-US" dirty="0"/>
              <a:t>By integrating regularly, errors are detected quickly, and can be located and analyzed more easily</a:t>
            </a:r>
          </a:p>
          <a:p>
            <a:r>
              <a:rPr lang="en-US" dirty="0"/>
              <a:t>Early identification of conflicting changes</a:t>
            </a:r>
          </a:p>
          <a:p>
            <a:r>
              <a:rPr lang="en-US" dirty="0"/>
              <a:t>Provides confidence that the next sprint is based on a solid foundation</a:t>
            </a:r>
          </a:p>
          <a:p>
            <a:r>
              <a:rPr lang="en-US" dirty="0"/>
              <a:t>Making progress is visible and encourages developers and testers</a:t>
            </a:r>
          </a:p>
          <a:p>
            <a:r>
              <a:rPr lang="en-US" dirty="0" smtClean="0"/>
              <a:t>When </a:t>
            </a:r>
            <a:r>
              <a:rPr lang="en-US" dirty="0"/>
              <a:t>unit tests fail or a bug emerges, developers might revert the codebase to a bug-free state, without wasting time for debugging and defect clearing</a:t>
            </a:r>
          </a:p>
          <a:p>
            <a:r>
              <a:rPr lang="en-US" dirty="0"/>
              <a:t>Constant availability of a deployable software at any time and at any place for testing, demo or education purposes</a:t>
            </a:r>
          </a:p>
          <a:p>
            <a:r>
              <a:rPr lang="en-US" dirty="0"/>
              <a:t>Reduces repetitive manual test </a:t>
            </a:r>
            <a:r>
              <a:rPr lang="en-US" dirty="0" smtClean="0"/>
              <a:t>activities</a:t>
            </a:r>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Tools</a:t>
            </a:r>
            <a:endParaRPr lang="en-US" dirty="0"/>
          </a:p>
        </p:txBody>
      </p:sp>
      <p:sp>
        <p:nvSpPr>
          <p:cNvPr id="3" name="Content Placeholder 2"/>
          <p:cNvSpPr>
            <a:spLocks noGrp="1"/>
          </p:cNvSpPr>
          <p:nvPr>
            <p:ph idx="1"/>
          </p:nvPr>
        </p:nvSpPr>
        <p:spPr/>
        <p:txBody>
          <a:bodyPr/>
          <a:lstStyle/>
          <a:p>
            <a:r>
              <a:rPr lang="en-US" dirty="0" smtClean="0"/>
              <a:t>Some examples of CI Tools:</a:t>
            </a:r>
            <a:endParaRPr lang="en-US" dirty="0"/>
          </a:p>
          <a:p>
            <a:pPr lvl="1"/>
            <a:r>
              <a:rPr lang="en-US" dirty="0" smtClean="0"/>
              <a:t>JENKINS</a:t>
            </a:r>
            <a:endParaRPr lang="en-US" dirty="0"/>
          </a:p>
          <a:p>
            <a:pPr lvl="1"/>
            <a:r>
              <a:rPr lang="en-US" dirty="0" smtClean="0"/>
              <a:t>TRAVIS</a:t>
            </a:r>
            <a:endParaRPr lang="en-US" dirty="0"/>
          </a:p>
          <a:p>
            <a:pPr lvl="1"/>
            <a:r>
              <a:rPr lang="en-US" dirty="0" smtClean="0"/>
              <a:t>BAMBOO</a:t>
            </a:r>
            <a:endParaRPr lang="en-US" dirty="0"/>
          </a:p>
          <a:p>
            <a:pPr lvl="1"/>
            <a:r>
              <a:rPr lang="en-US" dirty="0" smtClean="0"/>
              <a:t>CODESHIP</a:t>
            </a:r>
            <a:endParaRPr lang="en-US" dirty="0"/>
          </a:p>
        </p:txBody>
      </p:sp>
      <p:sp>
        <p:nvSpPr>
          <p:cNvPr id="4" name="Date Placeholder 3"/>
          <p:cNvSpPr>
            <a:spLocks noGrp="1"/>
          </p:cNvSpPr>
          <p:nvPr>
            <p:ph type="dt" sz="half" idx="10"/>
          </p:nvPr>
        </p:nvSpPr>
        <p:spPr/>
        <p:txBody>
          <a:bodyPr/>
          <a:lstStyle/>
          <a:p>
            <a:r>
              <a:rPr lang="en-US" dirty="0" smtClean="0"/>
              <a:t>10/7/2016</a:t>
            </a:r>
            <a:endParaRPr lang="en-US" dirty="0"/>
          </a:p>
        </p:txBody>
      </p:sp>
      <p:sp>
        <p:nvSpPr>
          <p:cNvPr id="5" name="Footer Placeholder 4"/>
          <p:cNvSpPr>
            <a:spLocks noGrp="1"/>
          </p:cNvSpPr>
          <p:nvPr>
            <p:ph type="ftr" sz="quarter" idx="11"/>
          </p:nvPr>
        </p:nvSpPr>
        <p:spPr/>
        <p:txBody>
          <a:bodyPr/>
          <a:lstStyle/>
          <a:p>
            <a:r>
              <a:rPr lang="pt-PT" dirty="0"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4</a:t>
            </a:fld>
            <a:endParaRPr lang="pt-PT"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48881"/>
            <a:ext cx="10035785" cy="4042958"/>
          </a:xfrm>
        </p:spPr>
        <p:txBody>
          <a:bodyPr/>
          <a:lstStyle/>
          <a:p>
            <a:r>
              <a:rPr lang="en-US" dirty="0" smtClean="0"/>
              <a:t>open </a:t>
            </a:r>
            <a:r>
              <a:rPr lang="en-US" dirty="0"/>
              <a:t>source automation server. </a:t>
            </a:r>
            <a:endParaRPr lang="en-US" dirty="0" smtClean="0"/>
          </a:p>
          <a:p>
            <a:r>
              <a:rPr lang="en-US" dirty="0" smtClean="0"/>
              <a:t>With </a:t>
            </a:r>
            <a:r>
              <a:rPr lang="en-US" dirty="0"/>
              <a:t>Jenkins, organizations can accelerate the software development process through automation. Jenkins manages and controls development lifecycle processes of all kinds, including build, document, test, package, stage, deployment, static analysis and many more</a:t>
            </a:r>
            <a:r>
              <a:rPr lang="en-US" dirty="0" smtClean="0"/>
              <a:t>.</a:t>
            </a:r>
          </a:p>
          <a:p>
            <a:r>
              <a:rPr lang="en-US" dirty="0"/>
              <a:t>You can set up Jenkins to watch for any code changes in places like SVN and </a:t>
            </a:r>
            <a:r>
              <a:rPr lang="en-US" dirty="0" err="1"/>
              <a:t>Git</a:t>
            </a:r>
            <a:r>
              <a:rPr lang="en-US" dirty="0"/>
              <a:t>, automatically do a build with tools like Ant and Maven, initiate tests and then take actions like rolling back or rolling forward in production.</a:t>
            </a:r>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5</a:t>
            </a:fld>
            <a:endParaRPr lang="pt-PT" dirty="0"/>
          </a:p>
        </p:txBody>
      </p:sp>
      <p:pic>
        <p:nvPicPr>
          <p:cNvPr id="1026" name="Picture 2" descr="Resultado de imagem para jenkin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823" y="791097"/>
            <a:ext cx="3240360" cy="104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48881"/>
            <a:ext cx="10035785" cy="4042958"/>
          </a:xfrm>
        </p:spPr>
        <p:txBody>
          <a:bodyPr/>
          <a:lstStyle/>
          <a:p>
            <a:pPr marL="0" indent="0">
              <a:buNone/>
            </a:pPr>
            <a:r>
              <a:rPr lang="en-US" sz="2400" b="1" dirty="0" smtClean="0">
                <a:effectLst>
                  <a:outerShdw blurRad="38100" dist="38100" dir="2700000" algn="tl">
                    <a:srgbClr val="000000">
                      <a:alpha val="43137"/>
                    </a:srgbClr>
                  </a:outerShdw>
                </a:effectLst>
              </a:rPr>
              <a:t>Using Jenkins</a:t>
            </a:r>
          </a:p>
          <a:p>
            <a:pPr marL="0" indent="0">
              <a:buNone/>
            </a:pPr>
            <a:r>
              <a:rPr lang="en-US" sz="1600" b="1" dirty="0" smtClean="0">
                <a:effectLst>
                  <a:outerShdw blurRad="38100" dist="38100" dir="2700000" algn="tl">
                    <a:srgbClr val="000000">
                      <a:alpha val="43137"/>
                    </a:srgbClr>
                  </a:outerShdw>
                </a:effectLst>
              </a:rPr>
              <a:t>REAL TESTIMONIES</a:t>
            </a:r>
          </a:p>
          <a:p>
            <a:pPr lvl="1"/>
            <a:r>
              <a:rPr lang="en-US" sz="1400" dirty="0" smtClean="0"/>
              <a:t>Xxx</a:t>
            </a:r>
          </a:p>
          <a:p>
            <a:pPr lvl="1"/>
            <a:r>
              <a:rPr lang="en-US" sz="1400" dirty="0" smtClean="0"/>
              <a:t>xx</a:t>
            </a:r>
            <a:endParaRPr lang="en-US" sz="1400"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6</a:t>
            </a:fld>
            <a:endParaRPr lang="pt-PT" dirty="0"/>
          </a:p>
        </p:txBody>
      </p:sp>
      <p:pic>
        <p:nvPicPr>
          <p:cNvPr id="1026" name="Picture 2" descr="Resultado de imagem para jenkin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823" y="791097"/>
            <a:ext cx="3240360" cy="104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TRAVIS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10/7/2016</a:t>
            </a:r>
            <a:endParaRPr lang="en-US" dirty="0"/>
          </a:p>
        </p:txBody>
      </p:sp>
      <p:sp>
        <p:nvSpPr>
          <p:cNvPr id="5" name="Footer Placeholder 4"/>
          <p:cNvSpPr>
            <a:spLocks noGrp="1"/>
          </p:cNvSpPr>
          <p:nvPr>
            <p:ph type="ftr" sz="quarter" idx="11"/>
          </p:nvPr>
        </p:nvSpPr>
        <p:spPr/>
        <p:txBody>
          <a:bodyPr/>
          <a:lstStyle/>
          <a:p>
            <a:r>
              <a:rPr lang="pt-PT" smtClean="0"/>
              <a:t>FEUP - MESW</a:t>
            </a:r>
            <a:endParaRPr lang="pt-PT" dirty="0"/>
          </a:p>
        </p:txBody>
      </p:sp>
      <p:sp>
        <p:nvSpPr>
          <p:cNvPr id="6" name="Slide Number Placeholder 5"/>
          <p:cNvSpPr>
            <a:spLocks noGrp="1"/>
          </p:cNvSpPr>
          <p:nvPr>
            <p:ph type="sldNum" sz="quarter" idx="12"/>
          </p:nvPr>
        </p:nvSpPr>
        <p:spPr/>
        <p:txBody>
          <a:bodyPr/>
          <a:lstStyle/>
          <a:p>
            <a:fld id="{CA8D9AD5-F248-4919-864A-CFD76CC027D6}" type="slidenum">
              <a:rPr lang="pt-PT" smtClean="0"/>
              <a:t>7</a:t>
            </a:fld>
            <a:endParaRPr lang="pt-PT" dirty="0"/>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8</a:t>
            </a:fld>
            <a:endParaRPr lang="pt-PT" dirty="0"/>
          </a:p>
        </p:txBody>
      </p:sp>
      <p:pic>
        <p:nvPicPr>
          <p:cNvPr id="2050" name="Picture 2" descr="Resultado de imagem para atlassian bamboo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368" y="295729"/>
            <a:ext cx="3188468" cy="198365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0" y="1318217"/>
            <a:ext cx="12192000" cy="728480"/>
          </a:xfrm>
        </p:spPr>
        <p:txBody>
          <a:bodyPr/>
          <a:lstStyle/>
          <a:p>
            <a:pPr algn="ctr"/>
            <a:r>
              <a:rPr lang="en-US" b="1" dirty="0" smtClean="0"/>
              <a:t>What is?</a:t>
            </a:r>
            <a:endParaRPr lang="en-US" b="1" dirty="0"/>
          </a:p>
        </p:txBody>
      </p:sp>
      <p:sp>
        <p:nvSpPr>
          <p:cNvPr id="2" name="Marcador de Posição de Conteúdo 1"/>
          <p:cNvSpPr>
            <a:spLocks noGrp="1"/>
          </p:cNvSpPr>
          <p:nvPr>
            <p:ph idx="1"/>
          </p:nvPr>
        </p:nvSpPr>
        <p:spPr>
          <a:xfrm>
            <a:off x="561111" y="2693375"/>
            <a:ext cx="9423322" cy="3284474"/>
          </a:xfrm>
        </p:spPr>
        <p:txBody>
          <a:bodyPr>
            <a:normAutofit fontScale="92500" lnSpcReduction="10000"/>
          </a:bodyPr>
          <a:lstStyle/>
          <a:p>
            <a:r>
              <a:rPr lang="en-GB" dirty="0" smtClean="0"/>
              <a:t>It is a CI developed by Atlassian (the maker of JIRA, Bitbucket, HipChat)</a:t>
            </a:r>
          </a:p>
          <a:p>
            <a:endParaRPr lang="en-GB" dirty="0" smtClean="0"/>
          </a:p>
          <a:p>
            <a:r>
              <a:rPr lang="en-GB" dirty="0" smtClean="0"/>
              <a:t>It still is very young, released in May of 2016.</a:t>
            </a:r>
          </a:p>
          <a:p>
            <a:endParaRPr lang="en-GB" dirty="0"/>
          </a:p>
          <a:p>
            <a:r>
              <a:rPr lang="en-GB" dirty="0" smtClean="0"/>
              <a:t>Not open source software.</a:t>
            </a:r>
          </a:p>
          <a:p>
            <a:endParaRPr lang="en-GB" dirty="0" smtClean="0"/>
          </a:p>
          <a:p>
            <a:r>
              <a:rPr lang="en-GB" dirty="0" smtClean="0"/>
              <a:t>Written in Java – Multi-Platform Feature.</a:t>
            </a:r>
          </a:p>
          <a:p>
            <a:endParaRPr lang="en-GB" dirty="0" smtClean="0"/>
          </a:p>
          <a:p>
            <a:r>
              <a:rPr lang="en-GB" dirty="0" smtClean="0"/>
              <a:t>No longer is a cloud-based platform, remaining as server-product only.</a:t>
            </a:r>
          </a:p>
          <a:p>
            <a:endParaRPr lang="en-GB" dirty="0"/>
          </a:p>
        </p:txBody>
      </p:sp>
      <p:pic>
        <p:nvPicPr>
          <p:cNvPr id="9" name="Picture 7"/>
          <p:cNvPicPr>
            <a:picLocks noChangeAspect="1"/>
          </p:cNvPicPr>
          <p:nvPr/>
        </p:nvPicPr>
        <p:blipFill>
          <a:blip r:embed="rId4"/>
          <a:stretch>
            <a:fillRect/>
          </a:stretch>
        </p:blipFill>
        <p:spPr>
          <a:xfrm>
            <a:off x="10194975" y="3351729"/>
            <a:ext cx="449171" cy="449171"/>
          </a:xfrm>
          <a:prstGeom prst="rect">
            <a:avLst/>
          </a:prstGeom>
        </p:spPr>
      </p:pic>
      <p:pic>
        <p:nvPicPr>
          <p:cNvPr id="10" name="Picture 7"/>
          <p:cNvPicPr>
            <a:picLocks noChangeAspect="1"/>
          </p:cNvPicPr>
          <p:nvPr/>
        </p:nvPicPr>
        <p:blipFill>
          <a:blip r:embed="rId4"/>
          <a:stretch>
            <a:fillRect/>
          </a:stretch>
        </p:blipFill>
        <p:spPr>
          <a:xfrm rot="10295589">
            <a:off x="10171345" y="2611153"/>
            <a:ext cx="449171" cy="449171"/>
          </a:xfrm>
          <a:prstGeom prst="rect">
            <a:avLst/>
          </a:prstGeom>
        </p:spPr>
      </p:pic>
      <p:pic>
        <p:nvPicPr>
          <p:cNvPr id="11" name="Picture 7"/>
          <p:cNvPicPr>
            <a:picLocks noChangeAspect="1"/>
          </p:cNvPicPr>
          <p:nvPr/>
        </p:nvPicPr>
        <p:blipFill>
          <a:blip r:embed="rId4"/>
          <a:stretch>
            <a:fillRect/>
          </a:stretch>
        </p:blipFill>
        <p:spPr>
          <a:xfrm rot="10295589">
            <a:off x="10221206" y="4718877"/>
            <a:ext cx="449171" cy="449171"/>
          </a:xfrm>
          <a:prstGeom prst="rect">
            <a:avLst/>
          </a:prstGeom>
        </p:spPr>
      </p:pic>
      <p:pic>
        <p:nvPicPr>
          <p:cNvPr id="12" name="Picture 7"/>
          <p:cNvPicPr>
            <a:picLocks noChangeAspect="1"/>
          </p:cNvPicPr>
          <p:nvPr/>
        </p:nvPicPr>
        <p:blipFill>
          <a:blip r:embed="rId4"/>
          <a:stretch>
            <a:fillRect/>
          </a:stretch>
        </p:blipFill>
        <p:spPr>
          <a:xfrm>
            <a:off x="10173662" y="5604227"/>
            <a:ext cx="449171" cy="449171"/>
          </a:xfrm>
          <a:prstGeom prst="rect">
            <a:avLst/>
          </a:prstGeom>
        </p:spPr>
      </p:pic>
      <p:pic>
        <p:nvPicPr>
          <p:cNvPr id="13" name="Picture 7"/>
          <p:cNvPicPr>
            <a:picLocks noChangeAspect="1"/>
          </p:cNvPicPr>
          <p:nvPr/>
        </p:nvPicPr>
        <p:blipFill>
          <a:blip r:embed="rId4"/>
          <a:stretch>
            <a:fillRect/>
          </a:stretch>
        </p:blipFill>
        <p:spPr>
          <a:xfrm>
            <a:off x="10425218" y="5789979"/>
            <a:ext cx="449171" cy="449171"/>
          </a:xfrm>
          <a:prstGeom prst="rect">
            <a:avLst/>
          </a:prstGeom>
        </p:spPr>
      </p:pic>
      <p:pic>
        <p:nvPicPr>
          <p:cNvPr id="15" name="Picture 7"/>
          <p:cNvPicPr>
            <a:picLocks noChangeAspect="1"/>
          </p:cNvPicPr>
          <p:nvPr/>
        </p:nvPicPr>
        <p:blipFill>
          <a:blip r:embed="rId4"/>
          <a:stretch>
            <a:fillRect/>
          </a:stretch>
        </p:blipFill>
        <p:spPr>
          <a:xfrm>
            <a:off x="10207925" y="4058889"/>
            <a:ext cx="449171" cy="449171"/>
          </a:xfrm>
          <a:prstGeom prst="rect">
            <a:avLst/>
          </a:prstGeom>
        </p:spPr>
      </p:pic>
    </p:spTree>
    <p:extLst>
      <p:ext uri="{BB962C8B-B14F-4D97-AF65-F5344CB8AC3E}">
        <p14:creationId xmlns:p14="http://schemas.microsoft.com/office/powerpoint/2010/main" val="333417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10/7/2016</a:t>
            </a:r>
            <a:endParaRPr lang="en-US" dirty="0"/>
          </a:p>
        </p:txBody>
      </p:sp>
      <p:sp>
        <p:nvSpPr>
          <p:cNvPr id="4" name="Footer Placeholder 3"/>
          <p:cNvSpPr>
            <a:spLocks noGrp="1"/>
          </p:cNvSpPr>
          <p:nvPr>
            <p:ph type="ftr" sz="quarter" idx="11"/>
          </p:nvPr>
        </p:nvSpPr>
        <p:spPr/>
        <p:txBody>
          <a:bodyPr/>
          <a:lstStyle/>
          <a:p>
            <a:r>
              <a:rPr lang="pt-PT" smtClean="0"/>
              <a:t>FEUP - MESW</a:t>
            </a:r>
            <a:endParaRPr lang="pt-PT" dirty="0"/>
          </a:p>
        </p:txBody>
      </p:sp>
      <p:sp>
        <p:nvSpPr>
          <p:cNvPr id="5" name="Slide Number Placeholder 4"/>
          <p:cNvSpPr>
            <a:spLocks noGrp="1"/>
          </p:cNvSpPr>
          <p:nvPr>
            <p:ph type="sldNum" sz="quarter" idx="12"/>
          </p:nvPr>
        </p:nvSpPr>
        <p:spPr/>
        <p:txBody>
          <a:bodyPr/>
          <a:lstStyle/>
          <a:p>
            <a:fld id="{CA8D9AD5-F248-4919-864A-CFD76CC027D6}" type="slidenum">
              <a:rPr lang="pt-PT" smtClean="0"/>
              <a:t>9</a:t>
            </a:fld>
            <a:endParaRPr lang="pt-PT" dirty="0"/>
          </a:p>
        </p:txBody>
      </p:sp>
      <p:pic>
        <p:nvPicPr>
          <p:cNvPr id="2050" name="Picture 2" descr="Resultado de imagem para atlassian bamboo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368" y="295729"/>
            <a:ext cx="3188468" cy="1983656"/>
          </a:xfrm>
          <a:prstGeom prst="rect">
            <a:avLst/>
          </a:prstGeom>
          <a:noFill/>
          <a:extLst>
            <a:ext uri="{909E8E84-426E-40DD-AFC4-6F175D3DCCD1}">
              <a14:hiddenFill xmlns:a14="http://schemas.microsoft.com/office/drawing/2010/main">
                <a:solidFill>
                  <a:srgbClr val="FFFFFF"/>
                </a:solidFill>
              </a14:hiddenFill>
            </a:ext>
          </a:extLst>
        </p:spPr>
      </p:pic>
      <p:sp>
        <p:nvSpPr>
          <p:cNvPr id="14" name="Retângulo 13"/>
          <p:cNvSpPr/>
          <p:nvPr/>
        </p:nvSpPr>
        <p:spPr>
          <a:xfrm>
            <a:off x="561110" y="3861048"/>
            <a:ext cx="11080427" cy="2462909"/>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GB" dirty="0" smtClean="0"/>
              <a:t>Plan</a:t>
            </a:r>
            <a:endParaRPr lang="en-GB" dirty="0"/>
          </a:p>
        </p:txBody>
      </p:sp>
      <p:grpSp>
        <p:nvGrpSpPr>
          <p:cNvPr id="16" name="Grupo 15"/>
          <p:cNvGrpSpPr/>
          <p:nvPr/>
        </p:nvGrpSpPr>
        <p:grpSpPr>
          <a:xfrm>
            <a:off x="691134" y="4413388"/>
            <a:ext cx="5112568" cy="1728192"/>
            <a:chOff x="788824" y="3284984"/>
            <a:chExt cx="5112568" cy="1728192"/>
          </a:xfrm>
        </p:grpSpPr>
        <p:sp>
          <p:nvSpPr>
            <p:cNvPr id="18" name="Retângulo 17"/>
            <p:cNvSpPr/>
            <p:nvPr/>
          </p:nvSpPr>
          <p:spPr>
            <a:xfrm>
              <a:off x="788824" y="3284984"/>
              <a:ext cx="5112568" cy="172819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GB" dirty="0" smtClean="0"/>
                <a:t>Stage</a:t>
              </a:r>
              <a:endParaRPr lang="en-GB" dirty="0"/>
            </a:p>
          </p:txBody>
        </p:sp>
        <p:sp>
          <p:nvSpPr>
            <p:cNvPr id="19" name="Retângulo 18"/>
            <p:cNvSpPr/>
            <p:nvPr/>
          </p:nvSpPr>
          <p:spPr>
            <a:xfrm>
              <a:off x="983432" y="3717032"/>
              <a:ext cx="2263389"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smtClean="0"/>
                <a:t>Job</a:t>
              </a:r>
              <a:endParaRPr lang="en-GB" dirty="0"/>
            </a:p>
          </p:txBody>
        </p:sp>
        <p:sp>
          <p:nvSpPr>
            <p:cNvPr id="20" name="Retângulo 19"/>
            <p:cNvSpPr/>
            <p:nvPr/>
          </p:nvSpPr>
          <p:spPr>
            <a:xfrm>
              <a:off x="1230597"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26" name="Retângulo 25"/>
            <p:cNvSpPr/>
            <p:nvPr/>
          </p:nvSpPr>
          <p:spPr>
            <a:xfrm>
              <a:off x="2202705"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27" name="Retângulo 26"/>
            <p:cNvSpPr/>
            <p:nvPr/>
          </p:nvSpPr>
          <p:spPr>
            <a:xfrm>
              <a:off x="3345108" y="3717032"/>
              <a:ext cx="2263389"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smtClean="0"/>
                <a:t>Job</a:t>
              </a:r>
              <a:endParaRPr lang="en-GB" dirty="0"/>
            </a:p>
          </p:txBody>
        </p:sp>
        <p:sp>
          <p:nvSpPr>
            <p:cNvPr id="28" name="Retângulo 27"/>
            <p:cNvSpPr/>
            <p:nvPr/>
          </p:nvSpPr>
          <p:spPr>
            <a:xfrm>
              <a:off x="3592273"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29" name="Retângulo 28"/>
            <p:cNvSpPr/>
            <p:nvPr/>
          </p:nvSpPr>
          <p:spPr>
            <a:xfrm>
              <a:off x="4564381"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grpSp>
      <p:grpSp>
        <p:nvGrpSpPr>
          <p:cNvPr id="39" name="Grupo 38"/>
          <p:cNvGrpSpPr/>
          <p:nvPr/>
        </p:nvGrpSpPr>
        <p:grpSpPr>
          <a:xfrm>
            <a:off x="6481277" y="4413388"/>
            <a:ext cx="5112568" cy="1728192"/>
            <a:chOff x="788824" y="3284984"/>
            <a:chExt cx="5112568" cy="1728192"/>
          </a:xfrm>
        </p:grpSpPr>
        <p:sp>
          <p:nvSpPr>
            <p:cNvPr id="40" name="Retângulo 39"/>
            <p:cNvSpPr/>
            <p:nvPr/>
          </p:nvSpPr>
          <p:spPr>
            <a:xfrm>
              <a:off x="788824" y="3284984"/>
              <a:ext cx="5112568" cy="172819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GB" dirty="0" smtClean="0"/>
                <a:t>Stage</a:t>
              </a:r>
              <a:endParaRPr lang="en-GB" dirty="0"/>
            </a:p>
          </p:txBody>
        </p:sp>
        <p:sp>
          <p:nvSpPr>
            <p:cNvPr id="41" name="Retângulo 40"/>
            <p:cNvSpPr/>
            <p:nvPr/>
          </p:nvSpPr>
          <p:spPr>
            <a:xfrm>
              <a:off x="983432" y="3717032"/>
              <a:ext cx="2263389"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smtClean="0"/>
                <a:t>Job</a:t>
              </a:r>
              <a:endParaRPr lang="en-GB" dirty="0"/>
            </a:p>
          </p:txBody>
        </p:sp>
        <p:sp>
          <p:nvSpPr>
            <p:cNvPr id="42" name="Retângulo 41"/>
            <p:cNvSpPr/>
            <p:nvPr/>
          </p:nvSpPr>
          <p:spPr>
            <a:xfrm>
              <a:off x="1230597"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43" name="Retângulo 42"/>
            <p:cNvSpPr/>
            <p:nvPr/>
          </p:nvSpPr>
          <p:spPr>
            <a:xfrm>
              <a:off x="2202705"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44" name="Retângulo 43"/>
            <p:cNvSpPr/>
            <p:nvPr/>
          </p:nvSpPr>
          <p:spPr>
            <a:xfrm>
              <a:off x="3345108" y="3717032"/>
              <a:ext cx="2263389"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GB" dirty="0" smtClean="0"/>
                <a:t>Job</a:t>
              </a:r>
              <a:endParaRPr lang="en-GB" dirty="0"/>
            </a:p>
          </p:txBody>
        </p:sp>
        <p:sp>
          <p:nvSpPr>
            <p:cNvPr id="45" name="Retângulo 44"/>
            <p:cNvSpPr/>
            <p:nvPr/>
          </p:nvSpPr>
          <p:spPr>
            <a:xfrm>
              <a:off x="3592273"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sp>
          <p:nvSpPr>
            <p:cNvPr id="46" name="Retângulo 45"/>
            <p:cNvSpPr/>
            <p:nvPr/>
          </p:nvSpPr>
          <p:spPr>
            <a:xfrm>
              <a:off x="4564381" y="4149080"/>
              <a:ext cx="864096" cy="504056"/>
            </a:xfrm>
            <a:prstGeom prst="rect">
              <a:avLst/>
            </a:prstGeom>
          </p:spPr>
          <p:style>
            <a:lnRef idx="3">
              <a:schemeClr val="lt1"/>
            </a:lnRef>
            <a:fillRef idx="1">
              <a:schemeClr val="dk1"/>
            </a:fillRef>
            <a:effectRef idx="1">
              <a:schemeClr val="dk1"/>
            </a:effectRef>
            <a:fontRef idx="minor">
              <a:schemeClr val="lt1"/>
            </a:fontRef>
          </p:style>
          <p:txBody>
            <a:bodyPr rtlCol="0" anchor="t"/>
            <a:lstStyle/>
            <a:p>
              <a:r>
                <a:rPr lang="en-GB" dirty="0" smtClean="0"/>
                <a:t>Task</a:t>
              </a:r>
              <a:endParaRPr lang="en-GB" dirty="0"/>
            </a:p>
          </p:txBody>
        </p:sp>
      </p:grpSp>
      <p:sp>
        <p:nvSpPr>
          <p:cNvPr id="17" name="CaixaDeTexto 16"/>
          <p:cNvSpPr txBox="1"/>
          <p:nvPr/>
        </p:nvSpPr>
        <p:spPr>
          <a:xfrm>
            <a:off x="555786" y="2764333"/>
            <a:ext cx="11080427"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Bamboo </a:t>
            </a:r>
            <a:r>
              <a:rPr lang="en-GB" dirty="0" smtClean="0"/>
              <a:t>uses the concept of a ‘plan’ with ‘jobs’ and ‘tasks’ to configure and order actions in the workflow.</a:t>
            </a:r>
            <a:endParaRPr lang="en-GB" dirty="0"/>
          </a:p>
        </p:txBody>
      </p:sp>
      <p:pic>
        <p:nvPicPr>
          <p:cNvPr id="48" name="Picture 6" descr="Resultado de imagem para icon popey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0058" y="4497709"/>
            <a:ext cx="404465" cy="52847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Resultado de imagem para icon popey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8055" y="4497709"/>
            <a:ext cx="404465" cy="52847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Resultado de imagem para icon popey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487" y="4472842"/>
            <a:ext cx="404465" cy="52847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Resultado de imagem para icon popey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83641" y="4494574"/>
            <a:ext cx="404465" cy="528472"/>
          </a:xfrm>
          <a:prstGeom prst="rect">
            <a:avLst/>
          </a:prstGeom>
          <a:noFill/>
          <a:extLst>
            <a:ext uri="{909E8E84-426E-40DD-AFC4-6F175D3DCCD1}">
              <a14:hiddenFill xmlns:a14="http://schemas.microsoft.com/office/drawing/2010/main">
                <a:solidFill>
                  <a:srgbClr val="FFFFFF"/>
                </a:solidFill>
              </a14:hiddenFill>
            </a:ext>
          </a:extLst>
        </p:spPr>
      </p:pic>
      <p:sp>
        <p:nvSpPr>
          <p:cNvPr id="30" name="Seta para a direita 29"/>
          <p:cNvSpPr/>
          <p:nvPr/>
        </p:nvSpPr>
        <p:spPr>
          <a:xfrm>
            <a:off x="5803701" y="4976878"/>
            <a:ext cx="677575" cy="55263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1" name="Title 1"/>
          <p:cNvSpPr txBox="1">
            <a:spLocks/>
          </p:cNvSpPr>
          <p:nvPr/>
        </p:nvSpPr>
        <p:spPr bwMode="gray">
          <a:xfrm>
            <a:off x="0" y="1318217"/>
            <a:ext cx="12192000" cy="72848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t>How it works?</a:t>
            </a:r>
            <a:endParaRPr lang="en-US" b="1" dirty="0"/>
          </a:p>
        </p:txBody>
      </p:sp>
    </p:spTree>
    <p:extLst>
      <p:ext uri="{BB962C8B-B14F-4D97-AF65-F5344CB8AC3E}">
        <p14:creationId xmlns:p14="http://schemas.microsoft.com/office/powerpoint/2010/main" val="108685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604</TotalTime>
  <Words>536</Words>
  <Application>Microsoft Office PowerPoint</Application>
  <PresentationFormat>Ecrã Panorâmico</PresentationFormat>
  <Paragraphs>142</Paragraphs>
  <Slides>13</Slides>
  <Notes>9</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13</vt:i4>
      </vt:variant>
    </vt:vector>
  </HeadingPairs>
  <TitlesOfParts>
    <vt:vector size="19" baseType="lpstr">
      <vt:lpstr>Arial</vt:lpstr>
      <vt:lpstr>Century Gothic</vt:lpstr>
      <vt:lpstr>Copperplate Gothic Bold</vt:lpstr>
      <vt:lpstr>Corbel</vt:lpstr>
      <vt:lpstr>Wingdings 3</vt:lpstr>
      <vt:lpstr>Ion Boardroom</vt:lpstr>
      <vt:lpstr>Continuous Integration Tools</vt:lpstr>
      <vt:lpstr>What is Continuous Integration (CI)?</vt:lpstr>
      <vt:lpstr>Some benefits of CI</vt:lpstr>
      <vt:lpstr>CI Tools</vt:lpstr>
      <vt:lpstr>Apresentação do PowerPoint</vt:lpstr>
      <vt:lpstr>Apresentação do PowerPoint</vt:lpstr>
      <vt:lpstr>TRAVIS</vt:lpstr>
      <vt:lpstr>What is?</vt:lpstr>
      <vt:lpstr>Apresentação do PowerPoint</vt:lpstr>
      <vt:lpstr>Apresentação do PowerPoint</vt:lpstr>
      <vt:lpstr>CODESHIP</vt:lpstr>
      <vt:lpstr>TABLE XXXX</vt:lpstr>
      <vt:lpstr>References</vt:lpstr>
    </vt:vector>
  </TitlesOfParts>
  <Company>CSW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Tools</dc:title>
  <dc:creator>Rita Silva</dc:creator>
  <cp:lastModifiedBy>Paulo Barbosa</cp:lastModifiedBy>
  <cp:revision>35</cp:revision>
  <dcterms:created xsi:type="dcterms:W3CDTF">2016-10-03T09:33:13Z</dcterms:created>
  <dcterms:modified xsi:type="dcterms:W3CDTF">2016-10-04T07:51:03Z</dcterms:modified>
</cp:coreProperties>
</file>