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13"/>
  </p:notesMasterIdLst>
  <p:handoutMasterIdLst>
    <p:handoutMasterId r:id="rId14"/>
  </p:handoutMasterIdLst>
  <p:sldIdLst>
    <p:sldId id="265" r:id="rId2"/>
    <p:sldId id="274" r:id="rId3"/>
    <p:sldId id="289" r:id="rId4"/>
    <p:sldId id="290" r:id="rId5"/>
    <p:sldId id="291" r:id="rId6"/>
    <p:sldId id="297" r:id="rId7"/>
    <p:sldId id="292" r:id="rId8"/>
    <p:sldId id="276" r:id="rId9"/>
    <p:sldId id="296" r:id="rId10"/>
    <p:sldId id="294" r:id="rId11"/>
    <p:sldId id="29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 id="3" name="Rita Silva" initials="RS" lastIdx="1" clrIdx="2">
    <p:extLst>
      <p:ext uri="{19B8F6BF-5375-455C-9EA6-DF929625EA0E}">
        <p15:presenceInfo xmlns:p15="http://schemas.microsoft.com/office/powerpoint/2012/main" userId="S-1-5-21-37950563-1929341863-99485923-280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559" autoAdjust="0"/>
  </p:normalViewPr>
  <p:slideViewPr>
    <p:cSldViewPr>
      <p:cViewPr varScale="1">
        <p:scale>
          <a:sx n="71" d="100"/>
          <a:sy n="71" d="100"/>
        </p:scale>
        <p:origin x="78" y="60"/>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10/3/2016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10/3/2016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0931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426582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7FB667E1-E601-4AAF-B95C-B25720D70A60}" type="slidenum">
              <a:rPr lang="pt-PT" smtClean="0"/>
              <a:t>5</a:t>
            </a:fld>
            <a:endParaRPr lang="pt-PT"/>
          </a:p>
        </p:txBody>
      </p:sp>
    </p:spTree>
    <p:extLst>
      <p:ext uri="{BB962C8B-B14F-4D97-AF65-F5344CB8AC3E}">
        <p14:creationId xmlns:p14="http://schemas.microsoft.com/office/powerpoint/2010/main" val="204679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7FB667E1-E601-4AAF-B95C-B25720D70A60}" type="slidenum">
              <a:rPr lang="pt-PT" smtClean="0"/>
              <a:t>6</a:t>
            </a:fld>
            <a:endParaRPr lang="pt-PT"/>
          </a:p>
        </p:txBody>
      </p:sp>
    </p:spTree>
    <p:extLst>
      <p:ext uri="{BB962C8B-B14F-4D97-AF65-F5344CB8AC3E}">
        <p14:creationId xmlns:p14="http://schemas.microsoft.com/office/powerpoint/2010/main" val="2465623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578414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572018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2015115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r>
              <a:rPr lang="en-US" smtClean="0"/>
              <a:t>10/7/2016</a:t>
            </a:r>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smtClean="0"/>
              <a:t>FEUP - MESW</a:t>
            </a:r>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91319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10/7/2016</a:t>
            </a:r>
            <a:endParaRPr lang="en-US" dirty="0"/>
          </a:p>
        </p:txBody>
      </p:sp>
      <p:sp>
        <p:nvSpPr>
          <p:cNvPr id="6" name="Footer Placeholder 5"/>
          <p:cNvSpPr>
            <a:spLocks noGrp="1"/>
          </p:cNvSpPr>
          <p:nvPr>
            <p:ph type="ftr" sz="quarter" idx="11"/>
          </p:nvPr>
        </p:nvSpPr>
        <p:spPr/>
        <p:txBody>
          <a:bodyPr/>
          <a:lstStyle/>
          <a:p>
            <a:r>
              <a:rPr lang="en-US" smtClean="0"/>
              <a:t>FEUP - MESW</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3696559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en-US" smtClean="0"/>
              <a:t>FEUP - MESW</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36106057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en-US" smtClean="0"/>
              <a:t>FEUP - MESW</a:t>
            </a:r>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16143740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en-US" smtClean="0"/>
              <a:t>FEUP - MESW</a:t>
            </a:r>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8662268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smtClean="0"/>
              <a:t>10/7/2016</a:t>
            </a:r>
            <a:endParaRPr lang="en-US" dirty="0"/>
          </a:p>
        </p:txBody>
      </p:sp>
      <p:sp>
        <p:nvSpPr>
          <p:cNvPr id="8" name="Footer Placeholder 7"/>
          <p:cNvSpPr>
            <a:spLocks noGrp="1"/>
          </p:cNvSpPr>
          <p:nvPr>
            <p:ph type="ftr" sz="quarter" idx="11"/>
          </p:nvPr>
        </p:nvSpPr>
        <p:spPr/>
        <p:txBody>
          <a:bodyPr/>
          <a:lstStyle/>
          <a:p>
            <a:r>
              <a:rPr lang="en-US" smtClean="0"/>
              <a:t>FEUP - MESW</a:t>
            </a:r>
            <a:endParaRPr lang="en-US" dirty="0"/>
          </a:p>
        </p:txBody>
      </p:sp>
      <p:sp>
        <p:nvSpPr>
          <p:cNvPr id="9" name="Slide Number Placeholder 8"/>
          <p:cNvSpPr>
            <a:spLocks noGrp="1"/>
          </p:cNvSpPr>
          <p:nvPr>
            <p:ph type="sldNum" sz="quarter" idx="12"/>
          </p:nvPr>
        </p:nvSpPr>
        <p:spPr/>
        <p:txBody>
          <a:body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392972856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smtClean="0"/>
              <a:t>10/7/2016</a:t>
            </a:r>
            <a:endParaRPr lang="en-US" dirty="0"/>
          </a:p>
        </p:txBody>
      </p:sp>
      <p:sp>
        <p:nvSpPr>
          <p:cNvPr id="8" name="Footer Placeholder 7"/>
          <p:cNvSpPr>
            <a:spLocks noGrp="1"/>
          </p:cNvSpPr>
          <p:nvPr>
            <p:ph type="ftr" sz="quarter" idx="11"/>
          </p:nvPr>
        </p:nvSpPr>
        <p:spPr/>
        <p:txBody>
          <a:bodyPr/>
          <a:lstStyle/>
          <a:p>
            <a:r>
              <a:rPr lang="en-US" smtClean="0"/>
              <a:t>FEUP - MESW</a:t>
            </a:r>
            <a:endParaRPr lang="en-US" dirty="0"/>
          </a:p>
        </p:txBody>
      </p:sp>
      <p:sp>
        <p:nvSpPr>
          <p:cNvPr id="9" name="Slide Number Placeholder 8"/>
          <p:cNvSpPr>
            <a:spLocks noGrp="1"/>
          </p:cNvSpPr>
          <p:nvPr>
            <p:ph type="sldNum" sz="quarter" idx="12"/>
          </p:nvPr>
        </p:nvSpPr>
        <p:spPr/>
        <p:txBody>
          <a:body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358871729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10/7/2016</a:t>
            </a:r>
            <a:endParaRPr lang="en-US"/>
          </a:p>
        </p:txBody>
      </p:sp>
      <p:sp>
        <p:nvSpPr>
          <p:cNvPr id="5" name="Footer Placeholder 4"/>
          <p:cNvSpPr>
            <a:spLocks noGrp="1"/>
          </p:cNvSpPr>
          <p:nvPr>
            <p:ph type="ftr" sz="quarter" idx="11"/>
          </p:nvPr>
        </p:nvSpPr>
        <p:spPr/>
        <p:txBody>
          <a:bodyPr/>
          <a:lstStyle/>
          <a:p>
            <a:r>
              <a:rPr lang="pt-PT" smtClean="0"/>
              <a:t>FEUP - MESW</a:t>
            </a:r>
            <a:endParaRPr lang="pt-PT"/>
          </a:p>
        </p:txBody>
      </p:sp>
      <p:sp>
        <p:nvSpPr>
          <p:cNvPr id="6" name="Slide Number Placeholder 5"/>
          <p:cNvSpPr>
            <a:spLocks noGrp="1"/>
          </p:cNvSpPr>
          <p:nvPr>
            <p:ph type="sldNum" sz="quarter" idx="12"/>
          </p:nvPr>
        </p:nvSpPr>
        <p:spPr/>
        <p:txBody>
          <a:bodyPr/>
          <a:lstStyle/>
          <a:p>
            <a:fld id="{CA8D9AD5-F248-4919-864A-CFD76CC027D6}" type="slidenum">
              <a:rPr lang="pt-PT" smtClean="0"/>
              <a:t>‹#›</a:t>
            </a:fld>
            <a:endParaRPr lang="pt-PT"/>
          </a:p>
        </p:txBody>
      </p:sp>
    </p:spTree>
    <p:extLst>
      <p:ext uri="{BB962C8B-B14F-4D97-AF65-F5344CB8AC3E}">
        <p14:creationId xmlns:p14="http://schemas.microsoft.com/office/powerpoint/2010/main" val="52101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10/7/2016</a:t>
            </a:r>
            <a:endParaRPr lang="en-US"/>
          </a:p>
        </p:txBody>
      </p:sp>
      <p:sp>
        <p:nvSpPr>
          <p:cNvPr id="5" name="Footer Placeholder 4"/>
          <p:cNvSpPr>
            <a:spLocks noGrp="1"/>
          </p:cNvSpPr>
          <p:nvPr>
            <p:ph type="ftr" sz="quarter" idx="11"/>
          </p:nvPr>
        </p:nvSpPr>
        <p:spPr/>
        <p:txBody>
          <a:bodyPr/>
          <a:lstStyle/>
          <a:p>
            <a:r>
              <a:rPr lang="pt-PT" smtClean="0"/>
              <a:t>FEUP - MESW</a:t>
            </a:r>
            <a:endParaRPr lang="pt-PT"/>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pt-PT" smtClean="0"/>
              <a:t>‹#›</a:t>
            </a:fld>
            <a:endParaRPr lang="pt-PT"/>
          </a:p>
        </p:txBody>
      </p:sp>
    </p:spTree>
    <p:extLst>
      <p:ext uri="{BB962C8B-B14F-4D97-AF65-F5344CB8AC3E}">
        <p14:creationId xmlns:p14="http://schemas.microsoft.com/office/powerpoint/2010/main" val="54938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a:t>
            </a:fld>
            <a:endParaRPr lang="pt-PT" dirty="0"/>
          </a:p>
        </p:txBody>
      </p:sp>
    </p:spTree>
    <p:extLst>
      <p:ext uri="{BB962C8B-B14F-4D97-AF65-F5344CB8AC3E}">
        <p14:creationId xmlns:p14="http://schemas.microsoft.com/office/powerpoint/2010/main" val="277948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10/7/2016</a:t>
            </a:r>
            <a:endParaRPr lang="en-US"/>
          </a:p>
        </p:txBody>
      </p:sp>
      <p:sp>
        <p:nvSpPr>
          <p:cNvPr id="5" name="Footer Placeholder 4"/>
          <p:cNvSpPr>
            <a:spLocks noGrp="1"/>
          </p:cNvSpPr>
          <p:nvPr>
            <p:ph type="ftr" sz="quarter" idx="11"/>
          </p:nvPr>
        </p:nvSpPr>
        <p:spPr/>
        <p:txBody>
          <a:bodyPr/>
          <a:lstStyle/>
          <a:p>
            <a:r>
              <a:rPr lang="pt-PT" smtClean="0"/>
              <a:t>FEUP - MESW</a:t>
            </a:r>
            <a:endParaRPr lang="pt-PT"/>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pt-PT" smtClean="0"/>
              <a:t>‹#›</a:t>
            </a:fld>
            <a:endParaRPr lang="pt-PT"/>
          </a:p>
        </p:txBody>
      </p:sp>
    </p:spTree>
    <p:extLst>
      <p:ext uri="{BB962C8B-B14F-4D97-AF65-F5344CB8AC3E}">
        <p14:creationId xmlns:p14="http://schemas.microsoft.com/office/powerpoint/2010/main" val="392746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10/7/2016</a:t>
            </a:r>
            <a:endParaRPr lang="en-US"/>
          </a:p>
        </p:txBody>
      </p:sp>
      <p:sp>
        <p:nvSpPr>
          <p:cNvPr id="6" name="Footer Placeholder 5"/>
          <p:cNvSpPr>
            <a:spLocks noGrp="1"/>
          </p:cNvSpPr>
          <p:nvPr>
            <p:ph type="ftr" sz="quarter" idx="11"/>
          </p:nvPr>
        </p:nvSpPr>
        <p:spPr/>
        <p:txBody>
          <a:bodyPr/>
          <a:lstStyle/>
          <a:p>
            <a:r>
              <a:rPr lang="pt-PT" smtClean="0"/>
              <a:t>FEUP - MESW</a:t>
            </a:r>
            <a:endParaRPr lang="pt-PT"/>
          </a:p>
        </p:txBody>
      </p:sp>
      <p:sp>
        <p:nvSpPr>
          <p:cNvPr id="7" name="Slide Number Placeholder 6"/>
          <p:cNvSpPr>
            <a:spLocks noGrp="1"/>
          </p:cNvSpPr>
          <p:nvPr>
            <p:ph type="sldNum" sz="quarter" idx="12"/>
          </p:nvPr>
        </p:nvSpPr>
        <p:spPr/>
        <p:txBody>
          <a:bodyPr/>
          <a:lstStyle/>
          <a:p>
            <a:fld id="{A0ECE5F2-81AA-4605-B028-6FBA391056AF}" type="slidenum">
              <a:rPr lang="pt-PT" smtClean="0"/>
              <a:t>‹#›</a:t>
            </a:fld>
            <a:endParaRPr lang="pt-PT"/>
          </a:p>
        </p:txBody>
      </p:sp>
    </p:spTree>
    <p:extLst>
      <p:ext uri="{BB962C8B-B14F-4D97-AF65-F5344CB8AC3E}">
        <p14:creationId xmlns:p14="http://schemas.microsoft.com/office/powerpoint/2010/main" val="412313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10/7/2016</a:t>
            </a:r>
            <a:endParaRPr lang="en-US"/>
          </a:p>
        </p:txBody>
      </p:sp>
      <p:sp>
        <p:nvSpPr>
          <p:cNvPr id="8" name="Footer Placeholder 7"/>
          <p:cNvSpPr>
            <a:spLocks noGrp="1"/>
          </p:cNvSpPr>
          <p:nvPr>
            <p:ph type="ftr" sz="quarter" idx="11"/>
          </p:nvPr>
        </p:nvSpPr>
        <p:spPr/>
        <p:txBody>
          <a:bodyPr/>
          <a:lstStyle/>
          <a:p>
            <a:r>
              <a:rPr lang="pt-PT" smtClean="0"/>
              <a:t>FEUP - MESW</a:t>
            </a:r>
            <a:endParaRPr lang="pt-PT"/>
          </a:p>
        </p:txBody>
      </p:sp>
      <p:sp>
        <p:nvSpPr>
          <p:cNvPr id="9" name="Slide Number Placeholder 8"/>
          <p:cNvSpPr>
            <a:spLocks noGrp="1"/>
          </p:cNvSpPr>
          <p:nvPr>
            <p:ph type="sldNum" sz="quarter" idx="12"/>
          </p:nvPr>
        </p:nvSpPr>
        <p:spPr/>
        <p:txBody>
          <a:bodyPr/>
          <a:lstStyle/>
          <a:p>
            <a:fld id="{CA8D9AD5-F248-4919-864A-CFD76CC027D6}" type="slidenum">
              <a:rPr lang="pt-PT" smtClean="0"/>
              <a:t>‹#›</a:t>
            </a:fld>
            <a:endParaRPr lang="pt-PT"/>
          </a:p>
        </p:txBody>
      </p:sp>
    </p:spTree>
    <p:extLst>
      <p:ext uri="{BB962C8B-B14F-4D97-AF65-F5344CB8AC3E}">
        <p14:creationId xmlns:p14="http://schemas.microsoft.com/office/powerpoint/2010/main" val="105694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10/7/2016</a:t>
            </a:r>
            <a:endParaRPr lang="en-US"/>
          </a:p>
        </p:txBody>
      </p:sp>
      <p:sp>
        <p:nvSpPr>
          <p:cNvPr id="4" name="Footer Placeholder 3"/>
          <p:cNvSpPr>
            <a:spLocks noGrp="1"/>
          </p:cNvSpPr>
          <p:nvPr>
            <p:ph type="ftr" sz="quarter" idx="11"/>
          </p:nvPr>
        </p:nvSpPr>
        <p:spPr/>
        <p:txBody>
          <a:bodyPr/>
          <a:lstStyle/>
          <a:p>
            <a:r>
              <a:rPr lang="pt-PT" smtClean="0"/>
              <a:t>FEUP - MESW</a:t>
            </a:r>
            <a:endParaRPr lang="pt-PT"/>
          </a:p>
        </p:txBody>
      </p:sp>
      <p:sp>
        <p:nvSpPr>
          <p:cNvPr id="5" name="Slide Number Placeholder 4"/>
          <p:cNvSpPr>
            <a:spLocks noGrp="1"/>
          </p:cNvSpPr>
          <p:nvPr>
            <p:ph type="sldNum" sz="quarter" idx="12"/>
          </p:nvPr>
        </p:nvSpPr>
        <p:spPr/>
        <p:txBody>
          <a:bodyPr/>
          <a:lstStyle/>
          <a:p>
            <a:fld id="{CA8D9AD5-F248-4919-864A-CFD76CC027D6}" type="slidenum">
              <a:rPr lang="pt-PT" smtClean="0"/>
              <a:t>‹#›</a:t>
            </a:fld>
            <a:endParaRPr lang="pt-PT"/>
          </a:p>
        </p:txBody>
      </p:sp>
    </p:spTree>
    <p:extLst>
      <p:ext uri="{BB962C8B-B14F-4D97-AF65-F5344CB8AC3E}">
        <p14:creationId xmlns:p14="http://schemas.microsoft.com/office/powerpoint/2010/main" val="287990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10/7/2016</a:t>
            </a:r>
            <a:endParaRPr lang="en-US"/>
          </a:p>
        </p:txBody>
      </p:sp>
      <p:sp>
        <p:nvSpPr>
          <p:cNvPr id="3" name="Footer Placeholder 2"/>
          <p:cNvSpPr>
            <a:spLocks noGrp="1"/>
          </p:cNvSpPr>
          <p:nvPr>
            <p:ph type="ftr" sz="quarter" idx="11"/>
          </p:nvPr>
        </p:nvSpPr>
        <p:spPr/>
        <p:txBody>
          <a:bodyPr/>
          <a:lstStyle/>
          <a:p>
            <a:r>
              <a:rPr lang="pt-PT" smtClean="0"/>
              <a:t>FEUP - MESW</a:t>
            </a:r>
            <a:endParaRPr lang="pt-PT"/>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A8D9AD5-F248-4919-864A-CFD76CC027D6}" type="slidenum">
              <a:rPr lang="pt-PT" smtClean="0"/>
              <a:pPr/>
              <a:t>‹#›</a:t>
            </a:fld>
            <a:endParaRPr lang="pt-PT"/>
          </a:p>
        </p:txBody>
      </p:sp>
    </p:spTree>
    <p:extLst>
      <p:ext uri="{BB962C8B-B14F-4D97-AF65-F5344CB8AC3E}">
        <p14:creationId xmlns:p14="http://schemas.microsoft.com/office/powerpoint/2010/main" val="220925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10/7/2016</a:t>
            </a:r>
            <a:endParaRPr lang="en-US"/>
          </a:p>
        </p:txBody>
      </p:sp>
      <p:sp>
        <p:nvSpPr>
          <p:cNvPr id="6" name="Footer Placeholder 5"/>
          <p:cNvSpPr>
            <a:spLocks noGrp="1"/>
          </p:cNvSpPr>
          <p:nvPr>
            <p:ph type="ftr" sz="quarter" idx="11"/>
          </p:nvPr>
        </p:nvSpPr>
        <p:spPr/>
        <p:txBody>
          <a:bodyPr/>
          <a:lstStyle/>
          <a:p>
            <a:r>
              <a:rPr lang="pt-PT" smtClean="0"/>
              <a:t>FEUP - MESW</a:t>
            </a:r>
            <a:endParaRPr lang="pt-PT"/>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8D9AD5-F248-4919-864A-CFD76CC027D6}" type="slidenum">
              <a:rPr lang="pt-PT" smtClean="0"/>
              <a:t>‹#›</a:t>
            </a:fld>
            <a:endParaRPr lang="pt-PT"/>
          </a:p>
        </p:txBody>
      </p:sp>
    </p:spTree>
    <p:extLst>
      <p:ext uri="{BB962C8B-B14F-4D97-AF65-F5344CB8AC3E}">
        <p14:creationId xmlns:p14="http://schemas.microsoft.com/office/powerpoint/2010/main" val="140089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10/7/2016</a:t>
            </a:r>
            <a:endParaRPr lang="en-US"/>
          </a:p>
        </p:txBody>
      </p:sp>
      <p:sp>
        <p:nvSpPr>
          <p:cNvPr id="6" name="Footer Placeholder 5"/>
          <p:cNvSpPr>
            <a:spLocks noGrp="1"/>
          </p:cNvSpPr>
          <p:nvPr>
            <p:ph type="ftr" sz="quarter" idx="11"/>
          </p:nvPr>
        </p:nvSpPr>
        <p:spPr/>
        <p:txBody>
          <a:bodyPr/>
          <a:lstStyle/>
          <a:p>
            <a:r>
              <a:rPr lang="en-US" smtClean="0"/>
              <a:t>FEUP - MESW</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8D9AD5-F248-4919-864A-CFD76CC027D6}" type="slidenum">
              <a:rPr lang="pt-PT" smtClean="0"/>
              <a:t>‹#›</a:t>
            </a:fld>
            <a:endParaRPr lang="pt-PT"/>
          </a:p>
        </p:txBody>
      </p:sp>
    </p:spTree>
    <p:extLst>
      <p:ext uri="{BB962C8B-B14F-4D97-AF65-F5344CB8AC3E}">
        <p14:creationId xmlns:p14="http://schemas.microsoft.com/office/powerpoint/2010/main" val="167145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FEUP - MESW</a:t>
            </a:r>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r>
              <a:rPr lang="en-US" smtClean="0"/>
              <a:t>10/7/2016</a:t>
            </a:r>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300960424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loudbees.com/jenkins/abou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Continuous Integration Tools</a:t>
            </a:r>
            <a:endParaRPr lang="en-US" dirty="0"/>
          </a:p>
        </p:txBody>
      </p:sp>
      <p:sp>
        <p:nvSpPr>
          <p:cNvPr id="4" name="Subtitle 3"/>
          <p:cNvSpPr>
            <a:spLocks noGrp="1"/>
          </p:cNvSpPr>
          <p:nvPr>
            <p:ph type="subTitle" idx="1"/>
          </p:nvPr>
        </p:nvSpPr>
        <p:spPr/>
        <p:txBody>
          <a:bodyPr/>
          <a:lstStyle/>
          <a:p>
            <a:r>
              <a:rPr lang="en-US" dirty="0" smtClean="0"/>
              <a:t>TEAM C| MESW</a:t>
            </a:r>
            <a:endParaRPr lang="en-US" dirty="0"/>
          </a:p>
        </p:txBody>
      </p:sp>
      <p:sp>
        <p:nvSpPr>
          <p:cNvPr id="3" name="Date Placeholder 2"/>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en-US" smtClean="0"/>
              <a:t>FEUP - MESW</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48790" y="5646418"/>
            <a:ext cx="1645576" cy="570914"/>
          </a:xfrm>
          <a:prstGeom prst="rect">
            <a:avLst/>
          </a:prstGeom>
        </p:spPr>
      </p:pic>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XXXX</a:t>
            </a:r>
            <a:endParaRPr lang="en-US"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10</a:t>
            </a:fld>
            <a:endParaRPr lang="pt-PT" dirty="0"/>
          </a:p>
        </p:txBody>
      </p:sp>
      <p:graphicFrame>
        <p:nvGraphicFramePr>
          <p:cNvPr id="12" name="Table 11"/>
          <p:cNvGraphicFramePr>
            <a:graphicFrameLocks noGrp="1"/>
          </p:cNvGraphicFramePr>
          <p:nvPr>
            <p:extLst>
              <p:ext uri="{D42A27DB-BD31-4B8C-83A1-F6EECF244321}">
                <p14:modId xmlns:p14="http://schemas.microsoft.com/office/powerpoint/2010/main" val="3531305546"/>
              </p:ext>
            </p:extLst>
          </p:nvPr>
        </p:nvGraphicFramePr>
        <p:xfrm>
          <a:off x="1703511" y="2276873"/>
          <a:ext cx="9487228" cy="3600396"/>
        </p:xfrm>
        <a:graphic>
          <a:graphicData uri="http://schemas.openxmlformats.org/drawingml/2006/table">
            <a:tbl>
              <a:tblPr firstRow="1" bandRow="1">
                <a:tableStyleId>{5C22544A-7EE6-4342-B048-85BDC9FD1C3A}</a:tableStyleId>
              </a:tblPr>
              <a:tblGrid>
                <a:gridCol w="2333582"/>
                <a:gridCol w="1461308"/>
                <a:gridCol w="1897446"/>
                <a:gridCol w="1897446"/>
                <a:gridCol w="1897446"/>
              </a:tblGrid>
              <a:tr h="400044">
                <a:tc>
                  <a:txBody>
                    <a:bodyPr/>
                    <a:lstStyle/>
                    <a:p>
                      <a:pPr algn="r"/>
                      <a:r>
                        <a:rPr lang="pt-PT" dirty="0" smtClean="0">
                          <a:effectLst>
                            <a:outerShdw blurRad="38100" dist="38100" dir="2700000" algn="tl">
                              <a:srgbClr val="000000">
                                <a:alpha val="43137"/>
                              </a:srgbClr>
                            </a:outerShdw>
                          </a:effectLst>
                        </a:rPr>
                        <a:t>TOOL</a:t>
                      </a:r>
                      <a:endParaRPr lang="pt-PT" dirty="0">
                        <a:effectLst>
                          <a:outerShdw blurRad="38100" dist="38100" dir="2700000" algn="tl">
                            <a:srgbClr val="000000">
                              <a:alpha val="43137"/>
                            </a:srgbClr>
                          </a:outerShdw>
                        </a:effectLst>
                      </a:endParaRPr>
                    </a:p>
                  </a:txBody>
                  <a:tcPr/>
                </a:tc>
                <a:tc rowSpan="2">
                  <a:txBody>
                    <a:bodyPr/>
                    <a:lstStyle/>
                    <a:p>
                      <a:pPr lvl="0" algn="ctr"/>
                      <a:r>
                        <a:rPr lang="pt-PT" dirty="0" smtClean="0"/>
                        <a:t>JENKINS</a:t>
                      </a:r>
                      <a:endParaRPr lang="pt-PT" dirty="0"/>
                    </a:p>
                  </a:txBody>
                  <a:tcPr anchor="ctr"/>
                </a:tc>
                <a:tc rowSpan="2">
                  <a:txBody>
                    <a:bodyPr/>
                    <a:lstStyle/>
                    <a:p>
                      <a:pPr lvl="0" algn="ctr"/>
                      <a:r>
                        <a:rPr lang="pt-PT" dirty="0" smtClean="0"/>
                        <a:t>TRAVIS</a:t>
                      </a:r>
                      <a:endParaRPr lang="pt-PT" dirty="0"/>
                    </a:p>
                  </a:txBody>
                  <a:tcPr anchor="ctr"/>
                </a:tc>
                <a:tc rowSpan="2">
                  <a:txBody>
                    <a:bodyPr/>
                    <a:lstStyle/>
                    <a:p>
                      <a:pPr lvl="0" algn="ctr"/>
                      <a:r>
                        <a:rPr lang="pt-PT" dirty="0" smtClean="0"/>
                        <a:t>BAMBOO</a:t>
                      </a:r>
                      <a:endParaRPr lang="pt-PT" dirty="0"/>
                    </a:p>
                  </a:txBody>
                  <a:tcPr anchor="ctr"/>
                </a:tc>
                <a:tc rowSpan="2">
                  <a:txBody>
                    <a:bodyPr/>
                    <a:lstStyle/>
                    <a:p>
                      <a:pPr lvl="0" algn="ctr"/>
                      <a:r>
                        <a:rPr lang="pt-PT" dirty="0" smtClean="0"/>
                        <a:t>CODESHIP</a:t>
                      </a:r>
                      <a:endParaRPr lang="pt-PT" dirty="0"/>
                    </a:p>
                  </a:txBody>
                  <a:tcPr anchor="ctr"/>
                </a:tc>
              </a:tr>
              <a:tr h="400044">
                <a:tc>
                  <a:txBody>
                    <a:bodyPr/>
                    <a:lstStyle/>
                    <a:p>
                      <a:r>
                        <a:rPr lang="pt-PT" b="1" dirty="0" smtClean="0">
                          <a:solidFill>
                            <a:schemeClr val="tx2"/>
                          </a:solidFill>
                          <a:effectLst>
                            <a:outerShdw blurRad="38100" dist="38100" dir="2700000" algn="tl">
                              <a:srgbClr val="000000">
                                <a:alpha val="43137"/>
                              </a:srgbClr>
                            </a:outerShdw>
                          </a:effectLst>
                        </a:rPr>
                        <a:t>Features</a:t>
                      </a:r>
                      <a:endParaRPr lang="pt-PT" b="1" dirty="0">
                        <a:solidFill>
                          <a:schemeClr val="tx2"/>
                        </a:solidFill>
                        <a:effectLst>
                          <a:outerShdw blurRad="38100" dist="38100" dir="2700000" algn="tl">
                            <a:srgbClr val="000000">
                              <a:alpha val="43137"/>
                            </a:srgbClr>
                          </a:outerShdw>
                        </a:effectLst>
                      </a:endParaRPr>
                    </a:p>
                  </a:txBody>
                  <a:tcPr/>
                </a:tc>
                <a:tc vMerge="1">
                  <a:txBody>
                    <a:bodyPr/>
                    <a:lstStyle/>
                    <a:p>
                      <a:endParaRPr lang="pt-PT"/>
                    </a:p>
                  </a:txBody>
                  <a:tcPr/>
                </a:tc>
                <a:tc vMerge="1">
                  <a:txBody>
                    <a:bodyPr/>
                    <a:lstStyle/>
                    <a:p>
                      <a:endParaRPr lang="pt-PT"/>
                    </a:p>
                  </a:txBody>
                  <a:tcPr/>
                </a:tc>
                <a:tc vMerge="1">
                  <a:txBody>
                    <a:bodyPr/>
                    <a:lstStyle/>
                    <a:p>
                      <a:endParaRPr lang="pt-PT"/>
                    </a:p>
                  </a:txBody>
                  <a:tcPr/>
                </a:tc>
                <a:tc vMerge="1">
                  <a:txBody>
                    <a:bodyPr/>
                    <a:lstStyle/>
                    <a:p>
                      <a:endParaRPr lang="pt-PT"/>
                    </a:p>
                  </a:txBody>
                  <a:tcPr/>
                </a:tc>
              </a:tr>
              <a:tr h="400044">
                <a:tc>
                  <a:txBody>
                    <a:bodyPr/>
                    <a:lstStyle/>
                    <a:p>
                      <a:r>
                        <a:rPr lang="pt-PT" dirty="0" smtClean="0"/>
                        <a:t>IDE</a:t>
                      </a:r>
                      <a:r>
                        <a:rPr lang="pt-PT" baseline="0" dirty="0" smtClean="0"/>
                        <a:t> Integration</a:t>
                      </a:r>
                      <a:endParaRPr lang="pt-PT" dirty="0"/>
                    </a:p>
                  </a:txBody>
                  <a:tcPr/>
                </a:tc>
                <a:tc>
                  <a:txBody>
                    <a:bodyPr/>
                    <a:lstStyle/>
                    <a:p>
                      <a:endParaRPr lang="pt-PT" dirty="0"/>
                    </a:p>
                  </a:txBody>
                  <a:tcPr/>
                </a:tc>
                <a:tc>
                  <a:txBody>
                    <a:bodyPr/>
                    <a:lstStyle/>
                    <a:p>
                      <a:endParaRPr lang="pt-PT"/>
                    </a:p>
                  </a:txBody>
                  <a:tcPr/>
                </a:tc>
                <a:tc>
                  <a:txBody>
                    <a:bodyPr/>
                    <a:lstStyle/>
                    <a:p>
                      <a:endParaRPr lang="pt-PT"/>
                    </a:p>
                  </a:txBody>
                  <a:tcPr/>
                </a:tc>
                <a:tc>
                  <a:txBody>
                    <a:bodyPr/>
                    <a:lstStyle/>
                    <a:p>
                      <a:endParaRPr lang="pt-PT"/>
                    </a:p>
                  </a:txBody>
                  <a:tcPr/>
                </a:tc>
              </a:tr>
              <a:tr h="400044">
                <a:tc>
                  <a:txBody>
                    <a:bodyPr/>
                    <a:lstStyle/>
                    <a:p>
                      <a:r>
                        <a:rPr lang="pt-PT" dirty="0" smtClean="0"/>
                        <a:t>Versions</a:t>
                      </a:r>
                      <a:r>
                        <a:rPr lang="pt-PT" baseline="0" dirty="0" smtClean="0"/>
                        <a:t> Control</a:t>
                      </a:r>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tc>
              </a:tr>
              <a:tr h="400044">
                <a:tc>
                  <a:txBody>
                    <a:bodyPr/>
                    <a:lstStyle/>
                    <a:p>
                      <a:r>
                        <a:rPr lang="pt-PT" dirty="0" smtClean="0"/>
                        <a:t>Hosted</a:t>
                      </a:r>
                      <a:endParaRPr lang="pt-PT" dirty="0"/>
                    </a:p>
                  </a:txBody>
                  <a:tcPr/>
                </a:tc>
                <a:tc>
                  <a:txBody>
                    <a:bodyPr/>
                    <a:lstStyle/>
                    <a:p>
                      <a:endParaRPr lang="pt-PT" dirty="0"/>
                    </a:p>
                  </a:txBody>
                  <a:tcPr/>
                </a:tc>
                <a:tc>
                  <a:txBody>
                    <a:bodyPr/>
                    <a:lstStyle/>
                    <a:p>
                      <a:endParaRPr lang="pt-PT"/>
                    </a:p>
                  </a:txBody>
                  <a:tcPr/>
                </a:tc>
                <a:tc>
                  <a:txBody>
                    <a:bodyPr/>
                    <a:lstStyle/>
                    <a:p>
                      <a:endParaRPr lang="pt-PT"/>
                    </a:p>
                  </a:txBody>
                  <a:tcPr/>
                </a:tc>
                <a:tc>
                  <a:txBody>
                    <a:bodyPr/>
                    <a:lstStyle/>
                    <a:p>
                      <a:endParaRPr lang="pt-PT" dirty="0"/>
                    </a:p>
                  </a:txBody>
                  <a:tcPr/>
                </a:tc>
              </a:tr>
              <a:tr h="400044">
                <a:tc>
                  <a:txBody>
                    <a:bodyPr/>
                    <a:lstStyle/>
                    <a:p>
                      <a:r>
                        <a:rPr lang="pt-PT" dirty="0" smtClean="0"/>
                        <a:t>Open source</a:t>
                      </a:r>
                      <a:endParaRPr lang="pt-PT" dirty="0"/>
                    </a:p>
                  </a:txBody>
                  <a:tcPr/>
                </a:tc>
                <a:tc>
                  <a:txBody>
                    <a:bodyPr/>
                    <a:lstStyle/>
                    <a:p>
                      <a:r>
                        <a:rPr lang="pt-PT" dirty="0" smtClean="0"/>
                        <a:t>YES</a:t>
                      </a:r>
                      <a:endParaRPr lang="pt-PT" dirty="0"/>
                    </a:p>
                  </a:txBody>
                  <a:tcPr/>
                </a:tc>
                <a:tc>
                  <a:txBody>
                    <a:bodyPr/>
                    <a:lstStyle/>
                    <a:p>
                      <a:endParaRPr lang="pt-PT" dirty="0"/>
                    </a:p>
                  </a:txBody>
                  <a:tcPr/>
                </a:tc>
                <a:tc>
                  <a:txBody>
                    <a:bodyPr/>
                    <a:lstStyle/>
                    <a:p>
                      <a:endParaRPr lang="pt-PT"/>
                    </a:p>
                  </a:txBody>
                  <a:tcPr/>
                </a:tc>
                <a:tc>
                  <a:txBody>
                    <a:bodyPr/>
                    <a:lstStyle/>
                    <a:p>
                      <a:endParaRPr lang="pt-PT" dirty="0"/>
                    </a:p>
                  </a:txBody>
                  <a:tcPr/>
                </a:tc>
              </a:tr>
              <a:tr h="400044">
                <a:tc>
                  <a:txBody>
                    <a:bodyPr/>
                    <a:lstStyle/>
                    <a:p>
                      <a:r>
                        <a:rPr lang="pt-PT" dirty="0" smtClean="0"/>
                        <a:t>Documentation</a:t>
                      </a:r>
                      <a:endParaRPr lang="pt-PT" dirty="0"/>
                    </a:p>
                  </a:txBody>
                  <a:tcPr/>
                </a:tc>
                <a:tc>
                  <a:txBody>
                    <a:bodyPr/>
                    <a:lstStyle/>
                    <a:p>
                      <a:endParaRPr lang="pt-PT"/>
                    </a:p>
                  </a:txBody>
                  <a:tcPr/>
                </a:tc>
                <a:tc>
                  <a:txBody>
                    <a:bodyPr/>
                    <a:lstStyle/>
                    <a:p>
                      <a:endParaRPr lang="pt-PT"/>
                    </a:p>
                  </a:txBody>
                  <a:tcPr/>
                </a:tc>
                <a:tc>
                  <a:txBody>
                    <a:bodyPr/>
                    <a:lstStyle/>
                    <a:p>
                      <a:endParaRPr lang="pt-PT" dirty="0"/>
                    </a:p>
                  </a:txBody>
                  <a:tcPr/>
                </a:tc>
                <a:tc>
                  <a:txBody>
                    <a:bodyPr/>
                    <a:lstStyle/>
                    <a:p>
                      <a:endParaRPr lang="pt-PT" dirty="0"/>
                    </a:p>
                  </a:txBody>
                  <a:tcPr/>
                </a:tc>
              </a:tr>
              <a:tr h="400044">
                <a:tc>
                  <a:txBody>
                    <a:bodyPr/>
                    <a:lstStyle/>
                    <a:p>
                      <a:endParaRPr lang="pt-PT" dirty="0"/>
                    </a:p>
                  </a:txBody>
                  <a:tcPr/>
                </a:tc>
                <a:tc>
                  <a:txBody>
                    <a:bodyPr/>
                    <a:lstStyle/>
                    <a:p>
                      <a:endParaRPr lang="pt-PT"/>
                    </a:p>
                  </a:txBody>
                  <a:tcPr/>
                </a:tc>
                <a:tc>
                  <a:txBody>
                    <a:bodyPr/>
                    <a:lstStyle/>
                    <a:p>
                      <a:endParaRPr lang="pt-PT"/>
                    </a:p>
                  </a:txBody>
                  <a:tcPr/>
                </a:tc>
                <a:tc>
                  <a:txBody>
                    <a:bodyPr/>
                    <a:lstStyle/>
                    <a:p>
                      <a:endParaRPr lang="pt-PT"/>
                    </a:p>
                  </a:txBody>
                  <a:tcPr/>
                </a:tc>
                <a:tc>
                  <a:txBody>
                    <a:bodyPr/>
                    <a:lstStyle/>
                    <a:p>
                      <a:endParaRPr lang="pt-PT" dirty="0"/>
                    </a:p>
                  </a:txBody>
                  <a:tcPr/>
                </a:tc>
              </a:tr>
              <a:tr h="400044">
                <a:tc>
                  <a:txBody>
                    <a:bodyPr/>
                    <a:lstStyle/>
                    <a:p>
                      <a:endParaRPr lang="pt-PT" dirty="0"/>
                    </a:p>
                  </a:txBody>
                  <a:tcPr/>
                </a:tc>
                <a:tc>
                  <a:txBody>
                    <a:bodyPr/>
                    <a:lstStyle/>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tc>
              </a:tr>
            </a:tbl>
          </a:graphicData>
        </a:graphic>
      </p:graphicFrame>
    </p:spTree>
    <p:extLst>
      <p:ext uri="{BB962C8B-B14F-4D97-AF65-F5344CB8AC3E}">
        <p14:creationId xmlns:p14="http://schemas.microsoft.com/office/powerpoint/2010/main" val="36767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half" idx="1"/>
          </p:nvPr>
        </p:nvSpPr>
        <p:spPr>
          <a:xfrm>
            <a:off x="1151367" y="2603500"/>
            <a:ext cx="10649627" cy="3416301"/>
          </a:xfrm>
        </p:spPr>
        <p:txBody>
          <a:bodyPr/>
          <a:lstStyle/>
          <a:p>
            <a:r>
              <a:rPr lang="en-US" dirty="0">
                <a:hlinkClick r:id="rId2"/>
              </a:rPr>
              <a:t>https://</a:t>
            </a:r>
            <a:r>
              <a:rPr lang="en-US" dirty="0" smtClean="0">
                <a:hlinkClick r:id="rId2"/>
              </a:rPr>
              <a:t>www.cloudbees.com/jenkins/about</a:t>
            </a:r>
            <a:endParaRPr lang="en-US" dirty="0" smtClean="0"/>
          </a:p>
          <a:p>
            <a:endParaRPr lang="en-US" dirty="0"/>
          </a:p>
        </p:txBody>
      </p:sp>
      <p:sp>
        <p:nvSpPr>
          <p:cNvPr id="5" name="Date Placeholder 4"/>
          <p:cNvSpPr>
            <a:spLocks noGrp="1"/>
          </p:cNvSpPr>
          <p:nvPr>
            <p:ph type="dt" sz="half" idx="10"/>
          </p:nvPr>
        </p:nvSpPr>
        <p:spPr/>
        <p:txBody>
          <a:bodyPr/>
          <a:lstStyle/>
          <a:p>
            <a:r>
              <a:rPr lang="en-US" smtClean="0"/>
              <a:t>10/7/2016</a:t>
            </a:r>
            <a:endParaRPr lang="en-US"/>
          </a:p>
        </p:txBody>
      </p:sp>
      <p:sp>
        <p:nvSpPr>
          <p:cNvPr id="6" name="Footer Placeholder 5"/>
          <p:cNvSpPr>
            <a:spLocks noGrp="1"/>
          </p:cNvSpPr>
          <p:nvPr>
            <p:ph type="ftr" sz="quarter" idx="11"/>
          </p:nvPr>
        </p:nvSpPr>
        <p:spPr/>
        <p:txBody>
          <a:bodyPr/>
          <a:lstStyle/>
          <a:p>
            <a:r>
              <a:rPr lang="pt-PT" smtClean="0"/>
              <a:t>FEUP - MESW</a:t>
            </a:r>
            <a:endParaRPr lang="pt-PT"/>
          </a:p>
        </p:txBody>
      </p:sp>
      <p:sp>
        <p:nvSpPr>
          <p:cNvPr id="7" name="Slide Number Placeholder 6"/>
          <p:cNvSpPr>
            <a:spLocks noGrp="1"/>
          </p:cNvSpPr>
          <p:nvPr>
            <p:ph type="sldNum" sz="quarter" idx="12"/>
          </p:nvPr>
        </p:nvSpPr>
        <p:spPr/>
        <p:txBody>
          <a:bodyPr/>
          <a:lstStyle/>
          <a:p>
            <a:fld id="{A0ECE5F2-81AA-4605-B028-6FBA391056AF}" type="slidenum">
              <a:rPr lang="pt-PT" smtClean="0"/>
              <a:t>11</a:t>
            </a:fld>
            <a:endParaRPr lang="pt-PT"/>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6367" y="5365951"/>
            <a:ext cx="1884628" cy="653850"/>
          </a:xfrm>
          <a:prstGeom prst="rect">
            <a:avLst/>
          </a:prstGeom>
        </p:spPr>
      </p:pic>
    </p:spTree>
    <p:extLst>
      <p:ext uri="{BB962C8B-B14F-4D97-AF65-F5344CB8AC3E}">
        <p14:creationId xmlns:p14="http://schemas.microsoft.com/office/powerpoint/2010/main" val="340441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2539116"/>
            <a:ext cx="4508996" cy="2283823"/>
          </a:xfrm>
        </p:spPr>
        <p:txBody>
          <a:bodyPr/>
          <a:lstStyle/>
          <a:p>
            <a:r>
              <a:rPr lang="en-US" sz="3600" dirty="0"/>
              <a:t>What is Continuous </a:t>
            </a:r>
            <a:r>
              <a:rPr lang="en-US" sz="3600" dirty="0" smtClean="0"/>
              <a:t>Integration (CI)?</a:t>
            </a:r>
            <a:endParaRPr lang="en-US" sz="3600" dirty="0"/>
          </a:p>
        </p:txBody>
      </p:sp>
      <p:sp>
        <p:nvSpPr>
          <p:cNvPr id="3" name="Content Placeholder 2"/>
          <p:cNvSpPr>
            <a:spLocks noGrp="1"/>
          </p:cNvSpPr>
          <p:nvPr>
            <p:ph type="body" idx="1"/>
          </p:nvPr>
        </p:nvSpPr>
        <p:spPr>
          <a:xfrm>
            <a:off x="6895559" y="1196752"/>
            <a:ext cx="4295180" cy="4968552"/>
          </a:xfrm>
        </p:spPr>
        <p:txBody>
          <a:bodyPr>
            <a:noAutofit/>
          </a:bodyPr>
          <a:lstStyle/>
          <a:p>
            <a:pPr lvl="0"/>
            <a:r>
              <a:rPr lang="en-US" sz="1400" dirty="0">
                <a:solidFill>
                  <a:schemeClr val="tx1">
                    <a:lumMod val="75000"/>
                    <a:lumOff val="25000"/>
                  </a:schemeClr>
                </a:solidFill>
              </a:rPr>
              <a:t>An important concept of any </a:t>
            </a:r>
            <a:r>
              <a:rPr lang="en-US" sz="1400" b="1" dirty="0">
                <a:solidFill>
                  <a:schemeClr val="tx1">
                    <a:lumMod val="75000"/>
                    <a:lumOff val="25000"/>
                  </a:schemeClr>
                </a:solidFill>
              </a:rPr>
              <a:t>agile software development</a:t>
            </a:r>
            <a:r>
              <a:rPr lang="en-US" sz="1400" dirty="0">
                <a:solidFill>
                  <a:schemeClr val="tx1">
                    <a:lumMod val="75000"/>
                    <a:lumOff val="25000"/>
                  </a:schemeClr>
                </a:solidFill>
              </a:rPr>
              <a:t> is getting reliable, working and integrated software at the end of every sprint or iteration. </a:t>
            </a:r>
            <a:endParaRPr lang="en-US" sz="1400" dirty="0" smtClean="0">
              <a:solidFill>
                <a:schemeClr val="tx1">
                  <a:lumMod val="75000"/>
                  <a:lumOff val="25000"/>
                </a:schemeClr>
              </a:solidFill>
            </a:endParaRPr>
          </a:p>
          <a:p>
            <a:pPr lvl="0"/>
            <a:r>
              <a:rPr lang="en-US" sz="1400" b="1" dirty="0" smtClean="0">
                <a:solidFill>
                  <a:schemeClr val="tx1">
                    <a:lumMod val="75000"/>
                    <a:lumOff val="25000"/>
                  </a:schemeClr>
                </a:solidFill>
                <a:effectLst>
                  <a:outerShdw blurRad="38100" dist="38100" dir="2700000" algn="tl">
                    <a:srgbClr val="000000">
                      <a:alpha val="43137"/>
                    </a:srgbClr>
                  </a:outerShdw>
                </a:effectLst>
              </a:rPr>
              <a:t>Continuous </a:t>
            </a:r>
            <a:r>
              <a:rPr lang="en-US" sz="1400" b="1" dirty="0">
                <a:solidFill>
                  <a:schemeClr val="tx1">
                    <a:lumMod val="75000"/>
                    <a:lumOff val="25000"/>
                  </a:schemeClr>
                </a:solidFill>
                <a:effectLst>
                  <a:outerShdw blurRad="38100" dist="38100" dir="2700000" algn="tl">
                    <a:srgbClr val="000000">
                      <a:alpha val="43137"/>
                    </a:srgbClr>
                  </a:outerShdw>
                </a:effectLst>
              </a:rPr>
              <a:t>integration </a:t>
            </a:r>
            <a:r>
              <a:rPr lang="en-US" sz="1400" dirty="0">
                <a:solidFill>
                  <a:schemeClr val="tx1">
                    <a:lumMod val="75000"/>
                    <a:lumOff val="25000"/>
                  </a:schemeClr>
                </a:solidFill>
              </a:rPr>
              <a:t>is a software development practice addressing this challenge by merging all changes made to the software and integrate all changed components </a:t>
            </a:r>
            <a:r>
              <a:rPr lang="en-US" sz="1400" dirty="0" smtClean="0">
                <a:solidFill>
                  <a:schemeClr val="tx1">
                    <a:lumMod val="75000"/>
                    <a:lumOff val="25000"/>
                  </a:schemeClr>
                </a:solidFill>
              </a:rPr>
              <a:t>regularly.</a:t>
            </a:r>
          </a:p>
          <a:p>
            <a:pPr lvl="0"/>
            <a:r>
              <a:rPr lang="en-US" sz="1400" b="1" u="sng" dirty="0" smtClean="0">
                <a:solidFill>
                  <a:schemeClr val="tx1">
                    <a:lumMod val="75000"/>
                    <a:lumOff val="25000"/>
                  </a:schemeClr>
                </a:solidFill>
              </a:rPr>
              <a:t>Goal</a:t>
            </a:r>
            <a:endParaRPr lang="en-US" sz="1400" dirty="0">
              <a:solidFill>
                <a:schemeClr val="tx1">
                  <a:lumMod val="75000"/>
                  <a:lumOff val="25000"/>
                </a:schemeClr>
              </a:solidFill>
            </a:endParaRPr>
          </a:p>
          <a:p>
            <a:pPr lvl="0"/>
            <a:r>
              <a:rPr lang="en-US" sz="1400" dirty="0" smtClean="0">
                <a:solidFill>
                  <a:schemeClr val="tx1">
                    <a:lumMod val="75000"/>
                    <a:lumOff val="25000"/>
                  </a:schemeClr>
                </a:solidFill>
              </a:rPr>
              <a:t>wrap </a:t>
            </a:r>
            <a:r>
              <a:rPr lang="en-US" sz="1400" dirty="0">
                <a:solidFill>
                  <a:schemeClr val="tx1">
                    <a:lumMod val="75000"/>
                    <a:lumOff val="25000"/>
                  </a:schemeClr>
                </a:solidFill>
              </a:rPr>
              <a:t>compilation, build, deployment and testing into a single, automated and regularly repeatable process. </a:t>
            </a:r>
            <a:endParaRPr lang="en-US" sz="1400" dirty="0" smtClean="0">
              <a:solidFill>
                <a:schemeClr val="tx1">
                  <a:lumMod val="75000"/>
                  <a:lumOff val="25000"/>
                </a:schemeClr>
              </a:solidFill>
            </a:endParaRPr>
          </a:p>
          <a:p>
            <a:pPr lvl="0"/>
            <a:endParaRPr lang="en-US" sz="1400" dirty="0" smtClean="0">
              <a:solidFill>
                <a:schemeClr val="tx1">
                  <a:lumMod val="75000"/>
                  <a:lumOff val="25000"/>
                </a:schemeClr>
              </a:solidFill>
            </a:endParaRPr>
          </a:p>
          <a:p>
            <a:pPr lvl="0"/>
            <a:endParaRPr lang="en-US" sz="1400" dirty="0">
              <a:solidFill>
                <a:schemeClr val="tx1">
                  <a:lumMod val="75000"/>
                  <a:lumOff val="25000"/>
                </a:schemeClr>
              </a:solidFill>
            </a:endParaRPr>
          </a:p>
          <a:p>
            <a:pPr lvl="0" algn="r"/>
            <a:r>
              <a:rPr lang="en-US" sz="1050" i="1" dirty="0" smtClean="0">
                <a:solidFill>
                  <a:schemeClr val="tx1">
                    <a:lumMod val="75000"/>
                    <a:lumOff val="25000"/>
                  </a:schemeClr>
                </a:solidFill>
              </a:rPr>
              <a:t>Definition according ISTQB Foundation</a:t>
            </a:r>
          </a:p>
        </p:txBody>
      </p:sp>
      <p:sp>
        <p:nvSpPr>
          <p:cNvPr id="4" name="Date Placeholder 3"/>
          <p:cNvSpPr>
            <a:spLocks noGrp="1"/>
          </p:cNvSpPr>
          <p:nvPr>
            <p:ph type="dt" sz="half" idx="10"/>
          </p:nvPr>
        </p:nvSpPr>
        <p:spPr/>
        <p:txBody>
          <a:bodyPr/>
          <a:lstStyle/>
          <a:p>
            <a:r>
              <a:rPr lang="en-US" smtClean="0"/>
              <a:t>10/7/2016</a:t>
            </a:r>
            <a:endParaRPr lang="en-US"/>
          </a:p>
        </p:txBody>
      </p:sp>
      <p:sp>
        <p:nvSpPr>
          <p:cNvPr id="5" name="Footer Placeholder 4"/>
          <p:cNvSpPr>
            <a:spLocks noGrp="1"/>
          </p:cNvSpPr>
          <p:nvPr>
            <p:ph type="ftr" sz="quarter" idx="11"/>
          </p:nvPr>
        </p:nvSpPr>
        <p:spPr/>
        <p:txBody>
          <a:bodyPr/>
          <a:lstStyle/>
          <a:p>
            <a:r>
              <a:rPr lang="pt-PT" smtClean="0"/>
              <a:t>FEUP - MESW</a:t>
            </a:r>
            <a:endParaRPr lang="pt-PT"/>
          </a:p>
        </p:txBody>
      </p:sp>
      <p:sp>
        <p:nvSpPr>
          <p:cNvPr id="6" name="Slide Number Placeholder 5"/>
          <p:cNvSpPr>
            <a:spLocks noGrp="1"/>
          </p:cNvSpPr>
          <p:nvPr>
            <p:ph type="sldNum" sz="quarter" idx="12"/>
          </p:nvPr>
        </p:nvSpPr>
        <p:spPr/>
        <p:txBody>
          <a:bodyPr/>
          <a:lstStyle/>
          <a:p>
            <a:fld id="{CA8D9AD5-F248-4919-864A-CFD76CC027D6}" type="slidenum">
              <a:rPr lang="pt-PT" smtClean="0"/>
              <a:t>2</a:t>
            </a:fld>
            <a:endParaRPr lang="pt-PT"/>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benefits of CI</a:t>
            </a:r>
            <a:endParaRPr lang="en-US"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3</a:t>
            </a:fld>
            <a:endParaRPr lang="pt-PT" dirty="0"/>
          </a:p>
        </p:txBody>
      </p:sp>
      <p:sp>
        <p:nvSpPr>
          <p:cNvPr id="7" name="Content Placeholder 6"/>
          <p:cNvSpPr>
            <a:spLocks noGrp="1"/>
          </p:cNvSpPr>
          <p:nvPr>
            <p:ph idx="1"/>
          </p:nvPr>
        </p:nvSpPr>
        <p:spPr>
          <a:xfrm>
            <a:off x="1154954" y="2348879"/>
            <a:ext cx="9495984" cy="3888433"/>
          </a:xfrm>
        </p:spPr>
        <p:txBody>
          <a:bodyPr>
            <a:normAutofit fontScale="85000" lnSpcReduction="20000"/>
          </a:bodyPr>
          <a:lstStyle/>
          <a:p>
            <a:pPr marL="0" indent="0">
              <a:buNone/>
            </a:pPr>
            <a:r>
              <a:rPr lang="en-US" b="1" dirty="0"/>
              <a:t>Each change on the code base or configuration is verified by an automated build and test, allowing teams to detect problems </a:t>
            </a:r>
            <a:r>
              <a:rPr lang="en-US" b="1" dirty="0" smtClean="0"/>
              <a:t>early!</a:t>
            </a:r>
            <a:endParaRPr lang="en-US" b="1" dirty="0"/>
          </a:p>
          <a:p>
            <a:r>
              <a:rPr lang="en-US" dirty="0"/>
              <a:t>The working code is committed and tested frequently, the team always knows if the code is working or not</a:t>
            </a:r>
          </a:p>
          <a:p>
            <a:r>
              <a:rPr lang="en-US" dirty="0"/>
              <a:t>By integrating regularly, errors are detected quickly, and can be located and analyzed more easily</a:t>
            </a:r>
          </a:p>
          <a:p>
            <a:r>
              <a:rPr lang="en-US" dirty="0"/>
              <a:t>Early identification of conflicting changes</a:t>
            </a:r>
          </a:p>
          <a:p>
            <a:r>
              <a:rPr lang="en-US" dirty="0"/>
              <a:t>Provides confidence that the next sprint is based on a solid foundation</a:t>
            </a:r>
          </a:p>
          <a:p>
            <a:r>
              <a:rPr lang="en-US" dirty="0"/>
              <a:t>Making progress is visible and encourages developers and testers</a:t>
            </a:r>
          </a:p>
          <a:p>
            <a:r>
              <a:rPr lang="en-US" dirty="0" smtClean="0"/>
              <a:t>When </a:t>
            </a:r>
            <a:r>
              <a:rPr lang="en-US" dirty="0"/>
              <a:t>unit tests fail or a bug emerges, developers might revert the codebase to a bug-free state, without wasting time for debugging and defect clearing</a:t>
            </a:r>
          </a:p>
          <a:p>
            <a:r>
              <a:rPr lang="en-US" dirty="0"/>
              <a:t>Constant availability of a deployable software at any time and at any place for testing, demo or education purposes</a:t>
            </a:r>
          </a:p>
          <a:p>
            <a:r>
              <a:rPr lang="en-US" dirty="0"/>
              <a:t>Reduces repetitive manual test </a:t>
            </a:r>
            <a:r>
              <a:rPr lang="en-US" dirty="0" smtClean="0"/>
              <a:t>activities</a:t>
            </a:r>
            <a:endParaRPr lang="en-US" dirty="0"/>
          </a:p>
        </p:txBody>
      </p:sp>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Tools</a:t>
            </a:r>
            <a:endParaRPr lang="en-US" dirty="0"/>
          </a:p>
        </p:txBody>
      </p:sp>
      <p:sp>
        <p:nvSpPr>
          <p:cNvPr id="3" name="Content Placeholder 2"/>
          <p:cNvSpPr>
            <a:spLocks noGrp="1"/>
          </p:cNvSpPr>
          <p:nvPr>
            <p:ph idx="1"/>
          </p:nvPr>
        </p:nvSpPr>
        <p:spPr/>
        <p:txBody>
          <a:bodyPr/>
          <a:lstStyle/>
          <a:p>
            <a:r>
              <a:rPr lang="en-US" dirty="0" smtClean="0"/>
              <a:t>Some examples of CI Tools:</a:t>
            </a:r>
            <a:endParaRPr lang="en-US" dirty="0"/>
          </a:p>
          <a:p>
            <a:pPr lvl="1"/>
            <a:r>
              <a:rPr lang="en-US" dirty="0" smtClean="0"/>
              <a:t>JENKINS</a:t>
            </a:r>
            <a:endParaRPr lang="en-US" dirty="0"/>
          </a:p>
          <a:p>
            <a:pPr lvl="1"/>
            <a:r>
              <a:rPr lang="en-US" dirty="0" smtClean="0"/>
              <a:t>TRAVIS</a:t>
            </a:r>
            <a:endParaRPr lang="en-US" dirty="0"/>
          </a:p>
          <a:p>
            <a:pPr lvl="1"/>
            <a:r>
              <a:rPr lang="en-US" dirty="0" smtClean="0"/>
              <a:t>BAMBOO</a:t>
            </a:r>
            <a:endParaRPr lang="en-US" dirty="0"/>
          </a:p>
          <a:p>
            <a:pPr lvl="1"/>
            <a:r>
              <a:rPr lang="en-US" dirty="0" smtClean="0"/>
              <a:t>CODESHIP</a:t>
            </a:r>
            <a:endParaRPr lang="en-US"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4</a:t>
            </a:fld>
            <a:endParaRPr lang="pt-PT" dirty="0"/>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348881"/>
            <a:ext cx="10035785" cy="4042958"/>
          </a:xfrm>
        </p:spPr>
        <p:txBody>
          <a:bodyPr/>
          <a:lstStyle/>
          <a:p>
            <a:r>
              <a:rPr lang="en-US" dirty="0" smtClean="0"/>
              <a:t>open </a:t>
            </a:r>
            <a:r>
              <a:rPr lang="en-US" dirty="0"/>
              <a:t>source automation server. </a:t>
            </a:r>
            <a:endParaRPr lang="en-US" dirty="0" smtClean="0"/>
          </a:p>
          <a:p>
            <a:r>
              <a:rPr lang="en-US" dirty="0" smtClean="0"/>
              <a:t>With </a:t>
            </a:r>
            <a:r>
              <a:rPr lang="en-US" dirty="0"/>
              <a:t>Jenkins, organizations can accelerate the software development process through automation. Jenkins manages and controls development lifecycle processes of all kinds, including build, document, test, package, stage, deployment, static analysis and many more</a:t>
            </a:r>
            <a:r>
              <a:rPr lang="en-US" dirty="0" smtClean="0"/>
              <a:t>.</a:t>
            </a:r>
          </a:p>
          <a:p>
            <a:r>
              <a:rPr lang="en-US" dirty="0"/>
              <a:t>You can set up Jenkins to watch for any code changes in places like SVN and </a:t>
            </a:r>
            <a:r>
              <a:rPr lang="en-US" dirty="0" err="1"/>
              <a:t>Git</a:t>
            </a:r>
            <a:r>
              <a:rPr lang="en-US" dirty="0"/>
              <a:t>, automatically do a build with tools like Ant and Maven, initiate tests and then take actions like rolling back or rolling forward in production.</a:t>
            </a:r>
            <a:endParaRPr lang="en-US"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5</a:t>
            </a:fld>
            <a:endParaRPr lang="pt-PT" dirty="0"/>
          </a:p>
        </p:txBody>
      </p:sp>
      <p:pic>
        <p:nvPicPr>
          <p:cNvPr id="1026" name="Picture 2" descr="Resultado de imagem para jenkin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823" y="791097"/>
            <a:ext cx="3240360" cy="104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348881"/>
            <a:ext cx="10035785" cy="4042958"/>
          </a:xfrm>
        </p:spPr>
        <p:txBody>
          <a:bodyPr/>
          <a:lstStyle/>
          <a:p>
            <a:pPr marL="0" indent="0">
              <a:buNone/>
            </a:pPr>
            <a:r>
              <a:rPr lang="en-US" sz="2400" b="1" dirty="0" smtClean="0">
                <a:effectLst>
                  <a:outerShdw blurRad="38100" dist="38100" dir="2700000" algn="tl">
                    <a:srgbClr val="000000">
                      <a:alpha val="43137"/>
                    </a:srgbClr>
                  </a:outerShdw>
                </a:effectLst>
              </a:rPr>
              <a:t>Using Jenkins</a:t>
            </a:r>
          </a:p>
          <a:p>
            <a:pPr marL="0" indent="0">
              <a:buNone/>
            </a:pPr>
            <a:r>
              <a:rPr lang="en-US" sz="1600" b="1" dirty="0" smtClean="0">
                <a:effectLst>
                  <a:outerShdw blurRad="38100" dist="38100" dir="2700000" algn="tl">
                    <a:srgbClr val="000000">
                      <a:alpha val="43137"/>
                    </a:srgbClr>
                  </a:outerShdw>
                </a:effectLst>
              </a:rPr>
              <a:t>REAL TESTIMONIES</a:t>
            </a:r>
          </a:p>
          <a:p>
            <a:pPr lvl="1"/>
            <a:r>
              <a:rPr lang="en-US" sz="1400" dirty="0" smtClean="0"/>
              <a:t>Xxx</a:t>
            </a:r>
          </a:p>
          <a:p>
            <a:pPr lvl="1"/>
            <a:r>
              <a:rPr lang="en-US" sz="1400" dirty="0" smtClean="0"/>
              <a:t>xx</a:t>
            </a:r>
            <a:endParaRPr lang="en-US" sz="1400"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6</a:t>
            </a:fld>
            <a:endParaRPr lang="pt-PT" dirty="0"/>
          </a:p>
        </p:txBody>
      </p:sp>
      <p:pic>
        <p:nvPicPr>
          <p:cNvPr id="1026" name="Picture 2" descr="Resultado de imagem para jenkin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823" y="791097"/>
            <a:ext cx="3240360" cy="104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24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TRAVIS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7</a:t>
            </a:fld>
            <a:endParaRPr lang="pt-PT" dirty="0"/>
          </a:p>
        </p:txBody>
      </p:sp>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BAMBOO</a:t>
            </a:r>
            <a:endParaRPr lang="en-US" dirty="0"/>
          </a:p>
        </p:txBody>
      </p:sp>
      <p:sp>
        <p:nvSpPr>
          <p:cNvPr id="3" name="Date Placeholder 2"/>
          <p:cNvSpPr>
            <a:spLocks noGrp="1"/>
          </p:cNvSpPr>
          <p:nvPr>
            <p:ph type="dt" sz="half" idx="10"/>
          </p:nvPr>
        </p:nvSpPr>
        <p:spPr/>
        <p:txBody>
          <a:bodyPr/>
          <a:lstStyle/>
          <a:p>
            <a:r>
              <a:rPr lang="en-US" smtClean="0"/>
              <a:t>10/7/2016</a:t>
            </a:r>
            <a:endParaRPr lang="en-US" dirty="0"/>
          </a:p>
        </p:txBody>
      </p:sp>
      <p:sp>
        <p:nvSpPr>
          <p:cNvPr id="4" name="Footer Placeholder 3"/>
          <p:cNvSpPr>
            <a:spLocks noGrp="1"/>
          </p:cNvSpPr>
          <p:nvPr>
            <p:ph type="ftr" sz="quarter" idx="11"/>
          </p:nvPr>
        </p:nvSpPr>
        <p:spPr/>
        <p:txBody>
          <a:bodyPr/>
          <a:lstStyle/>
          <a:p>
            <a:r>
              <a:rPr lang="pt-PT" smtClean="0"/>
              <a:t>FEUP - MESW</a:t>
            </a:r>
            <a:endParaRPr lang="pt-PT" dirty="0"/>
          </a:p>
        </p:txBody>
      </p:sp>
      <p:sp>
        <p:nvSpPr>
          <p:cNvPr id="5" name="Slide Number Placeholder 4"/>
          <p:cNvSpPr>
            <a:spLocks noGrp="1"/>
          </p:cNvSpPr>
          <p:nvPr>
            <p:ph type="sldNum" sz="quarter" idx="12"/>
          </p:nvPr>
        </p:nvSpPr>
        <p:spPr/>
        <p:txBody>
          <a:bodyPr/>
          <a:lstStyle/>
          <a:p>
            <a:fld id="{CA8D9AD5-F248-4919-864A-CFD76CC027D6}" type="slidenum">
              <a:rPr lang="pt-PT" smtClean="0"/>
              <a:t>8</a:t>
            </a:fld>
            <a:endParaRPr lang="pt-PT" dirty="0"/>
          </a:p>
        </p:txBody>
      </p:sp>
      <p:sp>
        <p:nvSpPr>
          <p:cNvPr id="7" name="Content Placeholder 6"/>
          <p:cNvSpPr>
            <a:spLocks noGrp="1"/>
          </p:cNvSpPr>
          <p:nvPr>
            <p:ph idx="1"/>
          </p:nvPr>
        </p:nvSpPr>
        <p:spPr/>
        <p:txBody>
          <a:bodyPr/>
          <a:lstStyle/>
          <a:p>
            <a:endParaRPr lang="pt-PT"/>
          </a:p>
        </p:txBody>
      </p:sp>
    </p:spTree>
    <p:extLst>
      <p:ext uri="{BB962C8B-B14F-4D97-AF65-F5344CB8AC3E}">
        <p14:creationId xmlns:p14="http://schemas.microsoft.com/office/powerpoint/2010/main" val="55931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CODESHIP</a:t>
            </a:r>
            <a:endParaRPr lang="en-US" dirty="0"/>
          </a:p>
        </p:txBody>
      </p:sp>
      <p:sp>
        <p:nvSpPr>
          <p:cNvPr id="3" name="Date Placeholder 2"/>
          <p:cNvSpPr>
            <a:spLocks noGrp="1"/>
          </p:cNvSpPr>
          <p:nvPr>
            <p:ph type="dt" sz="half" idx="10"/>
          </p:nvPr>
        </p:nvSpPr>
        <p:spPr/>
        <p:txBody>
          <a:bodyPr/>
          <a:lstStyle/>
          <a:p>
            <a:r>
              <a:rPr lang="en-US" smtClean="0"/>
              <a:t>10/7/2016</a:t>
            </a:r>
            <a:endParaRPr lang="en-US" dirty="0"/>
          </a:p>
        </p:txBody>
      </p:sp>
      <p:sp>
        <p:nvSpPr>
          <p:cNvPr id="4" name="Footer Placeholder 3"/>
          <p:cNvSpPr>
            <a:spLocks noGrp="1"/>
          </p:cNvSpPr>
          <p:nvPr>
            <p:ph type="ftr" sz="quarter" idx="11"/>
          </p:nvPr>
        </p:nvSpPr>
        <p:spPr/>
        <p:txBody>
          <a:bodyPr/>
          <a:lstStyle/>
          <a:p>
            <a:r>
              <a:rPr lang="pt-PT" smtClean="0"/>
              <a:t>FEUP - MESW</a:t>
            </a:r>
            <a:endParaRPr lang="pt-PT" dirty="0"/>
          </a:p>
        </p:txBody>
      </p:sp>
      <p:sp>
        <p:nvSpPr>
          <p:cNvPr id="5" name="Slide Number Placeholder 4"/>
          <p:cNvSpPr>
            <a:spLocks noGrp="1"/>
          </p:cNvSpPr>
          <p:nvPr>
            <p:ph type="sldNum" sz="quarter" idx="12"/>
          </p:nvPr>
        </p:nvSpPr>
        <p:spPr/>
        <p:txBody>
          <a:bodyPr/>
          <a:lstStyle/>
          <a:p>
            <a:fld id="{CA8D9AD5-F248-4919-864A-CFD76CC027D6}" type="slidenum">
              <a:rPr lang="pt-PT" smtClean="0"/>
              <a:t>9</a:t>
            </a:fld>
            <a:endParaRPr lang="pt-PT" dirty="0"/>
          </a:p>
        </p:txBody>
      </p:sp>
      <p:sp>
        <p:nvSpPr>
          <p:cNvPr id="7" name="Content Placeholder 6"/>
          <p:cNvSpPr>
            <a:spLocks noGrp="1"/>
          </p:cNvSpPr>
          <p:nvPr>
            <p:ph idx="1"/>
          </p:nvPr>
        </p:nvSpPr>
        <p:spPr/>
        <p:txBody>
          <a:bodyPr/>
          <a:lstStyle/>
          <a:p>
            <a:endParaRPr lang="pt-PT"/>
          </a:p>
        </p:txBody>
      </p:sp>
    </p:spTree>
    <p:extLst>
      <p:ext uri="{BB962C8B-B14F-4D97-AF65-F5344CB8AC3E}">
        <p14:creationId xmlns:p14="http://schemas.microsoft.com/office/powerpoint/2010/main" val="335585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197</TotalTime>
  <Words>386</Words>
  <Application>Microsoft Office PowerPoint</Application>
  <PresentationFormat>Widescreen</PresentationFormat>
  <Paragraphs>92</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Corbel</vt:lpstr>
      <vt:lpstr>Wingdings 3</vt:lpstr>
      <vt:lpstr>Ion Boardroom</vt:lpstr>
      <vt:lpstr>Continuous Integration Tools</vt:lpstr>
      <vt:lpstr>What is Continuous Integration (CI)?</vt:lpstr>
      <vt:lpstr>Some benefits of CI</vt:lpstr>
      <vt:lpstr>CI Tools</vt:lpstr>
      <vt:lpstr>PowerPoint Presentation</vt:lpstr>
      <vt:lpstr>PowerPoint Presentation</vt:lpstr>
      <vt:lpstr>TRAVIS</vt:lpstr>
      <vt:lpstr>BAMBOO</vt:lpstr>
      <vt:lpstr>CODESHIP</vt:lpstr>
      <vt:lpstr>TABLE XXXX</vt:lpstr>
      <vt:lpstr>References</vt:lpstr>
    </vt:vector>
  </TitlesOfParts>
  <Company>CSW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 Tools</dc:title>
  <dc:creator>Rita Silva</dc:creator>
  <cp:lastModifiedBy>Rita Silva</cp:lastModifiedBy>
  <cp:revision>13</cp:revision>
  <dcterms:created xsi:type="dcterms:W3CDTF">2016-10-03T09:33:13Z</dcterms:created>
  <dcterms:modified xsi:type="dcterms:W3CDTF">2016-10-03T15:47:01Z</dcterms:modified>
</cp:coreProperties>
</file>