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304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80" autoAdjust="0"/>
  </p:normalViewPr>
  <p:slideViewPr>
    <p:cSldViewPr>
      <p:cViewPr varScale="1">
        <p:scale>
          <a:sx n="98" d="100"/>
          <a:sy n="98" d="100"/>
        </p:scale>
        <p:origin x="78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</a:t>
          </a:r>
          <a:r>
            <a:rPr lang="pt-PT" sz="700" dirty="0" err="1" smtClean="0"/>
            <a:t>simplistic</a:t>
          </a:r>
          <a:r>
            <a:rPr lang="pt-PT" sz="700" dirty="0" smtClean="0"/>
            <a:t> a </a:t>
          </a:r>
          <a:r>
            <a:rPr lang="pt-PT" sz="700" dirty="0" err="1" smtClean="0"/>
            <a:t>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</a:t>
          </a:r>
          <a:r>
            <a:rPr lang="pt-PT" sz="700" dirty="0" smtClean="0"/>
            <a:t>verification </a:t>
          </a:r>
          <a:r>
            <a:rPr lang="pt-PT" sz="700" dirty="0" smtClean="0"/>
            <a:t>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</a:t>
          </a:r>
          <a:r>
            <a:rPr lang="pt-PT" sz="700" dirty="0" smtClean="0"/>
            <a:t>awareness if </a:t>
          </a:r>
          <a:r>
            <a:rPr lang="pt-PT" sz="700" dirty="0" smtClean="0"/>
            <a:t>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</a:t>
          </a:r>
          <a:r>
            <a:rPr lang="pt-PT" sz="700" dirty="0" err="1" smtClean="0"/>
            <a:t>good</a:t>
          </a:r>
          <a:r>
            <a:rPr lang="pt-PT" sz="700" dirty="0" smtClean="0"/>
            <a:t> for 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  <dgm:t>
        <a:bodyPr/>
        <a:lstStyle/>
        <a:p>
          <a:endParaRPr lang="pt-PT"/>
        </a:p>
      </dgm:t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  <dgm:t>
        <a:bodyPr/>
        <a:lstStyle/>
        <a:p>
          <a:endParaRPr lang="pt-PT"/>
        </a:p>
      </dgm:t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1EC1B8-A184-48D1-9A69-E934B5C7B28A}" type="pres">
      <dgm:prSet presAssocID="{3839A656-D98B-47E9-A658-DF73304CEB18}" presName="Name13" presStyleLbl="parChTrans1D2" presStyleIdx="1" presStyleCnt="13"/>
      <dgm:spPr/>
      <dgm:t>
        <a:bodyPr/>
        <a:lstStyle/>
        <a:p>
          <a:endParaRPr lang="pt-PT"/>
        </a:p>
      </dgm:t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F04F40-20BC-4EE2-A8E0-91CE9C5F4FA8}" type="pres">
      <dgm:prSet presAssocID="{37769943-29F6-4B68-A449-5DEE7577C941}" presName="Name13" presStyleLbl="parChTrans1D2" presStyleIdx="2" presStyleCnt="13"/>
      <dgm:spPr/>
      <dgm:t>
        <a:bodyPr/>
        <a:lstStyle/>
        <a:p>
          <a:endParaRPr lang="pt-PT"/>
        </a:p>
      </dgm:t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9F0254C-AFAD-4E3D-A8F7-6171D1D72BE5}" type="pres">
      <dgm:prSet presAssocID="{DA8DF7CA-1898-479A-AB8B-30F622A20386}" presName="Name13" presStyleLbl="parChTrans1D2" presStyleIdx="3" presStyleCnt="13"/>
      <dgm:spPr/>
      <dgm:t>
        <a:bodyPr/>
        <a:lstStyle/>
        <a:p>
          <a:endParaRPr lang="pt-PT"/>
        </a:p>
      </dgm:t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128F964-9EE8-46FF-B519-C8284E2BB040}" type="pres">
      <dgm:prSet presAssocID="{3F425AB1-C509-4C12-835D-8FB48463C56E}" presName="Name13" presStyleLbl="parChTrans1D2" presStyleIdx="4" presStyleCnt="13"/>
      <dgm:spPr/>
      <dgm:t>
        <a:bodyPr/>
        <a:lstStyle/>
        <a:p>
          <a:endParaRPr lang="pt-PT"/>
        </a:p>
      </dgm:t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  <dgm:t>
        <a:bodyPr/>
        <a:lstStyle/>
        <a:p>
          <a:endParaRPr lang="pt-PT"/>
        </a:p>
      </dgm:t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  <dgm:t>
        <a:bodyPr/>
        <a:lstStyle/>
        <a:p>
          <a:endParaRPr lang="pt-PT"/>
        </a:p>
      </dgm:t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  <dgm:t>
        <a:bodyPr/>
        <a:lstStyle/>
        <a:p>
          <a:endParaRPr lang="pt-PT"/>
        </a:p>
      </dgm:t>
    </dgm:pt>
    <dgm:pt modelId="{06CA16BD-3E66-4C53-92B0-52C52AD63648}" type="pres">
      <dgm:prSet presAssocID="{B66C6E76-A77D-4BAE-A190-E7C7B99630D5}" presName="rootConnector" presStyleLbl="node1" presStyleIdx="1" presStyleCnt="2"/>
      <dgm:spPr/>
      <dgm:t>
        <a:bodyPr/>
        <a:lstStyle/>
        <a:p>
          <a:endParaRPr lang="pt-PT"/>
        </a:p>
      </dgm:t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  <dgm:t>
        <a:bodyPr/>
        <a:lstStyle/>
        <a:p>
          <a:endParaRPr lang="pt-PT"/>
        </a:p>
      </dgm:t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  <dgm:t>
        <a:bodyPr/>
        <a:lstStyle/>
        <a:p>
          <a:endParaRPr lang="pt-PT"/>
        </a:p>
      </dgm:t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  <dgm:t>
        <a:bodyPr/>
        <a:lstStyle/>
        <a:p>
          <a:endParaRPr lang="pt-PT"/>
        </a:p>
      </dgm:t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  <dgm:t>
        <a:bodyPr/>
        <a:lstStyle/>
        <a:p>
          <a:endParaRPr lang="pt-PT"/>
        </a:p>
      </dgm:t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  <dgm:t>
        <a:bodyPr/>
        <a:lstStyle/>
        <a:p>
          <a:endParaRPr lang="pt-PT"/>
        </a:p>
      </dgm:t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  <dgm:t>
        <a:bodyPr/>
        <a:lstStyle/>
        <a:p>
          <a:endParaRPr lang="pt-PT"/>
        </a:p>
      </dgm:t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13844-B30E-425B-9C7A-1663396A215A}">
      <dsp:nvSpPr>
        <dsp:cNvPr id="0" name=""/>
        <dsp:cNvSpPr/>
      </dsp:nvSpPr>
      <dsp:spPr>
        <a:xfrm>
          <a:off x="1746298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Pros</a:t>
          </a:r>
          <a:endParaRPr lang="pt-PT" sz="2700" kern="1200" dirty="0"/>
        </a:p>
      </dsp:txBody>
      <dsp:txXfrm>
        <a:off x="1760997" y="18275"/>
        <a:ext cx="974352" cy="472477"/>
      </dsp:txXfrm>
    </dsp:sp>
    <dsp:sp modelId="{36E41940-D6AE-4B61-9614-578943ADDEBE}">
      <dsp:nvSpPr>
        <dsp:cNvPr id="0" name=""/>
        <dsp:cNvSpPr/>
      </dsp:nvSpPr>
      <dsp:spPr>
        <a:xfrm>
          <a:off x="1846673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FB75-42A9-43BC-8FD2-7AB5067B12F7}">
      <dsp:nvSpPr>
        <dsp:cNvPr id="0" name=""/>
        <dsp:cNvSpPr/>
      </dsp:nvSpPr>
      <dsp:spPr>
        <a:xfrm>
          <a:off x="1947049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Efficient</a:t>
          </a:r>
          <a:endParaRPr lang="pt-PT" sz="700" kern="1200" dirty="0"/>
        </a:p>
      </dsp:txBody>
      <dsp:txXfrm>
        <a:off x="1960412" y="613080"/>
        <a:ext cx="703274" cy="429524"/>
      </dsp:txXfrm>
    </dsp:sp>
    <dsp:sp modelId="{E91EC1B8-A184-48D1-9A69-E934B5C7B28A}">
      <dsp:nvSpPr>
        <dsp:cNvPr id="0" name=""/>
        <dsp:cNvSpPr/>
      </dsp:nvSpPr>
      <dsp:spPr>
        <a:xfrm>
          <a:off x="1846673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AF82-2A9D-4DC1-A988-0880718FA259}">
      <dsp:nvSpPr>
        <dsp:cNvPr id="0" name=""/>
        <dsp:cNvSpPr/>
      </dsp:nvSpPr>
      <dsp:spPr>
        <a:xfrm>
          <a:off x="1947049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Automatic Build for each commit</a:t>
          </a:r>
          <a:endParaRPr lang="pt-PT" sz="700" kern="1200" dirty="0"/>
        </a:p>
      </dsp:txBody>
      <dsp:txXfrm>
        <a:off x="1960412" y="1163597"/>
        <a:ext cx="703274" cy="429524"/>
      </dsp:txXfrm>
    </dsp:sp>
    <dsp:sp modelId="{6CF04F40-20BC-4EE2-A8E0-91CE9C5F4FA8}">
      <dsp:nvSpPr>
        <dsp:cNvPr id="0" name=""/>
        <dsp:cNvSpPr/>
      </dsp:nvSpPr>
      <dsp:spPr>
        <a:xfrm>
          <a:off x="1846673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1931F-3C81-4DB3-82D5-109D76282892}">
      <dsp:nvSpPr>
        <dsp:cNvPr id="0" name=""/>
        <dsp:cNvSpPr/>
      </dsp:nvSpPr>
      <dsp:spPr>
        <a:xfrm>
          <a:off x="1947049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Open Source</a:t>
          </a:r>
          <a:endParaRPr lang="pt-PT" sz="700" kern="1200" dirty="0"/>
        </a:p>
      </dsp:txBody>
      <dsp:txXfrm>
        <a:off x="1960412" y="1714114"/>
        <a:ext cx="703274" cy="429524"/>
      </dsp:txXfrm>
    </dsp:sp>
    <dsp:sp modelId="{59F0254C-AFAD-4E3D-A8F7-6171D1D72BE5}">
      <dsp:nvSpPr>
        <dsp:cNvPr id="0" name=""/>
        <dsp:cNvSpPr/>
      </dsp:nvSpPr>
      <dsp:spPr>
        <a:xfrm>
          <a:off x="1846673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715B6-BA7B-438E-97EB-8AEC5ECBF87A}">
      <dsp:nvSpPr>
        <dsp:cNvPr id="0" name=""/>
        <dsp:cNvSpPr/>
      </dsp:nvSpPr>
      <dsp:spPr>
        <a:xfrm>
          <a:off x="1947049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smtClean="0"/>
            <a:t>Several </a:t>
          </a:r>
          <a:r>
            <a:rPr lang="pt-PT" sz="700" kern="1200" dirty="0" smtClean="0"/>
            <a:t>plugins</a:t>
          </a:r>
          <a:endParaRPr lang="pt-PT" sz="700" kern="1200" dirty="0"/>
        </a:p>
      </dsp:txBody>
      <dsp:txXfrm>
        <a:off x="1960412" y="2264631"/>
        <a:ext cx="703274" cy="429524"/>
      </dsp:txXfrm>
    </dsp:sp>
    <dsp:sp modelId="{B128F964-9EE8-46FF-B519-C8284E2BB040}">
      <dsp:nvSpPr>
        <dsp:cNvPr id="0" name=""/>
        <dsp:cNvSpPr/>
      </dsp:nvSpPr>
      <dsp:spPr>
        <a:xfrm>
          <a:off x="1846673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8ED33-673B-47FB-8DF9-F219CFA710BC}">
      <dsp:nvSpPr>
        <dsp:cNvPr id="0" name=""/>
        <dsp:cNvSpPr/>
      </dsp:nvSpPr>
      <dsp:spPr>
        <a:xfrm>
          <a:off x="1947049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</a:t>
          </a:r>
          <a:r>
            <a:rPr lang="pt-PT" sz="700" kern="1200" dirty="0" smtClean="0"/>
            <a:t>awareness if </a:t>
          </a:r>
          <a:r>
            <a:rPr lang="pt-PT" sz="700" kern="1200" dirty="0" smtClean="0"/>
            <a:t>build is “broken”</a:t>
          </a:r>
          <a:endParaRPr lang="pt-PT" sz="700" kern="1200" dirty="0"/>
        </a:p>
      </dsp:txBody>
      <dsp:txXfrm>
        <a:off x="1960412" y="2815148"/>
        <a:ext cx="703274" cy="429524"/>
      </dsp:txXfrm>
    </dsp:sp>
    <dsp:sp modelId="{4A64C365-06C2-46B7-B947-59EF5BE39B6D}">
      <dsp:nvSpPr>
        <dsp:cNvPr id="0" name=""/>
        <dsp:cNvSpPr/>
      </dsp:nvSpPr>
      <dsp:spPr>
        <a:xfrm>
          <a:off x="1846673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64B1-E01A-4C78-9158-C8D63428B7DA}">
      <dsp:nvSpPr>
        <dsp:cNvPr id="0" name=""/>
        <dsp:cNvSpPr/>
      </dsp:nvSpPr>
      <dsp:spPr>
        <a:xfrm>
          <a:off x="1947049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A static code </a:t>
          </a:r>
          <a:r>
            <a:rPr lang="pt-PT" sz="700" kern="1200" dirty="0" smtClean="0"/>
            <a:t>verification </a:t>
          </a:r>
          <a:r>
            <a:rPr lang="pt-PT" sz="700" kern="1200" dirty="0" smtClean="0"/>
            <a:t>can also be done</a:t>
          </a:r>
          <a:endParaRPr lang="pt-PT" sz="700" kern="1200" dirty="0"/>
        </a:p>
      </dsp:txBody>
      <dsp:txXfrm>
        <a:off x="1960412" y="3365664"/>
        <a:ext cx="703274" cy="429524"/>
      </dsp:txXfrm>
    </dsp:sp>
    <dsp:sp modelId="{CC93376A-112F-470C-A92E-6B9C4768A381}">
      <dsp:nvSpPr>
        <dsp:cNvPr id="0" name=""/>
        <dsp:cNvSpPr/>
      </dsp:nvSpPr>
      <dsp:spPr>
        <a:xfrm>
          <a:off x="1846673" y="505451"/>
          <a:ext cx="100375" cy="3625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5492"/>
              </a:lnTo>
              <a:lnTo>
                <a:pt x="100375" y="362549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6D460-1049-4DD1-B5F1-BB5A03E46C6F}">
      <dsp:nvSpPr>
        <dsp:cNvPr id="0" name=""/>
        <dsp:cNvSpPr/>
      </dsp:nvSpPr>
      <dsp:spPr>
        <a:xfrm>
          <a:off x="1947049" y="390281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Possibility to do “nightly builds” – </a:t>
          </a:r>
          <a:r>
            <a:rPr lang="pt-PT" sz="700" kern="1200" dirty="0" err="1" smtClean="0"/>
            <a:t>good</a:t>
          </a:r>
          <a:r>
            <a:rPr lang="pt-PT" sz="700" kern="1200" dirty="0" smtClean="0"/>
            <a:t> for big projects</a:t>
          </a:r>
          <a:endParaRPr lang="pt-PT" sz="700" kern="1200" dirty="0"/>
        </a:p>
      </dsp:txBody>
      <dsp:txXfrm>
        <a:off x="1960412" y="3916181"/>
        <a:ext cx="703274" cy="429524"/>
      </dsp:txXfrm>
    </dsp:sp>
    <dsp:sp modelId="{2D6695BE-25C1-46C7-8352-964F3DB123E4}">
      <dsp:nvSpPr>
        <dsp:cNvPr id="0" name=""/>
        <dsp:cNvSpPr/>
      </dsp:nvSpPr>
      <dsp:spPr>
        <a:xfrm>
          <a:off x="2938582" y="3576"/>
          <a:ext cx="1003750" cy="501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smtClean="0"/>
            <a:t>Cons</a:t>
          </a:r>
          <a:endParaRPr lang="pt-PT" sz="2700" kern="1200" dirty="0"/>
        </a:p>
      </dsp:txBody>
      <dsp:txXfrm>
        <a:off x="2953281" y="18275"/>
        <a:ext cx="974352" cy="472477"/>
      </dsp:txXfrm>
    </dsp:sp>
    <dsp:sp modelId="{665B2015-8348-4619-A88A-458FE46C5216}">
      <dsp:nvSpPr>
        <dsp:cNvPr id="0" name=""/>
        <dsp:cNvSpPr/>
      </dsp:nvSpPr>
      <dsp:spPr>
        <a:xfrm>
          <a:off x="3038957" y="505451"/>
          <a:ext cx="100375" cy="322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91"/>
              </a:lnTo>
              <a:lnTo>
                <a:pt x="100375" y="32239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C1B7-11FB-4758-B864-210D01678FDC}">
      <dsp:nvSpPr>
        <dsp:cNvPr id="0" name=""/>
        <dsp:cNvSpPr/>
      </dsp:nvSpPr>
      <dsp:spPr>
        <a:xfrm>
          <a:off x="3139332" y="599717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Too </a:t>
          </a:r>
          <a:r>
            <a:rPr lang="pt-PT" sz="700" kern="1200" dirty="0" err="1" smtClean="0"/>
            <a:t>simplistic</a:t>
          </a:r>
          <a:r>
            <a:rPr lang="pt-PT" sz="700" kern="1200" dirty="0" smtClean="0"/>
            <a:t> a </a:t>
          </a:r>
          <a:r>
            <a:rPr lang="pt-PT" sz="700" kern="1200" dirty="0" err="1" smtClean="0"/>
            <a:t>presentation</a:t>
          </a:r>
          <a:endParaRPr lang="pt-PT" sz="700" kern="1200" dirty="0"/>
        </a:p>
      </dsp:txBody>
      <dsp:txXfrm>
        <a:off x="3152695" y="613080"/>
        <a:ext cx="703274" cy="429524"/>
      </dsp:txXfrm>
    </dsp:sp>
    <dsp:sp modelId="{0B3358E2-26D5-461E-AD31-7A4654034337}">
      <dsp:nvSpPr>
        <dsp:cNvPr id="0" name=""/>
        <dsp:cNvSpPr/>
      </dsp:nvSpPr>
      <dsp:spPr>
        <a:xfrm>
          <a:off x="3038957" y="505451"/>
          <a:ext cx="100375" cy="872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2908"/>
              </a:lnTo>
              <a:lnTo>
                <a:pt x="100375" y="8729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BF3B-7D1F-4A68-8FFB-C953C781DE15}">
      <dsp:nvSpPr>
        <dsp:cNvPr id="0" name=""/>
        <dsp:cNvSpPr/>
      </dsp:nvSpPr>
      <dsp:spPr>
        <a:xfrm>
          <a:off x="3139332" y="1150234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Icons not very clear</a:t>
          </a:r>
          <a:endParaRPr lang="pt-PT" sz="700" kern="1200" dirty="0"/>
        </a:p>
      </dsp:txBody>
      <dsp:txXfrm>
        <a:off x="3152695" y="1163597"/>
        <a:ext cx="703274" cy="429524"/>
      </dsp:txXfrm>
    </dsp:sp>
    <dsp:sp modelId="{2F157E92-6736-4A13-A6CB-BE96A53AFD9F}">
      <dsp:nvSpPr>
        <dsp:cNvPr id="0" name=""/>
        <dsp:cNvSpPr/>
      </dsp:nvSpPr>
      <dsp:spPr>
        <a:xfrm>
          <a:off x="3038957" y="505451"/>
          <a:ext cx="100375" cy="142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425"/>
              </a:lnTo>
              <a:lnTo>
                <a:pt x="100375" y="142342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7762-B5B8-4C69-88AE-F72473B32CBC}">
      <dsp:nvSpPr>
        <dsp:cNvPr id="0" name=""/>
        <dsp:cNvSpPr/>
      </dsp:nvSpPr>
      <dsp:spPr>
        <a:xfrm>
          <a:off x="3139332" y="170075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Some plugins require complicated configurations</a:t>
          </a:r>
          <a:endParaRPr lang="pt-PT" sz="700" kern="1200" dirty="0"/>
        </a:p>
      </dsp:txBody>
      <dsp:txXfrm>
        <a:off x="3152695" y="1714114"/>
        <a:ext cx="703274" cy="429524"/>
      </dsp:txXfrm>
    </dsp:sp>
    <dsp:sp modelId="{D69BB881-E2F5-44B9-9DBD-6D90C7DB7496}">
      <dsp:nvSpPr>
        <dsp:cNvPr id="0" name=""/>
        <dsp:cNvSpPr/>
      </dsp:nvSpPr>
      <dsp:spPr>
        <a:xfrm>
          <a:off x="3038957" y="505451"/>
          <a:ext cx="100375" cy="197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942"/>
              </a:lnTo>
              <a:lnTo>
                <a:pt x="100375" y="197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3E93-9EF6-4576-8695-D64977549991}">
      <dsp:nvSpPr>
        <dsp:cNvPr id="0" name=""/>
        <dsp:cNvSpPr/>
      </dsp:nvSpPr>
      <dsp:spPr>
        <a:xfrm>
          <a:off x="3139332" y="2251268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Constant effort for maintaince</a:t>
          </a:r>
          <a:endParaRPr lang="pt-PT" sz="700" kern="1200" dirty="0"/>
        </a:p>
      </dsp:txBody>
      <dsp:txXfrm>
        <a:off x="3152695" y="2264631"/>
        <a:ext cx="703274" cy="429524"/>
      </dsp:txXfrm>
    </dsp:sp>
    <dsp:sp modelId="{4F01DEA1-6963-411C-B81A-F6998C0C045E}">
      <dsp:nvSpPr>
        <dsp:cNvPr id="0" name=""/>
        <dsp:cNvSpPr/>
      </dsp:nvSpPr>
      <dsp:spPr>
        <a:xfrm>
          <a:off x="3038957" y="505451"/>
          <a:ext cx="100375" cy="25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458"/>
              </a:lnTo>
              <a:lnTo>
                <a:pt x="100375" y="252445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10DA3-1DE8-4F12-A68F-86C4A5BF1E8C}">
      <dsp:nvSpPr>
        <dsp:cNvPr id="0" name=""/>
        <dsp:cNvSpPr/>
      </dsp:nvSpPr>
      <dsp:spPr>
        <a:xfrm>
          <a:off x="3139332" y="2801785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Can be “overwhelming”</a:t>
          </a:r>
          <a:endParaRPr lang="pt-PT" sz="700" kern="1200" dirty="0"/>
        </a:p>
      </dsp:txBody>
      <dsp:txXfrm>
        <a:off x="3152695" y="2815148"/>
        <a:ext cx="703274" cy="429524"/>
      </dsp:txXfrm>
    </dsp:sp>
    <dsp:sp modelId="{42A4DB9D-6604-49D8-A581-EB7995E16BE9}">
      <dsp:nvSpPr>
        <dsp:cNvPr id="0" name=""/>
        <dsp:cNvSpPr/>
      </dsp:nvSpPr>
      <dsp:spPr>
        <a:xfrm>
          <a:off x="3038957" y="505451"/>
          <a:ext cx="100375" cy="307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975"/>
              </a:lnTo>
              <a:lnTo>
                <a:pt x="100375" y="307497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A010-9A56-4829-B858-D0D824AEF6AD}">
      <dsp:nvSpPr>
        <dsp:cNvPr id="0" name=""/>
        <dsp:cNvSpPr/>
      </dsp:nvSpPr>
      <dsp:spPr>
        <a:xfrm>
          <a:off x="3139332" y="3352301"/>
          <a:ext cx="730000" cy="45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700" kern="1200" dirty="0" smtClean="0"/>
            <a:t>Setup time</a:t>
          </a:r>
          <a:endParaRPr lang="pt-PT" sz="700" kern="1200" dirty="0"/>
        </a:p>
      </dsp:txBody>
      <dsp:txXfrm>
        <a:off x="3152695" y="3365664"/>
        <a:ext cx="703274" cy="429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practice that requires developers to integrate code into a shared repository at regular intervals.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was meant to remove the problem of finding later occurrence of issues in the build lifecycle.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 requires the developers to have frequent builds.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practice is that whenever a code commit occurs, a build should be triggered. -&gt; getting fast feedback.!!!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fast feedback is important so you always know right after you broke the build (introduced changes that made either the compile/build cycle or the tests fail) what you did that failed and how to revert it.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Jenkins, sometimes, one might also see the association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 is a very popular open-source Java-based continuous integration tool developed by Sun Microsystems which was later acquired by Oracle.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acquisition of Sun by Oracle, a fork was created from the Hudson source code, which brought about the introduction of Jenkins.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dirty="0" smtClean="0">
                <a:effectLst/>
              </a:rPr>
              <a:t>Operating System Version: Jenkins can be installed on Windows, Ubuntu/Debian, Red Hat/Fedora/CentOS, Mac OS X, openSUSE, FReeBSD, OpenBSD, Gentoo.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travis-ci.com/user/for-beginners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does it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832" y="663117"/>
            <a:ext cx="3744416" cy="821667"/>
          </a:xfrm>
        </p:spPr>
        <p:txBody>
          <a:bodyPr/>
          <a:lstStyle/>
          <a:p>
            <a:r>
              <a:rPr lang="en-US" dirty="0" smtClean="0"/>
              <a:t>?What it does?</a:t>
            </a:r>
            <a:endParaRPr lang="en-US" dirty="0"/>
          </a:p>
        </p:txBody>
      </p:sp>
      <p:sp>
        <p:nvSpPr>
          <p:cNvPr id="10" name="Rectângulo 9"/>
          <p:cNvSpPr/>
          <p:nvPr/>
        </p:nvSpPr>
        <p:spPr>
          <a:xfrm>
            <a:off x="551384" y="2348880"/>
            <a:ext cx="720080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5399" y="2763454"/>
            <a:ext cx="4725021" cy="665545"/>
          </a:xfrm>
        </p:spPr>
        <p:txBody>
          <a:bodyPr>
            <a:normAutofit/>
          </a:bodyPr>
          <a:lstStyle/>
          <a:p>
            <a:r>
              <a:rPr lang="pt-PT" dirty="0" err="1" smtClean="0"/>
              <a:t>Automated</a:t>
            </a:r>
            <a:r>
              <a:rPr lang="pt-PT" dirty="0" smtClean="0"/>
              <a:t> </a:t>
            </a:r>
            <a:r>
              <a:rPr lang="pt-PT" dirty="0" err="1" smtClean="0"/>
              <a:t>Tests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and </a:t>
            </a:r>
            <a:r>
              <a:rPr lang="pt-PT" dirty="0" err="1" smtClean="0"/>
              <a:t>Notifications</a:t>
            </a:r>
            <a:endParaRPr lang="pt-PT" dirty="0" smtClean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engenhar\FEUP\Laboratório\ContinuousIntegration\docs\automated-tests-and-notif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491363"/>
            <a:ext cx="2448273" cy="9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6"/>
          <p:cNvSpPr txBox="1">
            <a:spLocks/>
          </p:cNvSpPr>
          <p:nvPr/>
        </p:nvSpPr>
        <p:spPr>
          <a:xfrm>
            <a:off x="695400" y="4187676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 CI</a:t>
            </a:r>
            <a:endParaRPr lang="en-US" dirty="0"/>
          </a:p>
        </p:txBody>
      </p:sp>
      <p:pic>
        <p:nvPicPr>
          <p:cNvPr id="1029" name="Picture 5" descr="F:\engenhar\FEUP\Laboratório\ContinuousIntegration\docs\codeship-parallelc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988279"/>
            <a:ext cx="2675270" cy="8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6"/>
          <p:cNvSpPr txBox="1">
            <a:spLocks/>
          </p:cNvSpPr>
          <p:nvPr/>
        </p:nvSpPr>
        <p:spPr>
          <a:xfrm>
            <a:off x="723339" y="5500525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Deployment</a:t>
            </a:r>
            <a:r>
              <a:rPr lang="pt-PT" dirty="0" smtClean="0"/>
              <a:t> Pipelines</a:t>
            </a:r>
            <a:endParaRPr lang="en-US" dirty="0"/>
          </a:p>
        </p:txBody>
      </p:sp>
      <p:pic>
        <p:nvPicPr>
          <p:cNvPr id="1030" name="Picture 6" descr="F:\engenhar\FEUP\Laboratório\ContinuousIntegration\docs\deployment-pipelin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5214971"/>
            <a:ext cx="2016224" cy="11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ângulo 17"/>
          <p:cNvSpPr/>
          <p:nvPr/>
        </p:nvSpPr>
        <p:spPr>
          <a:xfrm>
            <a:off x="551384" y="3767881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ângulo 19"/>
          <p:cNvSpPr/>
          <p:nvPr/>
        </p:nvSpPr>
        <p:spPr>
          <a:xfrm>
            <a:off x="551384" y="5157192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ângulo 20"/>
          <p:cNvSpPr/>
          <p:nvPr/>
        </p:nvSpPr>
        <p:spPr>
          <a:xfrm>
            <a:off x="7968208" y="2347347"/>
            <a:ext cx="3744416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ângulo 21"/>
          <p:cNvSpPr/>
          <p:nvPr/>
        </p:nvSpPr>
        <p:spPr>
          <a:xfrm>
            <a:off x="7968208" y="3775124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8112224" y="274751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8112225" y="418767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Debug build via SSH</a:t>
            </a:r>
            <a:endParaRPr lang="en-US" dirty="0"/>
          </a:p>
        </p:txBody>
      </p:sp>
      <p:sp>
        <p:nvSpPr>
          <p:cNvPr id="25" name="Rectângulo 24"/>
          <p:cNvSpPr/>
          <p:nvPr/>
        </p:nvSpPr>
        <p:spPr>
          <a:xfrm>
            <a:off x="7968208" y="5179072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8112225" y="5558161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Browser </a:t>
            </a:r>
            <a:r>
              <a:rPr lang="pt-PT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920" y="663117"/>
            <a:ext cx="1440160" cy="821667"/>
          </a:xfrm>
        </p:spPr>
        <p:txBody>
          <a:bodyPr/>
          <a:lstStyle/>
          <a:p>
            <a:r>
              <a:rPr lang="en-US" dirty="0" smtClean="0"/>
              <a:t>+  ^  -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ângulo 7"/>
          <p:cNvSpPr/>
          <p:nvPr/>
        </p:nvSpPr>
        <p:spPr>
          <a:xfrm>
            <a:off x="551384" y="2348880"/>
            <a:ext cx="5328592" cy="38884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ângulo 9"/>
          <p:cNvSpPr/>
          <p:nvPr/>
        </p:nvSpPr>
        <p:spPr>
          <a:xfrm>
            <a:off x="6384032" y="2348880"/>
            <a:ext cx="5328592" cy="3888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51384" y="2348880"/>
            <a:ext cx="532859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solidFill>
                  <a:schemeClr val="bg1"/>
                </a:solidFill>
              </a:rPr>
              <a:t>+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84032" y="2348880"/>
            <a:ext cx="5328592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-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51384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</a:pPr>
            <a:r>
              <a:rPr lang="en-US" dirty="0" smtClean="0"/>
              <a:t>Free </a:t>
            </a:r>
            <a:r>
              <a:rPr lang="en-US" dirty="0"/>
              <a:t>plan has 5 private projects up to 100 builds per </a:t>
            </a:r>
            <a:r>
              <a:rPr lang="en-US" dirty="0" smtClean="0"/>
              <a:t>month.</a:t>
            </a:r>
            <a:endParaRPr lang="pt-PT" u="sng" dirty="0" smtClean="0"/>
          </a:p>
          <a:p>
            <a:pPr>
              <a:buClr>
                <a:srgbClr val="92D050"/>
              </a:buClr>
            </a:pPr>
            <a:r>
              <a:rPr lang="en-US" dirty="0" smtClean="0"/>
              <a:t>Unlimited </a:t>
            </a:r>
            <a:r>
              <a:rPr lang="en-US" dirty="0"/>
              <a:t>open source </a:t>
            </a:r>
            <a:r>
              <a:rPr lang="en-US" dirty="0" smtClean="0"/>
              <a:t>projects.</a:t>
            </a:r>
            <a:endParaRPr lang="en-US" u="sng" dirty="0" smtClean="0">
              <a:hlinkClick r:id="rId4"/>
            </a:endParaRPr>
          </a:p>
          <a:p>
            <a:pPr>
              <a:buClr>
                <a:srgbClr val="92D050"/>
              </a:buClr>
            </a:pPr>
            <a:r>
              <a:rPr lang="en-US" dirty="0"/>
              <a:t>Support for multiple tools, languages and </a:t>
            </a:r>
            <a:r>
              <a:rPr lang="en-US" dirty="0" smtClean="0"/>
              <a:t>databases.</a:t>
            </a:r>
          </a:p>
          <a:p>
            <a:pPr>
              <a:buClr>
                <a:srgbClr val="92D050"/>
              </a:buClr>
            </a:pPr>
            <a:r>
              <a:rPr lang="pt-PT" dirty="0" err="1" smtClean="0"/>
              <a:t>GitHub</a:t>
            </a:r>
            <a:r>
              <a:rPr lang="pt-PT" dirty="0"/>
              <a:t>,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 and </a:t>
            </a:r>
            <a:r>
              <a:rPr lang="pt-PT" dirty="0" err="1" smtClean="0"/>
              <a:t>Docker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.</a:t>
            </a:r>
            <a:endParaRPr lang="en-US" dirty="0"/>
          </a:p>
          <a:p>
            <a:pPr>
              <a:buClr>
                <a:srgbClr val="92D050"/>
              </a:buClr>
            </a:pPr>
            <a:endParaRPr lang="en-US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6384032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pt-PT" dirty="0" smtClean="0"/>
              <a:t>Too </a:t>
            </a:r>
            <a:r>
              <a:rPr lang="pt-PT" dirty="0" err="1" smtClean="0"/>
              <a:t>many</a:t>
            </a:r>
            <a:r>
              <a:rPr lang="pt-PT" dirty="0" smtClean="0"/>
              <a:t> </a:t>
            </a:r>
            <a:r>
              <a:rPr lang="pt-PT" dirty="0" err="1" smtClean="0"/>
              <a:t>permissions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configuration options via shell variables and admin </a:t>
            </a:r>
            <a:r>
              <a:rPr lang="en-US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7903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14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13598"/>
              </p:ext>
            </p:extLst>
          </p:nvPr>
        </p:nvGraphicFramePr>
        <p:xfrm>
          <a:off x="561111" y="2276874"/>
          <a:ext cx="11080426" cy="395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IntelliJ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Git,SVN,Mercurial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r>
                        <a:rPr lang="pt-PT" dirty="0" smtClean="0"/>
                        <a:t>, </a:t>
                      </a:r>
                      <a:r>
                        <a:rPr lang="pt-PT" dirty="0" err="1" smtClean="0"/>
                        <a:t>BitBucket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r>
                        <a:rPr lang="pt-PT" baseline="0" dirty="0" smtClean="0"/>
                        <a:t> (</a:t>
                      </a:r>
                      <a:r>
                        <a:rPr lang="pt-PT" baseline="0" dirty="0" err="1" smtClean="0"/>
                        <a:t>and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good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community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https://travis-ci.org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docs.travis-ci.com/user/for-beginners</a:t>
            </a:r>
            <a:endParaRPr lang="en-US" dirty="0" smtClean="0"/>
          </a:p>
          <a:p>
            <a:r>
              <a:rPr lang="en-US" dirty="0"/>
              <a:t>https://codeship.com/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15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Jenkins: </a:t>
            </a:r>
            <a:r>
              <a:rPr lang="en-US" sz="1600" b="1" dirty="0" smtClean="0"/>
              <a:t>REAL TESTIMONIES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5193342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hosted at GitHub.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smtClean="0"/>
              <a:t>which 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1128</TotalTime>
  <Words>1304</Words>
  <Application>Microsoft Office PowerPoint</Application>
  <PresentationFormat>Widescreen</PresentationFormat>
  <Paragraphs>238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Copperplate Gothic Bold</vt:lpstr>
      <vt:lpstr>Corbel</vt:lpstr>
      <vt:lpstr>Wingdings 3</vt:lpstr>
      <vt:lpstr>Ion Boardroom</vt:lpstr>
      <vt:lpstr>Continuous Integration Tools</vt:lpstr>
      <vt:lpstr>What is Continuous Integration (CI)?</vt:lpstr>
      <vt:lpstr>Some benefits of CI</vt:lpstr>
      <vt:lpstr>CI Tools</vt:lpstr>
      <vt:lpstr>PowerPoint Presentation</vt:lpstr>
      <vt:lpstr>PowerPoint Presentation</vt:lpstr>
      <vt:lpstr>PowerPoint Presentation</vt:lpstr>
      <vt:lpstr>PowerPoint Presentation</vt:lpstr>
      <vt:lpstr>What is it?</vt:lpstr>
      <vt:lpstr>PowerPoint Presentation</vt:lpstr>
      <vt:lpstr>PowerPoint Presentation</vt:lpstr>
      <vt:lpstr>?What it does?</vt:lpstr>
      <vt:lpstr>+  ^  -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Rita Silva</cp:lastModifiedBy>
  <cp:revision>58</cp:revision>
  <dcterms:created xsi:type="dcterms:W3CDTF">2016-10-03T09:33:13Z</dcterms:created>
  <dcterms:modified xsi:type="dcterms:W3CDTF">2016-10-06T18:46:04Z</dcterms:modified>
</cp:coreProperties>
</file>