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4"/>
  </p:notesMasterIdLst>
  <p:handoutMasterIdLst>
    <p:handoutMasterId r:id="rId35"/>
  </p:handoutMasterIdLst>
  <p:sldIdLst>
    <p:sldId id="277" r:id="rId2"/>
    <p:sldId id="605" r:id="rId3"/>
    <p:sldId id="606"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622" r:id="rId20"/>
    <p:sldId id="623" r:id="rId21"/>
    <p:sldId id="624" r:id="rId22"/>
    <p:sldId id="625" r:id="rId23"/>
    <p:sldId id="626" r:id="rId24"/>
    <p:sldId id="627" r:id="rId25"/>
    <p:sldId id="628" r:id="rId26"/>
    <p:sldId id="629" r:id="rId27"/>
    <p:sldId id="630" r:id="rId28"/>
    <p:sldId id="635" r:id="rId29"/>
    <p:sldId id="631" r:id="rId30"/>
    <p:sldId id="632" r:id="rId31"/>
    <p:sldId id="633" r:id="rId32"/>
    <p:sldId id="634" r:id="rId33"/>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THAI" initials="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FFFFFF"/>
    <a:srgbClr val="66FFFF"/>
    <a:srgbClr val="3399FF"/>
    <a:srgbClr val="FFFF99"/>
    <a:srgbClr val="CC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9659" autoAdjust="0"/>
  </p:normalViewPr>
  <p:slideViewPr>
    <p:cSldViewPr>
      <p:cViewPr varScale="1">
        <p:scale>
          <a:sx n="49" d="100"/>
          <a:sy n="49" d="100"/>
        </p:scale>
        <p:origin x="1668" y="2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8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04B39BC4-1706-453C-B7F9-7497DC17571D}" type="datetimeFigureOut">
              <a:rPr lang="en-US"/>
              <a:pPr>
                <a:defRPr/>
              </a:pPr>
              <a:t>3/25/2019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B6D6B7A-D568-45E0-9ABE-66410CF94674}" type="slidenum">
              <a:rPr lang="en-US" altLang="en-US"/>
              <a:pPr/>
              <a:t>‹#›</a:t>
            </a:fld>
            <a:endParaRPr lang="en-US" altLang="en-US"/>
          </a:p>
        </p:txBody>
      </p:sp>
    </p:spTree>
    <p:extLst>
      <p:ext uri="{BB962C8B-B14F-4D97-AF65-F5344CB8AC3E}">
        <p14:creationId xmlns:p14="http://schemas.microsoft.com/office/powerpoint/2010/main" val="30683803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65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AAE07A1-862F-47D5-B1C2-2BB9046D09D0}" type="slidenum">
              <a:rPr lang="en-US" altLang="en-US"/>
              <a:pPr/>
              <a:t>‹#›</a:t>
            </a:fld>
            <a:endParaRPr lang="en-US" altLang="en-US"/>
          </a:p>
        </p:txBody>
      </p:sp>
    </p:spTree>
    <p:extLst>
      <p:ext uri="{BB962C8B-B14F-4D97-AF65-F5344CB8AC3E}">
        <p14:creationId xmlns:p14="http://schemas.microsoft.com/office/powerpoint/2010/main" val="8057954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537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884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3484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62862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00612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9582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70785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5843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4925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02103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1746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423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3217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304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21111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21960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46152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2091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15623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09863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27537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44175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00340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32848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84282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9254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5106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971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3957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9604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4893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vi-VN" sz="1200" kern="1200" baseline="0" noProof="1" smtClean="0">
              <a:solidFill>
                <a:srgbClr val="FFFF00"/>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7546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fld id="{58BCFB4E-601C-49CC-96B7-7D7672CE672D}" type="datetime1">
              <a:rPr lang="en-US" altLang="en-US"/>
              <a:pPr/>
              <a:t>3/25/2019</a:t>
            </a:fld>
            <a:r>
              <a:rPr lang="en-US" altLang="en-US"/>
              <a:t>October 30, 2014</a:t>
            </a:r>
          </a:p>
        </p:txBody>
      </p:sp>
      <p:sp>
        <p:nvSpPr>
          <p:cNvPr id="4" name="Rectangle 9"/>
          <p:cNvSpPr>
            <a:spLocks noGrp="1" noChangeArrowheads="1"/>
          </p:cNvSpPr>
          <p:nvPr>
            <p:ph type="sldNum" sz="quarter" idx="11"/>
          </p:nvPr>
        </p:nvSpPr>
        <p:spPr>
          <a:ln/>
        </p:spPr>
        <p:txBody>
          <a:bodyPr/>
          <a:lstStyle>
            <a:lvl1pPr>
              <a:defRPr/>
            </a:lvl1pPr>
          </a:lstStyle>
          <a:p>
            <a:fld id="{7C8289A7-7231-4C86-8C7A-27F20A747108}" type="slidenum">
              <a:rPr lang="en-US" altLang="en-US"/>
              <a:pPr/>
              <a:t>‹#›</a:t>
            </a:fld>
            <a:endParaRPr lang="en-US" altLang="en-US"/>
          </a:p>
        </p:txBody>
      </p:sp>
    </p:spTree>
    <p:extLst>
      <p:ext uri="{BB962C8B-B14F-4D97-AF65-F5344CB8AC3E}">
        <p14:creationId xmlns:p14="http://schemas.microsoft.com/office/powerpoint/2010/main" val="242330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0C450DA6-299F-424F-9193-C2383394CEA3}" type="datetime1">
              <a:rPr lang="en-US" altLang="en-US"/>
              <a:pPr/>
              <a:t>3/25/2019</a:t>
            </a:fld>
            <a:r>
              <a:rPr lang="en-US" altLang="en-US"/>
              <a:t>October 30, 2014</a:t>
            </a:r>
          </a:p>
        </p:txBody>
      </p:sp>
      <p:sp>
        <p:nvSpPr>
          <p:cNvPr id="3" name="Rectangle 9"/>
          <p:cNvSpPr>
            <a:spLocks noGrp="1" noChangeArrowheads="1"/>
          </p:cNvSpPr>
          <p:nvPr>
            <p:ph type="sldNum" sz="quarter" idx="11"/>
          </p:nvPr>
        </p:nvSpPr>
        <p:spPr>
          <a:ln/>
        </p:spPr>
        <p:txBody>
          <a:bodyPr/>
          <a:lstStyle>
            <a:lvl1pPr>
              <a:defRPr/>
            </a:lvl1pPr>
          </a:lstStyle>
          <a:p>
            <a:fld id="{1C5B0B88-24C4-492C-9BBF-4BEBDF155C83}" type="slidenum">
              <a:rPr lang="en-US" altLang="en-US"/>
              <a:pPr/>
              <a:t>‹#›</a:t>
            </a:fld>
            <a:endParaRPr lang="en-US" altLang="en-US"/>
          </a:p>
        </p:txBody>
      </p:sp>
    </p:spTree>
    <p:extLst>
      <p:ext uri="{BB962C8B-B14F-4D97-AF65-F5344CB8AC3E}">
        <p14:creationId xmlns:p14="http://schemas.microsoft.com/office/powerpoint/2010/main" val="238285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fld id="{5D99B50C-550D-41AC-8331-A8EDA886D422}" type="datetime1">
              <a:rPr lang="en-US" altLang="en-US"/>
              <a:pPr/>
              <a:t>3/25/2019</a:t>
            </a:fld>
            <a:r>
              <a:rPr lang="en-US" altLang="en-US"/>
              <a:t>October 30, 2014</a:t>
            </a:r>
          </a:p>
        </p:txBody>
      </p:sp>
      <p:sp>
        <p:nvSpPr>
          <p:cNvPr id="6" name="Rectangle 9"/>
          <p:cNvSpPr>
            <a:spLocks noGrp="1" noChangeArrowheads="1"/>
          </p:cNvSpPr>
          <p:nvPr>
            <p:ph type="sldNum" sz="quarter" idx="11"/>
          </p:nvPr>
        </p:nvSpPr>
        <p:spPr>
          <a:ln/>
        </p:spPr>
        <p:txBody>
          <a:bodyPr/>
          <a:lstStyle>
            <a:lvl1pPr>
              <a:defRPr/>
            </a:lvl1pPr>
          </a:lstStyle>
          <a:p>
            <a:fld id="{1421EC08-93A8-4824-95F2-108B3B7447B7}" type="slidenum">
              <a:rPr lang="en-US" altLang="en-US"/>
              <a:pPr/>
              <a:t>‹#›</a:t>
            </a:fld>
            <a:endParaRPr lang="en-US" altLang="en-US"/>
          </a:p>
        </p:txBody>
      </p:sp>
    </p:spTree>
    <p:extLst>
      <p:ext uri="{BB962C8B-B14F-4D97-AF65-F5344CB8AC3E}">
        <p14:creationId xmlns:p14="http://schemas.microsoft.com/office/powerpoint/2010/main" val="27530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13"/>
            <a:ext cx="8229600" cy="5635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900113"/>
            <a:ext cx="8229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fld id="{19631534-B02C-4665-81DE-11DF3ACCB866}" type="datetime1">
              <a:rPr lang="en-US" altLang="en-US"/>
              <a:pPr/>
              <a:t>3/25/2019</a:t>
            </a:fld>
            <a:r>
              <a:rPr lang="en-US" altLang="en-US"/>
              <a:t>October 30, 2014</a:t>
            </a:r>
          </a:p>
        </p:txBody>
      </p:sp>
      <p:sp>
        <p:nvSpPr>
          <p:cNvPr id="5" name="Rectangle 9"/>
          <p:cNvSpPr>
            <a:spLocks noGrp="1" noChangeArrowheads="1"/>
          </p:cNvSpPr>
          <p:nvPr>
            <p:ph type="sldNum" sz="quarter" idx="11"/>
          </p:nvPr>
        </p:nvSpPr>
        <p:spPr>
          <a:ln/>
        </p:spPr>
        <p:txBody>
          <a:bodyPr/>
          <a:lstStyle>
            <a:lvl1pPr>
              <a:defRPr/>
            </a:lvl1pPr>
          </a:lstStyle>
          <a:p>
            <a:fld id="{43277355-25BF-49B1-AB0A-5F9A1E4E8EE3}" type="slidenum">
              <a:rPr lang="en-US" altLang="en-US"/>
              <a:pPr/>
              <a:t>‹#›</a:t>
            </a:fld>
            <a:endParaRPr lang="en-US" altLang="en-US"/>
          </a:p>
        </p:txBody>
      </p:sp>
    </p:spTree>
    <p:extLst>
      <p:ext uri="{BB962C8B-B14F-4D97-AF65-F5344CB8AC3E}">
        <p14:creationId xmlns:p14="http://schemas.microsoft.com/office/powerpoint/2010/main" val="20531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146434" name="Freeform 2"/>
          <p:cNvSpPr>
            <a:spLocks/>
          </p:cNvSpPr>
          <p:nvPr/>
        </p:nvSpPr>
        <p:spPr bwMode="gray">
          <a:xfrm>
            <a:off x="0" y="5445125"/>
            <a:ext cx="9144000" cy="1414463"/>
          </a:xfrm>
          <a:custGeom>
            <a:avLst/>
            <a:gdLst/>
            <a:ahLst/>
            <a:cxnLst>
              <a:cxn ang="0">
                <a:pos x="5760" y="885"/>
              </a:cxn>
              <a:cxn ang="0">
                <a:pos x="5760" y="0"/>
              </a:cxn>
              <a:cxn ang="0">
                <a:pos x="2832" y="626"/>
              </a:cxn>
              <a:cxn ang="0">
                <a:pos x="0" y="36"/>
              </a:cxn>
              <a:cxn ang="0">
                <a:pos x="0" y="891"/>
              </a:cxn>
              <a:cxn ang="0">
                <a:pos x="5760" y="885"/>
              </a:cxn>
            </a:cxnLst>
            <a:rect l="0" t="0" r="r" b="b"/>
            <a:pathLst>
              <a:path w="5760" h="891">
                <a:moveTo>
                  <a:pt x="5760" y="885"/>
                </a:moveTo>
                <a:lnTo>
                  <a:pt x="5760" y="0"/>
                </a:lnTo>
                <a:cubicBezTo>
                  <a:pt x="4888" y="573"/>
                  <a:pt x="3696" y="609"/>
                  <a:pt x="2832" y="626"/>
                </a:cubicBezTo>
                <a:cubicBezTo>
                  <a:pt x="1968" y="643"/>
                  <a:pt x="640" y="474"/>
                  <a:pt x="0" y="36"/>
                </a:cubicBezTo>
                <a:lnTo>
                  <a:pt x="0" y="891"/>
                </a:lnTo>
                <a:lnTo>
                  <a:pt x="5760" y="885"/>
                </a:lnTo>
                <a:close/>
              </a:path>
            </a:pathLst>
          </a:custGeom>
          <a:gradFill rotWithShape="1">
            <a:gsLst>
              <a:gs pos="0">
                <a:schemeClr val="accent1"/>
              </a:gs>
              <a:gs pos="100000">
                <a:schemeClr val="accent1">
                  <a:gamma/>
                  <a:tint val="15294"/>
                  <a:invGamma/>
                </a:schemeClr>
              </a:gs>
            </a:gsLst>
            <a:lin ang="5400000" scaled="1"/>
          </a:gradFill>
          <a:ln w="9525">
            <a:noFill/>
            <a:round/>
            <a:headEnd/>
            <a:tailEnd/>
          </a:ln>
          <a:effectLst/>
        </p:spPr>
        <p:txBody>
          <a:bodyPr/>
          <a:lstStyle/>
          <a:p>
            <a:pPr>
              <a:defRPr/>
            </a:pPr>
            <a:endParaRPr lang="en-US">
              <a:latin typeface="Arial" charset="0"/>
            </a:endParaRPr>
          </a:p>
        </p:txBody>
      </p:sp>
      <p:graphicFrame>
        <p:nvGraphicFramePr>
          <p:cNvPr id="1026" name="Object 3"/>
          <p:cNvGraphicFramePr>
            <a:graphicFrameLocks noChangeAspect="1"/>
          </p:cNvGraphicFramePr>
          <p:nvPr/>
        </p:nvGraphicFramePr>
        <p:xfrm>
          <a:off x="0" y="0"/>
          <a:ext cx="9144000" cy="692150"/>
        </p:xfrm>
        <a:graphic>
          <a:graphicData uri="http://schemas.openxmlformats.org/presentationml/2006/ole">
            <mc:AlternateContent xmlns:mc="http://schemas.openxmlformats.org/markup-compatibility/2006">
              <mc:Choice xmlns:v="urn:schemas-microsoft-com:vml" Requires="v">
                <p:oleObj spid="_x0000_s1458" name="Image" r:id="rId8" imgW="7390476" imgH="913963" progId="Photoshop.Image.6">
                  <p:embed/>
                </p:oleObj>
              </mc:Choice>
              <mc:Fallback>
                <p:oleObj name="Image" r:id="rId8" imgW="7390476" imgH="913963" progId="Photoshop.Image.6">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0" y="0"/>
                        <a:ext cx="91440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6" name="Rectangle 4"/>
          <p:cNvSpPr>
            <a:spLocks noChangeArrowheads="1"/>
          </p:cNvSpPr>
          <p:nvPr/>
        </p:nvSpPr>
        <p:spPr bwMode="gray">
          <a:xfrm>
            <a:off x="0" y="6538913"/>
            <a:ext cx="9144000" cy="333375"/>
          </a:xfrm>
          <a:prstGeom prst="rect">
            <a:avLst/>
          </a:prstGeom>
          <a:gradFill rotWithShape="1">
            <a:gsLst>
              <a:gs pos="0">
                <a:schemeClr val="tx2"/>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46437" name="Rectangle 5"/>
          <p:cNvSpPr>
            <a:spLocks noChangeArrowheads="1"/>
          </p:cNvSpPr>
          <p:nvPr/>
        </p:nvSpPr>
        <p:spPr bwMode="gray">
          <a:xfrm>
            <a:off x="0" y="69215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pPr>
              <a:defRPr/>
            </a:pPr>
            <a:endParaRPr lang="en-US">
              <a:latin typeface="Arial" charset="0"/>
            </a:endParaRPr>
          </a:p>
        </p:txBody>
      </p:sp>
      <p:sp>
        <p:nvSpPr>
          <p:cNvPr id="1031"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6439" name="Rectangle 7"/>
          <p:cNvSpPr>
            <a:spLocks noGrp="1" noChangeArrowheads="1"/>
          </p:cNvSpPr>
          <p:nvPr>
            <p:ph type="dt" sz="half" idx="2"/>
          </p:nvPr>
        </p:nvSpPr>
        <p:spPr bwMode="white">
          <a:xfrm>
            <a:off x="381000" y="66135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Verdana" panose="020B0604030504040204" pitchFamily="34" charset="0"/>
              </a:defRPr>
            </a:lvl1pPr>
          </a:lstStyle>
          <a:p>
            <a:fld id="{99201230-70B4-4545-A44B-5F57B01BD932}" type="datetime1">
              <a:rPr lang="en-US" altLang="en-US"/>
              <a:pPr/>
              <a:t>3/25/2019</a:t>
            </a:fld>
            <a:r>
              <a:rPr lang="en-US" altLang="en-US"/>
              <a:t>October 30, 2014</a:t>
            </a:r>
          </a:p>
        </p:txBody>
      </p:sp>
      <p:sp>
        <p:nvSpPr>
          <p:cNvPr id="146441" name="Rectangle 9"/>
          <p:cNvSpPr>
            <a:spLocks noGrp="1" noChangeArrowheads="1"/>
          </p:cNvSpPr>
          <p:nvPr>
            <p:ph type="sldNum" sz="quarter" idx="4"/>
          </p:nvPr>
        </p:nvSpPr>
        <p:spPr bwMode="white">
          <a:xfrm>
            <a:off x="6629400" y="65532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defRPr>
            </a:lvl1pPr>
          </a:lstStyle>
          <a:p>
            <a:fld id="{8FE17C18-3E43-4D4F-A97D-EB1A3D807FB6}" type="slidenum">
              <a:rPr lang="en-US" altLang="en-US"/>
              <a:pPr/>
              <a:t>‹#›</a:t>
            </a:fld>
            <a:endParaRPr lang="en-US" altLang="en-US"/>
          </a:p>
        </p:txBody>
      </p:sp>
      <p:sp>
        <p:nvSpPr>
          <p:cNvPr id="1034"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 name="Rectangle 7"/>
          <p:cNvSpPr>
            <a:spLocks noChangeArrowheads="1"/>
          </p:cNvSpPr>
          <p:nvPr/>
        </p:nvSpPr>
        <p:spPr bwMode="white">
          <a:xfrm>
            <a:off x="3352800" y="6567488"/>
            <a:ext cx="2362200" cy="366712"/>
          </a:xfrm>
          <a:prstGeom prst="rect">
            <a:avLst/>
          </a:prstGeom>
          <a:noFill/>
          <a:ln w="9525">
            <a:noFill/>
            <a:miter lim="800000"/>
            <a:headEnd/>
            <a:tailEnd/>
          </a:ln>
        </p:spPr>
        <p:txBody>
          <a:bodyPr/>
          <a:lstStyle/>
          <a:p>
            <a:pPr algn="ctr" eaLnBrk="1" hangingPunct="1">
              <a:defRPr/>
            </a:pPr>
            <a:r>
              <a:rPr lang="en-US" sz="1200">
                <a:solidFill>
                  <a:schemeClr val="bg1"/>
                </a:solidFill>
                <a:latin typeface="Verdana" pitchFamily="34" charset="0"/>
              </a:rPr>
              <a:t>VNU University of Science</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iming>
    <p:tnLst>
      <p:par>
        <p:cTn id="1" dur="indefinite" restart="never" nodeType="tmRoot"/>
      </p:par>
    </p:tnLst>
  </p:timing>
  <p:hf hdr="0" ft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9"/>
          <p:cNvSpPr>
            <a:spLocks noGrp="1" noChangeArrowheads="1"/>
          </p:cNvSpPr>
          <p:nvPr>
            <p:ph type="sldNum" sz="quarter" idx="11"/>
          </p:nvPr>
        </p:nvSpPr>
        <p:spPr>
          <a:ln/>
        </p:spPr>
        <p:txBody>
          <a:bodyPr/>
          <a:lstStyle/>
          <a:p>
            <a:fld id="{C934DB9C-00FA-4C5F-AA6D-BFD55A58B7E4}" type="slidenum">
              <a:rPr lang="en-US" altLang="en-US"/>
              <a:pPr/>
              <a:t>1</a:t>
            </a:fld>
            <a:endParaRPr lang="en-US" altLang="en-US"/>
          </a:p>
        </p:txBody>
      </p:sp>
      <p:sp>
        <p:nvSpPr>
          <p:cNvPr id="65" name="Rectangle 9"/>
          <p:cNvSpPr txBox="1">
            <a:spLocks noChangeArrowheads="1"/>
          </p:cNvSpPr>
          <p:nvPr/>
        </p:nvSpPr>
        <p:spPr bwMode="auto">
          <a:xfrm>
            <a:off x="-76200" y="1562101"/>
            <a:ext cx="9144000" cy="2743200"/>
          </a:xfrm>
          <a:prstGeom prst="rect">
            <a:avLst/>
          </a:prstGeom>
          <a:noFill/>
          <a:ln w="9525">
            <a:noFill/>
            <a:miter lim="800000"/>
            <a:headEnd/>
            <a:tailEnd/>
          </a:ln>
        </p:spPr>
        <p:txBody>
          <a:bodyPr anchor="ctr"/>
          <a:lstStyle/>
          <a:p>
            <a:pPr algn="ctr">
              <a:lnSpc>
                <a:spcPct val="150000"/>
              </a:lnSpc>
              <a:defRPr/>
            </a:pPr>
            <a:endParaRPr lang="en-US" sz="2400" b="1" noProof="1" smtClean="0">
              <a:latin typeface="Times New Roman" panose="02020603050405020304" pitchFamily="18" charset="0"/>
              <a:cs typeface="Times New Roman" panose="02020603050405020304" pitchFamily="18" charset="0"/>
            </a:endParaRPr>
          </a:p>
          <a:p>
            <a:pPr algn="ctr">
              <a:lnSpc>
                <a:spcPct val="150000"/>
              </a:lnSpc>
              <a:defRPr/>
            </a:pPr>
            <a:endParaRPr lang="en-US" b="1" smtClean="0">
              <a:latin typeface="Times New Roman" panose="02020603050405020304" pitchFamily="18" charset="0"/>
              <a:cs typeface="Times New Roman" panose="02020603050405020304" pitchFamily="18" charset="0"/>
            </a:endParaRPr>
          </a:p>
          <a:p>
            <a:pPr algn="ctr">
              <a:lnSpc>
                <a:spcPct val="150000"/>
              </a:lnSpc>
              <a:defRPr/>
            </a:pPr>
            <a:r>
              <a:rPr lang="en-US" b="1" smtClean="0">
                <a:latin typeface="Times New Roman" panose="02020603050405020304" pitchFamily="18" charset="0"/>
                <a:cs typeface="Times New Roman" panose="02020603050405020304" pitchFamily="18" charset="0"/>
              </a:rPr>
              <a:t>CHƯƠNG 2: CÁC THÀNH PHẦN CỦA LỚP</a:t>
            </a:r>
            <a:endParaRPr lang="en-US" b="1" smtClean="0">
              <a:latin typeface="Segoe UI Black" panose="020B0A02040204020203" pitchFamily="34" charset="0"/>
              <a:ea typeface="Segoe UI Black" panose="020B0A02040204020203" pitchFamily="34" charset="0"/>
              <a:cs typeface="Segoe UI Black" panose="020B0A02040204020203" pitchFamily="34" charset="0"/>
            </a:endParaRPr>
          </a:p>
          <a:p>
            <a:endParaRPr lang="en-US" smtClean="0"/>
          </a:p>
          <a:p>
            <a:endParaRPr lang="en-US" sz="2400"/>
          </a:p>
          <a:p>
            <a:endParaRPr lang="en-US" sz="2400" smtClean="0"/>
          </a:p>
          <a:p>
            <a:endParaRPr lang="en-US" sz="2500" b="1">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Rectangle 7"/>
          <p:cNvSpPr>
            <a:spLocks noGrp="1" noChangeArrowheads="1"/>
          </p:cNvSpPr>
          <p:nvPr>
            <p:ph type="dt" sz="quarter" idx="10"/>
          </p:nvPr>
        </p:nvSpPr>
        <p:spPr>
          <a:xfrm>
            <a:off x="3535279" y="6553200"/>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sz="1400" noProof="1" smtClean="0">
                <a:solidFill>
                  <a:schemeClr val="bg1"/>
                </a:solidFill>
                <a:latin typeface="Verdana" panose="020B0604030504040204" pitchFamily="34" charset="0"/>
              </a:rPr>
              <a:t>         Đà Lạt, 2019</a:t>
            </a:r>
            <a:endParaRPr lang="vi-VN" sz="1400" noProof="1">
              <a:solidFill>
                <a:schemeClr val="bg1"/>
              </a:solidFill>
              <a:latin typeface="Verdana" panose="020B0604030504040204" pitchFamily="34" charset="0"/>
            </a:endParaRPr>
          </a:p>
        </p:txBody>
      </p:sp>
      <p:cxnSp>
        <p:nvCxnSpPr>
          <p:cNvPr id="3" name="Straight Connector 2"/>
          <p:cNvCxnSpPr/>
          <p:nvPr/>
        </p:nvCxnSpPr>
        <p:spPr bwMode="auto">
          <a:xfrm>
            <a:off x="76200" y="3352800"/>
            <a:ext cx="8991600" cy="0"/>
          </a:xfrm>
          <a:prstGeom prst="line">
            <a:avLst/>
          </a:prstGeom>
          <a:solidFill>
            <a:schemeClr val="accent1"/>
          </a:solidFill>
          <a:ln w="31750" cap="flat" cmpd="sng" algn="ctr">
            <a:solidFill>
              <a:schemeClr val="tx2">
                <a:lumMod val="75000"/>
              </a:schemeClr>
            </a:solidFill>
            <a:prstDash val="solid"/>
            <a:round/>
            <a:headEnd type="none" w="med" len="med"/>
            <a:tailEnd type="none" w="med" len="med"/>
          </a:ln>
          <a:effectLst/>
        </p:spPr>
      </p:cxnSp>
      <p:pic>
        <p:nvPicPr>
          <p:cNvPr id="4" name="Picture 3"/>
          <p:cNvPicPr>
            <a:picLocks noChangeAspect="1"/>
          </p:cNvPicPr>
          <p:nvPr/>
        </p:nvPicPr>
        <p:blipFill>
          <a:blip r:embed="rId3"/>
          <a:stretch>
            <a:fillRect/>
          </a:stretch>
        </p:blipFill>
        <p:spPr>
          <a:xfrm>
            <a:off x="-19050" y="0"/>
            <a:ext cx="9163050" cy="8763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10</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19543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Ví</a:t>
            </a:r>
            <a:r>
              <a:rPr lang="en-US" sz="2400" dirty="0" smtClean="0"/>
              <a:t> </a:t>
            </a:r>
            <a:r>
              <a:rPr lang="en-US" sz="2400" dirty="0" err="1" smtClean="0"/>
              <a:t>dụ</a:t>
            </a:r>
            <a:r>
              <a:rPr lang="en-US" sz="2400" dirty="0" smtClean="0"/>
              <a:t>: </a:t>
            </a:r>
            <a:r>
              <a:rPr lang="vi-VN" sz="2400" i="1" dirty="0"/>
              <a:t>trong ví dụ trên đối tượng ob1 đã đặt giá trị cho biến thành phần static của lớp là  i và cũng là  phần chung cho cả hai đối tượng ob1 và ob2 , do đó hai đối tượng gọi geti( ) đều cho kết quả giống </a:t>
            </a:r>
            <a:r>
              <a:rPr lang="vi-VN" sz="2400" i="1" dirty="0" smtClean="0"/>
              <a:t>nhau</a:t>
            </a:r>
            <a:r>
              <a:rPr lang="vi-VN" dirty="0" smtClean="0"/>
              <a:t> </a:t>
            </a:r>
            <a:endParaRPr lang="en-US" sz="4400" i="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766762" y="2286000"/>
            <a:ext cx="8377238" cy="4267200"/>
          </a:xfrm>
          <a:prstGeom prst="rect">
            <a:avLst/>
          </a:prstGeom>
        </p:spPr>
      </p:pic>
    </p:spTree>
    <p:extLst>
      <p:ext uri="{BB962C8B-B14F-4D97-AF65-F5344CB8AC3E}">
        <p14:creationId xmlns:p14="http://schemas.microsoft.com/office/powerpoint/2010/main" val="2158378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11</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1801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smtClean="0"/>
              <a:t>M</a:t>
            </a:r>
            <a:r>
              <a:rPr lang="vi-VN" sz="2400" dirty="0" smtClean="0"/>
              <a:t>ột </a:t>
            </a:r>
            <a:r>
              <a:rPr lang="vi-VN" sz="2400" dirty="0"/>
              <a:t>biến thành phần static tồn tại trước bất kỳ một đối tượng của lớp tạo ra và nó được truy cập đến mà không phụ thuộc bất kỳ đối tượng nào</a:t>
            </a:r>
            <a:r>
              <a:rPr lang="vi-VN" dirty="0" smtClean="0"/>
              <a:t> </a:t>
            </a:r>
            <a:endParaRPr lang="en-US" sz="4400" i="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752600" y="2057400"/>
            <a:ext cx="7391400" cy="4424716"/>
          </a:xfrm>
          <a:prstGeom prst="rect">
            <a:avLst/>
          </a:prstGeom>
        </p:spPr>
      </p:pic>
    </p:spTree>
    <p:extLst>
      <p:ext uri="{BB962C8B-B14F-4D97-AF65-F5344CB8AC3E}">
        <p14:creationId xmlns:p14="http://schemas.microsoft.com/office/powerpoint/2010/main" val="373282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24115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Phương</a:t>
            </a:r>
            <a:r>
              <a:rPr lang="en-US" sz="2400" dirty="0" smtClean="0"/>
              <a:t> </a:t>
            </a:r>
            <a:r>
              <a:rPr lang="en-US" sz="2400" dirty="0" err="1" smtClean="0"/>
              <a:t>thức</a:t>
            </a:r>
            <a:r>
              <a:rPr lang="en-US" sz="2400" dirty="0" smtClean="0"/>
              <a:t> </a:t>
            </a:r>
            <a:r>
              <a:rPr lang="en-US" sz="2400" dirty="0" err="1" smtClean="0"/>
              <a:t>là</a:t>
            </a:r>
            <a:r>
              <a:rPr lang="en-US" sz="2400" dirty="0" smtClean="0"/>
              <a:t> static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với</a:t>
            </a:r>
            <a:r>
              <a:rPr lang="en-US" sz="2400" dirty="0" smtClean="0"/>
              <a:t> 2 </a:t>
            </a:r>
            <a:r>
              <a:rPr lang="en-US" sz="2400" dirty="0" err="1" smtClean="0"/>
              <a:t>mục</a:t>
            </a:r>
            <a:r>
              <a:rPr lang="en-US" sz="2400" dirty="0" smtClean="0"/>
              <a:t> </a:t>
            </a:r>
            <a:r>
              <a:rPr lang="en-US" sz="2400" dirty="0" err="1" smtClean="0"/>
              <a:t>đích</a:t>
            </a:r>
            <a:r>
              <a:rPr lang="en-US" sz="2400" dirty="0" smtClean="0"/>
              <a:t>:</a:t>
            </a:r>
          </a:p>
          <a:p>
            <a:pPr lvl="2">
              <a:buFont typeface="Wingdings" panose="05000000000000000000" pitchFamily="2" charset="2"/>
              <a:buChar char="ü"/>
            </a:pPr>
            <a:r>
              <a:rPr lang="vi-VN" sz="2400" dirty="0"/>
              <a:t>Hàm tĩnh là 1 hàm dùng chung của lớp. Được gọi thông qua tên lớp và không cần khởi tạo bất kỳ đối tượng nào, từ đó tránh việc lãng phí bộ nhớ.</a:t>
            </a:r>
          </a:p>
          <a:p>
            <a:pPr lvl="2">
              <a:buFont typeface="Wingdings" panose="05000000000000000000" pitchFamily="2" charset="2"/>
              <a:buChar char="ü"/>
            </a:pPr>
            <a:r>
              <a:rPr lang="vi-VN" sz="2400" dirty="0"/>
              <a:t>Hỗ trợ trong việc viết các hàm tiện ích để sử dụng lại</a:t>
            </a:r>
            <a:r>
              <a:rPr lang="vi-VN" sz="2400" dirty="0" smtClean="0"/>
              <a:t>.</a:t>
            </a:r>
            <a:endParaRPr lang="vi-VN"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1905000" y="2743200"/>
            <a:ext cx="7239000" cy="3810000"/>
          </a:xfrm>
          <a:prstGeom prst="rect">
            <a:avLst/>
          </a:prstGeom>
        </p:spPr>
      </p:pic>
    </p:spTree>
    <p:extLst>
      <p:ext uri="{BB962C8B-B14F-4D97-AF65-F5344CB8AC3E}">
        <p14:creationId xmlns:p14="http://schemas.microsoft.com/office/powerpoint/2010/main" val="2326078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19543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en-US" sz="2400" dirty="0" err="1" smtClean="0"/>
              <a:t>Lớp</a:t>
            </a:r>
            <a:r>
              <a:rPr lang="en-US" sz="2400" dirty="0" smtClean="0"/>
              <a:t> </a:t>
            </a:r>
            <a:r>
              <a:rPr lang="en-US" sz="2400" dirty="0" err="1" smtClean="0"/>
              <a:t>là</a:t>
            </a:r>
            <a:r>
              <a:rPr lang="en-US" sz="2400" dirty="0" smtClean="0"/>
              <a:t> static </a:t>
            </a:r>
            <a:r>
              <a:rPr lang="en-US" sz="2400" dirty="0" err="1" smtClean="0"/>
              <a:t>được</a:t>
            </a:r>
            <a:r>
              <a:rPr lang="en-US" sz="2400" dirty="0" smtClean="0"/>
              <a:t> </a:t>
            </a:r>
            <a:r>
              <a:rPr lang="en-US" sz="2400" dirty="0" err="1" smtClean="0"/>
              <a:t>sử</a:t>
            </a:r>
            <a:r>
              <a:rPr lang="en-US" sz="2400" dirty="0" smtClean="0"/>
              <a:t> </a:t>
            </a:r>
            <a:r>
              <a:rPr lang="en-US" sz="2400" dirty="0" err="1" smtClean="0"/>
              <a:t>dụng</a:t>
            </a:r>
            <a:r>
              <a:rPr lang="en-US" sz="2400" dirty="0" smtClean="0"/>
              <a:t>:</a:t>
            </a:r>
          </a:p>
          <a:p>
            <a:pPr lvl="2">
              <a:buFont typeface="Wingdings" panose="05000000000000000000" pitchFamily="2" charset="2"/>
              <a:buChar char="ü"/>
            </a:pP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trong</a:t>
            </a:r>
            <a:r>
              <a:rPr lang="en-US" sz="2400" dirty="0" smtClean="0"/>
              <a:t> </a:t>
            </a:r>
            <a:r>
              <a:rPr lang="en-US" sz="2400" dirty="0" err="1" smtClean="0"/>
              <a:t>lớp</a:t>
            </a:r>
            <a:r>
              <a:rPr lang="en-US" sz="2400" dirty="0" smtClean="0"/>
              <a:t> </a:t>
            </a:r>
            <a:r>
              <a:rPr lang="en-US" sz="2400" dirty="0" err="1" smtClean="0"/>
              <a:t>phải</a:t>
            </a:r>
            <a:r>
              <a:rPr lang="en-US" sz="2400" dirty="0" smtClean="0"/>
              <a:t> </a:t>
            </a:r>
            <a:r>
              <a:rPr lang="en-US" sz="2400" dirty="0" err="1" smtClean="0"/>
              <a:t>là</a:t>
            </a:r>
            <a:r>
              <a:rPr lang="en-US" sz="2400" dirty="0" smtClean="0"/>
              <a:t> static</a:t>
            </a:r>
            <a:r>
              <a:rPr lang="vi-VN" sz="2400" dirty="0" smtClean="0"/>
              <a:t>.</a:t>
            </a:r>
            <a:endParaRPr lang="vi-VN" sz="2400" dirty="0"/>
          </a:p>
          <a:p>
            <a:pPr lvl="2">
              <a:buFont typeface="Wingdings" panose="05000000000000000000" pitchFamily="2" charset="2"/>
              <a:buChar char="ü"/>
            </a:pPr>
            <a:r>
              <a:rPr lang="en-US" sz="2400" dirty="0" err="1" smtClean="0"/>
              <a:t>Không</a:t>
            </a:r>
            <a:r>
              <a:rPr lang="en-US" sz="2400" dirty="0" smtClean="0"/>
              <a:t> </a:t>
            </a:r>
            <a:r>
              <a:rPr lang="en-US" sz="2400" dirty="0" err="1" smtClean="0"/>
              <a:t>thể</a:t>
            </a:r>
            <a:r>
              <a:rPr lang="en-US" sz="2400" dirty="0" smtClean="0"/>
              <a:t> </a:t>
            </a:r>
            <a:r>
              <a:rPr lang="en-US" sz="2400" dirty="0" err="1" smtClean="0"/>
              <a:t>khai</a:t>
            </a:r>
            <a:r>
              <a:rPr lang="en-US" sz="2400" dirty="0" smtClean="0"/>
              <a:t> </a:t>
            </a:r>
            <a:r>
              <a:rPr lang="en-US" sz="2400" dirty="0" err="1" smtClean="0"/>
              <a:t>báo</a:t>
            </a:r>
            <a:r>
              <a:rPr lang="en-US" sz="2400" dirty="0" smtClean="0"/>
              <a:t> </a:t>
            </a:r>
            <a:r>
              <a:rPr lang="en-US" sz="2400" dirty="0" err="1" smtClean="0"/>
              <a:t>khởi</a:t>
            </a:r>
            <a:r>
              <a:rPr lang="en-US" sz="2400" dirty="0" smtClean="0"/>
              <a:t> </a:t>
            </a:r>
            <a:r>
              <a:rPr lang="en-US" sz="2400" dirty="0" err="1" smtClean="0"/>
              <a:t>tạo</a:t>
            </a:r>
            <a:r>
              <a:rPr lang="en-US" sz="2400" dirty="0" smtClean="0"/>
              <a:t> </a:t>
            </a:r>
            <a:r>
              <a:rPr lang="en-US" sz="2400" dirty="0" err="1" smtClean="0"/>
              <a:t>một</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là</a:t>
            </a:r>
            <a:r>
              <a:rPr lang="en-US" sz="2400" dirty="0" smtClean="0"/>
              <a:t> static</a:t>
            </a:r>
          </a:p>
          <a:p>
            <a:pPr lvl="2">
              <a:buFont typeface="Wingdings" panose="05000000000000000000" pitchFamily="2" charset="2"/>
              <a:buChar char="ü"/>
            </a:pP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trong</a:t>
            </a:r>
            <a:r>
              <a:rPr lang="en-US" sz="2400" dirty="0" smtClean="0"/>
              <a:t> </a:t>
            </a:r>
            <a:r>
              <a:rPr lang="en-US" sz="2400" dirty="0" err="1" smtClean="0"/>
              <a:t>lớp</a:t>
            </a:r>
            <a:r>
              <a:rPr lang="en-US" sz="2400" dirty="0" smtClean="0"/>
              <a:t> </a:t>
            </a:r>
            <a:r>
              <a:rPr lang="en-US" sz="2400" dirty="0" err="1" smtClean="0"/>
              <a:t>được</a:t>
            </a:r>
            <a:r>
              <a:rPr lang="en-US" sz="2400" dirty="0" smtClean="0"/>
              <a:t> </a:t>
            </a:r>
            <a:r>
              <a:rPr lang="en-US" sz="2400" dirty="0" err="1" smtClean="0"/>
              <a:t>truy</a:t>
            </a:r>
            <a:r>
              <a:rPr lang="en-US" sz="2400" dirty="0" smtClean="0"/>
              <a:t> </a:t>
            </a:r>
            <a:r>
              <a:rPr lang="en-US" sz="2400" dirty="0" err="1" smtClean="0"/>
              <a:t>cập</a:t>
            </a:r>
            <a:r>
              <a:rPr lang="en-US" sz="2400" dirty="0" smtClean="0"/>
              <a:t> qua </a:t>
            </a:r>
            <a:r>
              <a:rPr lang="en-US" sz="2400" dirty="0" err="1" smtClean="0"/>
              <a:t>tên</a:t>
            </a:r>
            <a:r>
              <a:rPr lang="en-US" sz="2400" dirty="0" smtClean="0"/>
              <a:t> </a:t>
            </a:r>
            <a:r>
              <a:rPr lang="en-US" sz="2400" dirty="0" err="1" smtClean="0"/>
              <a:t>lớp</a:t>
            </a:r>
            <a:endParaRPr lang="vi-VN" sz="2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600200" y="2285999"/>
            <a:ext cx="7543800" cy="4229637"/>
          </a:xfrm>
          <a:prstGeom prst="rect">
            <a:avLst/>
          </a:prstGeom>
        </p:spPr>
      </p:pic>
    </p:spTree>
    <p:extLst>
      <p:ext uri="{BB962C8B-B14F-4D97-AF65-F5344CB8AC3E}">
        <p14:creationId xmlns:p14="http://schemas.microsoft.com/office/powerpoint/2010/main" val="2093134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6</a:t>
            </a:r>
            <a:r>
              <a:rPr lang="vi-VN" dirty="0" smtClean="0"/>
              <a:t>. </a:t>
            </a:r>
            <a:r>
              <a:rPr lang="en-US" dirty="0" err="1" smtClean="0"/>
              <a:t>Phương</a:t>
            </a:r>
            <a:r>
              <a:rPr lang="en-US" dirty="0" smtClean="0"/>
              <a:t> </a:t>
            </a:r>
            <a:r>
              <a:rPr lang="en-US" dirty="0" err="1" smtClean="0"/>
              <a:t>thức</a:t>
            </a:r>
            <a:r>
              <a:rPr lang="en-US" dirty="0" smtClean="0"/>
              <a:t> </a:t>
            </a:r>
            <a:r>
              <a:rPr lang="en-US" dirty="0" err="1" smtClean="0"/>
              <a:t>hủy</a:t>
            </a:r>
            <a:r>
              <a:rPr lang="en-US" dirty="0" smtClean="0"/>
              <a:t> </a:t>
            </a:r>
            <a:r>
              <a:rPr lang="en-US" dirty="0" err="1" smtClean="0"/>
              <a:t>đối</a:t>
            </a:r>
            <a:r>
              <a:rPr lang="en-US" dirty="0" smtClean="0"/>
              <a:t> </a:t>
            </a:r>
            <a:r>
              <a:rPr lang="en-US" dirty="0" err="1" smtClean="0"/>
              <a:t>tượng</a:t>
            </a:r>
            <a:endParaRPr lang="vi-VN" altLang="en-US" noProof="1">
              <a:cs typeface="Times New Roman" pitchFamily="18" charset="0"/>
            </a:endParaRPr>
          </a:p>
        </p:txBody>
      </p:sp>
      <p:sp>
        <p:nvSpPr>
          <p:cNvPr id="13" name="Round Same Side Corner Rectangle 6"/>
          <p:cNvSpPr/>
          <p:nvPr/>
        </p:nvSpPr>
        <p:spPr bwMode="auto">
          <a:xfrm>
            <a:off x="57150" y="484031"/>
            <a:ext cx="8877300" cy="35545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nl-BE" sz="2400" dirty="0" smtClean="0"/>
              <a:t>Một </a:t>
            </a:r>
            <a:r>
              <a:rPr lang="nl-BE" sz="2400" dirty="0"/>
              <a:t>cơ chế dọn rác để hủy các đối </a:t>
            </a:r>
            <a:r>
              <a:rPr lang="nl-BE" sz="2400" dirty="0" smtClean="0"/>
              <a:t>tượng tự </a:t>
            </a:r>
            <a:r>
              <a:rPr lang="nl-BE" sz="2400" dirty="0"/>
              <a:t>động và do đó </a:t>
            </a:r>
            <a:r>
              <a:rPr lang="nl-BE" sz="2400" dirty="0" smtClean="0"/>
              <a:t>không </a:t>
            </a:r>
            <a:r>
              <a:rPr lang="nl-BE" sz="2400" dirty="0"/>
              <a:t>cần một phương thức hủy rõ ràng để xóa các đối tượng trong bộ nhớ. Phương thức Finalize() được gọi bởi bộ dọn rác khi đối tượng của chúng ta bị hủy</a:t>
            </a:r>
            <a:r>
              <a:rPr lang="nl-BE" sz="2400" dirty="0" smtClean="0"/>
              <a:t>.</a:t>
            </a:r>
          </a:p>
          <a:p>
            <a:pPr marL="457200" indent="-457200">
              <a:buFont typeface="Arial" panose="020B0604020202020204" pitchFamily="34" charset="0"/>
              <a:buChar char="•"/>
            </a:pPr>
            <a:r>
              <a:rPr lang="en-US" sz="2400" dirty="0" err="1" smtClean="0"/>
              <a:t>Cú</a:t>
            </a:r>
            <a:r>
              <a:rPr lang="en-US" sz="2400" dirty="0" smtClean="0"/>
              <a:t> </a:t>
            </a:r>
            <a:r>
              <a:rPr lang="en-US" sz="2400" dirty="0" err="1" smtClean="0"/>
              <a:t>pháp</a:t>
            </a:r>
            <a:r>
              <a:rPr lang="en-US" sz="2400" dirty="0" smtClean="0"/>
              <a:t>:</a:t>
            </a:r>
          </a:p>
          <a:p>
            <a:pPr marL="1257300" lvl="2" indent="-457200">
              <a:buFont typeface="Wingdings" panose="05000000000000000000" pitchFamily="2" charset="2"/>
              <a:buChar char="ü"/>
            </a:pPr>
            <a:r>
              <a:rPr lang="en-US" sz="2000" dirty="0" err="1" smtClean="0"/>
              <a:t>Có</a:t>
            </a:r>
            <a:r>
              <a:rPr lang="en-US" sz="2000" dirty="0" smtClean="0"/>
              <a:t> </a:t>
            </a:r>
            <a:r>
              <a:rPr lang="en-US" sz="2000" dirty="0" err="1" smtClean="0"/>
              <a:t>tên</a:t>
            </a:r>
            <a:r>
              <a:rPr lang="en-US" sz="2000" dirty="0" smtClean="0"/>
              <a:t> </a:t>
            </a:r>
            <a:r>
              <a:rPr lang="en-US" sz="2000" dirty="0" err="1" smtClean="0"/>
              <a:t>giống</a:t>
            </a:r>
            <a:r>
              <a:rPr lang="en-US" sz="2000" dirty="0" smtClean="0"/>
              <a:t> </a:t>
            </a:r>
            <a:r>
              <a:rPr lang="en-US" sz="2000" dirty="0" err="1" smtClean="0"/>
              <a:t>tên</a:t>
            </a:r>
            <a:r>
              <a:rPr lang="en-US" sz="2000" dirty="0" smtClean="0"/>
              <a:t> </a:t>
            </a:r>
            <a:r>
              <a:rPr lang="en-US" sz="2000" dirty="0" err="1" smtClean="0"/>
              <a:t>lớp</a:t>
            </a:r>
            <a:r>
              <a:rPr lang="en-US" sz="2000" dirty="0" smtClean="0"/>
              <a:t> </a:t>
            </a:r>
            <a:r>
              <a:rPr lang="en-US" sz="2000" dirty="0" err="1" smtClean="0"/>
              <a:t>và</a:t>
            </a:r>
            <a:r>
              <a:rPr lang="en-US" sz="2000" dirty="0" smtClean="0"/>
              <a:t> </a:t>
            </a:r>
            <a:r>
              <a:rPr lang="en-US" sz="2000" dirty="0" err="1" smtClean="0"/>
              <a:t>có</a:t>
            </a:r>
            <a:r>
              <a:rPr lang="en-US" sz="2000" dirty="0" smtClean="0"/>
              <a:t> </a:t>
            </a:r>
            <a:r>
              <a:rPr lang="en-US" sz="2000" dirty="0" err="1" smtClean="0"/>
              <a:t>thêm</a:t>
            </a:r>
            <a:r>
              <a:rPr lang="en-US" sz="2000" dirty="0" smtClean="0"/>
              <a:t> </a:t>
            </a:r>
            <a:r>
              <a:rPr lang="en-US" sz="2000" dirty="0" err="1" smtClean="0"/>
              <a:t>dấu</a:t>
            </a:r>
            <a:r>
              <a:rPr lang="en-US" sz="2000" dirty="0" smtClean="0"/>
              <a:t> </a:t>
            </a:r>
            <a:r>
              <a:rPr lang="en-US" sz="2000" dirty="0" err="1" smtClean="0"/>
              <a:t>ngã</a:t>
            </a:r>
            <a:r>
              <a:rPr lang="en-US" sz="2000" dirty="0" smtClean="0"/>
              <a:t> </a:t>
            </a:r>
            <a:r>
              <a:rPr lang="en-US" sz="2000" dirty="0" err="1" smtClean="0"/>
              <a:t>phía</a:t>
            </a:r>
            <a:r>
              <a:rPr lang="en-US" sz="2000" dirty="0" smtClean="0"/>
              <a:t> </a:t>
            </a:r>
            <a:r>
              <a:rPr lang="en-US" sz="2000" dirty="0" err="1" smtClean="0"/>
              <a:t>trước</a:t>
            </a:r>
            <a:endParaRPr lang="en-US" sz="2000" dirty="0" smtClean="0"/>
          </a:p>
          <a:p>
            <a:pPr marL="1257300" lvl="2" indent="-457200">
              <a:buFont typeface="Wingdings" panose="05000000000000000000" pitchFamily="2" charset="2"/>
              <a:buChar char="ü"/>
            </a:pPr>
            <a:r>
              <a:rPr lang="en-US" sz="2000" dirty="0" err="1" smtClean="0"/>
              <a:t>Không</a:t>
            </a:r>
            <a:r>
              <a:rPr lang="en-US" sz="2000" dirty="0" smtClean="0"/>
              <a:t> </a:t>
            </a:r>
            <a:r>
              <a:rPr lang="en-US" sz="2000" dirty="0" err="1" smtClean="0"/>
              <a:t>có</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có</a:t>
            </a:r>
            <a:r>
              <a:rPr lang="en-US" sz="2000" dirty="0" smtClean="0"/>
              <a:t> </a:t>
            </a:r>
            <a:r>
              <a:rPr lang="en-US" sz="2000" dirty="0" err="1" smtClean="0"/>
              <a:t>hoặc</a:t>
            </a:r>
            <a:r>
              <a:rPr lang="en-US" sz="2000" dirty="0" smtClean="0"/>
              <a:t> </a:t>
            </a:r>
            <a:r>
              <a:rPr lang="en-US" sz="2000" dirty="0" err="1" smtClean="0"/>
              <a:t>không</a:t>
            </a:r>
            <a:r>
              <a:rPr lang="en-US" sz="2000" dirty="0" smtClean="0"/>
              <a:t> </a:t>
            </a:r>
            <a:r>
              <a:rPr lang="en-US" sz="2000" dirty="0" err="1" smtClean="0"/>
              <a:t>có</a:t>
            </a:r>
            <a:r>
              <a:rPr lang="en-US" sz="2000" dirty="0" smtClean="0"/>
              <a:t> </a:t>
            </a:r>
            <a:r>
              <a:rPr lang="en-US" sz="2000" dirty="0" err="1" smtClean="0"/>
              <a:t>tham</a:t>
            </a:r>
            <a:r>
              <a:rPr lang="en-US" sz="2000" dirty="0" smtClean="0"/>
              <a:t> </a:t>
            </a:r>
            <a:r>
              <a:rPr lang="en-US" sz="2000" dirty="0" err="1" smtClean="0"/>
              <a:t>số</a:t>
            </a:r>
            <a:r>
              <a:rPr lang="en-US" sz="2000" dirty="0" smtClean="0"/>
              <a:t> </a:t>
            </a:r>
            <a:endParaRPr lang="vi-VN" sz="20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919287" y="3827306"/>
            <a:ext cx="5305425" cy="1238250"/>
          </a:xfrm>
          <a:prstGeom prst="rect">
            <a:avLst/>
          </a:prstGeom>
        </p:spPr>
      </p:pic>
    </p:spTree>
    <p:extLst>
      <p:ext uri="{BB962C8B-B14F-4D97-AF65-F5344CB8AC3E}">
        <p14:creationId xmlns:p14="http://schemas.microsoft.com/office/powerpoint/2010/main" val="3304412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7</a:t>
            </a:r>
            <a:r>
              <a:rPr lang="vi-VN" smtClean="0"/>
              <a:t>. </a:t>
            </a:r>
            <a:r>
              <a:rPr lang="en-US"/>
              <a:t>T</a:t>
            </a:r>
            <a:r>
              <a:rPr lang="en-US" smtClean="0"/>
              <a:t>ruyền tham trị cho phương thức</a:t>
            </a:r>
            <a:endParaRPr lang="vi-VN" altLang="en-US" noProof="1">
              <a:cs typeface="Times New Roman" pitchFamily="18" charset="0"/>
            </a:endParaRPr>
          </a:p>
        </p:txBody>
      </p:sp>
      <p:sp>
        <p:nvSpPr>
          <p:cNvPr id="13" name="Round Same Side Corner Rectangle 6"/>
          <p:cNvSpPr/>
          <p:nvPr/>
        </p:nvSpPr>
        <p:spPr bwMode="auto">
          <a:xfrm>
            <a:off x="81821" y="457200"/>
            <a:ext cx="8877300" cy="5943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nl-BE" sz="2400" smtClean="0"/>
              <a:t>Giá trị của các tham số truyền vào phương thức trước và sao khi thực thi phương thức sẽ không thay đổi</a:t>
            </a:r>
            <a:endParaRPr lang="nl-BE" sz="2400" dirty="0" smtClean="0"/>
          </a:p>
          <a:p>
            <a:pPr marL="457200" indent="-457200">
              <a:buFont typeface="Arial" panose="020B0604020202020204" pitchFamily="34" charset="0"/>
              <a:buChar char="•"/>
            </a:pPr>
            <a:r>
              <a:rPr lang="en-US" sz="2400" dirty="0" err="1" smtClean="0"/>
              <a:t>Cú</a:t>
            </a:r>
            <a:r>
              <a:rPr lang="en-US" sz="2400" dirty="0" smtClean="0"/>
              <a:t> </a:t>
            </a:r>
            <a:r>
              <a:rPr lang="en-US" sz="2400" err="1" smtClean="0"/>
              <a:t>pháp</a:t>
            </a:r>
            <a:r>
              <a:rPr lang="en-US" sz="2400" smtClean="0"/>
              <a:t>:</a:t>
            </a:r>
          </a:p>
          <a:p>
            <a:pPr marL="0" indent="0"/>
            <a:endParaRPr lang="en-US" sz="2400"/>
          </a:p>
          <a:p>
            <a:pPr marL="0" indent="0"/>
            <a:r>
              <a:rPr lang="en-US" sz="2400" i="1" smtClean="0"/>
              <a:t>Truy_cập  giá_trị_trả_về  Phương_thức ( type tham_số,….)</a:t>
            </a:r>
          </a:p>
          <a:p>
            <a:pPr marL="0" indent="0"/>
            <a:r>
              <a:rPr lang="en-US" sz="2400" i="1" smtClean="0"/>
              <a:t>      {</a:t>
            </a:r>
          </a:p>
          <a:p>
            <a:pPr marL="0" indent="0"/>
            <a:r>
              <a:rPr lang="en-US" sz="2400" i="1" smtClean="0"/>
              <a:t>              …………………    </a:t>
            </a:r>
          </a:p>
          <a:p>
            <a:pPr marL="0" indent="0"/>
            <a:r>
              <a:rPr lang="en-US" sz="2400" i="1"/>
              <a:t> </a:t>
            </a:r>
            <a:r>
              <a:rPr lang="en-US" sz="2400" i="1" smtClean="0"/>
              <a:t>     }</a:t>
            </a:r>
            <a:endParaRPr lang="en-US" sz="2400" i="1" dirty="0" smtClean="0"/>
          </a:p>
          <a:p>
            <a:pPr marL="800100" lvl="2" indent="0"/>
            <a:endParaRPr lang="en-US" sz="2000" smtClean="0"/>
          </a:p>
          <a:p>
            <a:pPr marL="457200" indent="-457200">
              <a:buFont typeface="Arial" panose="020B0604020202020204" pitchFamily="34" charset="0"/>
              <a:buChar char="•"/>
            </a:pPr>
            <a:r>
              <a:rPr lang="en-US" smtClean="0"/>
              <a:t>V</a:t>
            </a:r>
            <a:r>
              <a:rPr lang="vi-VN" smtClean="0"/>
              <a:t>í </a:t>
            </a:r>
            <a:r>
              <a:rPr lang="vi-VN"/>
              <a:t>dụ sau đây, </a:t>
            </a:r>
            <a:r>
              <a:rPr lang="vi-VN" i="1"/>
              <a:t>a </a:t>
            </a:r>
            <a:r>
              <a:rPr lang="vi-VN"/>
              <a:t>và </a:t>
            </a:r>
            <a:r>
              <a:rPr lang="vi-VN" i="1"/>
              <a:t>b </a:t>
            </a:r>
            <a:r>
              <a:rPr lang="vi-VN"/>
              <a:t>là hai tham số dạng tham trị của phương thức </a:t>
            </a:r>
            <a:r>
              <a:rPr lang="vi-VN" i="1" smtClean="0"/>
              <a:t>Swap</a:t>
            </a:r>
            <a:r>
              <a:rPr lang="en-US" i="1" smtClean="0"/>
              <a:t> </a:t>
            </a:r>
            <a:r>
              <a:rPr lang="vi-VN" smtClean="0"/>
              <a:t>nên </a:t>
            </a:r>
            <a:r>
              <a:rPr lang="vi-VN"/>
              <a:t>mọi sự thay đổi chỉ diễn ra trong thân phương thức này mà không ảnh </a:t>
            </a:r>
            <a:r>
              <a:rPr lang="vi-VN" smtClean="0"/>
              <a:t>hưởng</a:t>
            </a:r>
            <a:r>
              <a:rPr lang="en-US" smtClean="0"/>
              <a:t> </a:t>
            </a:r>
            <a:r>
              <a:rPr lang="vi-VN" smtClean="0"/>
              <a:t>đến </a:t>
            </a:r>
            <a:r>
              <a:rPr lang="vi-VN"/>
              <a:t>đối số </a:t>
            </a:r>
            <a:r>
              <a:rPr lang="vi-VN" i="1"/>
              <a:t>x, y </a:t>
            </a:r>
            <a:r>
              <a:rPr lang="vi-VN"/>
              <a:t>được truyền vào</a:t>
            </a:r>
            <a:endParaRPr lang="vi-VN" sz="4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64684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7</a:t>
            </a:r>
            <a:r>
              <a:rPr lang="vi-VN" smtClean="0"/>
              <a:t>. </a:t>
            </a:r>
            <a:r>
              <a:rPr lang="en-US"/>
              <a:t>T</a:t>
            </a:r>
            <a:r>
              <a:rPr lang="en-US" smtClean="0"/>
              <a:t>ruyền tham trị cho phương thức</a:t>
            </a:r>
            <a:endParaRPr lang="vi-VN" altLang="en-US" noProof="1">
              <a:cs typeface="Times New Roman" pitchFamily="18" charset="0"/>
            </a:endParaRPr>
          </a:p>
        </p:txBody>
      </p:sp>
      <p:sp>
        <p:nvSpPr>
          <p:cNvPr id="13" name="Round Same Side Corner Rectangle 6"/>
          <p:cNvSpPr/>
          <p:nvPr/>
        </p:nvSpPr>
        <p:spPr bwMode="auto">
          <a:xfrm>
            <a:off x="81821" y="457200"/>
            <a:ext cx="8877300" cy="5943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endParaRPr lang="vi-VN" sz="4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792163"/>
            <a:ext cx="9144000" cy="5708649"/>
          </a:xfrm>
          <a:prstGeom prst="rect">
            <a:avLst/>
          </a:prstGeom>
        </p:spPr>
      </p:pic>
    </p:spTree>
    <p:extLst>
      <p:ext uri="{BB962C8B-B14F-4D97-AF65-F5344CB8AC3E}">
        <p14:creationId xmlns:p14="http://schemas.microsoft.com/office/powerpoint/2010/main" val="355669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17</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3000" dirty="0"/>
              <a:t>7</a:t>
            </a:r>
            <a:r>
              <a:rPr lang="vi-VN" sz="3000" smtClean="0"/>
              <a:t>. </a:t>
            </a:r>
            <a:r>
              <a:rPr lang="en-US" sz="3000"/>
              <a:t>T</a:t>
            </a:r>
            <a:r>
              <a:rPr lang="en-US" sz="3000" smtClean="0"/>
              <a:t>ruyền tham chiếu phương thức với ref</a:t>
            </a:r>
            <a:endParaRPr lang="vi-VN" altLang="en-US" sz="3000" noProof="1">
              <a:cs typeface="Times New Roman" pitchFamily="18" charset="0"/>
            </a:endParaRPr>
          </a:p>
        </p:txBody>
      </p:sp>
      <p:sp>
        <p:nvSpPr>
          <p:cNvPr id="13" name="Round Same Side Corner Rectangle 6"/>
          <p:cNvSpPr/>
          <p:nvPr/>
        </p:nvSpPr>
        <p:spPr bwMode="auto">
          <a:xfrm>
            <a:off x="81821" y="457200"/>
            <a:ext cx="8877300" cy="4876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nl-BE" sz="2400" smtClean="0"/>
              <a:t>Giá trị của các tham số truyền vào phương thức trước và sao khi thực thi phương thức sẽ thay đổi</a:t>
            </a:r>
            <a:endParaRPr lang="nl-BE" sz="2400" dirty="0" smtClean="0"/>
          </a:p>
          <a:p>
            <a:pPr marL="457200" indent="-457200">
              <a:buFont typeface="Arial" panose="020B0604020202020204" pitchFamily="34" charset="0"/>
              <a:buChar char="•"/>
            </a:pPr>
            <a:r>
              <a:rPr lang="en-US" sz="2400" dirty="0" err="1" smtClean="0"/>
              <a:t>Cú</a:t>
            </a:r>
            <a:r>
              <a:rPr lang="en-US" sz="2400" dirty="0" smtClean="0"/>
              <a:t> </a:t>
            </a:r>
            <a:r>
              <a:rPr lang="en-US" sz="2400" err="1" smtClean="0"/>
              <a:t>pháp</a:t>
            </a:r>
            <a:r>
              <a:rPr lang="en-US" sz="2400" smtClean="0"/>
              <a:t>:</a:t>
            </a:r>
          </a:p>
          <a:p>
            <a:pPr marL="0" indent="0"/>
            <a:endParaRPr lang="en-US" sz="2400"/>
          </a:p>
          <a:p>
            <a:pPr marL="0" indent="0"/>
            <a:r>
              <a:rPr lang="en-US" sz="2400" i="1" smtClean="0"/>
              <a:t>Truy_cập  giá_trị_trả_về  Phương_thức ( </a:t>
            </a:r>
            <a:r>
              <a:rPr lang="en-US" sz="2400" b="1" i="1" smtClean="0"/>
              <a:t>ref </a:t>
            </a:r>
            <a:r>
              <a:rPr lang="en-US" sz="2400" i="1" smtClean="0"/>
              <a:t>type tham_số,….)</a:t>
            </a:r>
          </a:p>
          <a:p>
            <a:pPr marL="0" indent="0"/>
            <a:r>
              <a:rPr lang="en-US" sz="2400" i="1" smtClean="0"/>
              <a:t>      {</a:t>
            </a:r>
          </a:p>
          <a:p>
            <a:pPr marL="0" indent="0"/>
            <a:r>
              <a:rPr lang="en-US" sz="2400" i="1" smtClean="0"/>
              <a:t>              …………………    </a:t>
            </a:r>
          </a:p>
          <a:p>
            <a:pPr marL="0" indent="0"/>
            <a:r>
              <a:rPr lang="en-US" sz="2400" i="1"/>
              <a:t> </a:t>
            </a:r>
            <a:r>
              <a:rPr lang="en-US" sz="2400" i="1" smtClean="0"/>
              <a:t>     }</a:t>
            </a:r>
            <a:endParaRPr lang="en-US" sz="2400" i="1" dirty="0" smtClean="0"/>
          </a:p>
          <a:p>
            <a:pPr marL="800100" lvl="2" indent="0"/>
            <a:endParaRPr lang="en-US" sz="2000" smtClean="0"/>
          </a:p>
          <a:p>
            <a:pPr marL="457200" indent="-457200">
              <a:buFont typeface="Arial" panose="020B0604020202020204" pitchFamily="34" charset="0"/>
              <a:buChar char="•"/>
            </a:pPr>
            <a:r>
              <a:rPr lang="en-US" smtClean="0"/>
              <a:t>V</a:t>
            </a:r>
            <a:r>
              <a:rPr lang="vi-VN" smtClean="0"/>
              <a:t>í dụ</a:t>
            </a:r>
            <a:endParaRPr lang="vi-VN" sz="44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271587" y="4724400"/>
            <a:ext cx="6600825" cy="1219200"/>
          </a:xfrm>
          <a:prstGeom prst="rect">
            <a:avLst/>
          </a:prstGeom>
        </p:spPr>
      </p:pic>
    </p:spTree>
    <p:extLst>
      <p:ext uri="{BB962C8B-B14F-4D97-AF65-F5344CB8AC3E}">
        <p14:creationId xmlns:p14="http://schemas.microsoft.com/office/powerpoint/2010/main" val="183371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18</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3000" dirty="0"/>
              <a:t>7</a:t>
            </a:r>
            <a:r>
              <a:rPr lang="vi-VN" sz="3000" smtClean="0"/>
              <a:t>. </a:t>
            </a:r>
            <a:r>
              <a:rPr lang="en-US" sz="3000"/>
              <a:t>T</a:t>
            </a:r>
            <a:r>
              <a:rPr lang="en-US" sz="3000" smtClean="0"/>
              <a:t>ruyền tham chiếu phương thức với ref</a:t>
            </a:r>
            <a:endParaRPr lang="vi-VN" altLang="en-US" sz="3000" noProof="1">
              <a:cs typeface="Times New Roman" pitchFamily="18" charset="0"/>
            </a:endParaRPr>
          </a:p>
        </p:txBody>
      </p:sp>
      <p:sp>
        <p:nvSpPr>
          <p:cNvPr id="13" name="Round Same Side Corner Rectangle 6"/>
          <p:cNvSpPr/>
          <p:nvPr/>
        </p:nvSpPr>
        <p:spPr bwMode="auto">
          <a:xfrm>
            <a:off x="81821" y="457200"/>
            <a:ext cx="8877300" cy="2362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r>
              <a:rPr lang="en-US" smtClean="0"/>
              <a:t>V</a:t>
            </a:r>
            <a:r>
              <a:rPr lang="vi-VN" smtClean="0"/>
              <a:t>í dụ</a:t>
            </a:r>
            <a:r>
              <a:rPr lang="en-US" smtClean="0"/>
              <a:t>: </a:t>
            </a:r>
            <a:r>
              <a:rPr lang="vi-VN"/>
              <a:t>Một phương thức chỉ có thể trả về một giá trị, do đó khi muốn phương thức trả </a:t>
            </a:r>
            <a:r>
              <a:rPr lang="vi-VN" smtClean="0"/>
              <a:t>về</a:t>
            </a:r>
            <a:r>
              <a:rPr lang="en-US" smtClean="0"/>
              <a:t> </a:t>
            </a:r>
            <a:r>
              <a:rPr lang="vi-VN" smtClean="0"/>
              <a:t>nhiều </a:t>
            </a:r>
            <a:r>
              <a:rPr lang="vi-VN"/>
              <a:t>giá trị, chúng ta dùng cách thức truyền tham chiếu. </a:t>
            </a:r>
            <a:r>
              <a:rPr lang="vi-VN" smtClean="0"/>
              <a:t>phương thức</a:t>
            </a:r>
            <a:r>
              <a:rPr lang="en-US" smtClean="0"/>
              <a:t> </a:t>
            </a:r>
            <a:r>
              <a:rPr lang="en-US" i="1" smtClean="0"/>
              <a:t>GetTime </a:t>
            </a:r>
            <a:r>
              <a:rPr lang="en-US"/>
              <a:t>sau đây trả về các giá trị </a:t>
            </a:r>
            <a:r>
              <a:rPr lang="en-US" i="1"/>
              <a:t>Hour, Minute, Second</a:t>
            </a:r>
            <a:r>
              <a:rPr lang="en-US"/>
              <a:t>.</a:t>
            </a:r>
            <a:endParaRPr lang="vi-V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661987" y="2971800"/>
            <a:ext cx="8482013" cy="3581400"/>
          </a:xfrm>
          <a:prstGeom prst="rect">
            <a:avLst/>
          </a:prstGeom>
        </p:spPr>
      </p:pic>
    </p:spTree>
    <p:extLst>
      <p:ext uri="{BB962C8B-B14F-4D97-AF65-F5344CB8AC3E}">
        <p14:creationId xmlns:p14="http://schemas.microsoft.com/office/powerpoint/2010/main" val="3084879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19</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3000" dirty="0"/>
              <a:t>7</a:t>
            </a:r>
            <a:r>
              <a:rPr lang="vi-VN" sz="3000" smtClean="0"/>
              <a:t>. </a:t>
            </a:r>
            <a:r>
              <a:rPr lang="en-US" sz="3000"/>
              <a:t>T</a:t>
            </a:r>
            <a:r>
              <a:rPr lang="en-US" sz="3000" smtClean="0"/>
              <a:t>ruyền tham chiếu phương thức với ref</a:t>
            </a:r>
            <a:endParaRPr lang="vi-VN" altLang="en-US" sz="3000" noProof="1">
              <a:cs typeface="Times New Roman" pitchFamily="18" charset="0"/>
            </a:endParaRPr>
          </a:p>
        </p:txBody>
      </p:sp>
      <p:sp>
        <p:nvSpPr>
          <p:cNvPr id="13" name="Round Same Side Corner Rectangle 6"/>
          <p:cNvSpPr/>
          <p:nvPr/>
        </p:nvSpPr>
        <p:spPr bwMode="auto">
          <a:xfrm>
            <a:off x="81821" y="457200"/>
            <a:ext cx="8877300" cy="2362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 y="715963"/>
            <a:ext cx="9040942" cy="5781676"/>
          </a:xfrm>
          <a:prstGeom prst="rect">
            <a:avLst/>
          </a:prstGeom>
        </p:spPr>
      </p:pic>
    </p:spTree>
    <p:extLst>
      <p:ext uri="{BB962C8B-B14F-4D97-AF65-F5344CB8AC3E}">
        <p14:creationId xmlns:p14="http://schemas.microsoft.com/office/powerpoint/2010/main" val="1490690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1</a:t>
            </a:r>
            <a:r>
              <a:rPr lang="vi-VN" smtClean="0"/>
              <a:t>. Phương</a:t>
            </a:r>
            <a:r>
              <a:rPr lang="en-US" smtClean="0"/>
              <a:t> thức tạo lập (constructor)</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674740"/>
            <a:ext cx="8458200" cy="56708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a:t>Phương thức tạo lập </a:t>
            </a:r>
            <a:r>
              <a:rPr lang="vi-VN" smtClean="0"/>
              <a:t>có </a:t>
            </a:r>
            <a:r>
              <a:rPr lang="vi-VN"/>
              <a:t>các tính chất sau</a:t>
            </a:r>
            <a:r>
              <a:rPr lang="vi-VN" smtClean="0"/>
              <a:t>:</a:t>
            </a:r>
            <a:endParaRPr lang="en-US" smtClean="0"/>
          </a:p>
          <a:p>
            <a:pPr marL="1257300" lvl="2" indent="-457200" algn="just">
              <a:buFont typeface="Wingdings" panose="05000000000000000000" pitchFamily="2" charset="2"/>
              <a:buChar char="ü"/>
            </a:pPr>
            <a:r>
              <a:rPr lang="vi-VN" sz="2400"/>
              <a:t>Được gọi </a:t>
            </a:r>
            <a:r>
              <a:rPr lang="vi-VN" sz="2400" smtClean="0"/>
              <a:t>một </a:t>
            </a:r>
            <a:r>
              <a:rPr lang="vi-VN" sz="2400"/>
              <a:t>cách tự động khi một đối tượng của lớp được tạo </a:t>
            </a:r>
            <a:r>
              <a:rPr lang="vi-VN" sz="2400" smtClean="0"/>
              <a:t>ra.</a:t>
            </a:r>
            <a:r>
              <a:rPr lang="en-US" sz="2400" smtClean="0"/>
              <a:t> Dùng </a:t>
            </a:r>
            <a:r>
              <a:rPr lang="en-US" sz="2400"/>
              <a:t>để khởi </a:t>
            </a:r>
            <a:r>
              <a:rPr lang="en-US" sz="2400" smtClean="0"/>
              <a:t>tạo các </a:t>
            </a:r>
            <a:r>
              <a:rPr lang="en-US" sz="2400"/>
              <a:t>giá trị đầu cho các thành phần dữ liệu của </a:t>
            </a:r>
            <a:r>
              <a:rPr lang="en-US" sz="2400" smtClean="0"/>
              <a:t>đối </a:t>
            </a:r>
            <a:r>
              <a:rPr lang="vi-VN" sz="2400" smtClean="0"/>
              <a:t>tượng </a:t>
            </a:r>
            <a:endParaRPr lang="en-US" sz="2400" smtClean="0"/>
          </a:p>
          <a:p>
            <a:pPr marL="1257300" lvl="2" indent="-457200" algn="just">
              <a:buFont typeface="Wingdings" panose="05000000000000000000" pitchFamily="2" charset="2"/>
              <a:buChar char="ü"/>
            </a:pPr>
            <a:r>
              <a:rPr lang="vi-VN" sz="2400"/>
              <a:t>Tên phương thức giống với tên lớp và có mức độ truy cập là </a:t>
            </a:r>
            <a:r>
              <a:rPr lang="vi-VN" sz="2400" smtClean="0"/>
              <a:t>public</a:t>
            </a:r>
            <a:endParaRPr lang="en-US" sz="2400" smtClean="0"/>
          </a:p>
          <a:p>
            <a:pPr marL="1257300" lvl="2" indent="-457200" algn="just">
              <a:buFont typeface="Wingdings" panose="05000000000000000000" pitchFamily="2" charset="2"/>
              <a:buChar char="ü"/>
            </a:pPr>
            <a:r>
              <a:rPr lang="en-US" sz="2400"/>
              <a:t>Không có giá trị trả </a:t>
            </a:r>
            <a:r>
              <a:rPr lang="en-US" sz="2400" smtClean="0"/>
              <a:t>về</a:t>
            </a:r>
          </a:p>
          <a:p>
            <a:pPr marL="1257300" lvl="2" indent="-457200" algn="just">
              <a:buFont typeface="Wingdings" panose="05000000000000000000" pitchFamily="2" charset="2"/>
              <a:buChar char="ü"/>
            </a:pPr>
            <a:r>
              <a:rPr lang="vi-VN" sz="2400" smtClean="0"/>
              <a:t>Khi</a:t>
            </a:r>
            <a:r>
              <a:rPr lang="en-US" sz="2400" smtClean="0"/>
              <a:t> k</a:t>
            </a:r>
            <a:r>
              <a:rPr lang="vi-VN" sz="2400" smtClean="0"/>
              <a:t>hông </a:t>
            </a:r>
            <a:r>
              <a:rPr lang="vi-VN" sz="2400"/>
              <a:t>định nghĩa </a:t>
            </a:r>
            <a:r>
              <a:rPr lang="vi-VN" sz="2400" smtClean="0"/>
              <a:t>phương </a:t>
            </a:r>
            <a:r>
              <a:rPr lang="vi-VN" sz="2400"/>
              <a:t>thức tạo lập </a:t>
            </a:r>
            <a:r>
              <a:rPr lang="en-US" sz="2400" smtClean="0"/>
              <a:t>thì </a:t>
            </a:r>
            <a:r>
              <a:rPr lang="vi-VN" sz="2400" smtClean="0"/>
              <a:t>trình biên</a:t>
            </a:r>
            <a:r>
              <a:rPr lang="en-US" sz="2400" smtClean="0"/>
              <a:t> </a:t>
            </a:r>
            <a:r>
              <a:rPr lang="vi-VN" sz="2400" smtClean="0"/>
              <a:t>dịch </a:t>
            </a:r>
            <a:r>
              <a:rPr lang="vi-VN" sz="2400"/>
              <a:t>sẽ tự động tạo một phương thức tạo lập mặc </a:t>
            </a:r>
            <a:r>
              <a:rPr lang="vi-VN" sz="2400" smtClean="0"/>
              <a:t>định khởi</a:t>
            </a:r>
            <a:r>
              <a:rPr lang="en-US" sz="2400" smtClean="0"/>
              <a:t> tạo </a:t>
            </a:r>
            <a:r>
              <a:rPr lang="en-US" sz="2400"/>
              <a:t>các </a:t>
            </a:r>
            <a:r>
              <a:rPr lang="en-US" sz="2400" smtClean="0"/>
              <a:t>thành phần dữ liệu bằng </a:t>
            </a:r>
            <a:r>
              <a:rPr lang="en-US" sz="2400"/>
              <a:t>các giá trị mặc định</a:t>
            </a:r>
            <a:endParaRPr lang="en-US" sz="2400" smtClean="0"/>
          </a:p>
          <a:p>
            <a:pPr marL="1257300" lvl="2" indent="-457200" algn="just">
              <a:buFont typeface="Wingdings" panose="05000000000000000000" pitchFamily="2" charset="2"/>
              <a:buChar char="ü"/>
            </a:pPr>
            <a:endParaRPr lang="en-US" sz="2400" smtClean="0"/>
          </a:p>
          <a:p>
            <a:pPr marL="342900" lvl="6" indent="-342900" algn="just">
              <a:buFont typeface="Arial" panose="020B0604020202020204" pitchFamily="34" charset="0"/>
              <a:buChar char="•"/>
            </a:pPr>
            <a:endParaRPr lang="en-US" sz="2400" smtClean="0"/>
          </a:p>
          <a:p>
            <a:pPr marL="0" indent="0" algn="just"/>
            <a:r>
              <a:rPr lang="en-US" sz="2400" smtClean="0"/>
              <a:t>	</a:t>
            </a:r>
            <a:endParaRPr lang="en-US" sz="2400" i="1">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6929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20</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dirty="0"/>
              <a:t>7</a:t>
            </a:r>
            <a:r>
              <a:rPr lang="vi-VN" sz="2900" smtClean="0"/>
              <a:t>. </a:t>
            </a:r>
            <a:r>
              <a:rPr lang="en-US" sz="2900"/>
              <a:t>T</a:t>
            </a:r>
            <a:r>
              <a:rPr lang="en-US" sz="2900" smtClean="0"/>
              <a:t>ruyền tham chiếu phương thức với out</a:t>
            </a:r>
            <a:endParaRPr lang="vi-VN" altLang="en-US" sz="2900" noProof="1">
              <a:cs typeface="Times New Roman" pitchFamily="18" charset="0"/>
            </a:endParaRPr>
          </a:p>
        </p:txBody>
      </p:sp>
      <p:sp>
        <p:nvSpPr>
          <p:cNvPr id="13" name="Round Same Side Corner Rectangle 6"/>
          <p:cNvSpPr/>
          <p:nvPr/>
        </p:nvSpPr>
        <p:spPr bwMode="auto">
          <a:xfrm>
            <a:off x="81821" y="457200"/>
            <a:ext cx="8877300" cy="434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buFont typeface="Arial" panose="020B0604020202020204" pitchFamily="34" charset="0"/>
              <a:buChar char="•"/>
            </a:pPr>
            <a:r>
              <a:rPr lang="nl-BE"/>
              <a:t>Giá trị của các tham số truyền vào phương thức trước và sao khi thực thi phương thức sẽ thay </a:t>
            </a:r>
            <a:r>
              <a:rPr lang="nl-BE" smtClean="0"/>
              <a:t>đổi</a:t>
            </a:r>
          </a:p>
          <a:p>
            <a:pPr marL="457200" indent="-457200">
              <a:buFont typeface="Arial" panose="020B0604020202020204" pitchFamily="34" charset="0"/>
              <a:buChar char="•"/>
            </a:pPr>
            <a:r>
              <a:rPr lang="nl-BE" smtClean="0"/>
              <a:t>Tuy nhiên </a:t>
            </a:r>
            <a:r>
              <a:rPr lang="en-US"/>
              <a:t>Từ khóa </a:t>
            </a:r>
            <a:r>
              <a:rPr lang="en-US" b="1" i="1"/>
              <a:t>out </a:t>
            </a:r>
            <a:r>
              <a:rPr lang="en-US"/>
              <a:t>cho phép ta sử </a:t>
            </a:r>
            <a:r>
              <a:rPr lang="en-US" smtClean="0"/>
              <a:t>dụng tham  chiếu </a:t>
            </a:r>
            <a:r>
              <a:rPr lang="en-US"/>
              <a:t>mà không cần phải khởi gán giá trị đầu</a:t>
            </a:r>
            <a:endParaRPr lang="nl-BE"/>
          </a:p>
          <a:p>
            <a:pPr marL="457200" indent="-457200">
              <a:buFont typeface="Arial" panose="020B0604020202020204" pitchFamily="34" charset="0"/>
              <a:buChar char="•"/>
            </a:pPr>
            <a:r>
              <a:rPr lang="en-US"/>
              <a:t>Cú pháp:</a:t>
            </a:r>
          </a:p>
          <a:p>
            <a:pPr marL="0" indent="0"/>
            <a:endParaRPr lang="en-US"/>
          </a:p>
          <a:p>
            <a:pPr marL="0" indent="0"/>
            <a:r>
              <a:rPr lang="en-US" sz="2400" i="1"/>
              <a:t>Truy_cập  giá_trị_trả_về  Phương_thức ( </a:t>
            </a:r>
            <a:r>
              <a:rPr lang="en-US" sz="2400" b="1" i="1" smtClean="0"/>
              <a:t>out </a:t>
            </a:r>
            <a:r>
              <a:rPr lang="en-US" sz="2400" i="1"/>
              <a:t>type tham_số,….)</a:t>
            </a:r>
          </a:p>
          <a:p>
            <a:pPr marL="0" indent="0"/>
            <a:r>
              <a:rPr lang="en-US" sz="2400" i="1"/>
              <a:t>      {</a:t>
            </a:r>
          </a:p>
          <a:p>
            <a:pPr marL="0" indent="0"/>
            <a:r>
              <a:rPr lang="en-US" sz="2400" i="1"/>
              <a:t>              …………………    </a:t>
            </a:r>
          </a:p>
          <a:p>
            <a:pPr marL="0" indent="0"/>
            <a:r>
              <a:rPr lang="en-US" sz="2400" i="1"/>
              <a:t>      }</a:t>
            </a: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2380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21</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a:t>7</a:t>
            </a:r>
            <a:r>
              <a:rPr lang="vi-VN" sz="2900"/>
              <a:t>. </a:t>
            </a:r>
            <a:r>
              <a:rPr lang="en-US" sz="2900"/>
              <a:t>Truyền tham chiếu phương thức với out</a:t>
            </a:r>
            <a:endParaRPr lang="vi-VN" altLang="en-US" sz="2900" noProof="1">
              <a:cs typeface="Times New Roman" pitchFamily="18" charset="0"/>
            </a:endParaRPr>
          </a:p>
        </p:txBody>
      </p:sp>
      <p:sp>
        <p:nvSpPr>
          <p:cNvPr id="13" name="Round Same Side Corner Rectangle 6"/>
          <p:cNvSpPr/>
          <p:nvPr/>
        </p:nvSpPr>
        <p:spPr bwMode="auto">
          <a:xfrm>
            <a:off x="81821" y="457200"/>
            <a:ext cx="8877300" cy="762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buFont typeface="Arial" panose="020B0604020202020204" pitchFamily="34" charset="0"/>
              <a:buChar char="•"/>
            </a:pPr>
            <a:r>
              <a:rPr lang="en-US" smtClean="0"/>
              <a:t>Ví dụ:</a:t>
            </a: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219200"/>
            <a:ext cx="9144000" cy="5334000"/>
          </a:xfrm>
          <a:prstGeom prst="rect">
            <a:avLst/>
          </a:prstGeom>
        </p:spPr>
      </p:pic>
    </p:spTree>
    <p:extLst>
      <p:ext uri="{BB962C8B-B14F-4D97-AF65-F5344CB8AC3E}">
        <p14:creationId xmlns:p14="http://schemas.microsoft.com/office/powerpoint/2010/main" val="542969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22</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8</a:t>
            </a:r>
            <a:r>
              <a:rPr lang="vi-VN" sz="2900" smtClean="0"/>
              <a:t>. </a:t>
            </a:r>
            <a:r>
              <a:rPr lang="en-US" sz="2900" smtClean="0"/>
              <a:t>Giá trị trả về đối tượng của phương thức</a:t>
            </a:r>
            <a:endParaRPr lang="vi-VN" altLang="en-US" sz="2900" noProof="1">
              <a:cs typeface="Times New Roman" pitchFamily="18" charset="0"/>
            </a:endParaRPr>
          </a:p>
        </p:txBody>
      </p:sp>
      <p:sp>
        <p:nvSpPr>
          <p:cNvPr id="13" name="Round Same Side Corner Rectangle 6"/>
          <p:cNvSpPr/>
          <p:nvPr/>
        </p:nvSpPr>
        <p:spPr bwMode="auto">
          <a:xfrm>
            <a:off x="81821" y="457200"/>
            <a:ext cx="8877300" cy="4343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buFont typeface="Arial" panose="020B0604020202020204" pitchFamily="34" charset="0"/>
              <a:buChar char="•"/>
            </a:pPr>
            <a:r>
              <a:rPr lang="en-US" smtClean="0"/>
              <a:t>Tương tự như các kiểu dữ liệu khác giá trị trả về của một phương thức có thể là đối tượng</a:t>
            </a:r>
            <a:endParaRPr lang="nl-BE"/>
          </a:p>
          <a:p>
            <a:pPr marL="457200" indent="-457200">
              <a:buFont typeface="Arial" panose="020B0604020202020204" pitchFamily="34" charset="0"/>
              <a:buChar char="•"/>
            </a:pPr>
            <a:r>
              <a:rPr lang="en-US"/>
              <a:t>Cú pháp:</a:t>
            </a:r>
          </a:p>
          <a:p>
            <a:pPr marL="0" indent="0"/>
            <a:endParaRPr lang="en-US"/>
          </a:p>
          <a:p>
            <a:pPr marL="0" indent="0"/>
            <a:r>
              <a:rPr lang="en-US" sz="2400" i="1"/>
              <a:t>Truy_cập  </a:t>
            </a:r>
            <a:r>
              <a:rPr lang="en-US" sz="2400" i="1" smtClean="0"/>
              <a:t>lớp_đối_tượng  </a:t>
            </a:r>
            <a:r>
              <a:rPr lang="en-US" sz="2400" i="1"/>
              <a:t>Phương_thức </a:t>
            </a:r>
            <a:r>
              <a:rPr lang="en-US" sz="2400" i="1" smtClean="0"/>
              <a:t>(….)</a:t>
            </a:r>
            <a:endParaRPr lang="en-US" sz="2400" i="1"/>
          </a:p>
          <a:p>
            <a:pPr marL="0" indent="0"/>
            <a:r>
              <a:rPr lang="en-US" sz="2400" i="1"/>
              <a:t>      </a:t>
            </a:r>
            <a:r>
              <a:rPr lang="en-US" sz="2400" i="1" smtClean="0"/>
              <a:t>{</a:t>
            </a:r>
          </a:p>
          <a:p>
            <a:pPr marL="0" indent="0"/>
            <a:r>
              <a:rPr lang="en-US" sz="2400" i="1"/>
              <a:t>	</a:t>
            </a:r>
            <a:r>
              <a:rPr lang="en-US" sz="2400" i="1" smtClean="0"/>
              <a:t>Khởi tạo đối tượng</a:t>
            </a:r>
            <a:endParaRPr lang="en-US" sz="2400" i="1"/>
          </a:p>
          <a:p>
            <a:pPr marL="0" indent="0"/>
            <a:r>
              <a:rPr lang="en-US" sz="2400" i="1"/>
              <a:t>              …………………    </a:t>
            </a:r>
            <a:endParaRPr lang="en-US" sz="2400" i="1" smtClean="0"/>
          </a:p>
          <a:p>
            <a:pPr marL="0" indent="0"/>
            <a:r>
              <a:rPr lang="en-US" sz="2400" i="1"/>
              <a:t>	</a:t>
            </a:r>
            <a:r>
              <a:rPr lang="en-US" sz="2400" i="1" smtClean="0"/>
              <a:t>return đối_tượng</a:t>
            </a:r>
            <a:endParaRPr lang="en-US" sz="2400" i="1"/>
          </a:p>
          <a:p>
            <a:pPr marL="0" indent="0"/>
            <a:r>
              <a:rPr lang="en-US" sz="2400" i="1"/>
              <a:t>      }</a:t>
            </a: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25097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23</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8</a:t>
            </a:r>
            <a:r>
              <a:rPr lang="vi-VN" sz="2900" smtClean="0"/>
              <a:t>. </a:t>
            </a:r>
            <a:r>
              <a:rPr lang="en-US" sz="2900" smtClean="0"/>
              <a:t>Giá trị trả về đối tượng của phương thức</a:t>
            </a:r>
            <a:endParaRPr lang="vi-VN" altLang="en-US" sz="2900" noProof="1">
              <a:cs typeface="Times New Roman" pitchFamily="18" charset="0"/>
            </a:endParaRPr>
          </a:p>
        </p:txBody>
      </p:sp>
      <p:sp>
        <p:nvSpPr>
          <p:cNvPr id="13" name="Round Same Side Corner Rectangle 6"/>
          <p:cNvSpPr/>
          <p:nvPr/>
        </p:nvSpPr>
        <p:spPr bwMode="auto">
          <a:xfrm>
            <a:off x="81821" y="457200"/>
            <a:ext cx="8877300" cy="114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buFont typeface="Arial" panose="020B0604020202020204" pitchFamily="34" charset="0"/>
              <a:buChar char="•"/>
            </a:pPr>
            <a:r>
              <a:rPr lang="en-US" smtClean="0"/>
              <a:t>Ví du:</a:t>
            </a:r>
            <a:endParaRPr lang="en-US"/>
          </a:p>
          <a:p>
            <a:pPr marL="0" indent="0"/>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295400"/>
            <a:ext cx="9144000" cy="5128198"/>
          </a:xfrm>
          <a:prstGeom prst="rect">
            <a:avLst/>
          </a:prstGeom>
        </p:spPr>
      </p:pic>
    </p:spTree>
    <p:extLst>
      <p:ext uri="{BB962C8B-B14F-4D97-AF65-F5344CB8AC3E}">
        <p14:creationId xmlns:p14="http://schemas.microsoft.com/office/powerpoint/2010/main" val="2912564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24</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8</a:t>
            </a:r>
            <a:r>
              <a:rPr lang="vi-VN" sz="2900" smtClean="0"/>
              <a:t>. </a:t>
            </a:r>
            <a:r>
              <a:rPr lang="en-US" sz="2900" smtClean="0"/>
              <a:t>Giá trị trả về đối tượng của phương thức</a:t>
            </a:r>
            <a:endParaRPr lang="vi-VN" altLang="en-US" sz="2900" noProof="1">
              <a:cs typeface="Times New Roman" pitchFamily="18" charset="0"/>
            </a:endParaRPr>
          </a:p>
        </p:txBody>
      </p:sp>
      <p:sp>
        <p:nvSpPr>
          <p:cNvPr id="13" name="Round Same Side Corner Rectangle 6"/>
          <p:cNvSpPr/>
          <p:nvPr/>
        </p:nvSpPr>
        <p:spPr bwMode="auto">
          <a:xfrm>
            <a:off x="81821" y="457200"/>
            <a:ext cx="8877300" cy="114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buFont typeface="Arial" panose="020B0604020202020204" pitchFamily="34" charset="0"/>
              <a:buChar char="•"/>
            </a:pPr>
            <a:r>
              <a:rPr lang="en-US" smtClean="0"/>
              <a:t>Ví du:</a:t>
            </a:r>
            <a:endParaRPr lang="en-US"/>
          </a:p>
          <a:p>
            <a:pPr marL="0" indent="0"/>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1219201"/>
            <a:ext cx="9144000" cy="5334000"/>
          </a:xfrm>
          <a:prstGeom prst="rect">
            <a:avLst/>
          </a:prstGeom>
        </p:spPr>
      </p:pic>
    </p:spTree>
    <p:extLst>
      <p:ext uri="{BB962C8B-B14F-4D97-AF65-F5344CB8AC3E}">
        <p14:creationId xmlns:p14="http://schemas.microsoft.com/office/powerpoint/2010/main" val="3931409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25</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a:t>9</a:t>
            </a:r>
            <a:r>
              <a:rPr lang="vi-VN" sz="2900" smtClean="0"/>
              <a:t>. </a:t>
            </a:r>
            <a:r>
              <a:rPr lang="en-US" sz="2800"/>
              <a:t>Tham chiếu this</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4166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vi-VN"/>
              <a:t>Khi một đối tượng đang thực thi một phương thức của thể hiện (không phải </a:t>
            </a:r>
            <a:r>
              <a:rPr lang="vi-VN" smtClean="0"/>
              <a:t>là</a:t>
            </a:r>
            <a:r>
              <a:rPr lang="en-US" smtClean="0"/>
              <a:t> </a:t>
            </a:r>
            <a:r>
              <a:rPr lang="vi-VN" smtClean="0"/>
              <a:t>phương </a:t>
            </a:r>
            <a:r>
              <a:rPr lang="vi-VN"/>
              <a:t>thức tĩnh), tham </a:t>
            </a:r>
            <a:r>
              <a:rPr lang="en-US" smtClean="0"/>
              <a:t>c</a:t>
            </a:r>
            <a:r>
              <a:rPr lang="vi-VN" smtClean="0"/>
              <a:t>hiếu </a:t>
            </a:r>
            <a:r>
              <a:rPr lang="vi-VN" b="1" i="1"/>
              <a:t>this </a:t>
            </a:r>
            <a:r>
              <a:rPr lang="vi-VN"/>
              <a:t>tự động trỏ đến đối tượng </a:t>
            </a:r>
            <a:r>
              <a:rPr lang="vi-VN" smtClean="0"/>
              <a:t>này</a:t>
            </a:r>
            <a:endParaRPr lang="en-US"/>
          </a:p>
          <a:p>
            <a:pPr marL="457200" indent="-457200" algn="just">
              <a:buFont typeface="Arial" panose="020B0604020202020204" pitchFamily="34" charset="0"/>
              <a:buChar char="•"/>
            </a:pPr>
            <a:r>
              <a:rPr lang="vi-VN" smtClean="0"/>
              <a:t>Mọi phương</a:t>
            </a:r>
            <a:r>
              <a:rPr lang="en-US" smtClean="0"/>
              <a:t> </a:t>
            </a:r>
            <a:r>
              <a:rPr lang="vi-VN" smtClean="0"/>
              <a:t>thức </a:t>
            </a:r>
            <a:r>
              <a:rPr lang="vi-VN"/>
              <a:t>của đối tượng đều có thể tham chiếu đến các thành phần của đối tượng </a:t>
            </a:r>
            <a:r>
              <a:rPr lang="vi-VN" smtClean="0"/>
              <a:t>thông</a:t>
            </a:r>
            <a:r>
              <a:rPr lang="en-US" smtClean="0"/>
              <a:t> qua </a:t>
            </a:r>
            <a:r>
              <a:rPr lang="en-US"/>
              <a:t>tham chiếu </a:t>
            </a:r>
            <a:r>
              <a:rPr lang="en-US" b="1" i="1" smtClean="0"/>
              <a:t>this</a:t>
            </a:r>
          </a:p>
          <a:p>
            <a:pPr marL="457200" indent="-457200" algn="just">
              <a:buFont typeface="Arial" panose="020B0604020202020204" pitchFamily="34" charset="0"/>
              <a:buChar char="•"/>
            </a:pPr>
            <a:r>
              <a:rPr lang="en-US" smtClean="0"/>
              <a:t>Các </a:t>
            </a:r>
            <a:r>
              <a:rPr lang="vi-VN" smtClean="0"/>
              <a:t>trường </a:t>
            </a:r>
            <a:r>
              <a:rPr lang="vi-VN"/>
              <a:t>hợp sử dụng tham chiếu </a:t>
            </a:r>
            <a:r>
              <a:rPr lang="vi-VN" b="1" i="1" smtClean="0"/>
              <a:t>this</a:t>
            </a:r>
            <a:r>
              <a:rPr lang="vi-VN" smtClean="0"/>
              <a:t>:</a:t>
            </a:r>
            <a:endParaRPr lang="en-US"/>
          </a:p>
          <a:p>
            <a:pPr marL="1257300" lvl="2" indent="-457200" algn="just">
              <a:buFont typeface="Wingdings" panose="05000000000000000000" pitchFamily="2" charset="2"/>
              <a:buChar char="ü"/>
            </a:pPr>
            <a:r>
              <a:rPr lang="vi-VN" smtClean="0"/>
              <a:t>Tránh </a:t>
            </a:r>
            <a:r>
              <a:rPr lang="vi-VN"/>
              <a:t>xung đột tên khi tham số của phương thức trùng tên với tên biến </a:t>
            </a:r>
            <a:r>
              <a:rPr lang="vi-VN" smtClean="0"/>
              <a:t>dữ</a:t>
            </a:r>
            <a:r>
              <a:rPr lang="en-US" smtClean="0"/>
              <a:t> </a:t>
            </a:r>
            <a:r>
              <a:rPr lang="vi-VN" smtClean="0"/>
              <a:t>liệu </a:t>
            </a:r>
            <a:r>
              <a:rPr lang="vi-VN"/>
              <a:t>của đối </a:t>
            </a:r>
            <a:r>
              <a:rPr lang="vi-VN" smtClean="0"/>
              <a:t>tượng.</a:t>
            </a:r>
            <a:endParaRPr lang="en-US" smtClean="0"/>
          </a:p>
          <a:p>
            <a:pPr marL="1257300" lvl="2" indent="-457200" algn="just">
              <a:buFont typeface="Wingdings" panose="05000000000000000000" pitchFamily="2" charset="2"/>
              <a:buChar char="ü"/>
            </a:pPr>
            <a:r>
              <a:rPr lang="vi-VN" smtClean="0"/>
              <a:t>Dùng </a:t>
            </a:r>
            <a:r>
              <a:rPr lang="vi-VN"/>
              <a:t>để truyền đối tượng hiện tại làm tham số cho một phương thức </a:t>
            </a:r>
            <a:r>
              <a:rPr lang="vi-VN" smtClean="0"/>
              <a:t>khác</a:t>
            </a:r>
            <a:r>
              <a:rPr lang="en-US" smtClean="0"/>
              <a:t> (chẳng </a:t>
            </a:r>
            <a:r>
              <a:rPr lang="en-US"/>
              <a:t>hạn gọi đệ qui)</a:t>
            </a:r>
          </a:p>
          <a:p>
            <a:pPr marL="0" indent="0"/>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07765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26</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a:t>9</a:t>
            </a:r>
            <a:r>
              <a:rPr lang="vi-VN" sz="2900" smtClean="0"/>
              <a:t>. </a:t>
            </a:r>
            <a:r>
              <a:rPr lang="en-US" sz="2800"/>
              <a:t>Tham chiếu this</a:t>
            </a:r>
            <a:endParaRPr lang="vi-VN" altLang="en-US" sz="2900" noProof="1">
              <a:cs typeface="Times New Roman" pitchFamily="18" charset="0"/>
            </a:endParaRPr>
          </a:p>
        </p:txBody>
      </p:sp>
      <p:sp>
        <p:nvSpPr>
          <p:cNvPr id="13" name="Round Same Side Corner Rectangle 6"/>
          <p:cNvSpPr/>
          <p:nvPr/>
        </p:nvSpPr>
        <p:spPr bwMode="auto">
          <a:xfrm>
            <a:off x="81821" y="457199"/>
            <a:ext cx="8877300" cy="990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en-US" smtClean="0"/>
              <a:t>Ví dụ:</a:t>
            </a:r>
            <a:endParaRPr lang="en-US"/>
          </a:p>
          <a:p>
            <a:pPr marL="0" indent="0"/>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1020762"/>
            <a:ext cx="9144000" cy="5532437"/>
          </a:xfrm>
          <a:prstGeom prst="rect">
            <a:avLst/>
          </a:prstGeom>
        </p:spPr>
      </p:pic>
    </p:spTree>
    <p:extLst>
      <p:ext uri="{BB962C8B-B14F-4D97-AF65-F5344CB8AC3E}">
        <p14:creationId xmlns:p14="http://schemas.microsoft.com/office/powerpoint/2010/main" val="2663726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27</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10</a:t>
            </a:r>
            <a:r>
              <a:rPr lang="vi-VN" sz="2900" smtClean="0"/>
              <a:t>. </a:t>
            </a:r>
            <a:r>
              <a:rPr lang="en-US" sz="2800" smtClean="0"/>
              <a:t>Toán tử ( operator)</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096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vi-VN" i="1"/>
              <a:t>toán tử </a:t>
            </a:r>
            <a:r>
              <a:rPr lang="vi-VN"/>
              <a:t>là một phương thức tĩnh dùng để quá tải một phép toán nào </a:t>
            </a:r>
            <a:r>
              <a:rPr lang="vi-VN" smtClean="0"/>
              <a:t>đó</a:t>
            </a:r>
            <a:r>
              <a:rPr lang="en-US" smtClean="0"/>
              <a:t> </a:t>
            </a:r>
            <a:r>
              <a:rPr lang="vi-VN" smtClean="0"/>
              <a:t>trên </a:t>
            </a:r>
            <a:r>
              <a:rPr lang="vi-VN"/>
              <a:t>các đối </a:t>
            </a:r>
            <a:r>
              <a:rPr lang="vi-VN" smtClean="0"/>
              <a:t>tượng</a:t>
            </a:r>
            <a:endParaRPr lang="en-US" smtClean="0"/>
          </a:p>
          <a:p>
            <a:pPr marL="457200" indent="-457200">
              <a:buFont typeface="Arial" panose="020B0604020202020204" pitchFamily="34" charset="0"/>
              <a:buChar char="•"/>
            </a:pPr>
            <a:r>
              <a:rPr lang="en-US" smtClean="0"/>
              <a:t>Có </a:t>
            </a:r>
            <a:r>
              <a:rPr lang="en-US"/>
              <a:t>thể quá tải các toán tử </a:t>
            </a:r>
            <a:r>
              <a:rPr lang="en-US" smtClean="0"/>
              <a:t>sau:</a:t>
            </a:r>
          </a:p>
          <a:p>
            <a:pPr marL="1257300" lvl="2" indent="-457200">
              <a:buFont typeface="Arial" panose="020B0604020202020204" pitchFamily="34" charset="0"/>
              <a:buChar char="•"/>
            </a:pPr>
            <a:r>
              <a:rPr lang="en-US" smtClean="0"/>
              <a:t>Toán </a:t>
            </a:r>
            <a:r>
              <a:rPr lang="en-US"/>
              <a:t>học: +, -, *, /, </a:t>
            </a:r>
            <a:r>
              <a:rPr lang="en-US" smtClean="0"/>
              <a:t>%.</a:t>
            </a:r>
          </a:p>
          <a:p>
            <a:pPr marL="1257300" lvl="2" indent="-457200">
              <a:buFont typeface="Arial" panose="020B0604020202020204" pitchFamily="34" charset="0"/>
              <a:buChar char="•"/>
            </a:pPr>
            <a:r>
              <a:rPr lang="en-US" smtClean="0"/>
              <a:t>Cộng </a:t>
            </a:r>
            <a:r>
              <a:rPr lang="en-US"/>
              <a:t>trừ một ngôi: ++, --, </a:t>
            </a:r>
            <a:r>
              <a:rPr lang="en-US" smtClean="0"/>
              <a:t>-.</a:t>
            </a:r>
          </a:p>
          <a:p>
            <a:pPr marL="1257300" lvl="2" indent="-457200">
              <a:buFont typeface="Arial" panose="020B0604020202020204" pitchFamily="34" charset="0"/>
              <a:buChar char="•"/>
            </a:pPr>
            <a:r>
              <a:rPr lang="en-US" smtClean="0"/>
              <a:t>Quan </a:t>
            </a:r>
            <a:r>
              <a:rPr lang="en-US"/>
              <a:t>hệ so sánh: ==, !=, &gt;, &lt;, &gt;=, </a:t>
            </a:r>
            <a:r>
              <a:rPr lang="en-US" smtClean="0"/>
              <a:t>&lt;=</a:t>
            </a:r>
          </a:p>
          <a:p>
            <a:pPr marL="1257300" lvl="2" indent="-457200">
              <a:buFont typeface="Arial" panose="020B0604020202020204" pitchFamily="34" charset="0"/>
              <a:buChar char="•"/>
            </a:pPr>
            <a:r>
              <a:rPr lang="en-US" smtClean="0"/>
              <a:t>Ép </a:t>
            </a:r>
            <a:r>
              <a:rPr lang="en-US"/>
              <a:t>kiểu: </a:t>
            </a:r>
            <a:r>
              <a:rPr lang="en-US" smtClean="0"/>
              <a:t>().</a:t>
            </a:r>
          </a:p>
          <a:p>
            <a:endParaRPr lang="en-US" b="1" smtClean="0"/>
          </a:p>
          <a:p>
            <a:r>
              <a:rPr lang="en-US" b="1" smtClean="0"/>
              <a:t>Cú </a:t>
            </a:r>
            <a:r>
              <a:rPr lang="en-US" b="1"/>
              <a:t>pháp khai báo nguyên mẫu của một toán tử T:</a:t>
            </a:r>
          </a:p>
          <a:p>
            <a:r>
              <a:rPr lang="en-US" i="1"/>
              <a:t>public static KiểuTrảVề operator T (CácThamSố)</a:t>
            </a:r>
          </a:p>
          <a:p>
            <a:r>
              <a:rPr lang="en-US" i="1"/>
              <a:t>{</a:t>
            </a:r>
          </a:p>
          <a:p>
            <a:r>
              <a:rPr lang="en-US" i="1"/>
              <a:t>///các câu lệnh trong thân toán tử</a:t>
            </a:r>
          </a:p>
          <a:p>
            <a:r>
              <a:rPr lang="en-US" i="1"/>
              <a:t>}</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25813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28</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10</a:t>
            </a:r>
            <a:r>
              <a:rPr lang="vi-VN" sz="2900" smtClean="0"/>
              <a:t>. </a:t>
            </a:r>
            <a:r>
              <a:rPr lang="en-US" sz="2800" smtClean="0"/>
              <a:t>Toán tử ( operator)</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096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dirty="0" smtClean="0"/>
          </a:p>
          <a:p>
            <a:endParaRPr lang="en-US" b="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228600" y="1020762"/>
            <a:ext cx="8020050" cy="1419225"/>
          </a:xfrm>
          <a:prstGeom prst="rect">
            <a:avLst/>
          </a:prstGeom>
        </p:spPr>
      </p:pic>
      <p:pic>
        <p:nvPicPr>
          <p:cNvPr id="4" name="Picture 3"/>
          <p:cNvPicPr>
            <a:picLocks noChangeAspect="1"/>
          </p:cNvPicPr>
          <p:nvPr/>
        </p:nvPicPr>
        <p:blipFill>
          <a:blip r:embed="rId4"/>
          <a:stretch>
            <a:fillRect/>
          </a:stretch>
        </p:blipFill>
        <p:spPr>
          <a:xfrm>
            <a:off x="0" y="2439987"/>
            <a:ext cx="9144000" cy="4037013"/>
          </a:xfrm>
          <a:prstGeom prst="rect">
            <a:avLst/>
          </a:prstGeom>
        </p:spPr>
      </p:pic>
    </p:spTree>
    <p:extLst>
      <p:ext uri="{BB962C8B-B14F-4D97-AF65-F5344CB8AC3E}">
        <p14:creationId xmlns:p14="http://schemas.microsoft.com/office/powerpoint/2010/main" val="12829571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29</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10</a:t>
            </a:r>
            <a:r>
              <a:rPr lang="vi-VN" sz="2900" smtClean="0"/>
              <a:t>. </a:t>
            </a:r>
            <a:r>
              <a:rPr lang="en-US" sz="2800" smtClean="0"/>
              <a:t>Toán tử ( operator)</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09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en-US" i="1" smtClean="0"/>
              <a:t>Ví dụ:</a:t>
            </a:r>
            <a:endParaRPr lang="en-US"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681037"/>
            <a:ext cx="9144000" cy="5872163"/>
          </a:xfrm>
          <a:prstGeom prst="rect">
            <a:avLst/>
          </a:prstGeom>
        </p:spPr>
      </p:pic>
    </p:spTree>
    <p:extLst>
      <p:ext uri="{BB962C8B-B14F-4D97-AF65-F5344CB8AC3E}">
        <p14:creationId xmlns:p14="http://schemas.microsoft.com/office/powerpoint/2010/main" val="1072749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1</a:t>
            </a:r>
            <a:r>
              <a:rPr lang="vi-VN" smtClean="0"/>
              <a:t>. Phương</a:t>
            </a:r>
            <a:r>
              <a:rPr lang="en-US" smtClean="0"/>
              <a:t> thức tạo lập (constructor)</a:t>
            </a:r>
            <a:r>
              <a:rPr lang="vi-VN" noProof="1" smtClean="0">
                <a:cs typeface="Times New Roman" pitchFamily="18" charset="0"/>
              </a:rPr>
              <a:t> </a:t>
            </a:r>
            <a:endParaRPr lang="vi-VN" altLang="en-US" noProof="1">
              <a:cs typeface="Times New Roman" pitchFamily="18" charset="0"/>
            </a:endParaRPr>
          </a:p>
        </p:txBody>
      </p:sp>
      <p:sp>
        <p:nvSpPr>
          <p:cNvPr id="13" name="Round Same Side Corner Rectangle 6"/>
          <p:cNvSpPr/>
          <p:nvPr/>
        </p:nvSpPr>
        <p:spPr bwMode="auto">
          <a:xfrm>
            <a:off x="266700" y="657251"/>
            <a:ext cx="8458200" cy="11715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u="sng" smtClean="0"/>
              <a:t>Ví dụ 1</a:t>
            </a:r>
            <a:r>
              <a:rPr lang="vi-VN" u="sng" smtClean="0"/>
              <a:t>:</a:t>
            </a:r>
            <a:r>
              <a:rPr lang="en-US" smtClean="0"/>
              <a:t> </a:t>
            </a:r>
            <a:r>
              <a:rPr lang="en-US" i="1" smtClean="0"/>
              <a:t>Xây </a:t>
            </a:r>
            <a:r>
              <a:rPr lang="en-US" i="1"/>
              <a:t>dựng lớp có chứa hàm </a:t>
            </a:r>
            <a:r>
              <a:rPr lang="en-US" b="1" i="1"/>
              <a:t>constructor </a:t>
            </a:r>
            <a:endParaRPr lang="en-US" i="1"/>
          </a:p>
          <a:p>
            <a:r>
              <a:rPr lang="en-US" sz="1400" i="1" smtClean="0"/>
              <a:t>	</a:t>
            </a:r>
            <a:endParaRPr lang="en-US" sz="1600" i="1" smtClean="0"/>
          </a:p>
          <a:p>
            <a:r>
              <a:rPr lang="en-US" sz="1600" i="1" smtClean="0"/>
              <a:t>		</a:t>
            </a:r>
            <a:endParaRPr lang="en-US" sz="160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1594863" y="1295400"/>
            <a:ext cx="7549137" cy="5257800"/>
          </a:xfrm>
          <a:prstGeom prst="rect">
            <a:avLst/>
          </a:prstGeom>
        </p:spPr>
      </p:pic>
    </p:spTree>
    <p:extLst>
      <p:ext uri="{BB962C8B-B14F-4D97-AF65-F5344CB8AC3E}">
        <p14:creationId xmlns:p14="http://schemas.microsoft.com/office/powerpoint/2010/main" val="3456313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30</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10</a:t>
            </a:r>
            <a:r>
              <a:rPr lang="vi-VN" sz="2900" smtClean="0"/>
              <a:t>. </a:t>
            </a:r>
            <a:r>
              <a:rPr lang="en-US" sz="2800" smtClean="0"/>
              <a:t>Toán tử ( operator)</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09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en-US" i="1" smtClean="0"/>
              <a:t>Ví dụ:</a:t>
            </a:r>
            <a:endParaRPr lang="en-US"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715962"/>
            <a:ext cx="9144000" cy="5889625"/>
          </a:xfrm>
          <a:prstGeom prst="rect">
            <a:avLst/>
          </a:prstGeom>
        </p:spPr>
      </p:pic>
    </p:spTree>
    <p:extLst>
      <p:ext uri="{BB962C8B-B14F-4D97-AF65-F5344CB8AC3E}">
        <p14:creationId xmlns:p14="http://schemas.microsoft.com/office/powerpoint/2010/main" val="525053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31</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10</a:t>
            </a:r>
            <a:r>
              <a:rPr lang="vi-VN" sz="2900" smtClean="0"/>
              <a:t>. </a:t>
            </a:r>
            <a:r>
              <a:rPr lang="en-US" sz="2800" smtClean="0"/>
              <a:t>Toán tử ( operator)</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09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en-US" i="1" smtClean="0"/>
              <a:t>Ví dụ:</a:t>
            </a:r>
            <a:endParaRPr lang="en-US"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715961"/>
            <a:ext cx="9225821" cy="5751513"/>
          </a:xfrm>
          <a:prstGeom prst="rect">
            <a:avLst/>
          </a:prstGeom>
        </p:spPr>
      </p:pic>
    </p:spTree>
    <p:extLst>
      <p:ext uri="{BB962C8B-B14F-4D97-AF65-F5344CB8AC3E}">
        <p14:creationId xmlns:p14="http://schemas.microsoft.com/office/powerpoint/2010/main" val="629872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32</a:t>
            </a:fld>
            <a:endParaRPr lang="en-US" altLang="en-US"/>
          </a:p>
        </p:txBody>
      </p:sp>
      <p:sp>
        <p:nvSpPr>
          <p:cNvPr id="18436" name="Title 1"/>
          <p:cNvSpPr>
            <a:spLocks noGrp="1"/>
          </p:cNvSpPr>
          <p:nvPr>
            <p:ph type="title" idx="4294967295"/>
          </p:nvPr>
        </p:nvSpPr>
        <p:spPr>
          <a:xfrm>
            <a:off x="0" y="76200"/>
            <a:ext cx="9144000" cy="563563"/>
          </a:xfrm>
        </p:spPr>
        <p:txBody>
          <a:bodyPr/>
          <a:lstStyle/>
          <a:p>
            <a:pPr lvl="0" algn="l"/>
            <a:r>
              <a:rPr lang="en-US" sz="2900" smtClean="0"/>
              <a:t>10</a:t>
            </a:r>
            <a:r>
              <a:rPr lang="vi-VN" sz="2900" smtClean="0"/>
              <a:t>. </a:t>
            </a:r>
            <a:r>
              <a:rPr lang="en-US" sz="2800" smtClean="0"/>
              <a:t>Toán tử ( operator)</a:t>
            </a:r>
            <a:endParaRPr lang="vi-VN" altLang="en-US" sz="2900" noProof="1">
              <a:cs typeface="Times New Roman" pitchFamily="18" charset="0"/>
            </a:endParaRPr>
          </a:p>
        </p:txBody>
      </p:sp>
      <p:sp>
        <p:nvSpPr>
          <p:cNvPr id="13" name="Round Same Side Corner Rectangle 6"/>
          <p:cNvSpPr/>
          <p:nvPr/>
        </p:nvSpPr>
        <p:spPr bwMode="auto">
          <a:xfrm>
            <a:off x="81821" y="457199"/>
            <a:ext cx="8877300" cy="609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800100" lvl="2" indent="0"/>
            <a:endParaRPr lang="en-US" sz="2000" smtClean="0"/>
          </a:p>
          <a:p>
            <a:pPr marL="457200" indent="-457200" algn="just">
              <a:buFont typeface="Arial" panose="020B0604020202020204" pitchFamily="34" charset="0"/>
              <a:buChar char="•"/>
            </a:pPr>
            <a:r>
              <a:rPr lang="en-US" i="1" smtClean="0"/>
              <a:t>Ví dụ:</a:t>
            </a:r>
            <a:endParaRPr lang="en-US"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3"/>
          <a:stretch>
            <a:fillRect/>
          </a:stretch>
        </p:blipFill>
        <p:spPr>
          <a:xfrm>
            <a:off x="0" y="715963"/>
            <a:ext cx="9144000" cy="4298950"/>
          </a:xfrm>
          <a:prstGeom prst="rect">
            <a:avLst/>
          </a:prstGeom>
        </p:spPr>
      </p:pic>
    </p:spTree>
    <p:extLst>
      <p:ext uri="{BB962C8B-B14F-4D97-AF65-F5344CB8AC3E}">
        <p14:creationId xmlns:p14="http://schemas.microsoft.com/office/powerpoint/2010/main" val="4093925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4</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2</a:t>
            </a:r>
            <a:r>
              <a:rPr lang="vi-VN" smtClean="0"/>
              <a:t>. Phương</a:t>
            </a:r>
            <a:r>
              <a:rPr lang="en-US" smtClean="0"/>
              <a:t> thức tạo lập có tham số</a:t>
            </a:r>
            <a:endParaRPr lang="vi-VN" altLang="en-US" noProof="1">
              <a:cs typeface="Times New Roman" pitchFamily="18" charset="0"/>
            </a:endParaRPr>
          </a:p>
        </p:txBody>
      </p:sp>
      <p:sp>
        <p:nvSpPr>
          <p:cNvPr id="13" name="Round Same Side Corner Rectangle 6"/>
          <p:cNvSpPr/>
          <p:nvPr/>
        </p:nvSpPr>
        <p:spPr bwMode="auto">
          <a:xfrm>
            <a:off x="266700" y="657252"/>
            <a:ext cx="8458200" cy="13080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sz="2400"/>
              <a:t>Một hàm constructor </a:t>
            </a:r>
            <a:r>
              <a:rPr lang="vi-VN" sz="2400" smtClean="0"/>
              <a:t>có </a:t>
            </a:r>
            <a:r>
              <a:rPr lang="vi-VN" sz="2400"/>
              <a:t>thể có tham số truyền cho hàm . </a:t>
            </a:r>
            <a:endParaRPr lang="en-US" sz="2400" smtClean="0"/>
          </a:p>
          <a:p>
            <a:pPr marL="342900" lvl="6" indent="-342900" algn="just">
              <a:buFont typeface="Arial" panose="020B0604020202020204" pitchFamily="34" charset="0"/>
              <a:buChar char="•"/>
            </a:pPr>
            <a:r>
              <a:rPr lang="vi-VN" sz="2400"/>
              <a:t>Khi constructor có tham số thì khai báo đối tượng phải truyền giá trị </a:t>
            </a:r>
            <a:r>
              <a:rPr lang="vi-VN" sz="2400" smtClean="0"/>
              <a:t>cho</a:t>
            </a:r>
            <a:r>
              <a:rPr lang="en-US" sz="2400" smtClean="0"/>
              <a:t> đối tượng</a:t>
            </a:r>
            <a:endParaRPr lang="en-US" sz="2400"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3"/>
          <a:stretch>
            <a:fillRect/>
          </a:stretch>
        </p:blipFill>
        <p:spPr>
          <a:xfrm>
            <a:off x="795103" y="1905000"/>
            <a:ext cx="8343900" cy="4587874"/>
          </a:xfrm>
          <a:prstGeom prst="rect">
            <a:avLst/>
          </a:prstGeom>
        </p:spPr>
      </p:pic>
    </p:spTree>
    <p:extLst>
      <p:ext uri="{BB962C8B-B14F-4D97-AF65-F5344CB8AC3E}">
        <p14:creationId xmlns:p14="http://schemas.microsoft.com/office/powerpoint/2010/main" val="400647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5</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smtClean="0"/>
              <a:t>2</a:t>
            </a:r>
            <a:r>
              <a:rPr lang="vi-VN" smtClean="0"/>
              <a:t>. Phương</a:t>
            </a:r>
            <a:r>
              <a:rPr lang="en-US" smtClean="0"/>
              <a:t> thức tạo lập có tham số</a:t>
            </a:r>
            <a:endParaRPr lang="vi-VN" altLang="en-US" noProof="1">
              <a:cs typeface="Times New Roman" pitchFamily="18" charset="0"/>
            </a:endParaRPr>
          </a:p>
        </p:txBody>
      </p:sp>
      <p:sp>
        <p:nvSpPr>
          <p:cNvPr id="13" name="Round Same Side Corner Rectangle 6"/>
          <p:cNvSpPr/>
          <p:nvPr/>
        </p:nvSpPr>
        <p:spPr bwMode="auto">
          <a:xfrm>
            <a:off x="266700" y="657252"/>
            <a:ext cx="8458200" cy="13080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vi-VN" sz="2400"/>
              <a:t>Một hàm constructor cũng thể có nhiều tham số và khi gởi giá trị cho hàm constructor của đối tượng có thể là hằng hay cũng có thể là một biểu thức</a:t>
            </a:r>
            <a:endParaRPr lang="en-US" sz="2400" i="1"/>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1447800" y="1828800"/>
            <a:ext cx="7696200" cy="4724400"/>
          </a:xfrm>
          <a:prstGeom prst="rect">
            <a:avLst/>
          </a:prstGeom>
        </p:spPr>
      </p:pic>
    </p:spTree>
    <p:extLst>
      <p:ext uri="{BB962C8B-B14F-4D97-AF65-F5344CB8AC3E}">
        <p14:creationId xmlns:p14="http://schemas.microsoft.com/office/powerpoint/2010/main" val="521014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6</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3</a:t>
            </a:r>
            <a:r>
              <a:rPr lang="vi-VN" dirty="0" smtClean="0"/>
              <a:t>. </a:t>
            </a:r>
            <a:r>
              <a:rPr lang="en-US" dirty="0" err="1" smtClean="0"/>
              <a:t>Quá</a:t>
            </a:r>
            <a:r>
              <a:rPr lang="en-US" dirty="0" smtClean="0"/>
              <a:t> </a:t>
            </a:r>
            <a:r>
              <a:rPr lang="en-US" dirty="0" err="1" smtClean="0"/>
              <a:t>tải</a:t>
            </a:r>
            <a:r>
              <a:rPr lang="en-US" dirty="0" smtClean="0"/>
              <a:t> </a:t>
            </a:r>
            <a:r>
              <a:rPr lang="en-US" dirty="0" err="1" smtClean="0"/>
              <a:t>hàm</a:t>
            </a:r>
            <a:endParaRPr lang="vi-VN" altLang="en-US" noProof="1">
              <a:cs typeface="Times New Roman" pitchFamily="18" charset="0"/>
            </a:endParaRPr>
          </a:p>
        </p:txBody>
      </p:sp>
      <p:sp>
        <p:nvSpPr>
          <p:cNvPr id="13" name="Round Same Side Corner Rectangle 6"/>
          <p:cNvSpPr/>
          <p:nvPr/>
        </p:nvSpPr>
        <p:spPr bwMode="auto">
          <a:xfrm>
            <a:off x="266700" y="657252"/>
            <a:ext cx="8877300" cy="58959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z="2400" dirty="0" err="1" smtClean="0"/>
              <a:t>Quá</a:t>
            </a:r>
            <a:r>
              <a:rPr lang="en-US" sz="2400" dirty="0" smtClean="0"/>
              <a:t> </a:t>
            </a:r>
            <a:r>
              <a:rPr lang="en-US" sz="2400" dirty="0" err="1" smtClean="0"/>
              <a:t>tải</a:t>
            </a:r>
            <a:r>
              <a:rPr lang="en-US" sz="2400" dirty="0" smtClean="0"/>
              <a:t> </a:t>
            </a:r>
            <a:r>
              <a:rPr lang="en-US" sz="2400" dirty="0" err="1" smtClean="0"/>
              <a:t>hàm</a:t>
            </a:r>
            <a:r>
              <a:rPr lang="en-US" sz="2400" dirty="0" smtClean="0"/>
              <a:t> </a:t>
            </a:r>
            <a:r>
              <a:rPr lang="en-US" sz="2400" dirty="0" err="1" smtClean="0"/>
              <a:t>là</a:t>
            </a:r>
            <a:r>
              <a:rPr lang="en-US" sz="2400" dirty="0" smtClean="0"/>
              <a:t> </a:t>
            </a:r>
            <a:r>
              <a:rPr lang="en-US" sz="2400" dirty="0" err="1" smtClean="0"/>
              <a:t>định</a:t>
            </a:r>
            <a:r>
              <a:rPr lang="en-US" sz="2400" dirty="0" smtClean="0"/>
              <a:t> </a:t>
            </a:r>
            <a:r>
              <a:rPr lang="en-US" sz="2400" dirty="0" err="1" smtClean="0"/>
              <a:t>nghĩa</a:t>
            </a:r>
            <a:r>
              <a:rPr lang="en-US" sz="2400" dirty="0" smtClean="0"/>
              <a:t> </a:t>
            </a:r>
            <a:r>
              <a:rPr lang="en-US" sz="2400" dirty="0" err="1" smtClean="0"/>
              <a:t>các</a:t>
            </a:r>
            <a:r>
              <a:rPr lang="en-US" sz="2400" dirty="0" smtClean="0"/>
              <a:t> </a:t>
            </a:r>
            <a:r>
              <a:rPr lang="en-US" sz="2400" dirty="0" err="1" smtClean="0"/>
              <a:t>hàm</a:t>
            </a:r>
            <a:r>
              <a:rPr lang="en-US" sz="2400" dirty="0" smtClean="0"/>
              <a:t> </a:t>
            </a:r>
            <a:r>
              <a:rPr lang="en-US" sz="2400" dirty="0" err="1" smtClean="0"/>
              <a:t>có</a:t>
            </a:r>
            <a:r>
              <a:rPr lang="en-US" sz="2400" dirty="0" smtClean="0"/>
              <a:t> </a:t>
            </a:r>
            <a:r>
              <a:rPr lang="en-US" sz="2400" dirty="0" err="1" smtClean="0"/>
              <a:t>cùng</a:t>
            </a:r>
            <a:r>
              <a:rPr lang="en-US" sz="2400" dirty="0" smtClean="0"/>
              <a:t> </a:t>
            </a:r>
            <a:r>
              <a:rPr lang="en-US" sz="2400" dirty="0" err="1" smtClean="0"/>
              <a:t>tên</a:t>
            </a:r>
            <a:r>
              <a:rPr lang="en-US" sz="2400" dirty="0" smtClean="0"/>
              <a:t> </a:t>
            </a:r>
            <a:r>
              <a:rPr lang="en-US" sz="2400" dirty="0" err="1" smtClean="0"/>
              <a:t>nhưng</a:t>
            </a:r>
            <a:r>
              <a:rPr lang="en-US" sz="2400" dirty="0" smtClean="0"/>
              <a:t> </a:t>
            </a:r>
            <a:r>
              <a:rPr lang="en-US" sz="2400" dirty="0" err="1" smtClean="0"/>
              <a:t>khác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truyền</a:t>
            </a:r>
            <a:r>
              <a:rPr lang="en-US" sz="2400" dirty="0" smtClean="0"/>
              <a:t> </a:t>
            </a:r>
            <a:r>
              <a:rPr lang="en-US" sz="2400" dirty="0" err="1" smtClean="0"/>
              <a:t>vào</a:t>
            </a:r>
            <a:r>
              <a:rPr lang="en-US" sz="2400" dirty="0" smtClean="0"/>
              <a:t> </a:t>
            </a:r>
            <a:r>
              <a:rPr lang="en-US" sz="2400" dirty="0" err="1" smtClean="0"/>
              <a:t>hoặc</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Khi</a:t>
            </a:r>
            <a:r>
              <a:rPr lang="en-US" sz="2400" dirty="0" smtClean="0"/>
              <a:t> </a:t>
            </a:r>
            <a:r>
              <a:rPr lang="en-US" sz="2400" dirty="0" err="1" smtClean="0"/>
              <a:t>chạy</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tùy</a:t>
            </a:r>
            <a:r>
              <a:rPr lang="en-US" sz="2400" dirty="0" smtClean="0"/>
              <a:t> </a:t>
            </a:r>
            <a:r>
              <a:rPr lang="en-US" sz="2400" dirty="0" err="1" smtClean="0"/>
              <a:t>tình</a:t>
            </a:r>
            <a:r>
              <a:rPr lang="en-US" sz="2400" dirty="0" smtClean="0"/>
              <a:t> </a:t>
            </a:r>
            <a:r>
              <a:rPr lang="en-US" sz="2400" dirty="0" err="1" smtClean="0"/>
              <a:t>huống</a:t>
            </a:r>
            <a:r>
              <a:rPr lang="en-US" sz="2400" dirty="0" smtClean="0"/>
              <a:t> </a:t>
            </a:r>
            <a:r>
              <a:rPr lang="en-US" sz="2400" dirty="0" err="1" smtClean="0"/>
              <a:t>mà</a:t>
            </a:r>
            <a:r>
              <a:rPr lang="en-US" sz="2400" dirty="0" smtClean="0"/>
              <a:t> </a:t>
            </a:r>
            <a:r>
              <a:rPr lang="en-US" sz="2400" dirty="0" err="1" smtClean="0"/>
              <a:t>hàm</a:t>
            </a:r>
            <a:r>
              <a:rPr lang="en-US" sz="2400" dirty="0" smtClean="0"/>
              <a:t> </a:t>
            </a:r>
            <a:r>
              <a:rPr lang="en-US" sz="2400" dirty="0" err="1" smtClean="0"/>
              <a:t>thích</a:t>
            </a:r>
            <a:r>
              <a:rPr lang="en-US" sz="2400" dirty="0" smtClean="0"/>
              <a:t> </a:t>
            </a:r>
            <a:r>
              <a:rPr lang="en-US" sz="2400" dirty="0" err="1" smtClean="0"/>
              <a:t>hợp</a:t>
            </a:r>
            <a:r>
              <a:rPr lang="en-US" sz="2400" dirty="0" smtClean="0"/>
              <a:t> </a:t>
            </a:r>
            <a:r>
              <a:rPr lang="en-US" sz="2400" dirty="0" err="1" smtClean="0"/>
              <a:t>nhất</a:t>
            </a:r>
            <a:r>
              <a:rPr lang="en-US" sz="2400" dirty="0" smtClean="0"/>
              <a:t> </a:t>
            </a:r>
            <a:r>
              <a:rPr lang="en-US" sz="2400" dirty="0" err="1" smtClean="0"/>
              <a:t>được</a:t>
            </a:r>
            <a:r>
              <a:rPr lang="en-US" sz="2400" dirty="0" smtClean="0"/>
              <a:t> </a:t>
            </a:r>
            <a:r>
              <a:rPr lang="en-US" sz="2400" dirty="0" err="1" smtClean="0"/>
              <a:t>thi</a:t>
            </a:r>
            <a:r>
              <a:rPr lang="en-US" sz="2400" dirty="0" smtClean="0"/>
              <a:t> </a:t>
            </a:r>
            <a:r>
              <a:rPr lang="en-US" sz="2400" dirty="0" err="1" smtClean="0"/>
              <a:t>hành</a:t>
            </a:r>
            <a:r>
              <a:rPr lang="en-US" sz="2400" dirty="0" smtClean="0"/>
              <a:t>.</a:t>
            </a:r>
          </a:p>
          <a:p>
            <a:pPr marL="342900" lvl="6" indent="-342900" algn="just">
              <a:buFont typeface="Arial" panose="020B0604020202020204" pitchFamily="34" charset="0"/>
              <a:buChar char="•"/>
            </a:pPr>
            <a:endParaRPr lang="en-US" sz="2400" i="1" dirty="0" smtClean="0"/>
          </a:p>
          <a:p>
            <a:pPr marL="342900" lvl="6" indent="-342900" algn="just">
              <a:buFont typeface="Arial" panose="020B0604020202020204" pitchFamily="34" charset="0"/>
              <a:buChar char="•"/>
            </a:pPr>
            <a:r>
              <a:rPr lang="en-US" sz="2400" i="1" dirty="0" err="1" smtClean="0"/>
              <a:t>Ví</a:t>
            </a:r>
            <a:r>
              <a:rPr lang="en-US" sz="2400" i="1" dirty="0" smtClean="0"/>
              <a:t> </a:t>
            </a:r>
            <a:r>
              <a:rPr lang="en-US" sz="2400" i="1" dirty="0" err="1" smtClean="0"/>
              <a:t>dụ</a:t>
            </a:r>
            <a:r>
              <a:rPr lang="en-US" sz="2400" i="1" dirty="0" smtClean="0"/>
              <a:t> 4 minh </a:t>
            </a:r>
            <a:r>
              <a:rPr lang="en-US" sz="2400" i="1" dirty="0" err="1" smtClean="0"/>
              <a:t>họa</a:t>
            </a:r>
            <a:r>
              <a:rPr lang="en-US" sz="2400" i="1" dirty="0" smtClean="0"/>
              <a:t> </a:t>
            </a:r>
            <a:r>
              <a:rPr lang="en-US" sz="2400" i="1" dirty="0" err="1" smtClean="0"/>
              <a:t>lớp</a:t>
            </a:r>
            <a:r>
              <a:rPr lang="en-US" sz="2400" i="1" dirty="0" smtClean="0"/>
              <a:t> </a:t>
            </a:r>
            <a:r>
              <a:rPr lang="en-US" sz="2400" i="1" dirty="0" err="1" smtClean="0"/>
              <a:t>phân</a:t>
            </a:r>
            <a:r>
              <a:rPr lang="en-US" sz="2400" i="1" dirty="0" smtClean="0"/>
              <a:t> </a:t>
            </a:r>
            <a:r>
              <a:rPr lang="en-US" sz="2400" i="1" dirty="0" err="1" smtClean="0"/>
              <a:t>số</a:t>
            </a:r>
            <a:r>
              <a:rPr lang="en-US" sz="2400" i="1" dirty="0" smtClean="0"/>
              <a:t> </a:t>
            </a:r>
            <a:r>
              <a:rPr lang="en-US" sz="2400" i="1" dirty="0" err="1" smtClean="0"/>
              <a:t>có</a:t>
            </a:r>
            <a:r>
              <a:rPr lang="en-US" sz="2400" i="1" dirty="0" smtClean="0"/>
              <a:t> 3 </a:t>
            </a:r>
            <a:r>
              <a:rPr lang="en-US" sz="2400" i="1" dirty="0" err="1" smtClean="0"/>
              <a:t>hàm</a:t>
            </a:r>
            <a:r>
              <a:rPr lang="en-US" sz="2400" i="1" dirty="0" smtClean="0"/>
              <a:t> </a:t>
            </a:r>
            <a:r>
              <a:rPr lang="en-US" sz="2400" i="1" dirty="0" err="1" smtClean="0"/>
              <a:t>quá</a:t>
            </a:r>
            <a:r>
              <a:rPr lang="en-US" sz="2400" i="1" dirty="0" smtClean="0"/>
              <a:t> </a:t>
            </a:r>
            <a:r>
              <a:rPr lang="en-US" sz="2400" i="1" dirty="0" err="1" smtClean="0"/>
              <a:t>tải</a:t>
            </a:r>
            <a:r>
              <a:rPr lang="en-US" sz="2400" i="1" dirty="0" smtClean="0"/>
              <a:t>: </a:t>
            </a:r>
            <a:r>
              <a:rPr lang="en-US" sz="2400" i="1" dirty="0" err="1" smtClean="0"/>
              <a:t>là</a:t>
            </a:r>
            <a:r>
              <a:rPr lang="en-US" sz="2400" i="1" dirty="0" smtClean="0"/>
              <a:t> </a:t>
            </a:r>
            <a:r>
              <a:rPr lang="en-US" sz="2400" i="1" dirty="0" err="1" smtClean="0"/>
              <a:t>PhanSo</a:t>
            </a:r>
            <a:r>
              <a:rPr lang="en-US" sz="2400" i="1" dirty="0" smtClean="0"/>
              <a:t>(), </a:t>
            </a:r>
            <a:r>
              <a:rPr lang="en-US" sz="2400" i="1" dirty="0" err="1" smtClean="0"/>
              <a:t>PhanSo</a:t>
            </a:r>
            <a:r>
              <a:rPr lang="en-US" sz="2400" i="1" dirty="0" smtClean="0"/>
              <a:t>(</a:t>
            </a:r>
            <a:r>
              <a:rPr lang="en-US" sz="2400" i="1" dirty="0" err="1" smtClean="0"/>
              <a:t>int</a:t>
            </a:r>
            <a:r>
              <a:rPr lang="en-US" sz="2400" i="1" dirty="0" smtClean="0"/>
              <a:t> x) </a:t>
            </a:r>
            <a:r>
              <a:rPr lang="en-US" sz="2400" i="1" dirty="0" err="1" smtClean="0"/>
              <a:t>và</a:t>
            </a:r>
            <a:r>
              <a:rPr lang="en-US" sz="2400" i="1" dirty="0" smtClean="0"/>
              <a:t> </a:t>
            </a:r>
            <a:r>
              <a:rPr lang="en-US" sz="2400" i="1" dirty="0" err="1" smtClean="0"/>
              <a:t>PhanSo</a:t>
            </a:r>
            <a:r>
              <a:rPr lang="en-US" sz="2400" i="1" dirty="0" smtClean="0"/>
              <a:t>( </a:t>
            </a:r>
            <a:r>
              <a:rPr lang="en-US" sz="2400" i="1" dirty="0" err="1" smtClean="0"/>
              <a:t>int</a:t>
            </a:r>
            <a:r>
              <a:rPr lang="en-US" sz="2400" i="1" dirty="0" smtClean="0"/>
              <a:t> x, </a:t>
            </a:r>
            <a:r>
              <a:rPr lang="en-US" sz="2400" i="1" dirty="0" err="1" smtClean="0"/>
              <a:t>int</a:t>
            </a:r>
            <a:r>
              <a:rPr lang="en-US" sz="2400" i="1" dirty="0" smtClean="0"/>
              <a:t> y)</a:t>
            </a:r>
          </a:p>
          <a:p>
            <a:pPr marL="800100" lvl="7" indent="-342900" algn="just">
              <a:buFont typeface="Wingdings" panose="05000000000000000000" pitchFamily="2" charset="2"/>
              <a:buChar char="ü"/>
            </a:pPr>
            <a:r>
              <a:rPr lang="en-US" sz="2400" i="1" dirty="0" err="1" smtClean="0"/>
              <a:t>Trong</a:t>
            </a:r>
            <a:r>
              <a:rPr lang="en-US" sz="2400" i="1" dirty="0" smtClean="0"/>
              <a:t> </a:t>
            </a:r>
            <a:r>
              <a:rPr lang="en-US" sz="2400" i="1" dirty="0" err="1" smtClean="0"/>
              <a:t>đó</a:t>
            </a:r>
            <a:r>
              <a:rPr lang="en-US" sz="2400" i="1" dirty="0" smtClean="0"/>
              <a:t> </a:t>
            </a:r>
            <a:r>
              <a:rPr lang="en-US" sz="2400" i="1" dirty="0" err="1" smtClean="0"/>
              <a:t>PhanSo</a:t>
            </a:r>
            <a:r>
              <a:rPr lang="en-US" sz="2400" i="1" dirty="0" smtClean="0"/>
              <a:t>() </a:t>
            </a:r>
            <a:r>
              <a:rPr lang="en-US" sz="2400" i="1" dirty="0" err="1" smtClean="0"/>
              <a:t>mặc</a:t>
            </a:r>
            <a:r>
              <a:rPr lang="en-US" sz="2400" i="1" dirty="0" smtClean="0"/>
              <a:t> </a:t>
            </a:r>
            <a:r>
              <a:rPr lang="en-US" sz="2400" i="1" dirty="0" err="1" smtClean="0"/>
              <a:t>định</a:t>
            </a:r>
            <a:r>
              <a:rPr lang="en-US" sz="2400" i="1" dirty="0" smtClean="0"/>
              <a:t> </a:t>
            </a:r>
            <a:r>
              <a:rPr lang="en-US" sz="2400" i="1" dirty="0" err="1" smtClean="0"/>
              <a:t>gán</a:t>
            </a:r>
            <a:r>
              <a:rPr lang="en-US" sz="2400" i="1" dirty="0" smtClean="0"/>
              <a:t> </a:t>
            </a:r>
            <a:r>
              <a:rPr lang="en-US" sz="2400" i="1" dirty="0" err="1" smtClean="0"/>
              <a:t>tuso</a:t>
            </a:r>
            <a:r>
              <a:rPr lang="en-US" sz="2400" i="1" dirty="0" smtClean="0"/>
              <a:t>=0, </a:t>
            </a:r>
            <a:r>
              <a:rPr lang="en-US" sz="2400" i="1" dirty="0" err="1" smtClean="0"/>
              <a:t>mauso</a:t>
            </a:r>
            <a:r>
              <a:rPr lang="en-US" sz="2400" i="1" dirty="0" smtClean="0"/>
              <a:t>=1</a:t>
            </a:r>
          </a:p>
          <a:p>
            <a:pPr marL="800100" lvl="7" indent="-342900" algn="just">
              <a:buFont typeface="Wingdings" panose="05000000000000000000" pitchFamily="2" charset="2"/>
              <a:buChar char="ü"/>
            </a:pPr>
            <a:r>
              <a:rPr lang="en-US" sz="2400" i="1" dirty="0" err="1" smtClean="0"/>
              <a:t>PhanSo</a:t>
            </a:r>
            <a:r>
              <a:rPr lang="en-US" sz="2400" i="1" dirty="0" smtClean="0"/>
              <a:t>(</a:t>
            </a:r>
            <a:r>
              <a:rPr lang="en-US" sz="2400" i="1" dirty="0" err="1" smtClean="0"/>
              <a:t>int</a:t>
            </a:r>
            <a:r>
              <a:rPr lang="en-US" sz="2400" i="1" dirty="0" smtClean="0"/>
              <a:t> x) </a:t>
            </a:r>
            <a:r>
              <a:rPr lang="en-US" sz="2400" i="1" dirty="0" err="1" smtClean="0"/>
              <a:t>gán</a:t>
            </a:r>
            <a:r>
              <a:rPr lang="en-US" sz="2400" i="1" dirty="0" smtClean="0"/>
              <a:t> </a:t>
            </a:r>
            <a:r>
              <a:rPr lang="en-US" sz="2400" i="1" dirty="0" err="1" smtClean="0"/>
              <a:t>tuso</a:t>
            </a:r>
            <a:r>
              <a:rPr lang="en-US" sz="2400" i="1" dirty="0" smtClean="0"/>
              <a:t>=x, </a:t>
            </a:r>
            <a:r>
              <a:rPr lang="en-US" sz="2400" i="1" dirty="0" err="1" smtClean="0"/>
              <a:t>mauso</a:t>
            </a:r>
            <a:r>
              <a:rPr lang="en-US" sz="2400" i="1" dirty="0" smtClean="0"/>
              <a:t>=1</a:t>
            </a:r>
          </a:p>
          <a:p>
            <a:pPr marL="800100" lvl="7" indent="-342900" algn="just">
              <a:buFont typeface="Wingdings" panose="05000000000000000000" pitchFamily="2" charset="2"/>
              <a:buChar char="ü"/>
            </a:pPr>
            <a:r>
              <a:rPr lang="en-US" sz="2400" i="1" dirty="0" err="1" smtClean="0"/>
              <a:t>PhanSo</a:t>
            </a:r>
            <a:r>
              <a:rPr lang="en-US" sz="2400" i="1" dirty="0" smtClean="0"/>
              <a:t>(</a:t>
            </a:r>
            <a:r>
              <a:rPr lang="en-US" sz="2400" i="1" dirty="0" err="1" smtClean="0"/>
              <a:t>int</a:t>
            </a:r>
            <a:r>
              <a:rPr lang="en-US" sz="2400" i="1" dirty="0" smtClean="0"/>
              <a:t> x, </a:t>
            </a:r>
            <a:r>
              <a:rPr lang="en-US" sz="2400" i="1" dirty="0" err="1" smtClean="0"/>
              <a:t>int</a:t>
            </a:r>
            <a:r>
              <a:rPr lang="en-US" sz="2400" i="1" dirty="0" smtClean="0"/>
              <a:t> y) </a:t>
            </a:r>
            <a:r>
              <a:rPr lang="en-US" sz="2400" i="1" dirty="0" err="1" smtClean="0"/>
              <a:t>gán</a:t>
            </a:r>
            <a:r>
              <a:rPr lang="en-US" sz="2400" i="1" dirty="0" smtClean="0"/>
              <a:t> </a:t>
            </a:r>
            <a:r>
              <a:rPr lang="en-US" sz="2400" i="1" dirty="0" err="1" smtClean="0"/>
              <a:t>tuso</a:t>
            </a:r>
            <a:r>
              <a:rPr lang="en-US" sz="2400" i="1" dirty="0" smtClean="0"/>
              <a:t>=x, </a:t>
            </a:r>
            <a:r>
              <a:rPr lang="en-US" sz="2400" i="1" dirty="0" err="1" smtClean="0"/>
              <a:t>mauso</a:t>
            </a:r>
            <a:r>
              <a:rPr lang="en-US" sz="2400" i="1" dirty="0" smtClean="0"/>
              <a:t>=y</a:t>
            </a:r>
          </a:p>
          <a:p>
            <a:pPr marL="342900" lvl="6" indent="-342900" algn="just">
              <a:buFont typeface="Arial" panose="020B0604020202020204" pitchFamily="34" charset="0"/>
              <a:buChar char="•"/>
            </a:pPr>
            <a:r>
              <a:rPr lang="en-US" sz="2400" i="1" dirty="0" err="1" smtClean="0"/>
              <a:t>Như</a:t>
            </a:r>
            <a:r>
              <a:rPr lang="en-US" sz="2400" i="1" dirty="0" smtClean="0"/>
              <a:t> </a:t>
            </a:r>
            <a:r>
              <a:rPr lang="en-US" sz="2400" i="1" dirty="0" err="1" smtClean="0"/>
              <a:t>vậy</a:t>
            </a:r>
            <a:r>
              <a:rPr lang="en-US" sz="2400" i="1" dirty="0" smtClean="0"/>
              <a:t> </a:t>
            </a:r>
            <a:r>
              <a:rPr lang="en-US" sz="2400" i="1" dirty="0" err="1" smtClean="0"/>
              <a:t>khi</a:t>
            </a:r>
            <a:r>
              <a:rPr lang="en-US" sz="2400" i="1" dirty="0" smtClean="0"/>
              <a:t> </a:t>
            </a:r>
            <a:r>
              <a:rPr lang="en-US" sz="2400" i="1" dirty="0" err="1" smtClean="0"/>
              <a:t>tạo</a:t>
            </a:r>
            <a:r>
              <a:rPr lang="en-US" sz="2400" i="1" dirty="0" smtClean="0"/>
              <a:t> </a:t>
            </a:r>
            <a:r>
              <a:rPr lang="en-US" sz="2400" i="1" dirty="0" err="1" smtClean="0"/>
              <a:t>đối</a:t>
            </a:r>
            <a:r>
              <a:rPr lang="en-US" sz="2400" i="1" dirty="0" smtClean="0"/>
              <a:t> </a:t>
            </a:r>
            <a:r>
              <a:rPr lang="en-US" sz="2400" i="1" dirty="0" err="1" smtClean="0"/>
              <a:t>tượng</a:t>
            </a:r>
            <a:endParaRPr lang="en-US" sz="2400" i="1" dirty="0" smtClean="0"/>
          </a:p>
          <a:p>
            <a:pPr marL="800100" lvl="7" indent="-342900" algn="just">
              <a:buFont typeface="Wingdings" panose="05000000000000000000" pitchFamily="2" charset="2"/>
              <a:buChar char="ü"/>
            </a:pPr>
            <a:r>
              <a:rPr lang="en-US" sz="2400" i="1" dirty="0" err="1" smtClean="0"/>
              <a:t>PhanSo</a:t>
            </a:r>
            <a:r>
              <a:rPr lang="en-US" sz="2400" i="1" dirty="0" smtClean="0"/>
              <a:t> ob1 = new </a:t>
            </a:r>
            <a:r>
              <a:rPr lang="en-US" sz="2400" i="1" dirty="0" err="1" smtClean="0"/>
              <a:t>PhanSo</a:t>
            </a:r>
            <a:r>
              <a:rPr lang="en-US" sz="2400" i="1" dirty="0" smtClean="0"/>
              <a:t>();     // </a:t>
            </a:r>
            <a:r>
              <a:rPr lang="en-US" sz="2400" i="1" dirty="0" err="1" smtClean="0"/>
              <a:t>Kq</a:t>
            </a:r>
            <a:r>
              <a:rPr lang="en-US" sz="2400" i="1" dirty="0" smtClean="0"/>
              <a:t>: 0/1</a:t>
            </a:r>
          </a:p>
          <a:p>
            <a:pPr marL="800100" lvl="7" indent="-342900" algn="just">
              <a:buFont typeface="Wingdings" panose="05000000000000000000" pitchFamily="2" charset="2"/>
              <a:buChar char="ü"/>
            </a:pPr>
            <a:r>
              <a:rPr lang="en-US" sz="2400" i="1" dirty="0" err="1" smtClean="0"/>
              <a:t>PhanSo</a:t>
            </a:r>
            <a:r>
              <a:rPr lang="en-US" sz="2400" i="1" dirty="0" smtClean="0"/>
              <a:t> ob2 = new </a:t>
            </a:r>
            <a:r>
              <a:rPr lang="en-US" sz="2400" i="1" dirty="0" err="1" smtClean="0"/>
              <a:t>PhanSo</a:t>
            </a:r>
            <a:r>
              <a:rPr lang="en-US" sz="2400" i="1" dirty="0" smtClean="0"/>
              <a:t>(5)   // </a:t>
            </a:r>
            <a:r>
              <a:rPr lang="en-US" sz="2400" i="1" dirty="0" err="1" smtClean="0"/>
              <a:t>Kq</a:t>
            </a:r>
            <a:r>
              <a:rPr lang="en-US" sz="2400" i="1" dirty="0" smtClean="0"/>
              <a:t>: 5/1</a:t>
            </a:r>
          </a:p>
          <a:p>
            <a:pPr marL="800100" lvl="7" indent="-342900" algn="just">
              <a:buFont typeface="Wingdings" panose="05000000000000000000" pitchFamily="2" charset="2"/>
              <a:buChar char="ü"/>
            </a:pPr>
            <a:r>
              <a:rPr lang="en-US" sz="2400" i="1" dirty="0" err="1" smtClean="0"/>
              <a:t>PhanSo</a:t>
            </a:r>
            <a:r>
              <a:rPr lang="en-US" sz="2400" i="1" dirty="0"/>
              <a:t> </a:t>
            </a:r>
            <a:r>
              <a:rPr lang="en-US" sz="2400" i="1" dirty="0" smtClean="0"/>
              <a:t>ob3 = new </a:t>
            </a:r>
            <a:r>
              <a:rPr lang="en-US" sz="2400" i="1" dirty="0" err="1" smtClean="0"/>
              <a:t>PhanSo</a:t>
            </a:r>
            <a:r>
              <a:rPr lang="en-US" sz="2400" i="1" dirty="0" smtClean="0"/>
              <a:t> (1, 4) // </a:t>
            </a:r>
            <a:r>
              <a:rPr lang="en-US" sz="2400" i="1" dirty="0" err="1" smtClean="0"/>
              <a:t>Kq</a:t>
            </a:r>
            <a:r>
              <a:rPr lang="en-US" sz="2400" i="1" dirty="0" smtClean="0"/>
              <a:t>: 1/4</a:t>
            </a: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30631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7</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3</a:t>
            </a:r>
            <a:r>
              <a:rPr lang="vi-VN" dirty="0" smtClean="0"/>
              <a:t>. </a:t>
            </a:r>
            <a:r>
              <a:rPr lang="en-US" dirty="0" err="1" smtClean="0"/>
              <a:t>Quá</a:t>
            </a:r>
            <a:r>
              <a:rPr lang="en-US" dirty="0" smtClean="0"/>
              <a:t> </a:t>
            </a:r>
            <a:r>
              <a:rPr lang="en-US" dirty="0" err="1" smtClean="0"/>
              <a:t>tải</a:t>
            </a:r>
            <a:r>
              <a:rPr lang="en-US" dirty="0" smtClean="0"/>
              <a:t> </a:t>
            </a:r>
            <a:r>
              <a:rPr lang="en-US" dirty="0" err="1" smtClean="0"/>
              <a:t>hàm</a:t>
            </a:r>
            <a:endParaRPr lang="vi-VN" altLang="en-US" noProof="1">
              <a:cs typeface="Times New Roman" pitchFamily="18" charset="0"/>
            </a:endParaRPr>
          </a:p>
        </p:txBody>
      </p:sp>
      <p:sp>
        <p:nvSpPr>
          <p:cNvPr id="13" name="Round Same Side Corner Rectangle 6"/>
          <p:cNvSpPr/>
          <p:nvPr/>
        </p:nvSpPr>
        <p:spPr bwMode="auto">
          <a:xfrm>
            <a:off x="266700" y="657252"/>
            <a:ext cx="8877300" cy="58959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endParaRPr lang="en-US" sz="2400" i="1"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0" y="838199"/>
            <a:ext cx="9144000" cy="5732489"/>
          </a:xfrm>
          <a:prstGeom prst="rect">
            <a:avLst/>
          </a:prstGeom>
        </p:spPr>
      </p:pic>
    </p:spTree>
    <p:extLst>
      <p:ext uri="{BB962C8B-B14F-4D97-AF65-F5344CB8AC3E}">
        <p14:creationId xmlns:p14="http://schemas.microsoft.com/office/powerpoint/2010/main" val="4002974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8</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smtClean="0"/>
              <a:t>4</a:t>
            </a:r>
            <a:r>
              <a:rPr lang="vi-VN" dirty="0" smtClean="0"/>
              <a:t>. </a:t>
            </a:r>
            <a:r>
              <a:rPr lang="en-US" dirty="0" err="1" smtClean="0"/>
              <a:t>Hàm</a:t>
            </a:r>
            <a:r>
              <a:rPr lang="en-US" dirty="0" smtClean="0"/>
              <a:t> </a:t>
            </a:r>
            <a:r>
              <a:rPr lang="en-US" dirty="0" err="1" smtClean="0"/>
              <a:t>Construtor</a:t>
            </a:r>
            <a:r>
              <a:rPr lang="en-US" dirty="0" smtClean="0"/>
              <a:t> </a:t>
            </a:r>
            <a:r>
              <a:rPr lang="en-US" dirty="0" err="1" smtClean="0"/>
              <a:t>sao</a:t>
            </a:r>
            <a:r>
              <a:rPr lang="en-US" dirty="0" smtClean="0"/>
              <a:t> </a:t>
            </a:r>
            <a:r>
              <a:rPr lang="en-US" dirty="0" err="1" smtClean="0"/>
              <a:t>chép</a:t>
            </a:r>
            <a:endParaRPr lang="vi-VN" altLang="en-US" noProof="1">
              <a:cs typeface="Times New Roman" pitchFamily="18" charset="0"/>
            </a:endParaRPr>
          </a:p>
        </p:txBody>
      </p:sp>
      <p:sp>
        <p:nvSpPr>
          <p:cNvPr id="13" name="Round Same Side Corner Rectangle 6"/>
          <p:cNvSpPr/>
          <p:nvPr/>
        </p:nvSpPr>
        <p:spPr bwMode="auto">
          <a:xfrm>
            <a:off x="266700" y="657252"/>
            <a:ext cx="8877300" cy="254314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342900" lvl="6" indent="-342900" algn="just">
              <a:buFont typeface="Arial" panose="020B0604020202020204" pitchFamily="34" charset="0"/>
              <a:buChar char="•"/>
            </a:pPr>
            <a:r>
              <a:rPr lang="en-US" sz="2400" dirty="0" err="1" smtClean="0"/>
              <a:t>Hàm</a:t>
            </a:r>
            <a:r>
              <a:rPr lang="en-US" sz="2400" dirty="0" smtClean="0"/>
              <a:t> constructor </a:t>
            </a:r>
            <a:r>
              <a:rPr lang="en-US" sz="2400" dirty="0" err="1" smtClean="0"/>
              <a:t>sao</a:t>
            </a:r>
            <a:r>
              <a:rPr lang="en-US" sz="2400" dirty="0" smtClean="0"/>
              <a:t> </a:t>
            </a:r>
            <a:r>
              <a:rPr lang="en-US" sz="2400" dirty="0" err="1" smtClean="0"/>
              <a:t>chép</a:t>
            </a:r>
            <a:r>
              <a:rPr lang="en-US" sz="2400" dirty="0" smtClean="0"/>
              <a:t> </a:t>
            </a:r>
            <a:r>
              <a:rPr lang="en-US" sz="2400" dirty="0" err="1" smtClean="0"/>
              <a:t>khởi</a:t>
            </a:r>
            <a:r>
              <a:rPr lang="en-US" sz="2400" dirty="0" smtClean="0"/>
              <a:t> </a:t>
            </a:r>
            <a:r>
              <a:rPr lang="en-US" sz="2400" dirty="0" err="1" smtClean="0"/>
              <a:t>gán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cho</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mới</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sao</a:t>
            </a:r>
            <a:r>
              <a:rPr lang="en-US" sz="2400" dirty="0" smtClean="0"/>
              <a:t> </a:t>
            </a:r>
            <a:r>
              <a:rPr lang="en-US" sz="2400" dirty="0" err="1" smtClean="0"/>
              <a:t>chép</a:t>
            </a:r>
            <a:r>
              <a:rPr lang="en-US" sz="2400" dirty="0" smtClean="0"/>
              <a:t> </a:t>
            </a:r>
            <a:r>
              <a:rPr lang="en-US" sz="2400" dirty="0" err="1" smtClean="0"/>
              <a:t>từng</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của</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đã</a:t>
            </a:r>
            <a:r>
              <a:rPr lang="en-US" sz="2400" dirty="0" smtClean="0"/>
              <a:t> </a:t>
            </a:r>
            <a:r>
              <a:rPr lang="en-US" sz="2400" dirty="0" err="1" smtClean="0"/>
              <a:t>tồn</a:t>
            </a:r>
            <a:r>
              <a:rPr lang="en-US" sz="2400" dirty="0" smtClean="0"/>
              <a:t> </a:t>
            </a:r>
            <a:r>
              <a:rPr lang="en-US" sz="2400" dirty="0" err="1" smtClean="0"/>
              <a:t>tại</a:t>
            </a:r>
            <a:r>
              <a:rPr lang="en-US" sz="2400" dirty="0" smtClean="0"/>
              <a:t> </a:t>
            </a:r>
            <a:r>
              <a:rPr lang="en-US" sz="2400" dirty="0" err="1" smtClean="0"/>
              <a:t>sao</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err="1" smtClean="0"/>
              <a:t>mới</a:t>
            </a:r>
            <a:endParaRPr lang="en-US" sz="2400" dirty="0" smtClean="0"/>
          </a:p>
          <a:p>
            <a:pPr marL="342900" lvl="6" indent="-342900" algn="just">
              <a:buFont typeface="Arial" panose="020B0604020202020204" pitchFamily="34" charset="0"/>
              <a:buChar char="•"/>
            </a:pPr>
            <a:r>
              <a:rPr lang="en-US" sz="2400" i="1" dirty="0" err="1" smtClean="0"/>
              <a:t>Cú</a:t>
            </a:r>
            <a:r>
              <a:rPr lang="en-US" sz="2400" i="1" dirty="0" smtClean="0"/>
              <a:t> </a:t>
            </a:r>
            <a:r>
              <a:rPr lang="en-US" sz="2400" i="1" dirty="0" err="1" smtClean="0"/>
              <a:t>pháp</a:t>
            </a:r>
            <a:r>
              <a:rPr lang="en-US" sz="2400" i="1" dirty="0" smtClean="0"/>
              <a:t> </a:t>
            </a:r>
            <a:r>
              <a:rPr lang="en-US" sz="2400" i="1" dirty="0" err="1" smtClean="0"/>
              <a:t>của</a:t>
            </a:r>
            <a:r>
              <a:rPr lang="en-US" sz="2400" i="1" dirty="0" smtClean="0"/>
              <a:t> </a:t>
            </a:r>
            <a:r>
              <a:rPr lang="en-US" sz="2400" i="1" dirty="0" err="1" smtClean="0"/>
              <a:t>hàm</a:t>
            </a:r>
            <a:r>
              <a:rPr lang="en-US" sz="2400" i="1" dirty="0" smtClean="0"/>
              <a:t> </a:t>
            </a:r>
            <a:r>
              <a:rPr lang="en-US" sz="2400" i="1" dirty="0" err="1" smtClean="0"/>
              <a:t>có</a:t>
            </a:r>
            <a:r>
              <a:rPr lang="en-US" sz="2400" i="1" dirty="0" smtClean="0"/>
              <a:t> </a:t>
            </a:r>
            <a:r>
              <a:rPr lang="en-US" sz="2400" i="1" dirty="0" err="1" smtClean="0"/>
              <a:t>tên</a:t>
            </a:r>
            <a:r>
              <a:rPr lang="en-US" sz="2400" i="1" dirty="0" smtClean="0"/>
              <a:t> </a:t>
            </a:r>
            <a:r>
              <a:rPr lang="en-US" sz="2400" i="1" dirty="0" err="1" smtClean="0"/>
              <a:t>giống</a:t>
            </a:r>
            <a:r>
              <a:rPr lang="en-US" sz="2400" i="1" dirty="0" smtClean="0"/>
              <a:t> </a:t>
            </a:r>
            <a:r>
              <a:rPr lang="en-US" sz="2400" i="1" dirty="0" err="1" smtClean="0"/>
              <a:t>tên</a:t>
            </a:r>
            <a:r>
              <a:rPr lang="en-US" sz="2400" i="1" dirty="0" smtClean="0"/>
              <a:t> </a:t>
            </a:r>
            <a:r>
              <a:rPr lang="en-US" sz="2400" i="1" dirty="0" err="1" smtClean="0"/>
              <a:t>lớp</a:t>
            </a:r>
            <a:r>
              <a:rPr lang="en-US" sz="2400" i="1" dirty="0" smtClean="0"/>
              <a:t>, </a:t>
            </a:r>
            <a:r>
              <a:rPr lang="en-US" sz="2400" i="1" dirty="0" err="1" smtClean="0"/>
              <a:t>tham</a:t>
            </a:r>
            <a:r>
              <a:rPr lang="en-US" sz="2400" i="1" dirty="0" smtClean="0"/>
              <a:t> </a:t>
            </a:r>
            <a:r>
              <a:rPr lang="en-US" sz="2400" i="1" dirty="0" err="1" smtClean="0"/>
              <a:t>số</a:t>
            </a:r>
            <a:r>
              <a:rPr lang="en-US" sz="2400" i="1" dirty="0" smtClean="0"/>
              <a:t> </a:t>
            </a:r>
            <a:r>
              <a:rPr lang="en-US" sz="2400" i="1" dirty="0" err="1" smtClean="0"/>
              <a:t>truyền</a:t>
            </a:r>
            <a:r>
              <a:rPr lang="en-US" sz="2400" i="1" dirty="0" smtClean="0"/>
              <a:t> </a:t>
            </a:r>
            <a:r>
              <a:rPr lang="en-US" sz="2400" i="1" dirty="0" err="1" smtClean="0"/>
              <a:t>vào</a:t>
            </a:r>
            <a:r>
              <a:rPr lang="en-US" sz="2400" i="1" dirty="0" smtClean="0"/>
              <a:t> </a:t>
            </a:r>
            <a:r>
              <a:rPr lang="en-US" sz="2400" i="1" dirty="0" err="1" smtClean="0"/>
              <a:t>cho</a:t>
            </a:r>
            <a:r>
              <a:rPr lang="en-US" sz="2400" i="1" dirty="0" smtClean="0"/>
              <a:t> </a:t>
            </a:r>
            <a:r>
              <a:rPr lang="en-US" sz="2400" i="1" dirty="0" err="1" smtClean="0"/>
              <a:t>hàm</a:t>
            </a:r>
            <a:r>
              <a:rPr lang="en-US" sz="2400" i="1" dirty="0" smtClean="0"/>
              <a:t> </a:t>
            </a:r>
            <a:r>
              <a:rPr lang="en-US" sz="2400" i="1" dirty="0" err="1" smtClean="0"/>
              <a:t>là</a:t>
            </a:r>
            <a:r>
              <a:rPr lang="en-US" sz="2400" i="1" dirty="0" smtClean="0"/>
              <a:t> </a:t>
            </a:r>
            <a:r>
              <a:rPr lang="en-US" sz="2400" i="1" dirty="0" err="1" smtClean="0"/>
              <a:t>đối</a:t>
            </a:r>
            <a:r>
              <a:rPr lang="en-US" sz="2400" i="1" dirty="0" smtClean="0"/>
              <a:t> </a:t>
            </a:r>
            <a:r>
              <a:rPr lang="en-US" sz="2400" i="1" dirty="0" err="1" smtClean="0"/>
              <a:t>tượng</a:t>
            </a:r>
            <a:r>
              <a:rPr lang="en-US" sz="2400" i="1" dirty="0" smtClean="0"/>
              <a:t> </a:t>
            </a:r>
            <a:r>
              <a:rPr lang="en-US" sz="2400" i="1" dirty="0" err="1" smtClean="0"/>
              <a:t>đã</a:t>
            </a:r>
            <a:r>
              <a:rPr lang="en-US" sz="2400" i="1" dirty="0" smtClean="0"/>
              <a:t> </a:t>
            </a:r>
            <a:r>
              <a:rPr lang="en-US" sz="2400" i="1" dirty="0" err="1" smtClean="0"/>
              <a:t>tồn</a:t>
            </a:r>
            <a:r>
              <a:rPr lang="en-US" sz="2400" i="1" dirty="0" smtClean="0"/>
              <a:t> </a:t>
            </a:r>
            <a:r>
              <a:rPr lang="en-US" sz="2400" i="1" dirty="0" err="1" smtClean="0"/>
              <a:t>tại</a:t>
            </a:r>
            <a:r>
              <a:rPr lang="en-US" sz="2400" i="1" dirty="0" smtClean="0"/>
              <a:t>  </a:t>
            </a:r>
          </a:p>
          <a:p>
            <a:pPr marL="342900" lvl="6" indent="-342900" algn="just">
              <a:buFont typeface="Arial" panose="020B0604020202020204" pitchFamily="34" charset="0"/>
              <a:buChar char="•"/>
            </a:pPr>
            <a:r>
              <a:rPr lang="en-US" sz="2400" i="1" dirty="0" err="1" smtClean="0"/>
              <a:t>Ví</a:t>
            </a:r>
            <a:r>
              <a:rPr lang="en-US" sz="2400" i="1" dirty="0" smtClean="0"/>
              <a:t> </a:t>
            </a:r>
            <a:r>
              <a:rPr lang="en-US" sz="2400" i="1" dirty="0" err="1" smtClean="0"/>
              <a:t>dụ</a:t>
            </a:r>
            <a:r>
              <a:rPr lang="en-US" sz="2400" i="1" dirty="0" smtClean="0"/>
              <a:t>:  </a:t>
            </a:r>
            <a:r>
              <a:rPr lang="en-US" sz="2400" i="1" dirty="0" err="1" smtClean="0"/>
              <a:t>PhanSo</a:t>
            </a:r>
            <a:r>
              <a:rPr lang="en-US" sz="2400" i="1" dirty="0" smtClean="0"/>
              <a:t>( </a:t>
            </a:r>
            <a:r>
              <a:rPr lang="en-US" sz="2400" i="1" dirty="0" err="1" smtClean="0"/>
              <a:t>PhanSo</a:t>
            </a:r>
            <a:r>
              <a:rPr lang="en-US" sz="2400" i="1" dirty="0" smtClean="0"/>
              <a:t> ob2)</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3"/>
          <a:stretch>
            <a:fillRect/>
          </a:stretch>
        </p:blipFill>
        <p:spPr>
          <a:xfrm>
            <a:off x="719137" y="3048000"/>
            <a:ext cx="8424863" cy="3378200"/>
          </a:xfrm>
          <a:prstGeom prst="rect">
            <a:avLst/>
          </a:prstGeom>
        </p:spPr>
      </p:pic>
    </p:spTree>
    <p:extLst>
      <p:ext uri="{BB962C8B-B14F-4D97-AF65-F5344CB8AC3E}">
        <p14:creationId xmlns:p14="http://schemas.microsoft.com/office/powerpoint/2010/main" val="2258154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a:spLocks noGrp="1" noChangeArrowheads="1"/>
          </p:cNvSpPr>
          <p:nvPr>
            <p:ph type="sldNum" sz="quarter" idx="11"/>
          </p:nvPr>
        </p:nvSpPr>
        <p:spPr>
          <a:ln/>
        </p:spPr>
        <p:txBody>
          <a:bodyPr/>
          <a:lstStyle/>
          <a:p>
            <a:fld id="{28EB41AD-6D91-4AAE-9514-883195071F76}" type="slidenum">
              <a:rPr lang="en-US" altLang="en-US"/>
              <a:pPr/>
              <a:t>9</a:t>
            </a:fld>
            <a:endParaRPr lang="en-US" altLang="en-US"/>
          </a:p>
        </p:txBody>
      </p:sp>
      <p:sp>
        <p:nvSpPr>
          <p:cNvPr id="18436" name="Title 1"/>
          <p:cNvSpPr>
            <a:spLocks noGrp="1"/>
          </p:cNvSpPr>
          <p:nvPr>
            <p:ph type="title" idx="4294967295"/>
          </p:nvPr>
        </p:nvSpPr>
        <p:spPr>
          <a:xfrm>
            <a:off x="0" y="76200"/>
            <a:ext cx="8991600" cy="563563"/>
          </a:xfrm>
        </p:spPr>
        <p:txBody>
          <a:bodyPr/>
          <a:lstStyle/>
          <a:p>
            <a:pPr lvl="0" algn="l"/>
            <a:r>
              <a:rPr lang="en-US" dirty="0"/>
              <a:t>5</a:t>
            </a:r>
            <a:r>
              <a:rPr lang="vi-VN" dirty="0" smtClean="0"/>
              <a:t>. </a:t>
            </a:r>
            <a:r>
              <a:rPr lang="en-US" dirty="0" err="1" smtClean="0"/>
              <a:t>Các</a:t>
            </a:r>
            <a:r>
              <a:rPr lang="en-US" dirty="0" smtClean="0"/>
              <a:t> </a:t>
            </a:r>
            <a:r>
              <a:rPr lang="en-US" dirty="0" err="1" smtClean="0"/>
              <a:t>thành</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là</a:t>
            </a:r>
            <a:r>
              <a:rPr lang="en-US" dirty="0" smtClean="0"/>
              <a:t> static</a:t>
            </a:r>
            <a:endParaRPr lang="vi-VN" altLang="en-US" noProof="1">
              <a:cs typeface="Times New Roman" pitchFamily="18" charset="0"/>
            </a:endParaRPr>
          </a:p>
        </p:txBody>
      </p:sp>
      <p:sp>
        <p:nvSpPr>
          <p:cNvPr id="13" name="Round Same Side Corner Rectangle 6"/>
          <p:cNvSpPr/>
          <p:nvPr/>
        </p:nvSpPr>
        <p:spPr bwMode="auto">
          <a:xfrm>
            <a:off x="57150" y="484031"/>
            <a:ext cx="8877300" cy="6096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28016" tIns="11430" rIns="11430" bIns="11430" anchor="ctr"/>
          <a:lstStyle>
            <a:lvl1pPr marL="342900" indent="-342900" defTabSz="800100">
              <a:defRPr sz="2800">
                <a:solidFill>
                  <a:schemeClr val="tx1"/>
                </a:solidFill>
                <a:latin typeface="Arial" panose="020B0604020202020204" pitchFamily="34" charset="0"/>
              </a:defRPr>
            </a:lvl1pPr>
            <a:lvl2pPr marL="171450" indent="-171450" defTabSz="800100">
              <a:defRPr sz="2800">
                <a:solidFill>
                  <a:schemeClr val="tx1"/>
                </a:solidFill>
                <a:latin typeface="Arial" panose="020B0604020202020204" pitchFamily="34" charset="0"/>
              </a:defRPr>
            </a:lvl2pPr>
            <a:lvl3pPr marL="1143000" indent="-228600" defTabSz="800100">
              <a:defRPr sz="2800">
                <a:solidFill>
                  <a:schemeClr val="tx1"/>
                </a:solidFill>
                <a:latin typeface="Arial" panose="020B0604020202020204" pitchFamily="34" charset="0"/>
              </a:defRPr>
            </a:lvl3pPr>
            <a:lvl4pPr marL="1600200" indent="-228600" defTabSz="800100">
              <a:defRPr sz="2800">
                <a:solidFill>
                  <a:schemeClr val="tx1"/>
                </a:solidFill>
                <a:latin typeface="Arial" panose="020B0604020202020204" pitchFamily="34" charset="0"/>
              </a:defRPr>
            </a:lvl4pPr>
            <a:lvl5pPr marL="2057400" indent="-228600" defTabSz="800100">
              <a:defRPr sz="2800">
                <a:solidFill>
                  <a:schemeClr val="tx1"/>
                </a:solidFill>
                <a:latin typeface="Arial" panose="020B0604020202020204" pitchFamily="34" charset="0"/>
              </a:defRPr>
            </a:lvl5pPr>
            <a:lvl6pPr marL="2514600" indent="-228600" defTabSz="8001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001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001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00100" eaLnBrk="0" fontAlgn="base" hangingPunct="0">
              <a:spcBef>
                <a:spcPct val="0"/>
              </a:spcBef>
              <a:spcAft>
                <a:spcPct val="0"/>
              </a:spcAft>
              <a:defRPr sz="2800">
                <a:solidFill>
                  <a:schemeClr val="tx1"/>
                </a:solidFill>
                <a:latin typeface="Arial" panose="020B0604020202020204" pitchFamily="34" charset="0"/>
              </a:defRPr>
            </a:lvl9pPr>
          </a:lstStyle>
          <a:p>
            <a:pPr marL="457200" indent="-457200">
              <a:buFont typeface="Arial" panose="020B0604020202020204" pitchFamily="34" charset="0"/>
              <a:buChar char="•"/>
            </a:pPr>
            <a:r>
              <a:rPr lang="vi-VN" dirty="0"/>
              <a:t>Khi sử dụng một biến thành phần của lớp là static thì sẽ chỉ có một bản sao thành phần được tạo ra cho dù nhiều đối tượng được tạo ra . Tất cả đối tượng của lớp có quyền chia xẻ tới thành phần này.</a:t>
            </a:r>
          </a:p>
          <a:p>
            <a:endParaRPr lang="en-US" dirty="0"/>
          </a:p>
          <a:p>
            <a:pPr marL="457200" indent="-457200">
              <a:buFont typeface="Arial" panose="020B0604020202020204" pitchFamily="34" charset="0"/>
              <a:buChar char="•"/>
            </a:pPr>
            <a:r>
              <a:rPr lang="vi-VN" dirty="0"/>
              <a:t> </a:t>
            </a:r>
            <a:r>
              <a:rPr lang="en-US" dirty="0" smtClean="0"/>
              <a:t>T</a:t>
            </a:r>
            <a:r>
              <a:rPr lang="vi-VN" dirty="0" smtClean="0"/>
              <a:t>hực </a:t>
            </a:r>
            <a:r>
              <a:rPr lang="vi-VN" dirty="0"/>
              <a:t>chất một biến thành phần là static trong lớp xem như một biến toàn cục và nó chỉ có phạm vi đối với lớp .</a:t>
            </a:r>
          </a:p>
          <a:p>
            <a:endParaRPr lang="en-US" dirty="0"/>
          </a:p>
          <a:p>
            <a:pPr marL="457200" indent="-457200">
              <a:buFont typeface="Arial" panose="020B0604020202020204" pitchFamily="34" charset="0"/>
              <a:buChar char="•"/>
            </a:pPr>
            <a:r>
              <a:rPr lang="vi-VN" dirty="0" smtClean="0"/>
              <a:t>Mặc </a:t>
            </a:r>
            <a:r>
              <a:rPr lang="vi-VN" dirty="0"/>
              <a:t>định một biến thành phần lớp là static khi tạo ra chúng được khởi gán giá trị zero nhưng chúng ta cũng có thể  khởi gán chúng với giá trị bất </a:t>
            </a:r>
            <a:r>
              <a:rPr lang="vi-VN" dirty="0" smtClean="0"/>
              <a:t>kỳ</a:t>
            </a:r>
            <a:endParaRPr lang="en-US" dirty="0" smtClean="0"/>
          </a:p>
          <a:p>
            <a:pPr marL="457200" indent="-457200">
              <a:buFont typeface="Arial" panose="020B0604020202020204" pitchFamily="34" charset="0"/>
              <a:buChar char="•"/>
            </a:pPr>
            <a:r>
              <a:rPr lang="en-US" dirty="0" err="1" smtClean="0"/>
              <a:t>Cú</a:t>
            </a:r>
            <a:r>
              <a:rPr lang="en-US" dirty="0" smtClean="0"/>
              <a:t> </a:t>
            </a:r>
            <a:r>
              <a:rPr lang="en-US" dirty="0" err="1" smtClean="0"/>
              <a:t>pháp</a:t>
            </a:r>
            <a:r>
              <a:rPr lang="en-US" dirty="0" smtClean="0"/>
              <a:t>:</a:t>
            </a:r>
            <a:endParaRPr lang="en-US" sz="4400" i="1" dirty="0" smtClean="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48209833"/>
              </p:ext>
            </p:extLst>
          </p:nvPr>
        </p:nvGraphicFramePr>
        <p:xfrm>
          <a:off x="2292816" y="5913438"/>
          <a:ext cx="6809328" cy="455612"/>
        </p:xfrm>
        <a:graphic>
          <a:graphicData uri="http://schemas.openxmlformats.org/presentationml/2006/ole">
            <mc:AlternateContent xmlns:mc="http://schemas.openxmlformats.org/markup-compatibility/2006">
              <mc:Choice xmlns:v="urn:schemas-microsoft-com:vml" Requires="v">
                <p:oleObj spid="_x0000_s2072" name="Bitmap Image" r:id="rId4" imgW="5219640" imgH="349200" progId="Paint.Picture">
                  <p:embed/>
                </p:oleObj>
              </mc:Choice>
              <mc:Fallback>
                <p:oleObj name="Bitmap Image" r:id="rId4" imgW="5219640" imgH="349200" progId="Paint.Picture">
                  <p:embed/>
                  <p:pic>
                    <p:nvPicPr>
                      <p:cNvPr id="0" name=""/>
                      <p:cNvPicPr/>
                      <p:nvPr/>
                    </p:nvPicPr>
                    <p:blipFill>
                      <a:blip r:embed="rId5"/>
                      <a:stretch>
                        <a:fillRect/>
                      </a:stretch>
                    </p:blipFill>
                    <p:spPr>
                      <a:xfrm>
                        <a:off x="2292816" y="5913438"/>
                        <a:ext cx="6809328" cy="455612"/>
                      </a:xfrm>
                      <a:prstGeom prst="rect">
                        <a:avLst/>
                      </a:prstGeom>
                    </p:spPr>
                  </p:pic>
                </p:oleObj>
              </mc:Fallback>
            </mc:AlternateContent>
          </a:graphicData>
        </a:graphic>
      </p:graphicFrame>
    </p:spTree>
    <p:extLst>
      <p:ext uri="{BB962C8B-B14F-4D97-AF65-F5344CB8AC3E}">
        <p14:creationId xmlns:p14="http://schemas.microsoft.com/office/powerpoint/2010/main" val="2757507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cdb2004120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29656</TotalTime>
  <Words>1522</Words>
  <Application>Microsoft Office PowerPoint</Application>
  <PresentationFormat>On-screen Show (4:3)</PresentationFormat>
  <Paragraphs>189</Paragraphs>
  <Slides>32</Slides>
  <Notes>32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0" baseType="lpstr">
      <vt:lpstr>Arial</vt:lpstr>
      <vt:lpstr>Segoe UI Black</vt:lpstr>
      <vt:lpstr>Times New Roman</vt:lpstr>
      <vt:lpstr>Verdana</vt:lpstr>
      <vt:lpstr>Wingdings</vt:lpstr>
      <vt:lpstr>cdb2004120l</vt:lpstr>
      <vt:lpstr>Image</vt:lpstr>
      <vt:lpstr>Bitmap Image</vt:lpstr>
      <vt:lpstr>PowerPoint Presentation</vt:lpstr>
      <vt:lpstr>1. Phương thức tạo lập (constructor) </vt:lpstr>
      <vt:lpstr>1. Phương thức tạo lập (constructor) </vt:lpstr>
      <vt:lpstr>2. Phương thức tạo lập có tham số</vt:lpstr>
      <vt:lpstr>2. Phương thức tạo lập có tham số</vt:lpstr>
      <vt:lpstr>3. Quá tải hàm</vt:lpstr>
      <vt:lpstr>3. Quá tải hàm</vt:lpstr>
      <vt:lpstr>4. Hàm Construtor sao chép</vt:lpstr>
      <vt:lpstr>5. Các thành của lớp là static</vt:lpstr>
      <vt:lpstr>5. Các thành của lớp là static</vt:lpstr>
      <vt:lpstr>5. Các thành của lớp là static</vt:lpstr>
      <vt:lpstr>5. Các thành của lớp là static</vt:lpstr>
      <vt:lpstr>5. Các thành của lớp là static</vt:lpstr>
      <vt:lpstr>6. Phương thức hủy đối tượng</vt:lpstr>
      <vt:lpstr>7. Truyền tham trị cho phương thức</vt:lpstr>
      <vt:lpstr>7. Truyền tham trị cho phương thức</vt:lpstr>
      <vt:lpstr>7. Truyền tham chiếu phương thức với ref</vt:lpstr>
      <vt:lpstr>7. Truyền tham chiếu phương thức với ref</vt:lpstr>
      <vt:lpstr>7. Truyền tham chiếu phương thức với ref</vt:lpstr>
      <vt:lpstr>7. Truyền tham chiếu phương thức với out</vt:lpstr>
      <vt:lpstr>7. Truyền tham chiếu phương thức với out</vt:lpstr>
      <vt:lpstr>8. Giá trị trả về đối tượng của phương thức</vt:lpstr>
      <vt:lpstr>8. Giá trị trả về đối tượng của phương thức</vt:lpstr>
      <vt:lpstr>8. Giá trị trả về đối tượng của phương thức</vt:lpstr>
      <vt:lpstr>9. Tham chiếu this</vt:lpstr>
      <vt:lpstr>9. Tham chiếu this</vt:lpstr>
      <vt:lpstr>10. Toán tử ( operator)</vt:lpstr>
      <vt:lpstr>10. Toán tử ( operator)</vt:lpstr>
      <vt:lpstr>10. Toán tử ( operator)</vt:lpstr>
      <vt:lpstr>10. Toán tử ( operator)</vt:lpstr>
      <vt:lpstr>10. Toán tử ( operator)</vt:lpstr>
      <vt:lpstr>10. Toán tử ( operator)</vt:lpstr>
    </vt:vector>
  </TitlesOfParts>
  <Company>@ 2014 conference at DakLak 30/10/2014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Multi-Objective Optimization Model and An Efficient Physical Holes Detection Method For the Sensor Placement Problem in 3D Terrains</dc:title>
  <dc:creator>Le Hoang Son</dc:creator>
  <cp:lastModifiedBy>DTHai</cp:lastModifiedBy>
  <cp:revision>1571</cp:revision>
  <dcterms:created xsi:type="dcterms:W3CDTF">2011-05-02T13:22:07Z</dcterms:created>
  <dcterms:modified xsi:type="dcterms:W3CDTF">2019-03-25T05:36:02Z</dcterms:modified>
</cp:coreProperties>
</file>