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9"/>
  </p:notesMasterIdLst>
  <p:handoutMasterIdLst>
    <p:handoutMasterId r:id="rId50"/>
  </p:handoutMasterIdLst>
  <p:sldIdLst>
    <p:sldId id="277" r:id="rId2"/>
    <p:sldId id="605" r:id="rId3"/>
    <p:sldId id="607" r:id="rId4"/>
    <p:sldId id="606" r:id="rId5"/>
    <p:sldId id="608" r:id="rId6"/>
    <p:sldId id="609" r:id="rId7"/>
    <p:sldId id="610" r:id="rId8"/>
    <p:sldId id="639" r:id="rId9"/>
    <p:sldId id="640" r:id="rId10"/>
    <p:sldId id="641" r:id="rId11"/>
    <p:sldId id="612" r:id="rId12"/>
    <p:sldId id="613" r:id="rId13"/>
    <p:sldId id="643" r:id="rId14"/>
    <p:sldId id="614" r:id="rId15"/>
    <p:sldId id="642" r:id="rId16"/>
    <p:sldId id="615" r:id="rId17"/>
    <p:sldId id="616" r:id="rId18"/>
    <p:sldId id="617" r:id="rId19"/>
    <p:sldId id="618" r:id="rId20"/>
    <p:sldId id="619" r:id="rId21"/>
    <p:sldId id="620" r:id="rId22"/>
    <p:sldId id="621" r:id="rId23"/>
    <p:sldId id="622" r:id="rId24"/>
    <p:sldId id="623" r:id="rId25"/>
    <p:sldId id="624" r:id="rId26"/>
    <p:sldId id="625" r:id="rId27"/>
    <p:sldId id="626" r:id="rId28"/>
    <p:sldId id="627" r:id="rId29"/>
    <p:sldId id="628" r:id="rId30"/>
    <p:sldId id="629" r:id="rId31"/>
    <p:sldId id="630" r:id="rId32"/>
    <p:sldId id="631" r:id="rId33"/>
    <p:sldId id="632" r:id="rId34"/>
    <p:sldId id="644" r:id="rId35"/>
    <p:sldId id="633" r:id="rId36"/>
    <p:sldId id="634" r:id="rId37"/>
    <p:sldId id="637" r:id="rId38"/>
    <p:sldId id="638" r:id="rId39"/>
    <p:sldId id="635" r:id="rId40"/>
    <p:sldId id="652" r:id="rId41"/>
    <p:sldId id="645" r:id="rId42"/>
    <p:sldId id="646" r:id="rId43"/>
    <p:sldId id="647" r:id="rId44"/>
    <p:sldId id="648" r:id="rId45"/>
    <p:sldId id="649" r:id="rId46"/>
    <p:sldId id="651" r:id="rId47"/>
    <p:sldId id="650" r:id="rId48"/>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THAI" initials="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FFFFFF"/>
    <a:srgbClr val="66FFFF"/>
    <a:srgbClr val="3399FF"/>
    <a:srgbClr val="FFFF99"/>
    <a:srgbClr val="CC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5" autoAdjust="0"/>
    <p:restoredTop sz="69659" autoAdjust="0"/>
  </p:normalViewPr>
  <p:slideViewPr>
    <p:cSldViewPr>
      <p:cViewPr varScale="1">
        <p:scale>
          <a:sx n="74" d="100"/>
          <a:sy n="74" d="100"/>
        </p:scale>
        <p:origin x="1248" y="6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6" d="100"/>
          <a:sy n="56" d="100"/>
        </p:scale>
        <p:origin x="-185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4B39BC4-1706-453C-B7F9-7497DC17571D}" type="datetimeFigureOut">
              <a:rPr lang="en-US"/>
              <a:pPr>
                <a:defRPr/>
              </a:pPr>
              <a:t>4/22/2019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B6D6B7A-D568-45E0-9ABE-66410CF94674}" type="slidenum">
              <a:rPr lang="en-US" altLang="en-US"/>
              <a:pPr/>
              <a:t>‹#›</a:t>
            </a:fld>
            <a:endParaRPr lang="en-US" altLang="en-US"/>
          </a:p>
        </p:txBody>
      </p:sp>
    </p:spTree>
    <p:extLst>
      <p:ext uri="{BB962C8B-B14F-4D97-AF65-F5344CB8AC3E}">
        <p14:creationId xmlns:p14="http://schemas.microsoft.com/office/powerpoint/2010/main" val="30683803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65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5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65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AAE07A1-862F-47D5-B1C2-2BB9046D09D0}" type="slidenum">
              <a:rPr lang="en-US" altLang="en-US"/>
              <a:pPr/>
              <a:t>‹#›</a:t>
            </a:fld>
            <a:endParaRPr lang="en-US" altLang="en-US"/>
          </a:p>
        </p:txBody>
      </p:sp>
    </p:spTree>
    <p:extLst>
      <p:ext uri="{BB962C8B-B14F-4D97-AF65-F5344CB8AC3E}">
        <p14:creationId xmlns:p14="http://schemas.microsoft.com/office/powerpoint/2010/main" val="80579546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537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01090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87260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22535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79574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55011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84639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17160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47001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67810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5499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3423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5937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52297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61132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20990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86157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26923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23960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513060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55945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98473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397572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448354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23417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3535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99693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84627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56637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66090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455710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994550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543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660280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895098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028780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16161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968628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957989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102525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685615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50410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81596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1144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1398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10152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31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fld id="{58BCFB4E-601C-49CC-96B7-7D7672CE672D}" type="datetime1">
              <a:rPr lang="en-US" altLang="en-US"/>
              <a:pPr/>
              <a:t>4/22/2019</a:t>
            </a:fld>
            <a:r>
              <a:rPr lang="en-US" altLang="en-US"/>
              <a:t>October 30, 2014</a:t>
            </a:r>
          </a:p>
        </p:txBody>
      </p:sp>
      <p:sp>
        <p:nvSpPr>
          <p:cNvPr id="4" name="Rectangle 9"/>
          <p:cNvSpPr>
            <a:spLocks noGrp="1" noChangeArrowheads="1"/>
          </p:cNvSpPr>
          <p:nvPr>
            <p:ph type="sldNum" sz="quarter" idx="11"/>
          </p:nvPr>
        </p:nvSpPr>
        <p:spPr>
          <a:ln/>
        </p:spPr>
        <p:txBody>
          <a:bodyPr/>
          <a:lstStyle>
            <a:lvl1pPr>
              <a:defRPr/>
            </a:lvl1pPr>
          </a:lstStyle>
          <a:p>
            <a:fld id="{7C8289A7-7231-4C86-8C7A-27F20A747108}" type="slidenum">
              <a:rPr lang="en-US" altLang="en-US"/>
              <a:pPr/>
              <a:t>‹#›</a:t>
            </a:fld>
            <a:endParaRPr lang="en-US" altLang="en-US"/>
          </a:p>
        </p:txBody>
      </p:sp>
    </p:spTree>
    <p:extLst>
      <p:ext uri="{BB962C8B-B14F-4D97-AF65-F5344CB8AC3E}">
        <p14:creationId xmlns:p14="http://schemas.microsoft.com/office/powerpoint/2010/main" val="242330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0C450DA6-299F-424F-9193-C2383394CEA3}" type="datetime1">
              <a:rPr lang="en-US" altLang="en-US"/>
              <a:pPr/>
              <a:t>4/22/2019</a:t>
            </a:fld>
            <a:r>
              <a:rPr lang="en-US" altLang="en-US"/>
              <a:t>October 30, 2014</a:t>
            </a:r>
          </a:p>
        </p:txBody>
      </p:sp>
      <p:sp>
        <p:nvSpPr>
          <p:cNvPr id="3" name="Rectangle 9"/>
          <p:cNvSpPr>
            <a:spLocks noGrp="1" noChangeArrowheads="1"/>
          </p:cNvSpPr>
          <p:nvPr>
            <p:ph type="sldNum" sz="quarter" idx="11"/>
          </p:nvPr>
        </p:nvSpPr>
        <p:spPr>
          <a:ln/>
        </p:spPr>
        <p:txBody>
          <a:bodyPr/>
          <a:lstStyle>
            <a:lvl1pPr>
              <a:defRPr/>
            </a:lvl1pPr>
          </a:lstStyle>
          <a:p>
            <a:fld id="{1C5B0B88-24C4-492C-9BBF-4BEBDF155C83}" type="slidenum">
              <a:rPr lang="en-US" altLang="en-US"/>
              <a:pPr/>
              <a:t>‹#›</a:t>
            </a:fld>
            <a:endParaRPr lang="en-US" altLang="en-US"/>
          </a:p>
        </p:txBody>
      </p:sp>
    </p:spTree>
    <p:extLst>
      <p:ext uri="{BB962C8B-B14F-4D97-AF65-F5344CB8AC3E}">
        <p14:creationId xmlns:p14="http://schemas.microsoft.com/office/powerpoint/2010/main" val="238285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fld id="{5D99B50C-550D-41AC-8331-A8EDA886D422}" type="datetime1">
              <a:rPr lang="en-US" altLang="en-US"/>
              <a:pPr/>
              <a:t>4/22/2019</a:t>
            </a:fld>
            <a:r>
              <a:rPr lang="en-US" altLang="en-US"/>
              <a:t>October 30, 2014</a:t>
            </a:r>
          </a:p>
        </p:txBody>
      </p:sp>
      <p:sp>
        <p:nvSpPr>
          <p:cNvPr id="6" name="Rectangle 9"/>
          <p:cNvSpPr>
            <a:spLocks noGrp="1" noChangeArrowheads="1"/>
          </p:cNvSpPr>
          <p:nvPr>
            <p:ph type="sldNum" sz="quarter" idx="11"/>
          </p:nvPr>
        </p:nvSpPr>
        <p:spPr>
          <a:ln/>
        </p:spPr>
        <p:txBody>
          <a:bodyPr/>
          <a:lstStyle>
            <a:lvl1pPr>
              <a:defRPr/>
            </a:lvl1pPr>
          </a:lstStyle>
          <a:p>
            <a:fld id="{1421EC08-93A8-4824-95F2-108B3B7447B7}" type="slidenum">
              <a:rPr lang="en-US" altLang="en-US"/>
              <a:pPr/>
              <a:t>‹#›</a:t>
            </a:fld>
            <a:endParaRPr lang="en-US" altLang="en-US"/>
          </a:p>
        </p:txBody>
      </p:sp>
    </p:spTree>
    <p:extLst>
      <p:ext uri="{BB962C8B-B14F-4D97-AF65-F5344CB8AC3E}">
        <p14:creationId xmlns:p14="http://schemas.microsoft.com/office/powerpoint/2010/main" val="275305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0813"/>
            <a:ext cx="8229600" cy="56356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900113"/>
            <a:ext cx="8229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fld id="{19631534-B02C-4665-81DE-11DF3ACCB866}" type="datetime1">
              <a:rPr lang="en-US" altLang="en-US"/>
              <a:pPr/>
              <a:t>4/22/2019</a:t>
            </a:fld>
            <a:r>
              <a:rPr lang="en-US" altLang="en-US"/>
              <a:t>October 30, 2014</a:t>
            </a:r>
          </a:p>
        </p:txBody>
      </p:sp>
      <p:sp>
        <p:nvSpPr>
          <p:cNvPr id="5" name="Rectangle 9"/>
          <p:cNvSpPr>
            <a:spLocks noGrp="1" noChangeArrowheads="1"/>
          </p:cNvSpPr>
          <p:nvPr>
            <p:ph type="sldNum" sz="quarter" idx="11"/>
          </p:nvPr>
        </p:nvSpPr>
        <p:spPr>
          <a:ln/>
        </p:spPr>
        <p:txBody>
          <a:bodyPr/>
          <a:lstStyle>
            <a:lvl1pPr>
              <a:defRPr/>
            </a:lvl1pPr>
          </a:lstStyle>
          <a:p>
            <a:fld id="{43277355-25BF-49B1-AB0A-5F9A1E4E8EE3}" type="slidenum">
              <a:rPr lang="en-US" altLang="en-US"/>
              <a:pPr/>
              <a:t>‹#›</a:t>
            </a:fld>
            <a:endParaRPr lang="en-US" altLang="en-US"/>
          </a:p>
        </p:txBody>
      </p:sp>
    </p:spTree>
    <p:extLst>
      <p:ext uri="{BB962C8B-B14F-4D97-AF65-F5344CB8AC3E}">
        <p14:creationId xmlns:p14="http://schemas.microsoft.com/office/powerpoint/2010/main" val="205313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146434" name="Freeform 2"/>
          <p:cNvSpPr>
            <a:spLocks/>
          </p:cNvSpPr>
          <p:nvPr/>
        </p:nvSpPr>
        <p:spPr bwMode="gray">
          <a:xfrm>
            <a:off x="0" y="5445125"/>
            <a:ext cx="9144000" cy="1414463"/>
          </a:xfrm>
          <a:custGeom>
            <a:avLst/>
            <a:gdLst/>
            <a:ahLst/>
            <a:cxnLst>
              <a:cxn ang="0">
                <a:pos x="5760" y="885"/>
              </a:cxn>
              <a:cxn ang="0">
                <a:pos x="5760" y="0"/>
              </a:cxn>
              <a:cxn ang="0">
                <a:pos x="2832" y="626"/>
              </a:cxn>
              <a:cxn ang="0">
                <a:pos x="0" y="36"/>
              </a:cxn>
              <a:cxn ang="0">
                <a:pos x="0" y="891"/>
              </a:cxn>
              <a:cxn ang="0">
                <a:pos x="5760" y="885"/>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1">
            <a:gsLst>
              <a:gs pos="0">
                <a:schemeClr val="accent1"/>
              </a:gs>
              <a:gs pos="100000">
                <a:schemeClr val="accent1">
                  <a:gamma/>
                  <a:tint val="15294"/>
                  <a:invGamma/>
                </a:schemeClr>
              </a:gs>
            </a:gsLst>
            <a:lin ang="5400000" scaled="1"/>
          </a:gradFill>
          <a:ln w="9525">
            <a:noFill/>
            <a:round/>
            <a:headEnd/>
            <a:tailEnd/>
          </a:ln>
          <a:effectLst/>
        </p:spPr>
        <p:txBody>
          <a:bodyPr/>
          <a:lstStyle/>
          <a:p>
            <a:pPr>
              <a:defRPr/>
            </a:pPr>
            <a:endParaRPr lang="en-US">
              <a:latin typeface="Arial" charset="0"/>
            </a:endParaRPr>
          </a:p>
        </p:txBody>
      </p:sp>
      <p:graphicFrame>
        <p:nvGraphicFramePr>
          <p:cNvPr id="1026" name="Object 3"/>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1492" name="Image" r:id="rId8" imgW="7390476" imgH="913963" progId="Photoshop.Image.6">
                  <p:embed/>
                </p:oleObj>
              </mc:Choice>
              <mc:Fallback>
                <p:oleObj name="Image" r:id="rId8" imgW="7390476" imgH="913963" progId="Photoshop.Image.6">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0" y="0"/>
                        <a:ext cx="91440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36" name="Rectangle 4"/>
          <p:cNvSpPr>
            <a:spLocks noChangeArrowheads="1"/>
          </p:cNvSpPr>
          <p:nvPr/>
        </p:nvSpPr>
        <p:spPr bwMode="gray">
          <a:xfrm>
            <a:off x="0" y="6538913"/>
            <a:ext cx="9144000" cy="333375"/>
          </a:xfrm>
          <a:prstGeom prst="rect">
            <a:avLst/>
          </a:prstGeom>
          <a:gradFill rotWithShape="1">
            <a:gsLst>
              <a:gs pos="0">
                <a:schemeClr val="tx2"/>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46437" name="Rectangle 5"/>
          <p:cNvSpPr>
            <a:spLocks noChangeArrowheads="1"/>
          </p:cNvSpPr>
          <p:nvPr/>
        </p:nvSpPr>
        <p:spPr bwMode="gray">
          <a:xfrm>
            <a:off x="0" y="692150"/>
            <a:ext cx="9144000" cy="73025"/>
          </a:xfrm>
          <a:prstGeom prst="rect">
            <a:avLst/>
          </a:prstGeom>
          <a:gradFill rotWithShape="1">
            <a:gsLst>
              <a:gs pos="0">
                <a:schemeClr val="accent1"/>
              </a:gs>
              <a:gs pos="50000">
                <a:schemeClr val="accent1">
                  <a:gamma/>
                  <a:tint val="27451"/>
                  <a:invGamma/>
                </a:schemeClr>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031" name="Rectangle 6"/>
          <p:cNvSpPr>
            <a:spLocks noGrp="1" noChangeArrowheads="1"/>
          </p:cNvSpPr>
          <p:nvPr>
            <p:ph type="body" idx="1"/>
          </p:nvPr>
        </p:nvSpPr>
        <p:spPr bwMode="auto">
          <a:xfrm>
            <a:off x="457200" y="9001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6439" name="Rectangle 7"/>
          <p:cNvSpPr>
            <a:spLocks noGrp="1" noChangeArrowheads="1"/>
          </p:cNvSpPr>
          <p:nvPr>
            <p:ph type="dt" sz="half" idx="2"/>
          </p:nvPr>
        </p:nvSpPr>
        <p:spPr bwMode="white">
          <a:xfrm>
            <a:off x="381000" y="66135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bg1"/>
                </a:solidFill>
                <a:latin typeface="Verdana" panose="020B0604030504040204" pitchFamily="34" charset="0"/>
              </a:defRPr>
            </a:lvl1pPr>
          </a:lstStyle>
          <a:p>
            <a:fld id="{99201230-70B4-4545-A44B-5F57B01BD932}" type="datetime1">
              <a:rPr lang="en-US" altLang="en-US"/>
              <a:pPr/>
              <a:t>4/22/2019</a:t>
            </a:fld>
            <a:r>
              <a:rPr lang="en-US" altLang="en-US"/>
              <a:t>October 30, 2014</a:t>
            </a:r>
          </a:p>
        </p:txBody>
      </p:sp>
      <p:sp>
        <p:nvSpPr>
          <p:cNvPr id="146441" name="Rectangle 9"/>
          <p:cNvSpPr>
            <a:spLocks noGrp="1" noChangeArrowheads="1"/>
          </p:cNvSpPr>
          <p:nvPr>
            <p:ph type="sldNum" sz="quarter" idx="4"/>
          </p:nvPr>
        </p:nvSpPr>
        <p:spPr bwMode="white">
          <a:xfrm>
            <a:off x="6629400" y="65532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bg1"/>
                </a:solidFill>
              </a:defRPr>
            </a:lvl1pPr>
          </a:lstStyle>
          <a:p>
            <a:fld id="{8FE17C18-3E43-4D4F-A97D-EB1A3D807FB6}" type="slidenum">
              <a:rPr lang="en-US" altLang="en-US"/>
              <a:pPr/>
              <a:t>‹#›</a:t>
            </a:fld>
            <a:endParaRPr lang="en-US" altLang="en-US"/>
          </a:p>
        </p:txBody>
      </p:sp>
      <p:sp>
        <p:nvSpPr>
          <p:cNvPr id="1034" name="Rectangle 10"/>
          <p:cNvSpPr>
            <a:spLocks noGrp="1" noChangeArrowheads="1"/>
          </p:cNvSpPr>
          <p:nvPr>
            <p:ph type="title"/>
          </p:nvPr>
        </p:nvSpPr>
        <p:spPr bwMode="white">
          <a:xfrm>
            <a:off x="457200" y="150813"/>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 name="Rectangle 7"/>
          <p:cNvSpPr>
            <a:spLocks noChangeArrowheads="1"/>
          </p:cNvSpPr>
          <p:nvPr/>
        </p:nvSpPr>
        <p:spPr bwMode="white">
          <a:xfrm>
            <a:off x="3352800" y="6567488"/>
            <a:ext cx="2362200" cy="366712"/>
          </a:xfrm>
          <a:prstGeom prst="rect">
            <a:avLst/>
          </a:prstGeom>
          <a:noFill/>
          <a:ln w="9525">
            <a:noFill/>
            <a:miter lim="800000"/>
            <a:headEnd/>
            <a:tailEnd/>
          </a:ln>
        </p:spPr>
        <p:txBody>
          <a:bodyPr/>
          <a:lstStyle/>
          <a:p>
            <a:pPr algn="ctr" eaLnBrk="1" hangingPunct="1">
              <a:defRPr/>
            </a:pPr>
            <a:r>
              <a:rPr lang="en-US" sz="1200">
                <a:solidFill>
                  <a:schemeClr val="bg1"/>
                </a:solidFill>
                <a:latin typeface="Verdana" pitchFamily="34" charset="0"/>
              </a:rPr>
              <a:t>VNU University of Science</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iming>
    <p:tnLst>
      <p:par>
        <p:cTn id="1" dur="indefinite" restart="never" nodeType="tmRoot"/>
      </p:par>
    </p:tnLst>
  </p:timing>
  <p:hf hdr="0" ft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32.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7.wmf"/><Relationship Id="rId5" Type="http://schemas.openxmlformats.org/officeDocument/2006/relationships/oleObject" Target="../embeddings/oleObject2.bin"/><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1"/>
          </p:nvPr>
        </p:nvSpPr>
        <p:spPr>
          <a:ln/>
        </p:spPr>
        <p:txBody>
          <a:bodyPr/>
          <a:lstStyle/>
          <a:p>
            <a:fld id="{C934DB9C-00FA-4C5F-AA6D-BFD55A58B7E4}" type="slidenum">
              <a:rPr lang="en-US" altLang="en-US"/>
              <a:pPr/>
              <a:t>1</a:t>
            </a:fld>
            <a:endParaRPr lang="en-US" altLang="en-US"/>
          </a:p>
        </p:txBody>
      </p:sp>
      <p:sp>
        <p:nvSpPr>
          <p:cNvPr id="65" name="Rectangle 9"/>
          <p:cNvSpPr txBox="1">
            <a:spLocks noChangeArrowheads="1"/>
          </p:cNvSpPr>
          <p:nvPr/>
        </p:nvSpPr>
        <p:spPr bwMode="auto">
          <a:xfrm>
            <a:off x="-76200" y="1562101"/>
            <a:ext cx="9144000" cy="2743200"/>
          </a:xfrm>
          <a:prstGeom prst="rect">
            <a:avLst/>
          </a:prstGeom>
          <a:noFill/>
          <a:ln w="9525">
            <a:noFill/>
            <a:miter lim="800000"/>
            <a:headEnd/>
            <a:tailEnd/>
          </a:ln>
        </p:spPr>
        <p:txBody>
          <a:bodyPr anchor="ctr"/>
          <a:lstStyle/>
          <a:p>
            <a:pPr algn="ctr">
              <a:lnSpc>
                <a:spcPct val="150000"/>
              </a:lnSpc>
              <a:defRPr/>
            </a:pPr>
            <a:endParaRPr lang="en-US" sz="2400" b="1" noProof="1" smtClean="0">
              <a:latin typeface="Times New Roman" panose="02020603050405020304" pitchFamily="18" charset="0"/>
              <a:cs typeface="Times New Roman" panose="02020603050405020304" pitchFamily="18" charset="0"/>
            </a:endParaRPr>
          </a:p>
          <a:p>
            <a:pPr algn="ctr">
              <a:lnSpc>
                <a:spcPct val="150000"/>
              </a:lnSpc>
              <a:defRPr/>
            </a:pPr>
            <a:endParaRPr lang="en-US" b="1" dirty="0" smtClean="0">
              <a:latin typeface="Times New Roman" panose="02020603050405020304" pitchFamily="18" charset="0"/>
              <a:cs typeface="Times New Roman" panose="02020603050405020304" pitchFamily="18" charset="0"/>
            </a:endParaRPr>
          </a:p>
          <a:p>
            <a:pPr algn="ctr">
              <a:lnSpc>
                <a:spcPct val="150000"/>
              </a:lnSpc>
              <a:defRPr/>
            </a:pPr>
            <a:r>
              <a:rPr lang="en-US" b="1" dirty="0" smtClean="0">
                <a:latin typeface="Times New Roman" panose="02020603050405020304" pitchFamily="18" charset="0"/>
                <a:cs typeface="Times New Roman" panose="02020603050405020304" pitchFamily="18" charset="0"/>
              </a:rPr>
              <a:t>CHƯƠNG 3: CĂN BẢN NGÔN NGỮ C#</a:t>
            </a:r>
            <a:endParaRPr lang="en-US" b="1" dirty="0" smtClean="0">
              <a:latin typeface="Segoe UI Black" panose="020B0A02040204020203" pitchFamily="34" charset="0"/>
              <a:ea typeface="Segoe UI Black" panose="020B0A02040204020203" pitchFamily="34" charset="0"/>
              <a:cs typeface="Segoe UI Black" panose="020B0A02040204020203" pitchFamily="34" charset="0"/>
            </a:endParaRPr>
          </a:p>
          <a:p>
            <a:endParaRPr lang="en-US" dirty="0" smtClean="0"/>
          </a:p>
          <a:p>
            <a:endParaRPr lang="en-US" sz="2400" dirty="0"/>
          </a:p>
          <a:p>
            <a:endParaRPr lang="en-US" sz="2400" dirty="0" smtClean="0"/>
          </a:p>
          <a:p>
            <a:endParaRPr lang="en-US" sz="2500" b="1"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1" name="Rectangle 7"/>
          <p:cNvSpPr>
            <a:spLocks noGrp="1" noChangeArrowheads="1"/>
          </p:cNvSpPr>
          <p:nvPr>
            <p:ph type="dt" sz="quarter" idx="10"/>
          </p:nvPr>
        </p:nvSpPr>
        <p:spPr>
          <a:xfrm>
            <a:off x="3535279" y="6553200"/>
            <a:ext cx="2133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1400" noProof="1" smtClean="0">
                <a:solidFill>
                  <a:schemeClr val="bg1"/>
                </a:solidFill>
                <a:latin typeface="Verdana" panose="020B0604030504040204" pitchFamily="34" charset="0"/>
              </a:rPr>
              <a:t>         Đà Lạt, 2019</a:t>
            </a:r>
            <a:endParaRPr lang="vi-VN" sz="1400" noProof="1">
              <a:solidFill>
                <a:schemeClr val="bg1"/>
              </a:solidFill>
              <a:latin typeface="Verdana" panose="020B0604030504040204" pitchFamily="34" charset="0"/>
            </a:endParaRPr>
          </a:p>
        </p:txBody>
      </p:sp>
      <p:cxnSp>
        <p:nvCxnSpPr>
          <p:cNvPr id="3" name="Straight Connector 2"/>
          <p:cNvCxnSpPr/>
          <p:nvPr/>
        </p:nvCxnSpPr>
        <p:spPr bwMode="auto">
          <a:xfrm>
            <a:off x="76200" y="3352800"/>
            <a:ext cx="8991600" cy="0"/>
          </a:xfrm>
          <a:prstGeom prst="line">
            <a:avLst/>
          </a:prstGeom>
          <a:solidFill>
            <a:schemeClr val="accent1"/>
          </a:solidFill>
          <a:ln w="31750" cap="flat" cmpd="sng" algn="ctr">
            <a:solidFill>
              <a:schemeClr val="tx2">
                <a:lumMod val="75000"/>
              </a:schemeClr>
            </a:solidFill>
            <a:prstDash val="solid"/>
            <a:round/>
            <a:headEnd type="none" w="med" len="med"/>
            <a:tailEnd type="none" w="med" len="med"/>
          </a:ln>
          <a:effectLst/>
        </p:spPr>
      </p:cxnSp>
      <p:pic>
        <p:nvPicPr>
          <p:cNvPr id="4" name="Picture 3"/>
          <p:cNvPicPr>
            <a:picLocks noChangeAspect="1"/>
          </p:cNvPicPr>
          <p:nvPr/>
        </p:nvPicPr>
        <p:blipFill>
          <a:blip r:embed="rId3"/>
          <a:stretch>
            <a:fillRect/>
          </a:stretch>
        </p:blipFill>
        <p:spPr>
          <a:xfrm>
            <a:off x="-19050" y="0"/>
            <a:ext cx="9163050" cy="8763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10</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399"/>
            <a:ext cx="8724900" cy="6477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sz="2400" dirty="0"/>
              <a:t>Lớp </a:t>
            </a:r>
            <a:r>
              <a:rPr lang="vi-VN" sz="2400" b="1" dirty="0"/>
              <a:t>Convert</a:t>
            </a:r>
            <a:r>
              <a:rPr lang="vi-VN" sz="2400" dirty="0"/>
              <a:t> là một lớp tiện ích trong C# cung cấp cho </a:t>
            </a:r>
            <a:r>
              <a:rPr lang="vi-VN" sz="2400" dirty="0" smtClean="0"/>
              <a:t>rất </a:t>
            </a:r>
            <a:r>
              <a:rPr lang="vi-VN" sz="2400" dirty="0"/>
              <a:t>nhiều phương thức tĩnh khác nhau để chuyển đổi từ một kiểu dữ liệu này sang kiểu dữ liệu khác</a:t>
            </a:r>
            <a:r>
              <a:rPr lang="vi-VN" sz="2400" dirty="0" smtClean="0"/>
              <a:t>.</a:t>
            </a:r>
            <a:endParaRPr lang="en-US" sz="2400" dirty="0" smtClean="0"/>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b="1" dirty="0" err="1" smtClean="0">
                <a:latin typeface="Times New Roman" panose="02020603050405020304" pitchFamily="18" charset="0"/>
                <a:cs typeface="Times New Roman" panose="02020603050405020304" pitchFamily="18" charset="0"/>
              </a:rPr>
              <a:t>Một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số</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phương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thức</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838200" y="3348037"/>
            <a:ext cx="7924800" cy="771525"/>
          </a:xfrm>
          <a:prstGeom prst="rect">
            <a:avLst/>
          </a:prstGeom>
        </p:spPr>
      </p:pic>
    </p:spTree>
    <p:extLst>
      <p:ext uri="{BB962C8B-B14F-4D97-AF65-F5344CB8AC3E}">
        <p14:creationId xmlns:p14="http://schemas.microsoft.com/office/powerpoint/2010/main" val="301911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11</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vi-VN" sz="2400" dirty="0"/>
              <a:t>Phương thức Chuyển đổi kiểu dữ liệu trong C#</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2147" y="1447800"/>
            <a:ext cx="9143999" cy="5029200"/>
          </a:xfrm>
          <a:prstGeom prst="rect">
            <a:avLst/>
          </a:prstGeom>
        </p:spPr>
      </p:pic>
    </p:spTree>
    <p:extLst>
      <p:ext uri="{BB962C8B-B14F-4D97-AF65-F5344CB8AC3E}">
        <p14:creationId xmlns:p14="http://schemas.microsoft.com/office/powerpoint/2010/main" val="3208229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12</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vi-VN" sz="2400" dirty="0"/>
              <a:t>Phương thức Chuyển đổi kiểu dữ liệu trong C#</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 y="1554161"/>
            <a:ext cx="9296400" cy="4999039"/>
          </a:xfrm>
          <a:prstGeom prst="rect">
            <a:avLst/>
          </a:prstGeom>
        </p:spPr>
      </p:pic>
    </p:spTree>
    <p:extLst>
      <p:ext uri="{BB962C8B-B14F-4D97-AF65-F5344CB8AC3E}">
        <p14:creationId xmlns:p14="http://schemas.microsoft.com/office/powerpoint/2010/main" val="3700725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13</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37723" y="715962"/>
            <a:ext cx="8724900" cy="3932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b="1" i="1" dirty="0"/>
              <a:t>Casting (</a:t>
            </a:r>
            <a:r>
              <a:rPr lang="en-US" sz="2400" b="1" i="1" dirty="0" err="1"/>
              <a:t>Ép</a:t>
            </a:r>
            <a:r>
              <a:rPr lang="en-US" sz="2400" b="1" i="1" dirty="0"/>
              <a:t> </a:t>
            </a:r>
            <a:r>
              <a:rPr lang="en-US" sz="2400" b="1" i="1" dirty="0" err="1"/>
              <a:t>kiểu</a:t>
            </a:r>
            <a:r>
              <a:rPr lang="en-US" sz="2400" b="1" i="1" dirty="0" smtClean="0"/>
              <a:t>) </a:t>
            </a:r>
            <a:r>
              <a:rPr lang="vi-VN" sz="2400" dirty="0" smtClean="0"/>
              <a:t>là </a:t>
            </a:r>
            <a:r>
              <a:rPr lang="vi-VN" sz="2400" dirty="0"/>
              <a:t>cách </a:t>
            </a:r>
            <a:r>
              <a:rPr lang="en-US" sz="2400" dirty="0" smtClean="0"/>
              <a:t>t</a:t>
            </a:r>
            <a:r>
              <a:rPr lang="vi-VN" sz="2400" dirty="0" smtClean="0"/>
              <a:t>a </a:t>
            </a:r>
            <a:r>
              <a:rPr lang="vi-VN" sz="2400" dirty="0"/>
              <a:t>có thể sử dụng khi muốn chuyển đổi giữa các kiểu dữ liệu có tính chất tương tự nhau (thường là số</a:t>
            </a:r>
            <a:r>
              <a:rPr lang="vi-VN" sz="2400" dirty="0" smtClean="0"/>
              <a:t>).</a:t>
            </a:r>
            <a:endParaRPr lang="en-US" sz="2400" dirty="0" smtClean="0"/>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2400" dirty="0" smtClean="0"/>
              <a:t>Ép </a:t>
            </a:r>
            <a:r>
              <a:rPr lang="vi-VN" sz="2400" dirty="0"/>
              <a:t>kiểu chỉ được sử dụng khi </a:t>
            </a:r>
            <a:r>
              <a:rPr lang="vi-VN" sz="2400" dirty="0" smtClean="0"/>
              <a:t>biết </a:t>
            </a:r>
            <a:r>
              <a:rPr lang="vi-VN" sz="2400" dirty="0"/>
              <a:t>rõ rằng đối tượng đó chứa kiểu dữ liệu tương ứng với kiểu mà ta cần chuyển </a:t>
            </a:r>
            <a:r>
              <a:rPr lang="vi-VN" sz="2400" dirty="0" smtClean="0"/>
              <a:t>tớ</a:t>
            </a:r>
            <a:r>
              <a:rPr lang="en-US" sz="2400" dirty="0" err="1" smtClean="0"/>
              <a:t>i</a:t>
            </a:r>
            <a:endParaRPr lang="en-US" sz="2400" b="1" dirty="0">
              <a:latin typeface="Times New Roman" panose="02020603050405020304" pitchFamily="18" charset="0"/>
              <a:cs typeface="Times New Roman" panose="02020603050405020304" pitchFamily="18" charset="0"/>
            </a:endParaRPr>
          </a:p>
          <a:p>
            <a:pPr marL="0" indent="0"/>
            <a:endParaRPr lang="en-US" sz="2400" b="1" dirty="0" smtClean="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762000" y="1817686"/>
            <a:ext cx="8001000" cy="1728789"/>
          </a:xfrm>
          <a:prstGeom prst="rect">
            <a:avLst/>
          </a:prstGeom>
        </p:spPr>
      </p:pic>
      <p:pic>
        <p:nvPicPr>
          <p:cNvPr id="5" name="Picture 4"/>
          <p:cNvPicPr>
            <a:picLocks noChangeAspect="1"/>
          </p:cNvPicPr>
          <p:nvPr/>
        </p:nvPicPr>
        <p:blipFill>
          <a:blip r:embed="rId4"/>
          <a:stretch>
            <a:fillRect/>
          </a:stretch>
        </p:blipFill>
        <p:spPr>
          <a:xfrm>
            <a:off x="838200" y="4562475"/>
            <a:ext cx="7924800" cy="1990725"/>
          </a:xfrm>
          <a:prstGeom prst="rect">
            <a:avLst/>
          </a:prstGeom>
        </p:spPr>
      </p:pic>
    </p:spTree>
    <p:extLst>
      <p:ext uri="{BB962C8B-B14F-4D97-AF65-F5344CB8AC3E}">
        <p14:creationId xmlns:p14="http://schemas.microsoft.com/office/powerpoint/2010/main" val="425915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14</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114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sz="2400" dirty="0" err="1" smtClean="0"/>
              <a:t>Các</a:t>
            </a:r>
            <a:r>
              <a:rPr lang="en-US" sz="2400" dirty="0" smtClean="0"/>
              <a:t> </a:t>
            </a:r>
            <a:r>
              <a:rPr lang="en-US" sz="2400" dirty="0" err="1" smtClean="0"/>
              <a:t>kiểu</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luôn</a:t>
            </a:r>
            <a:r>
              <a:rPr lang="en-US" sz="2400" dirty="0" smtClean="0"/>
              <a:t> </a:t>
            </a:r>
            <a:r>
              <a:rPr lang="en-US" sz="2400" dirty="0" err="1" smtClean="0"/>
              <a:t>có</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dirty="0" err="1" smtClean="0"/>
              <a:t>ToString</a:t>
            </a:r>
            <a:r>
              <a:rPr lang="en-US" sz="2400" dirty="0" smtClean="0"/>
              <a:t> () </a:t>
            </a:r>
            <a:r>
              <a:rPr lang="en-US" sz="2400" dirty="0" err="1" smtClean="0"/>
              <a:t>để</a:t>
            </a:r>
            <a:r>
              <a:rPr lang="en-US" sz="2400" dirty="0" smtClean="0"/>
              <a:t> </a:t>
            </a:r>
            <a:r>
              <a:rPr lang="en-US" sz="2400" dirty="0" err="1" smtClean="0"/>
              <a:t>chuyển</a:t>
            </a:r>
            <a:r>
              <a:rPr lang="en-US" sz="2400" dirty="0" smtClean="0"/>
              <a:t> sang </a:t>
            </a:r>
            <a:r>
              <a:rPr lang="en-US" sz="2400" dirty="0" err="1" smtClean="0"/>
              <a:t>kiểu</a:t>
            </a:r>
            <a:r>
              <a:rPr lang="en-US" sz="2400" dirty="0" smtClean="0"/>
              <a:t> </a:t>
            </a:r>
            <a:r>
              <a:rPr lang="en-US" sz="2400" dirty="0" err="1" smtClean="0"/>
              <a:t>chuỗi</a:t>
            </a:r>
            <a:endParaRPr lang="en-US" sz="2400" dirty="0" smtClean="0"/>
          </a:p>
          <a:p>
            <a:pPr>
              <a:buFont typeface="Arial" panose="020B0604020202020204" pitchFamily="34" charset="0"/>
              <a:buChar char="•"/>
            </a:pPr>
            <a:r>
              <a:rPr lang="en-US" sz="2400" dirty="0" err="1" smtClean="0"/>
              <a:t>Ví</a:t>
            </a:r>
            <a:r>
              <a:rPr lang="en-US" sz="2400" dirty="0" smtClean="0"/>
              <a:t> </a:t>
            </a:r>
            <a:r>
              <a:rPr lang="en-US" sz="2400" dirty="0" err="1" smtClean="0"/>
              <a:t>dụ</a:t>
            </a:r>
            <a:endParaRPr lang="vi-VN"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2133600"/>
            <a:ext cx="9143999" cy="4419599"/>
          </a:xfrm>
          <a:prstGeom prst="rect">
            <a:avLst/>
          </a:prstGeom>
        </p:spPr>
      </p:pic>
    </p:spTree>
    <p:extLst>
      <p:ext uri="{BB962C8B-B14F-4D97-AF65-F5344CB8AC3E}">
        <p14:creationId xmlns:p14="http://schemas.microsoft.com/office/powerpoint/2010/main" val="2198510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15</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dirty="0" err="1" smtClean="0"/>
              <a:t>Ví</a:t>
            </a:r>
            <a:r>
              <a:rPr lang="en-US" sz="2400" dirty="0" smtClean="0"/>
              <a:t> </a:t>
            </a:r>
            <a:r>
              <a:rPr lang="en-US" sz="2400" dirty="0" err="1" smtClean="0"/>
              <a:t>dụ</a:t>
            </a:r>
            <a:r>
              <a:rPr lang="en-US" sz="2400" dirty="0" smtClean="0"/>
              <a:t>:</a:t>
            </a:r>
            <a:endParaRPr lang="en-US" sz="2400" b="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1447800"/>
            <a:ext cx="9144000" cy="5067300"/>
          </a:xfrm>
          <a:prstGeom prst="rect">
            <a:avLst/>
          </a:prstGeom>
        </p:spPr>
      </p:pic>
    </p:spTree>
    <p:extLst>
      <p:ext uri="{BB962C8B-B14F-4D97-AF65-F5344CB8AC3E}">
        <p14:creationId xmlns:p14="http://schemas.microsoft.com/office/powerpoint/2010/main" val="2925817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16</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3</a:t>
            </a:r>
            <a:r>
              <a:rPr lang="vi-VN" dirty="0" smtClean="0"/>
              <a:t>. </a:t>
            </a:r>
            <a:r>
              <a:rPr lang="en-US" dirty="0" err="1" smtClean="0"/>
              <a:t>Toán</a:t>
            </a:r>
            <a:r>
              <a:rPr lang="en-US" dirty="0" smtClean="0"/>
              <a:t> </a:t>
            </a:r>
            <a:r>
              <a:rPr lang="en-US" dirty="0" err="1" smtClean="0"/>
              <a:t>tử</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dirty="0" err="1"/>
              <a:t>Toán</a:t>
            </a:r>
            <a:r>
              <a:rPr lang="en-US" dirty="0"/>
              <a:t> </a:t>
            </a:r>
            <a:r>
              <a:rPr lang="en-US" dirty="0" err="1"/>
              <a:t>tử</a:t>
            </a:r>
            <a:r>
              <a:rPr lang="en-US" dirty="0"/>
              <a:t> </a:t>
            </a:r>
            <a:r>
              <a:rPr lang="en-US" dirty="0" err="1"/>
              <a:t>số</a:t>
            </a:r>
            <a:r>
              <a:rPr lang="en-US" dirty="0"/>
              <a:t> </a:t>
            </a:r>
            <a:r>
              <a:rPr lang="en-US" dirty="0" err="1" smtClean="0"/>
              <a:t>học</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1554163"/>
            <a:ext cx="9144000" cy="4999038"/>
          </a:xfrm>
          <a:prstGeom prst="rect">
            <a:avLst/>
          </a:prstGeom>
        </p:spPr>
      </p:pic>
    </p:spTree>
    <p:extLst>
      <p:ext uri="{BB962C8B-B14F-4D97-AF65-F5344CB8AC3E}">
        <p14:creationId xmlns:p14="http://schemas.microsoft.com/office/powerpoint/2010/main" val="90860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17</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3</a:t>
            </a:r>
            <a:r>
              <a:rPr lang="vi-VN" dirty="0" smtClean="0"/>
              <a:t>. </a:t>
            </a:r>
            <a:r>
              <a:rPr lang="en-US" dirty="0" err="1" smtClean="0"/>
              <a:t>Toán</a:t>
            </a:r>
            <a:r>
              <a:rPr lang="en-US" dirty="0" smtClean="0"/>
              <a:t> </a:t>
            </a:r>
            <a:r>
              <a:rPr lang="en-US" dirty="0" err="1" smtClean="0"/>
              <a:t>tử</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dirty="0" err="1"/>
              <a:t>Toán</a:t>
            </a:r>
            <a:r>
              <a:rPr lang="en-US" dirty="0"/>
              <a:t> </a:t>
            </a:r>
            <a:r>
              <a:rPr lang="en-US" dirty="0" err="1"/>
              <a:t>tử</a:t>
            </a:r>
            <a:r>
              <a:rPr lang="en-US" dirty="0"/>
              <a:t> </a:t>
            </a:r>
            <a:r>
              <a:rPr lang="en-US" dirty="0" err="1" smtClean="0"/>
              <a:t>quan</a:t>
            </a:r>
            <a:r>
              <a:rPr lang="en-US" dirty="0" smtClean="0"/>
              <a:t> </a:t>
            </a:r>
            <a:r>
              <a:rPr lang="en-US" dirty="0" err="1" smtClean="0"/>
              <a:t>hệ</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1447800"/>
            <a:ext cx="9144000" cy="5092521"/>
          </a:xfrm>
          <a:prstGeom prst="rect">
            <a:avLst/>
          </a:prstGeom>
        </p:spPr>
      </p:pic>
    </p:spTree>
    <p:extLst>
      <p:ext uri="{BB962C8B-B14F-4D97-AF65-F5344CB8AC3E}">
        <p14:creationId xmlns:p14="http://schemas.microsoft.com/office/powerpoint/2010/main" val="118882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18</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3</a:t>
            </a:r>
            <a:r>
              <a:rPr lang="vi-VN" dirty="0" smtClean="0"/>
              <a:t>. </a:t>
            </a:r>
            <a:r>
              <a:rPr lang="en-US" dirty="0" err="1" smtClean="0"/>
              <a:t>Toán</a:t>
            </a:r>
            <a:r>
              <a:rPr lang="en-US" dirty="0" smtClean="0"/>
              <a:t> </a:t>
            </a:r>
            <a:r>
              <a:rPr lang="en-US" dirty="0" err="1" smtClean="0"/>
              <a:t>tử</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dirty="0" err="1"/>
              <a:t>Toán</a:t>
            </a:r>
            <a:r>
              <a:rPr lang="en-US" dirty="0"/>
              <a:t> </a:t>
            </a:r>
            <a:r>
              <a:rPr lang="en-US" dirty="0" err="1"/>
              <a:t>tử</a:t>
            </a:r>
            <a:r>
              <a:rPr lang="en-US" dirty="0"/>
              <a:t> </a:t>
            </a:r>
            <a:r>
              <a:rPr lang="en-US" dirty="0" smtClean="0"/>
              <a:t>logic</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2514600"/>
            <a:ext cx="9144000" cy="4038599"/>
          </a:xfrm>
          <a:prstGeom prst="rect">
            <a:avLst/>
          </a:prstGeom>
        </p:spPr>
      </p:pic>
    </p:spTree>
    <p:extLst>
      <p:ext uri="{BB962C8B-B14F-4D97-AF65-F5344CB8AC3E}">
        <p14:creationId xmlns:p14="http://schemas.microsoft.com/office/powerpoint/2010/main" val="1348129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19</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3</a:t>
            </a:r>
            <a:r>
              <a:rPr lang="vi-VN" dirty="0" smtClean="0"/>
              <a:t>. </a:t>
            </a:r>
            <a:r>
              <a:rPr lang="en-US" dirty="0" err="1" smtClean="0"/>
              <a:t>Toán</a:t>
            </a:r>
            <a:r>
              <a:rPr lang="en-US" dirty="0" smtClean="0"/>
              <a:t> </a:t>
            </a:r>
            <a:r>
              <a:rPr lang="en-US" dirty="0" err="1" smtClean="0"/>
              <a:t>tử</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dirty="0" err="1"/>
              <a:t>Toán</a:t>
            </a:r>
            <a:r>
              <a:rPr lang="en-US" dirty="0"/>
              <a:t> </a:t>
            </a:r>
            <a:r>
              <a:rPr lang="en-US" dirty="0" err="1"/>
              <a:t>tử</a:t>
            </a:r>
            <a:r>
              <a:rPr lang="en-US" dirty="0"/>
              <a:t> </a:t>
            </a:r>
            <a:r>
              <a:rPr lang="en-US" dirty="0" err="1" smtClean="0"/>
              <a:t>gán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1447800"/>
            <a:ext cx="9144000" cy="5105400"/>
          </a:xfrm>
          <a:prstGeom prst="rect">
            <a:avLst/>
          </a:prstGeom>
        </p:spPr>
      </p:pic>
    </p:spTree>
    <p:extLst>
      <p:ext uri="{BB962C8B-B14F-4D97-AF65-F5344CB8AC3E}">
        <p14:creationId xmlns:p14="http://schemas.microsoft.com/office/powerpoint/2010/main" val="4019327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715962"/>
            <a:ext cx="8724900" cy="5837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dirty="0" smtClean="0"/>
              <a:t>Các </a:t>
            </a:r>
            <a:r>
              <a:rPr lang="vi-VN" dirty="0"/>
              <a:t>biến trong C# được phân chia thành các kiểu sau:</a:t>
            </a:r>
          </a:p>
          <a:p>
            <a:pPr marL="1257300" lvl="2" indent="-457200">
              <a:buFont typeface="Wingdings" panose="05000000000000000000" pitchFamily="2" charset="2"/>
              <a:buChar char="ü"/>
            </a:pPr>
            <a:r>
              <a:rPr lang="vi-VN" sz="2400" dirty="0" smtClean="0"/>
              <a:t>Kiểu </a:t>
            </a:r>
            <a:r>
              <a:rPr lang="vi-VN" sz="2400" dirty="0"/>
              <a:t>giá trị (Value type</a:t>
            </a:r>
            <a:r>
              <a:rPr lang="vi-VN" sz="2400" dirty="0" smtClean="0"/>
              <a:t>)</a:t>
            </a:r>
            <a:r>
              <a:rPr lang="en-US" sz="2400" dirty="0" smtClean="0"/>
              <a:t>: </a:t>
            </a:r>
            <a:r>
              <a:rPr lang="vi-VN" sz="2400" dirty="0"/>
              <a:t>Một biến khi khai báo kiểu dữ liệu giá trị thì vùng nhớ của biến đó sẽ chứa giá trị của dữ liệu và được lưu trữ trong bộ nhớ </a:t>
            </a:r>
            <a:r>
              <a:rPr lang="vi-VN" sz="2400" b="1" dirty="0"/>
              <a:t>Stack</a:t>
            </a:r>
            <a:r>
              <a:rPr lang="en-US" sz="2400" dirty="0"/>
              <a:t>- </a:t>
            </a:r>
            <a:r>
              <a:rPr lang="vi-VN" sz="2400" dirty="0"/>
              <a:t>Vùng nhớ được cấp phát khi chương trình biên </a:t>
            </a:r>
            <a:r>
              <a:rPr lang="vi-VN" sz="2400" dirty="0" smtClean="0"/>
              <a:t>dịch</a:t>
            </a:r>
            <a:endParaRPr lang="en-US" sz="2400" dirty="0" smtClean="0"/>
          </a:p>
          <a:p>
            <a:pPr marL="1257300" lvl="2" indent="-457200">
              <a:buFont typeface="Wingdings" panose="05000000000000000000" pitchFamily="2" charset="2"/>
              <a:buChar char="ü"/>
            </a:pPr>
            <a:endParaRPr lang="vi-VN" sz="2400" dirty="0"/>
          </a:p>
          <a:p>
            <a:pPr marL="1257300" lvl="2" indent="-457200">
              <a:buFont typeface="Wingdings" panose="05000000000000000000" pitchFamily="2" charset="2"/>
              <a:buChar char="ü"/>
            </a:pPr>
            <a:r>
              <a:rPr lang="vi-VN" sz="2400" dirty="0" smtClean="0"/>
              <a:t>Kiểu </a:t>
            </a:r>
            <a:r>
              <a:rPr lang="vi-VN" sz="2400" dirty="0"/>
              <a:t>tham chiếu (Reference type</a:t>
            </a:r>
            <a:r>
              <a:rPr lang="vi-VN" sz="2400" dirty="0" smtClean="0"/>
              <a:t>)</a:t>
            </a:r>
            <a:r>
              <a:rPr lang="en-US" sz="2400" dirty="0" smtClean="0"/>
              <a:t>: </a:t>
            </a:r>
            <a:r>
              <a:rPr lang="vi-VN" sz="2400" dirty="0"/>
              <a:t>Một biến khi khai báo kiểu dữ liệu tham chiếu thì vùng nhớ của biến đó chỉ chứa địa chỉ của đối tượng dữ liệu và lưu trong bộ nhớ </a:t>
            </a:r>
            <a:r>
              <a:rPr lang="vi-VN" sz="2400" b="1" dirty="0"/>
              <a:t>Stack</a:t>
            </a:r>
            <a:r>
              <a:rPr lang="vi-VN" sz="2400" dirty="0"/>
              <a:t>.</a:t>
            </a:r>
            <a:r>
              <a:rPr lang="en-US" sz="2400" dirty="0"/>
              <a:t> </a:t>
            </a:r>
            <a:r>
              <a:rPr lang="vi-VN" sz="2400" dirty="0"/>
              <a:t>Đối tượng dữ liệu thực sự được lưu trong bộ nhớ </a:t>
            </a:r>
            <a:r>
              <a:rPr lang="vi-VN" sz="2400" b="1" dirty="0" smtClean="0"/>
              <a:t>Heap</a:t>
            </a:r>
            <a:r>
              <a:rPr lang="en-US" sz="2400" b="1" dirty="0" smtClean="0"/>
              <a:t>- </a:t>
            </a:r>
            <a:r>
              <a:rPr lang="vi-VN" sz="2400" dirty="0"/>
              <a:t>Vùng nhớ được cấp phát khi chạy chương trình</a:t>
            </a:r>
            <a:endParaRPr lang="en-US" sz="2400" dirty="0" smtClean="0"/>
          </a:p>
          <a:p>
            <a:pPr marL="0" indent="0" algn="just"/>
            <a:endParaRPr lang="en-US" sz="2400" i="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96929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20</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4</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dirty="0" err="1" smtClean="0"/>
              <a:t>Cấu</a:t>
            </a:r>
            <a:r>
              <a:rPr lang="en-US" dirty="0" smtClean="0"/>
              <a:t> </a:t>
            </a:r>
            <a:r>
              <a:rPr lang="en-US" dirty="0" err="1" smtClean="0"/>
              <a:t>trúc</a:t>
            </a:r>
            <a:r>
              <a:rPr lang="en-US" dirty="0" smtClean="0"/>
              <a:t> if … else</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0" y="2085975"/>
            <a:ext cx="9144000" cy="4467225"/>
          </a:xfrm>
          <a:prstGeom prst="rect">
            <a:avLst/>
          </a:prstGeom>
        </p:spPr>
      </p:pic>
    </p:spTree>
    <p:extLst>
      <p:ext uri="{BB962C8B-B14F-4D97-AF65-F5344CB8AC3E}">
        <p14:creationId xmlns:p14="http://schemas.microsoft.com/office/powerpoint/2010/main" val="53668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21</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4</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dirty="0" err="1" smtClean="0"/>
              <a:t>Cấu</a:t>
            </a:r>
            <a:r>
              <a:rPr lang="en-US" dirty="0" smtClean="0"/>
              <a:t> </a:t>
            </a:r>
            <a:r>
              <a:rPr lang="en-US" dirty="0" err="1" smtClean="0"/>
              <a:t>trúc</a:t>
            </a:r>
            <a:r>
              <a:rPr lang="en-US" dirty="0" smtClean="0"/>
              <a:t> switch case</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76200" y="1447800"/>
            <a:ext cx="9220200" cy="5105400"/>
          </a:xfrm>
          <a:prstGeom prst="rect">
            <a:avLst/>
          </a:prstGeom>
        </p:spPr>
      </p:pic>
    </p:spTree>
    <p:extLst>
      <p:ext uri="{BB962C8B-B14F-4D97-AF65-F5344CB8AC3E}">
        <p14:creationId xmlns:p14="http://schemas.microsoft.com/office/powerpoint/2010/main" val="2495906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22</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4</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3657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b="1" dirty="0" err="1" smtClean="0"/>
              <a:t>Ví</a:t>
            </a:r>
            <a:r>
              <a:rPr lang="en-US" b="1" dirty="0" smtClean="0"/>
              <a:t> </a:t>
            </a:r>
            <a:r>
              <a:rPr lang="en-US" b="1" dirty="0" err="1" smtClean="0"/>
              <a:t>dụ</a:t>
            </a:r>
            <a:r>
              <a:rPr lang="en-US" b="1" dirty="0" smtClean="0"/>
              <a:t> </a:t>
            </a:r>
            <a:r>
              <a:rPr lang="vi-VN" b="1" dirty="0"/>
              <a:t> tính năm âm lịch:</a:t>
            </a:r>
          </a:p>
          <a:p>
            <a:r>
              <a:rPr lang="vi-VN" dirty="0"/>
              <a:t>Năm âm lịch = Can + Chi. </a:t>
            </a:r>
          </a:p>
          <a:p>
            <a:r>
              <a:rPr lang="en-US" dirty="0" smtClean="0"/>
              <a:t>	- </a:t>
            </a:r>
            <a:r>
              <a:rPr lang="vi-VN" dirty="0" smtClean="0"/>
              <a:t>Tính </a:t>
            </a:r>
            <a:r>
              <a:rPr lang="vi-VN" dirty="0"/>
              <a:t>Can bằng cách</a:t>
            </a:r>
            <a:r>
              <a:rPr lang="vi-VN" dirty="0" smtClean="0"/>
              <a:t>:</a:t>
            </a:r>
            <a:r>
              <a:rPr lang="en-US" dirty="0" smtClean="0"/>
              <a:t> </a:t>
            </a:r>
            <a:r>
              <a:rPr lang="vi-VN" dirty="0" smtClean="0"/>
              <a:t>Tìm </a:t>
            </a:r>
            <a:r>
              <a:rPr lang="vi-VN" dirty="0"/>
              <a:t>phần dư của phép chia năm dương lịch cho 10</a:t>
            </a:r>
            <a:r>
              <a:rPr lang="vi-VN" dirty="0" smtClean="0"/>
              <a:t>.</a:t>
            </a:r>
            <a:endParaRPr lang="en-US" dirty="0" smtClean="0"/>
          </a:p>
          <a:p>
            <a:endParaRPr lang="en-US" dirty="0"/>
          </a:p>
          <a:p>
            <a:endParaRPr lang="en-US" dirty="0" smtClean="0"/>
          </a:p>
          <a:p>
            <a:endParaRPr lang="en-US" dirty="0"/>
          </a:p>
          <a:p>
            <a:r>
              <a:rPr lang="en-US" dirty="0" smtClean="0"/>
              <a:t>    - </a:t>
            </a:r>
            <a:r>
              <a:rPr lang="en-US" dirty="0" err="1" smtClean="0"/>
              <a:t>Tính</a:t>
            </a:r>
            <a:r>
              <a:rPr lang="en-US" dirty="0" smtClean="0"/>
              <a:t> Chi </a:t>
            </a:r>
            <a:r>
              <a:rPr lang="en-US" dirty="0" err="1" smtClean="0"/>
              <a:t>bằng</a:t>
            </a:r>
            <a:r>
              <a:rPr lang="en-US" dirty="0" smtClean="0"/>
              <a:t> </a:t>
            </a:r>
            <a:r>
              <a:rPr lang="en-US" dirty="0" err="1" smtClean="0"/>
              <a:t>cách</a:t>
            </a:r>
            <a:r>
              <a:rPr lang="en-US" dirty="0" smtClean="0"/>
              <a:t>: </a:t>
            </a:r>
            <a:r>
              <a:rPr lang="vi-VN" dirty="0" smtClean="0"/>
              <a:t>Tìm </a:t>
            </a:r>
            <a:r>
              <a:rPr lang="vi-VN" dirty="0"/>
              <a:t>phần dư của phép chia năm dương lịch cho 12</a:t>
            </a:r>
            <a:r>
              <a:rPr lang="vi-VN" dirty="0" smtClean="0"/>
              <a:t>.</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 y="2495550"/>
            <a:ext cx="9220200" cy="1390650"/>
          </a:xfrm>
          <a:prstGeom prst="rect">
            <a:avLst/>
          </a:prstGeom>
        </p:spPr>
      </p:pic>
      <p:pic>
        <p:nvPicPr>
          <p:cNvPr id="5" name="Picture 4"/>
          <p:cNvPicPr>
            <a:picLocks noChangeAspect="1"/>
          </p:cNvPicPr>
          <p:nvPr/>
        </p:nvPicPr>
        <p:blipFill>
          <a:blip r:embed="rId4"/>
          <a:stretch>
            <a:fillRect/>
          </a:stretch>
        </p:blipFill>
        <p:spPr>
          <a:xfrm>
            <a:off x="0" y="4819650"/>
            <a:ext cx="9220201" cy="1047750"/>
          </a:xfrm>
          <a:prstGeom prst="rect">
            <a:avLst/>
          </a:prstGeom>
        </p:spPr>
      </p:pic>
    </p:spTree>
    <p:extLst>
      <p:ext uri="{BB962C8B-B14F-4D97-AF65-F5344CB8AC3E}">
        <p14:creationId xmlns:p14="http://schemas.microsoft.com/office/powerpoint/2010/main" val="3614468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23</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4</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b="1" dirty="0" err="1" smtClean="0"/>
              <a:t>Ví</a:t>
            </a:r>
            <a:r>
              <a:rPr lang="en-US" b="1" dirty="0" smtClean="0"/>
              <a:t> </a:t>
            </a:r>
            <a:r>
              <a:rPr lang="en-US" b="1" dirty="0" err="1" smtClean="0"/>
              <a:t>dụ</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1219200"/>
            <a:ext cx="9144000" cy="5334000"/>
          </a:xfrm>
          <a:prstGeom prst="rect">
            <a:avLst/>
          </a:prstGeom>
        </p:spPr>
      </p:pic>
    </p:spTree>
    <p:extLst>
      <p:ext uri="{BB962C8B-B14F-4D97-AF65-F5344CB8AC3E}">
        <p14:creationId xmlns:p14="http://schemas.microsoft.com/office/powerpoint/2010/main" val="1332717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24</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4</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b="1" dirty="0" err="1" smtClean="0"/>
              <a:t>Ví</a:t>
            </a:r>
            <a:r>
              <a:rPr lang="en-US" b="1" dirty="0" smtClean="0"/>
              <a:t> </a:t>
            </a:r>
            <a:r>
              <a:rPr lang="en-US" b="1" dirty="0" err="1" smtClean="0"/>
              <a:t>dụ</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 y="1295399"/>
            <a:ext cx="9144001" cy="5237409"/>
          </a:xfrm>
          <a:prstGeom prst="rect">
            <a:avLst/>
          </a:prstGeom>
        </p:spPr>
      </p:pic>
    </p:spTree>
    <p:extLst>
      <p:ext uri="{BB962C8B-B14F-4D97-AF65-F5344CB8AC3E}">
        <p14:creationId xmlns:p14="http://schemas.microsoft.com/office/powerpoint/2010/main" val="2306289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25</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5</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lặp</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Cấu</a:t>
            </a:r>
            <a:r>
              <a:rPr lang="en-US" b="1" dirty="0" smtClean="0"/>
              <a:t> </a:t>
            </a:r>
            <a:r>
              <a:rPr lang="en-US" b="1" dirty="0" err="1" smtClean="0"/>
              <a:t>trúc</a:t>
            </a:r>
            <a:r>
              <a:rPr lang="en-US" b="1" dirty="0" smtClean="0"/>
              <a:t> </a:t>
            </a:r>
            <a:r>
              <a:rPr lang="en-US" b="1" dirty="0" err="1" smtClean="0"/>
              <a:t>lặp</a:t>
            </a:r>
            <a:r>
              <a:rPr lang="en-US" b="1" dirty="0" smtClean="0"/>
              <a:t> while</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1" y="1240665"/>
            <a:ext cx="9144000" cy="1657350"/>
          </a:xfrm>
          <a:prstGeom prst="rect">
            <a:avLst/>
          </a:prstGeom>
        </p:spPr>
      </p:pic>
      <p:pic>
        <p:nvPicPr>
          <p:cNvPr id="6" name="Picture 5"/>
          <p:cNvPicPr>
            <a:picLocks noChangeAspect="1"/>
          </p:cNvPicPr>
          <p:nvPr/>
        </p:nvPicPr>
        <p:blipFill>
          <a:blip r:embed="rId4"/>
          <a:stretch>
            <a:fillRect/>
          </a:stretch>
        </p:blipFill>
        <p:spPr>
          <a:xfrm>
            <a:off x="2959893" y="3038821"/>
            <a:ext cx="3071813" cy="3440113"/>
          </a:xfrm>
          <a:prstGeom prst="rect">
            <a:avLst/>
          </a:prstGeom>
        </p:spPr>
      </p:pic>
    </p:spTree>
    <p:extLst>
      <p:ext uri="{BB962C8B-B14F-4D97-AF65-F5344CB8AC3E}">
        <p14:creationId xmlns:p14="http://schemas.microsoft.com/office/powerpoint/2010/main" val="3229307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26</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5</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lặp</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Ví</a:t>
            </a:r>
            <a:r>
              <a:rPr lang="en-US" b="1" dirty="0" smtClean="0"/>
              <a:t> </a:t>
            </a:r>
            <a:r>
              <a:rPr lang="en-US" b="1" dirty="0" err="1" smtClean="0"/>
              <a:t>dụ</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9318" y="1524000"/>
            <a:ext cx="9144000" cy="5029200"/>
          </a:xfrm>
          <a:prstGeom prst="rect">
            <a:avLst/>
          </a:prstGeom>
        </p:spPr>
      </p:pic>
    </p:spTree>
    <p:extLst>
      <p:ext uri="{BB962C8B-B14F-4D97-AF65-F5344CB8AC3E}">
        <p14:creationId xmlns:p14="http://schemas.microsoft.com/office/powerpoint/2010/main" val="3472840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27</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5</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lặp</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Cấu</a:t>
            </a:r>
            <a:r>
              <a:rPr lang="en-US" b="1" dirty="0" smtClean="0"/>
              <a:t> </a:t>
            </a:r>
            <a:r>
              <a:rPr lang="en-US" b="1" dirty="0" err="1" smtClean="0"/>
              <a:t>trúc</a:t>
            </a:r>
            <a:r>
              <a:rPr lang="en-US" b="1" dirty="0" smtClean="0"/>
              <a:t> </a:t>
            </a:r>
            <a:r>
              <a:rPr lang="en-US" b="1" dirty="0" err="1" smtClean="0"/>
              <a:t>lặp</a:t>
            </a:r>
            <a:r>
              <a:rPr lang="en-US" b="1" dirty="0" smtClean="0"/>
              <a:t> for</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1295399"/>
            <a:ext cx="9144000" cy="1714500"/>
          </a:xfrm>
          <a:prstGeom prst="rect">
            <a:avLst/>
          </a:prstGeom>
        </p:spPr>
      </p:pic>
      <p:pic>
        <p:nvPicPr>
          <p:cNvPr id="5" name="Picture 4"/>
          <p:cNvPicPr>
            <a:picLocks noChangeAspect="1"/>
          </p:cNvPicPr>
          <p:nvPr/>
        </p:nvPicPr>
        <p:blipFill>
          <a:blip r:embed="rId4"/>
          <a:stretch>
            <a:fillRect/>
          </a:stretch>
        </p:blipFill>
        <p:spPr>
          <a:xfrm>
            <a:off x="2085975" y="3009899"/>
            <a:ext cx="4086225" cy="3557588"/>
          </a:xfrm>
          <a:prstGeom prst="rect">
            <a:avLst/>
          </a:prstGeom>
        </p:spPr>
      </p:pic>
    </p:spTree>
    <p:extLst>
      <p:ext uri="{BB962C8B-B14F-4D97-AF65-F5344CB8AC3E}">
        <p14:creationId xmlns:p14="http://schemas.microsoft.com/office/powerpoint/2010/main" val="2003372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28</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5</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lặp</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Ví</a:t>
            </a:r>
            <a:r>
              <a:rPr lang="en-US" b="1" dirty="0" smtClean="0"/>
              <a:t> </a:t>
            </a:r>
            <a:r>
              <a:rPr lang="en-US" b="1" dirty="0" err="1" smtClean="0"/>
              <a:t>dụ</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 y="1295399"/>
            <a:ext cx="9144000" cy="3305176"/>
          </a:xfrm>
          <a:prstGeom prst="rect">
            <a:avLst/>
          </a:prstGeom>
        </p:spPr>
      </p:pic>
    </p:spTree>
    <p:extLst>
      <p:ext uri="{BB962C8B-B14F-4D97-AF65-F5344CB8AC3E}">
        <p14:creationId xmlns:p14="http://schemas.microsoft.com/office/powerpoint/2010/main" val="1275317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29</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5</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lặp</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Cấu</a:t>
            </a:r>
            <a:r>
              <a:rPr lang="en-US" b="1" dirty="0" smtClean="0"/>
              <a:t> </a:t>
            </a:r>
            <a:r>
              <a:rPr lang="en-US" b="1" dirty="0" err="1" smtClean="0"/>
              <a:t>trúc</a:t>
            </a:r>
            <a:r>
              <a:rPr lang="en-US" b="1" dirty="0" smtClean="0"/>
              <a:t> </a:t>
            </a:r>
            <a:r>
              <a:rPr lang="en-US" b="1" dirty="0" err="1" smtClean="0"/>
              <a:t>lập</a:t>
            </a:r>
            <a:r>
              <a:rPr lang="en-US" b="1" dirty="0" smtClean="0"/>
              <a:t> do … while</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1428750"/>
            <a:ext cx="9144000" cy="1543049"/>
          </a:xfrm>
          <a:prstGeom prst="rect">
            <a:avLst/>
          </a:prstGeom>
        </p:spPr>
      </p:pic>
      <p:pic>
        <p:nvPicPr>
          <p:cNvPr id="5" name="Picture 4"/>
          <p:cNvPicPr>
            <a:picLocks noChangeAspect="1"/>
          </p:cNvPicPr>
          <p:nvPr/>
        </p:nvPicPr>
        <p:blipFill>
          <a:blip r:embed="rId4"/>
          <a:stretch>
            <a:fillRect/>
          </a:stretch>
        </p:blipFill>
        <p:spPr>
          <a:xfrm>
            <a:off x="2514600" y="2971798"/>
            <a:ext cx="3581400" cy="3555643"/>
          </a:xfrm>
          <a:prstGeom prst="rect">
            <a:avLst/>
          </a:prstGeom>
        </p:spPr>
      </p:pic>
    </p:spTree>
    <p:extLst>
      <p:ext uri="{BB962C8B-B14F-4D97-AF65-F5344CB8AC3E}">
        <p14:creationId xmlns:p14="http://schemas.microsoft.com/office/powerpoint/2010/main" val="4121414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715962"/>
            <a:ext cx="8724900" cy="5837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0" indent="0" algn="just"/>
            <a:endParaRPr lang="en-US" sz="2400" i="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9525" y="962025"/>
            <a:ext cx="9163050" cy="5591175"/>
          </a:xfrm>
          <a:prstGeom prst="rect">
            <a:avLst/>
          </a:prstGeom>
        </p:spPr>
      </p:pic>
    </p:spTree>
    <p:extLst>
      <p:ext uri="{BB962C8B-B14F-4D97-AF65-F5344CB8AC3E}">
        <p14:creationId xmlns:p14="http://schemas.microsoft.com/office/powerpoint/2010/main" val="3066408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30</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5</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lặp</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50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Ví</a:t>
            </a:r>
            <a:r>
              <a:rPr lang="en-US" b="1" dirty="0" smtClean="0"/>
              <a:t> </a:t>
            </a:r>
            <a:r>
              <a:rPr lang="en-US" b="1" dirty="0" err="1" smtClean="0"/>
              <a:t>dụ</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76200" y="1355724"/>
            <a:ext cx="9296400" cy="3749676"/>
          </a:xfrm>
          <a:prstGeom prst="rect">
            <a:avLst/>
          </a:prstGeom>
        </p:spPr>
      </p:pic>
    </p:spTree>
    <p:extLst>
      <p:ext uri="{BB962C8B-B14F-4D97-AF65-F5344CB8AC3E}">
        <p14:creationId xmlns:p14="http://schemas.microsoft.com/office/powerpoint/2010/main" val="763278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31</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6</a:t>
            </a:r>
            <a:r>
              <a:rPr lang="vi-VN" dirty="0" smtClean="0"/>
              <a:t>. </a:t>
            </a:r>
            <a:r>
              <a:rPr lang="en-US" dirty="0" err="1" smtClean="0"/>
              <a:t>Mảng</a:t>
            </a:r>
            <a:r>
              <a:rPr lang="en-US" dirty="0"/>
              <a:t> </a:t>
            </a:r>
            <a:r>
              <a:rPr lang="en-US" dirty="0" smtClean="0"/>
              <a:t>(Array)</a:t>
            </a:r>
            <a:endParaRPr lang="vi-VN" altLang="en-US" noProof="1">
              <a:cs typeface="Times New Roman" pitchFamily="18" charset="0"/>
            </a:endParaRPr>
          </a:p>
        </p:txBody>
      </p:sp>
      <p:sp>
        <p:nvSpPr>
          <p:cNvPr id="13" name="Round Same Side Corner Rectangle 6"/>
          <p:cNvSpPr/>
          <p:nvPr/>
        </p:nvSpPr>
        <p:spPr bwMode="auto">
          <a:xfrm>
            <a:off x="268846" y="715962"/>
            <a:ext cx="8724900" cy="10223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Khai</a:t>
            </a:r>
            <a:r>
              <a:rPr lang="en-US" b="1" dirty="0" smtClean="0"/>
              <a:t> </a:t>
            </a:r>
            <a:r>
              <a:rPr lang="en-US" b="1" dirty="0" err="1" smtClean="0"/>
              <a:t>báo</a:t>
            </a:r>
            <a:endParaRPr lang="en-US" b="1" dirty="0" smtClean="0"/>
          </a:p>
          <a:p>
            <a:pPr marL="457200" indent="-457200">
              <a:buFont typeface="Arial" panose="020B0604020202020204" pitchFamily="34" charset="0"/>
              <a:buChar char="•"/>
            </a:pP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1905000" y="1402557"/>
            <a:ext cx="6316666" cy="823913"/>
          </a:xfrm>
          <a:prstGeom prst="rect">
            <a:avLst/>
          </a:prstGeom>
        </p:spPr>
      </p:pic>
      <p:sp>
        <p:nvSpPr>
          <p:cNvPr id="10" name="Round Same Side Corner Rectangle 6"/>
          <p:cNvSpPr/>
          <p:nvPr/>
        </p:nvSpPr>
        <p:spPr bwMode="auto">
          <a:xfrm>
            <a:off x="266700" y="2291951"/>
            <a:ext cx="8724900" cy="1899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Khởi</a:t>
            </a:r>
            <a:r>
              <a:rPr lang="en-US" b="1" dirty="0" smtClean="0"/>
              <a:t> </a:t>
            </a:r>
            <a:r>
              <a:rPr lang="en-US" b="1" dirty="0" err="1" smtClean="0"/>
              <a:t>tạo</a:t>
            </a:r>
            <a:r>
              <a:rPr lang="en-US" b="1" dirty="0" smtClean="0"/>
              <a:t> </a:t>
            </a:r>
            <a:r>
              <a:rPr lang="en-US" b="1" dirty="0" err="1" smtClean="0"/>
              <a:t>mảng</a:t>
            </a:r>
            <a:r>
              <a:rPr lang="en-US" b="1" dirty="0" smtClean="0"/>
              <a:t>: </a:t>
            </a:r>
            <a:r>
              <a:rPr lang="en-US" b="1" dirty="0" err="1" smtClean="0"/>
              <a:t>Mảng</a:t>
            </a:r>
            <a:r>
              <a:rPr lang="en-US" b="1" dirty="0" smtClean="0"/>
              <a:t> </a:t>
            </a:r>
            <a:r>
              <a:rPr lang="en-US" b="1" dirty="0" err="1" smtClean="0"/>
              <a:t>là</a:t>
            </a:r>
            <a:r>
              <a:rPr lang="en-US" b="1" dirty="0" smtClean="0"/>
              <a:t> </a:t>
            </a:r>
            <a:r>
              <a:rPr lang="en-US" b="1" dirty="0" err="1" smtClean="0"/>
              <a:t>kiểu</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tham</a:t>
            </a:r>
            <a:r>
              <a:rPr lang="en-US" b="1" dirty="0" smtClean="0"/>
              <a:t> </a:t>
            </a:r>
            <a:r>
              <a:rPr lang="en-US" b="1" dirty="0" err="1" smtClean="0"/>
              <a:t>chiếu</a:t>
            </a:r>
            <a:r>
              <a:rPr lang="en-US" b="1" dirty="0" smtClean="0"/>
              <a:t> </a:t>
            </a:r>
            <a:r>
              <a:rPr lang="en-US" b="1" dirty="0" err="1" smtClean="0"/>
              <a:t>nên</a:t>
            </a:r>
            <a:r>
              <a:rPr lang="en-US" b="1" dirty="0" smtClean="0"/>
              <a:t> </a:t>
            </a:r>
            <a:r>
              <a:rPr lang="en-US" b="1" dirty="0" err="1" smtClean="0"/>
              <a:t>khi</a:t>
            </a:r>
            <a:r>
              <a:rPr lang="en-US" b="1" dirty="0" smtClean="0"/>
              <a:t> </a:t>
            </a:r>
            <a:r>
              <a:rPr lang="en-US" b="1" dirty="0" err="1" smtClean="0"/>
              <a:t>khai</a:t>
            </a:r>
            <a:r>
              <a:rPr lang="en-US" b="1" dirty="0" smtClean="0"/>
              <a:t> </a:t>
            </a:r>
            <a:r>
              <a:rPr lang="en-US" b="1" dirty="0" err="1" smtClean="0"/>
              <a:t>báo</a:t>
            </a:r>
            <a:r>
              <a:rPr lang="en-US" b="1" dirty="0" smtClean="0"/>
              <a:t> </a:t>
            </a:r>
            <a:r>
              <a:rPr lang="en-US" b="1" dirty="0" err="1" smtClean="0"/>
              <a:t>thì</a:t>
            </a:r>
            <a:r>
              <a:rPr lang="en-US" b="1" dirty="0" smtClean="0"/>
              <a:t> </a:t>
            </a:r>
            <a:r>
              <a:rPr lang="en-US" b="1" dirty="0" err="1" smtClean="0"/>
              <a:t>không</a:t>
            </a:r>
            <a:r>
              <a:rPr lang="en-US" b="1" dirty="0" smtClean="0"/>
              <a:t> </a:t>
            </a:r>
            <a:r>
              <a:rPr lang="en-US" b="1" dirty="0" err="1" smtClean="0"/>
              <a:t>khởi</a:t>
            </a:r>
            <a:r>
              <a:rPr lang="en-US" b="1" dirty="0" smtClean="0"/>
              <a:t> </a:t>
            </a:r>
            <a:r>
              <a:rPr lang="en-US" b="1" dirty="0" err="1" smtClean="0"/>
              <a:t>tạo</a:t>
            </a:r>
            <a:r>
              <a:rPr lang="en-US" b="1" dirty="0" smtClean="0"/>
              <a:t> </a:t>
            </a:r>
            <a:r>
              <a:rPr lang="en-US" b="1" dirty="0" err="1" smtClean="0"/>
              <a:t>mảng</a:t>
            </a:r>
            <a:r>
              <a:rPr lang="en-US" b="1" dirty="0" smtClean="0"/>
              <a:t> </a:t>
            </a:r>
            <a:r>
              <a:rPr lang="en-US" b="1" dirty="0" err="1" smtClean="0"/>
              <a:t>trong</a:t>
            </a:r>
            <a:r>
              <a:rPr lang="en-US" b="1" dirty="0" smtClean="0"/>
              <a:t> </a:t>
            </a:r>
            <a:r>
              <a:rPr lang="en-US" b="1" dirty="0" err="1" smtClean="0"/>
              <a:t>bộ</a:t>
            </a:r>
            <a:r>
              <a:rPr lang="en-US" b="1" dirty="0" smtClean="0"/>
              <a:t> </a:t>
            </a:r>
            <a:r>
              <a:rPr lang="en-US" b="1" dirty="0" err="1" smtClean="0"/>
              <a:t>nhớ</a:t>
            </a:r>
            <a:r>
              <a:rPr lang="en-US" b="1" dirty="0" smtClean="0"/>
              <a:t>. </a:t>
            </a:r>
            <a:r>
              <a:rPr lang="en-US" b="1" dirty="0" err="1" smtClean="0"/>
              <a:t>Nên</a:t>
            </a:r>
            <a:r>
              <a:rPr lang="en-US" b="1" dirty="0" smtClean="0"/>
              <a:t> </a:t>
            </a:r>
            <a:r>
              <a:rPr lang="en-US" b="1" dirty="0" err="1" smtClean="0"/>
              <a:t>phải</a:t>
            </a:r>
            <a:r>
              <a:rPr lang="en-US" b="1" dirty="0" smtClean="0"/>
              <a:t> </a:t>
            </a:r>
            <a:r>
              <a:rPr lang="en-US" b="1" dirty="0" err="1" smtClean="0"/>
              <a:t>dùng</a:t>
            </a:r>
            <a:r>
              <a:rPr lang="en-US" b="1" dirty="0" smtClean="0"/>
              <a:t> </a:t>
            </a:r>
            <a:r>
              <a:rPr lang="en-US" b="1" dirty="0" err="1" smtClean="0"/>
              <a:t>từ</a:t>
            </a:r>
            <a:r>
              <a:rPr lang="en-US" b="1" dirty="0" smtClean="0"/>
              <a:t> </a:t>
            </a:r>
            <a:r>
              <a:rPr lang="en-US" b="1" dirty="0" err="1" smtClean="0"/>
              <a:t>khoa</a:t>
            </a:r>
            <a:r>
              <a:rPr lang="en-US" b="1" dirty="0" smtClean="0"/>
              <a:t> </a:t>
            </a:r>
            <a:r>
              <a:rPr lang="en-US" b="1" i="1" dirty="0" smtClean="0"/>
              <a:t>new </a:t>
            </a:r>
            <a:r>
              <a:rPr lang="en-US" b="1" dirty="0" err="1" smtClean="0"/>
              <a:t>để</a:t>
            </a:r>
            <a:r>
              <a:rPr lang="en-US" b="1" dirty="0" smtClean="0"/>
              <a:t> </a:t>
            </a:r>
            <a:r>
              <a:rPr lang="en-US" b="1" dirty="0" err="1" smtClean="0"/>
              <a:t>khởi</a:t>
            </a:r>
            <a:r>
              <a:rPr lang="en-US" b="1" dirty="0" smtClean="0"/>
              <a:t> </a:t>
            </a:r>
            <a:r>
              <a:rPr lang="en-US" b="1" dirty="0" err="1" smtClean="0"/>
              <a:t>tạo</a:t>
            </a:r>
            <a:endParaRPr lang="en-US" b="1" dirty="0" smtClean="0"/>
          </a:p>
          <a:p>
            <a:pPr marL="457200" indent="-457200">
              <a:buFont typeface="Arial" panose="020B0604020202020204" pitchFamily="34" charset="0"/>
              <a:buChar char="•"/>
            </a:pPr>
            <a:endParaRPr lang="vi-VN" dirty="0"/>
          </a:p>
        </p:txBody>
      </p:sp>
      <p:pic>
        <p:nvPicPr>
          <p:cNvPr id="6" name="Picture 5"/>
          <p:cNvPicPr>
            <a:picLocks noChangeAspect="1"/>
          </p:cNvPicPr>
          <p:nvPr/>
        </p:nvPicPr>
        <p:blipFill>
          <a:blip r:embed="rId4"/>
          <a:stretch>
            <a:fillRect/>
          </a:stretch>
        </p:blipFill>
        <p:spPr>
          <a:xfrm>
            <a:off x="1905000" y="3904416"/>
            <a:ext cx="6316666" cy="684254"/>
          </a:xfrm>
          <a:prstGeom prst="rect">
            <a:avLst/>
          </a:prstGeom>
        </p:spPr>
      </p:pic>
      <p:sp>
        <p:nvSpPr>
          <p:cNvPr id="11" name="Round Same Side Corner Rectangle 6"/>
          <p:cNvSpPr/>
          <p:nvPr/>
        </p:nvSpPr>
        <p:spPr bwMode="auto">
          <a:xfrm>
            <a:off x="284945" y="4351755"/>
            <a:ext cx="8724900" cy="1899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Gán</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cho</a:t>
            </a:r>
            <a:r>
              <a:rPr lang="en-US" b="1" dirty="0" smtClean="0"/>
              <a:t> </a:t>
            </a:r>
            <a:r>
              <a:rPr lang="en-US" b="1" dirty="0" err="1" smtClean="0"/>
              <a:t>mảng</a:t>
            </a:r>
            <a:r>
              <a:rPr lang="en-US" b="1" dirty="0" smtClean="0"/>
              <a:t> </a:t>
            </a:r>
            <a:r>
              <a:rPr lang="en-US" b="1" dirty="0" err="1" smtClean="0"/>
              <a:t>khi</a:t>
            </a:r>
            <a:r>
              <a:rPr lang="en-US" b="1" dirty="0" smtClean="0"/>
              <a:t> </a:t>
            </a:r>
            <a:r>
              <a:rPr lang="en-US" b="1" dirty="0" err="1" smtClean="0"/>
              <a:t>khai</a:t>
            </a:r>
            <a:r>
              <a:rPr lang="en-US" b="1" dirty="0" smtClean="0"/>
              <a:t> </a:t>
            </a:r>
            <a:r>
              <a:rPr lang="en-US" b="1" dirty="0" err="1" smtClean="0"/>
              <a:t>báo</a:t>
            </a:r>
            <a:r>
              <a:rPr lang="en-US" b="1" dirty="0" smtClean="0"/>
              <a:t>:</a:t>
            </a:r>
          </a:p>
          <a:p>
            <a:pPr marL="457200" indent="-457200">
              <a:buFont typeface="Arial" panose="020B0604020202020204" pitchFamily="34" charset="0"/>
              <a:buChar char="•"/>
            </a:pPr>
            <a:endParaRPr lang="vi-VN" dirty="0"/>
          </a:p>
        </p:txBody>
      </p:sp>
      <p:pic>
        <p:nvPicPr>
          <p:cNvPr id="7" name="Picture 6"/>
          <p:cNvPicPr>
            <a:picLocks noChangeAspect="1"/>
          </p:cNvPicPr>
          <p:nvPr/>
        </p:nvPicPr>
        <p:blipFill>
          <a:blip r:embed="rId5"/>
          <a:stretch>
            <a:fillRect/>
          </a:stretch>
        </p:blipFill>
        <p:spPr>
          <a:xfrm>
            <a:off x="1891048" y="5462187"/>
            <a:ext cx="6330618" cy="627881"/>
          </a:xfrm>
          <a:prstGeom prst="rect">
            <a:avLst/>
          </a:prstGeom>
        </p:spPr>
      </p:pic>
    </p:spTree>
    <p:extLst>
      <p:ext uri="{BB962C8B-B14F-4D97-AF65-F5344CB8AC3E}">
        <p14:creationId xmlns:p14="http://schemas.microsoft.com/office/powerpoint/2010/main" val="4260401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32</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6</a:t>
            </a:r>
            <a:r>
              <a:rPr lang="vi-VN" dirty="0" smtClean="0"/>
              <a:t>. </a:t>
            </a:r>
            <a:r>
              <a:rPr lang="en-US" dirty="0" err="1" smtClean="0"/>
              <a:t>Mảng</a:t>
            </a:r>
            <a:r>
              <a:rPr lang="en-US" dirty="0"/>
              <a:t> </a:t>
            </a:r>
            <a:r>
              <a:rPr lang="en-US" dirty="0" smtClean="0"/>
              <a:t>(</a:t>
            </a:r>
            <a:r>
              <a:rPr lang="en-US" dirty="0"/>
              <a:t>Array)</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10223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Tạo</a:t>
            </a:r>
            <a:r>
              <a:rPr lang="en-US" b="1" dirty="0" smtClean="0"/>
              <a:t> </a:t>
            </a:r>
            <a:r>
              <a:rPr lang="en-US" b="1" dirty="0" err="1" smtClean="0"/>
              <a:t>và</a:t>
            </a:r>
            <a:r>
              <a:rPr lang="en-US" b="1" dirty="0" smtClean="0"/>
              <a:t> </a:t>
            </a:r>
            <a:r>
              <a:rPr lang="en-US" b="1" dirty="0" err="1" smtClean="0"/>
              <a:t>khai</a:t>
            </a:r>
            <a:r>
              <a:rPr lang="en-US" b="1" dirty="0" smtClean="0"/>
              <a:t> </a:t>
            </a:r>
            <a:r>
              <a:rPr lang="en-US" b="1" dirty="0" err="1" smtClean="0"/>
              <a:t>báo</a:t>
            </a:r>
            <a:r>
              <a:rPr lang="en-US" b="1" dirty="0" smtClean="0"/>
              <a:t> </a:t>
            </a:r>
            <a:r>
              <a:rPr lang="en-US" b="1" dirty="0" err="1" smtClean="0"/>
              <a:t>mảng</a:t>
            </a:r>
            <a:endParaRPr lang="en-US" b="1" dirty="0" smtClean="0"/>
          </a:p>
          <a:p>
            <a:pPr marL="457200" indent="-457200">
              <a:buFont typeface="Arial" panose="020B0604020202020204" pitchFamily="34" charset="0"/>
              <a:buChar char="•"/>
            </a:pP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ound Same Side Corner Rectangle 6"/>
          <p:cNvSpPr/>
          <p:nvPr/>
        </p:nvSpPr>
        <p:spPr bwMode="auto">
          <a:xfrm>
            <a:off x="266700" y="2291951"/>
            <a:ext cx="8724900" cy="1899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Có</a:t>
            </a:r>
            <a:r>
              <a:rPr lang="en-US" b="1" dirty="0" smtClean="0"/>
              <a:t> </a:t>
            </a:r>
            <a:r>
              <a:rPr lang="en-US" b="1" dirty="0" err="1" smtClean="0"/>
              <a:t>thể</a:t>
            </a:r>
            <a:r>
              <a:rPr lang="en-US" b="1" dirty="0" smtClean="0"/>
              <a:t> </a:t>
            </a:r>
            <a:r>
              <a:rPr lang="en-US" b="1" dirty="0" err="1" smtClean="0"/>
              <a:t>bỏ</a:t>
            </a:r>
            <a:r>
              <a:rPr lang="en-US" b="1" dirty="0" smtClean="0"/>
              <a:t> qua </a:t>
            </a:r>
            <a:r>
              <a:rPr lang="en-US" b="1" dirty="0" err="1" smtClean="0"/>
              <a:t>kich</a:t>
            </a:r>
            <a:r>
              <a:rPr lang="en-US" b="1" dirty="0" smtClean="0"/>
              <a:t> </a:t>
            </a:r>
            <a:r>
              <a:rPr lang="en-US" b="1" dirty="0" err="1" smtClean="0"/>
              <a:t>cỡ</a:t>
            </a:r>
            <a:r>
              <a:rPr lang="en-US" b="1" dirty="0" smtClean="0"/>
              <a:t> </a:t>
            </a:r>
            <a:r>
              <a:rPr lang="en-US" b="1" dirty="0" err="1" smtClean="0"/>
              <a:t>mảng</a:t>
            </a:r>
            <a:endParaRPr lang="en-US" b="1" dirty="0" smtClean="0"/>
          </a:p>
          <a:p>
            <a:pPr marL="457200" indent="-457200">
              <a:buFont typeface="Arial" panose="020B0604020202020204" pitchFamily="34" charset="0"/>
              <a:buChar char="•"/>
            </a:pPr>
            <a:endParaRPr lang="vi-VN" dirty="0"/>
          </a:p>
        </p:txBody>
      </p:sp>
      <p:sp>
        <p:nvSpPr>
          <p:cNvPr id="11" name="Round Same Side Corner Rectangle 6"/>
          <p:cNvSpPr/>
          <p:nvPr/>
        </p:nvSpPr>
        <p:spPr bwMode="auto">
          <a:xfrm>
            <a:off x="284945" y="4351755"/>
            <a:ext cx="8724900" cy="1899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Có</a:t>
            </a:r>
            <a:r>
              <a:rPr lang="en-US" b="1" dirty="0" smtClean="0"/>
              <a:t> </a:t>
            </a:r>
            <a:r>
              <a:rPr lang="en-US" b="1" dirty="0" err="1" smtClean="0"/>
              <a:t>thể</a:t>
            </a:r>
            <a:r>
              <a:rPr lang="en-US" b="1" dirty="0" smtClean="0"/>
              <a:t> </a:t>
            </a:r>
            <a:r>
              <a:rPr lang="en-US" b="1" dirty="0" err="1" smtClean="0"/>
              <a:t>gán</a:t>
            </a:r>
            <a:r>
              <a:rPr lang="en-US" b="1" dirty="0" smtClean="0"/>
              <a:t> </a:t>
            </a:r>
            <a:r>
              <a:rPr lang="en-US" b="1" dirty="0" err="1" smtClean="0"/>
              <a:t>một</a:t>
            </a:r>
            <a:r>
              <a:rPr lang="en-US" b="1" dirty="0" smtClean="0"/>
              <a:t> </a:t>
            </a:r>
            <a:r>
              <a:rPr lang="en-US" b="1" dirty="0" err="1" smtClean="0"/>
              <a:t>biến</a:t>
            </a:r>
            <a:r>
              <a:rPr lang="en-US" b="1" dirty="0" smtClean="0"/>
              <a:t> </a:t>
            </a:r>
            <a:r>
              <a:rPr lang="en-US" b="1" dirty="0" err="1" smtClean="0"/>
              <a:t>mảng</a:t>
            </a:r>
            <a:r>
              <a:rPr lang="en-US" b="1" dirty="0" smtClean="0"/>
              <a:t> </a:t>
            </a:r>
            <a:r>
              <a:rPr lang="en-US" b="1" dirty="0" err="1" smtClean="0"/>
              <a:t>trỏ</a:t>
            </a:r>
            <a:r>
              <a:rPr lang="en-US" b="1" dirty="0" smtClean="0"/>
              <a:t> </a:t>
            </a:r>
            <a:r>
              <a:rPr lang="en-US" b="1" dirty="0" err="1" smtClean="0"/>
              <a:t>đến</a:t>
            </a:r>
            <a:r>
              <a:rPr lang="en-US" b="1" dirty="0" smtClean="0"/>
              <a:t> </a:t>
            </a:r>
            <a:r>
              <a:rPr lang="en-US" b="1" dirty="0" err="1" smtClean="0"/>
              <a:t>một</a:t>
            </a:r>
            <a:r>
              <a:rPr lang="en-US" b="1" dirty="0" smtClean="0"/>
              <a:t> </a:t>
            </a:r>
            <a:r>
              <a:rPr lang="en-US" b="1" dirty="0" err="1" smtClean="0"/>
              <a:t>mảng</a:t>
            </a:r>
            <a:r>
              <a:rPr lang="en-US" b="1" dirty="0" smtClean="0"/>
              <a:t> </a:t>
            </a:r>
            <a:r>
              <a:rPr lang="en-US" b="1" dirty="0" err="1" smtClean="0"/>
              <a:t>khác</a:t>
            </a:r>
            <a:r>
              <a:rPr lang="en-US" b="1" dirty="0" smtClean="0"/>
              <a:t>:</a:t>
            </a:r>
          </a:p>
          <a:p>
            <a:pPr marL="457200" indent="-457200">
              <a:buFont typeface="Arial" panose="020B0604020202020204" pitchFamily="34" charset="0"/>
              <a:buChar char="•"/>
            </a:pPr>
            <a:endParaRPr lang="vi-VN" dirty="0"/>
          </a:p>
        </p:txBody>
      </p:sp>
      <p:pic>
        <p:nvPicPr>
          <p:cNvPr id="2" name="Picture 1"/>
          <p:cNvPicPr>
            <a:picLocks noChangeAspect="1"/>
          </p:cNvPicPr>
          <p:nvPr/>
        </p:nvPicPr>
        <p:blipFill>
          <a:blip r:embed="rId4"/>
          <a:stretch>
            <a:fillRect/>
          </a:stretch>
        </p:blipFill>
        <p:spPr>
          <a:xfrm>
            <a:off x="1676401" y="1347790"/>
            <a:ext cx="6858000" cy="641765"/>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2246074297"/>
              </p:ext>
            </p:extLst>
          </p:nvPr>
        </p:nvGraphicFramePr>
        <p:xfrm>
          <a:off x="1667815" y="3511568"/>
          <a:ext cx="6866586" cy="679432"/>
        </p:xfrm>
        <a:graphic>
          <a:graphicData uri="http://schemas.openxmlformats.org/presentationml/2006/ole">
            <mc:AlternateContent xmlns:mc="http://schemas.openxmlformats.org/markup-compatibility/2006">
              <mc:Choice xmlns:v="urn:schemas-microsoft-com:vml" Requires="v">
                <p:oleObj spid="_x0000_s29737" name="Bitmap Image" r:id="rId5" imgW="3352680" imgH="260280" progId="Paint.Picture">
                  <p:embed/>
                </p:oleObj>
              </mc:Choice>
              <mc:Fallback>
                <p:oleObj name="Bitmap Image" r:id="rId5" imgW="3352680" imgH="260280" progId="Paint.Picture">
                  <p:embed/>
                  <p:pic>
                    <p:nvPicPr>
                      <p:cNvPr id="0" name=""/>
                      <p:cNvPicPr/>
                      <p:nvPr/>
                    </p:nvPicPr>
                    <p:blipFill>
                      <a:blip r:embed="rId6"/>
                      <a:stretch>
                        <a:fillRect/>
                      </a:stretch>
                    </p:blipFill>
                    <p:spPr>
                      <a:xfrm>
                        <a:off x="1667815" y="3511568"/>
                        <a:ext cx="6866586" cy="67943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21018734"/>
              </p:ext>
            </p:extLst>
          </p:nvPr>
        </p:nvGraphicFramePr>
        <p:xfrm>
          <a:off x="1667814" y="5484579"/>
          <a:ext cx="6866587" cy="856730"/>
        </p:xfrm>
        <a:graphic>
          <a:graphicData uri="http://schemas.openxmlformats.org/presentationml/2006/ole">
            <mc:AlternateContent xmlns:mc="http://schemas.openxmlformats.org/markup-compatibility/2006">
              <mc:Choice xmlns:v="urn:schemas-microsoft-com:vml" Requires="v">
                <p:oleObj spid="_x0000_s29738" name="Bitmap Image" r:id="rId7" imgW="3314880" imgH="438120" progId="Paint.Picture">
                  <p:embed/>
                </p:oleObj>
              </mc:Choice>
              <mc:Fallback>
                <p:oleObj name="Bitmap Image" r:id="rId7" imgW="3314880" imgH="438120" progId="Paint.Picture">
                  <p:embed/>
                  <p:pic>
                    <p:nvPicPr>
                      <p:cNvPr id="0" name=""/>
                      <p:cNvPicPr/>
                      <p:nvPr/>
                    </p:nvPicPr>
                    <p:blipFill>
                      <a:blip r:embed="rId8"/>
                      <a:stretch>
                        <a:fillRect/>
                      </a:stretch>
                    </p:blipFill>
                    <p:spPr>
                      <a:xfrm>
                        <a:off x="1667814" y="5484579"/>
                        <a:ext cx="6866587" cy="856730"/>
                      </a:xfrm>
                      <a:prstGeom prst="rect">
                        <a:avLst/>
                      </a:prstGeom>
                    </p:spPr>
                  </p:pic>
                </p:oleObj>
              </mc:Fallback>
            </mc:AlternateContent>
          </a:graphicData>
        </a:graphic>
      </p:graphicFrame>
    </p:spTree>
    <p:extLst>
      <p:ext uri="{BB962C8B-B14F-4D97-AF65-F5344CB8AC3E}">
        <p14:creationId xmlns:p14="http://schemas.microsoft.com/office/powerpoint/2010/main" val="3941456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33</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6</a:t>
            </a:r>
            <a:r>
              <a:rPr lang="vi-VN" dirty="0" smtClean="0"/>
              <a:t>. </a:t>
            </a:r>
            <a:r>
              <a:rPr lang="en-US" dirty="0" err="1" smtClean="0"/>
              <a:t>Mảng</a:t>
            </a:r>
            <a:r>
              <a:rPr lang="en-US" dirty="0"/>
              <a:t> </a:t>
            </a:r>
            <a:r>
              <a:rPr lang="en-US" dirty="0" smtClean="0"/>
              <a:t>(</a:t>
            </a:r>
            <a:r>
              <a:rPr lang="en-US" dirty="0"/>
              <a:t>Array)</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10223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Ví</a:t>
            </a:r>
            <a:r>
              <a:rPr lang="en-US" b="1" dirty="0" smtClean="0"/>
              <a:t> </a:t>
            </a:r>
            <a:r>
              <a:rPr lang="en-US" b="1" dirty="0" err="1" smtClean="0"/>
              <a:t>dụ</a:t>
            </a:r>
            <a:endParaRPr lang="en-US" b="1" dirty="0" smtClean="0"/>
          </a:p>
          <a:p>
            <a:pPr marL="457200" indent="-457200">
              <a:buFont typeface="Arial" panose="020B0604020202020204" pitchFamily="34" charset="0"/>
              <a:buChar char="•"/>
            </a:pP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0" y="1355723"/>
            <a:ext cx="9144000" cy="5197477"/>
          </a:xfrm>
          <a:prstGeom prst="rect">
            <a:avLst/>
          </a:prstGeom>
        </p:spPr>
      </p:pic>
    </p:spTree>
    <p:extLst>
      <p:ext uri="{BB962C8B-B14F-4D97-AF65-F5344CB8AC3E}">
        <p14:creationId xmlns:p14="http://schemas.microsoft.com/office/powerpoint/2010/main" val="261986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34</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6</a:t>
            </a:r>
            <a:r>
              <a:rPr lang="vi-VN" dirty="0" smtClean="0"/>
              <a:t>. </a:t>
            </a:r>
            <a:r>
              <a:rPr lang="en-US" dirty="0" err="1" smtClean="0"/>
              <a:t>Mảng</a:t>
            </a:r>
            <a:r>
              <a:rPr lang="en-US" dirty="0"/>
              <a:t> </a:t>
            </a:r>
            <a:r>
              <a:rPr lang="en-US" dirty="0" smtClean="0"/>
              <a:t>(</a:t>
            </a:r>
            <a:r>
              <a:rPr lang="en-US" dirty="0"/>
              <a:t>Array)</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10223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b="1" dirty="0" err="1" smtClean="0"/>
              <a:t>Khai</a:t>
            </a:r>
            <a:r>
              <a:rPr lang="en-US" b="1" dirty="0" smtClean="0"/>
              <a:t> </a:t>
            </a:r>
            <a:r>
              <a:rPr lang="en-US" b="1" dirty="0" err="1" smtClean="0"/>
              <a:t>báo</a:t>
            </a:r>
            <a:r>
              <a:rPr lang="en-US" b="1" dirty="0" smtClean="0"/>
              <a:t> </a:t>
            </a:r>
            <a:r>
              <a:rPr lang="en-US" b="1" dirty="0" err="1" smtClean="0"/>
              <a:t>mảng</a:t>
            </a:r>
            <a:r>
              <a:rPr lang="en-US" b="1" dirty="0" smtClean="0"/>
              <a:t> 2 </a:t>
            </a:r>
            <a:r>
              <a:rPr lang="en-US" b="1" dirty="0" err="1" smtClean="0"/>
              <a:t>chiều</a:t>
            </a:r>
            <a:endParaRPr lang="en-US" b="1" dirty="0" smtClean="0"/>
          </a:p>
          <a:p>
            <a:pPr marL="457200" indent="-457200">
              <a:buFont typeface="Arial" panose="020B0604020202020204" pitchFamily="34" charset="0"/>
              <a:buChar char="•"/>
            </a:pP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1667814" y="1355724"/>
            <a:ext cx="5987966" cy="583573"/>
          </a:xfrm>
          <a:prstGeom prst="rect">
            <a:avLst/>
          </a:prstGeom>
        </p:spPr>
      </p:pic>
      <p:pic>
        <p:nvPicPr>
          <p:cNvPr id="6" name="Picture 5"/>
          <p:cNvPicPr>
            <a:picLocks noChangeAspect="1"/>
          </p:cNvPicPr>
          <p:nvPr/>
        </p:nvPicPr>
        <p:blipFill>
          <a:blip r:embed="rId4"/>
          <a:stretch>
            <a:fillRect/>
          </a:stretch>
        </p:blipFill>
        <p:spPr>
          <a:xfrm>
            <a:off x="561975" y="5069729"/>
            <a:ext cx="4829175" cy="457200"/>
          </a:xfrm>
          <a:prstGeom prst="rect">
            <a:avLst/>
          </a:prstGeom>
        </p:spPr>
      </p:pic>
      <p:pic>
        <p:nvPicPr>
          <p:cNvPr id="7" name="Picture 6"/>
          <p:cNvPicPr>
            <a:picLocks noChangeAspect="1"/>
          </p:cNvPicPr>
          <p:nvPr/>
        </p:nvPicPr>
        <p:blipFill>
          <a:blip r:embed="rId5"/>
          <a:stretch>
            <a:fillRect/>
          </a:stretch>
        </p:blipFill>
        <p:spPr>
          <a:xfrm>
            <a:off x="1667814" y="2193179"/>
            <a:ext cx="5987966" cy="2876550"/>
          </a:xfrm>
          <a:prstGeom prst="rect">
            <a:avLst/>
          </a:prstGeom>
        </p:spPr>
      </p:pic>
      <p:pic>
        <p:nvPicPr>
          <p:cNvPr id="12" name="Picture 11"/>
          <p:cNvPicPr>
            <a:picLocks noChangeAspect="1"/>
          </p:cNvPicPr>
          <p:nvPr/>
        </p:nvPicPr>
        <p:blipFill>
          <a:blip r:embed="rId6"/>
          <a:stretch>
            <a:fillRect/>
          </a:stretch>
        </p:blipFill>
        <p:spPr>
          <a:xfrm>
            <a:off x="5391150" y="5018811"/>
            <a:ext cx="3752850" cy="1524000"/>
          </a:xfrm>
          <a:prstGeom prst="rect">
            <a:avLst/>
          </a:prstGeom>
        </p:spPr>
      </p:pic>
    </p:spTree>
    <p:extLst>
      <p:ext uri="{BB962C8B-B14F-4D97-AF65-F5344CB8AC3E}">
        <p14:creationId xmlns:p14="http://schemas.microsoft.com/office/powerpoint/2010/main" val="127911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35</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7</a:t>
            </a:r>
            <a:r>
              <a:rPr lang="vi-VN" dirty="0" smtClean="0"/>
              <a:t>. </a:t>
            </a:r>
            <a:r>
              <a:rPr lang="en-US" dirty="0" err="1" smtClean="0"/>
              <a:t>Chuỗi</a:t>
            </a:r>
            <a:r>
              <a:rPr lang="en-US" dirty="0"/>
              <a:t> </a:t>
            </a:r>
            <a:r>
              <a:rPr lang="en-US" dirty="0" smtClean="0"/>
              <a:t>(String)</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18748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en-US" dirty="0" err="1" smtClean="0"/>
              <a:t>Trong</a:t>
            </a:r>
            <a:r>
              <a:rPr lang="en-US" dirty="0" smtClean="0"/>
              <a:t> C# </a:t>
            </a:r>
            <a:r>
              <a:rPr lang="vi-VN" dirty="0" smtClean="0"/>
              <a:t>sử </a:t>
            </a:r>
            <a:r>
              <a:rPr lang="vi-VN" dirty="0"/>
              <a:t>dụng các chuỗi (string) như là mảng các ký tự. Tuy nhiên, </a:t>
            </a:r>
            <a:r>
              <a:rPr lang="en-US" dirty="0" err="1" smtClean="0"/>
              <a:t>có</a:t>
            </a:r>
            <a:r>
              <a:rPr lang="en-US" dirty="0" smtClean="0"/>
              <a:t> </a:t>
            </a:r>
            <a:r>
              <a:rPr lang="en-US" dirty="0" err="1" smtClean="0"/>
              <a:t>thể</a:t>
            </a:r>
            <a:r>
              <a:rPr lang="en-US" dirty="0" smtClean="0"/>
              <a:t> </a:t>
            </a:r>
            <a:r>
              <a:rPr lang="vi-VN" dirty="0" smtClean="0"/>
              <a:t>sử </a:t>
            </a:r>
            <a:r>
              <a:rPr lang="vi-VN" dirty="0"/>
              <a:t>dụng từ </a:t>
            </a:r>
            <a:r>
              <a:rPr lang="en-US" dirty="0" smtClean="0"/>
              <a:t> k</a:t>
            </a:r>
            <a:r>
              <a:rPr lang="vi-VN" dirty="0" smtClean="0"/>
              <a:t>hóa</a:t>
            </a:r>
            <a:r>
              <a:rPr lang="vi-VN" dirty="0"/>
              <a:t> </a:t>
            </a:r>
            <a:r>
              <a:rPr lang="vi-VN" b="1" dirty="0"/>
              <a:t>string</a:t>
            </a:r>
            <a:r>
              <a:rPr lang="vi-VN" dirty="0"/>
              <a:t> để khai báo một biến chuỗi.</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9658" y="2362200"/>
            <a:ext cx="9134341" cy="4191000"/>
          </a:xfrm>
          <a:prstGeom prst="rect">
            <a:avLst/>
          </a:prstGeom>
        </p:spPr>
      </p:pic>
    </p:spTree>
    <p:extLst>
      <p:ext uri="{BB962C8B-B14F-4D97-AF65-F5344CB8AC3E}">
        <p14:creationId xmlns:p14="http://schemas.microsoft.com/office/powerpoint/2010/main" val="26487602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36</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7</a:t>
            </a:r>
            <a:r>
              <a:rPr lang="vi-VN" dirty="0" smtClean="0"/>
              <a:t>. </a:t>
            </a:r>
            <a:r>
              <a:rPr lang="en-US" dirty="0" err="1" smtClean="0"/>
              <a:t>Chuỗi</a:t>
            </a:r>
            <a:r>
              <a:rPr lang="en-US" dirty="0"/>
              <a:t> </a:t>
            </a:r>
            <a:r>
              <a:rPr lang="en-US" dirty="0" smtClean="0"/>
              <a:t>(String)</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18748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914400"/>
            <a:ext cx="9144000" cy="5645239"/>
          </a:xfrm>
          <a:prstGeom prst="rect">
            <a:avLst/>
          </a:prstGeom>
        </p:spPr>
      </p:pic>
    </p:spTree>
    <p:extLst>
      <p:ext uri="{BB962C8B-B14F-4D97-AF65-F5344CB8AC3E}">
        <p14:creationId xmlns:p14="http://schemas.microsoft.com/office/powerpoint/2010/main" val="1559879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37</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7</a:t>
            </a:r>
            <a:r>
              <a:rPr lang="vi-VN" dirty="0" smtClean="0"/>
              <a:t>. </a:t>
            </a:r>
            <a:r>
              <a:rPr lang="en-US" dirty="0" err="1" smtClean="0"/>
              <a:t>Chuỗi</a:t>
            </a:r>
            <a:r>
              <a:rPr lang="en-US" dirty="0"/>
              <a:t> </a:t>
            </a:r>
            <a:r>
              <a:rPr lang="en-US" dirty="0" smtClean="0"/>
              <a:t>(String)</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18748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134423" y="832504"/>
            <a:ext cx="8722754" cy="523220"/>
          </a:xfrm>
          <a:prstGeom prst="rect">
            <a:avLst/>
          </a:prstGeom>
        </p:spPr>
        <p:txBody>
          <a:bodyPr wrap="square">
            <a:spAutoFit/>
          </a:bodyPr>
          <a:lstStyle/>
          <a:p>
            <a:pPr>
              <a:buFont typeface="Arial" panose="020B0604020202020204" pitchFamily="34" charset="0"/>
              <a:buChar char="•"/>
            </a:pPr>
            <a:r>
              <a:rPr lang="vi-VN" dirty="0">
                <a:solidFill>
                  <a:srgbClr val="222C37"/>
                </a:solidFill>
                <a:latin typeface="-apple-system"/>
              </a:rPr>
              <a:t>Một số </a:t>
            </a:r>
            <a:r>
              <a:rPr lang="vi-VN" dirty="0">
                <a:solidFill>
                  <a:srgbClr val="800080"/>
                </a:solidFill>
                <a:latin typeface="-apple-system"/>
              </a:rPr>
              <a:t>phương thức</a:t>
            </a:r>
            <a:r>
              <a:rPr lang="vi-VN" dirty="0">
                <a:solidFill>
                  <a:srgbClr val="222C37"/>
                </a:solidFill>
                <a:latin typeface="-apple-system"/>
              </a:rPr>
              <a:t> thường dùng trong lớp </a:t>
            </a:r>
            <a:r>
              <a:rPr lang="vi-VN" b="1" dirty="0">
                <a:solidFill>
                  <a:srgbClr val="000080"/>
                </a:solidFill>
                <a:latin typeface="-apple-system"/>
              </a:rPr>
              <a:t>String</a:t>
            </a:r>
            <a:r>
              <a:rPr lang="vi-VN" dirty="0">
                <a:solidFill>
                  <a:srgbClr val="222C37"/>
                </a:solidFill>
                <a:latin typeface="-apple-system"/>
              </a:rPr>
              <a:t>:</a:t>
            </a:r>
            <a:endParaRPr lang="vi-VN" b="0" i="0" dirty="0">
              <a:solidFill>
                <a:srgbClr val="222C37"/>
              </a:solidFill>
              <a:effectLst/>
              <a:latin typeface="-apple-system"/>
            </a:endParaRPr>
          </a:p>
        </p:txBody>
      </p:sp>
      <p:pic>
        <p:nvPicPr>
          <p:cNvPr id="5" name="Picture 4"/>
          <p:cNvPicPr>
            <a:picLocks noChangeAspect="1"/>
          </p:cNvPicPr>
          <p:nvPr/>
        </p:nvPicPr>
        <p:blipFill>
          <a:blip r:embed="rId3"/>
          <a:stretch>
            <a:fillRect/>
          </a:stretch>
        </p:blipFill>
        <p:spPr>
          <a:xfrm>
            <a:off x="-57150" y="1472265"/>
            <a:ext cx="9201150" cy="5080935"/>
          </a:xfrm>
          <a:prstGeom prst="rect">
            <a:avLst/>
          </a:prstGeom>
        </p:spPr>
      </p:pic>
    </p:spTree>
    <p:extLst>
      <p:ext uri="{BB962C8B-B14F-4D97-AF65-F5344CB8AC3E}">
        <p14:creationId xmlns:p14="http://schemas.microsoft.com/office/powerpoint/2010/main" val="3005346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38</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7</a:t>
            </a:r>
            <a:r>
              <a:rPr lang="vi-VN" dirty="0" smtClean="0"/>
              <a:t>. </a:t>
            </a:r>
            <a:r>
              <a:rPr lang="en-US" dirty="0" err="1" smtClean="0"/>
              <a:t>Chuỗi</a:t>
            </a:r>
            <a:r>
              <a:rPr lang="en-US" dirty="0"/>
              <a:t> </a:t>
            </a:r>
            <a:r>
              <a:rPr lang="en-US" dirty="0" smtClean="0"/>
              <a:t>(String)</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715962"/>
            <a:ext cx="8724900" cy="18748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134423" y="832504"/>
            <a:ext cx="8722754" cy="523220"/>
          </a:xfrm>
          <a:prstGeom prst="rect">
            <a:avLst/>
          </a:prstGeom>
        </p:spPr>
        <p:txBody>
          <a:bodyPr wrap="square">
            <a:spAutoFit/>
          </a:bodyPr>
          <a:lstStyle/>
          <a:p>
            <a:pPr>
              <a:buFont typeface="Arial" panose="020B0604020202020204" pitchFamily="34" charset="0"/>
              <a:buChar char="•"/>
            </a:pPr>
            <a:r>
              <a:rPr lang="vi-VN" dirty="0">
                <a:solidFill>
                  <a:srgbClr val="222C37"/>
                </a:solidFill>
                <a:latin typeface="-apple-system"/>
              </a:rPr>
              <a:t>Một số </a:t>
            </a:r>
            <a:r>
              <a:rPr lang="vi-VN" dirty="0">
                <a:solidFill>
                  <a:srgbClr val="800080"/>
                </a:solidFill>
                <a:latin typeface="-apple-system"/>
              </a:rPr>
              <a:t>phương thức</a:t>
            </a:r>
            <a:r>
              <a:rPr lang="vi-VN" dirty="0">
                <a:solidFill>
                  <a:srgbClr val="222C37"/>
                </a:solidFill>
                <a:latin typeface="-apple-system"/>
              </a:rPr>
              <a:t> thường dùng trong lớp </a:t>
            </a:r>
            <a:r>
              <a:rPr lang="vi-VN" b="1" dirty="0">
                <a:solidFill>
                  <a:srgbClr val="000080"/>
                </a:solidFill>
                <a:latin typeface="-apple-system"/>
              </a:rPr>
              <a:t>String</a:t>
            </a:r>
            <a:r>
              <a:rPr lang="vi-VN" dirty="0">
                <a:solidFill>
                  <a:srgbClr val="222C37"/>
                </a:solidFill>
                <a:latin typeface="-apple-system"/>
              </a:rPr>
              <a:t>:</a:t>
            </a:r>
            <a:endParaRPr lang="vi-VN" b="0" i="0" dirty="0">
              <a:solidFill>
                <a:srgbClr val="222C37"/>
              </a:solidFill>
              <a:effectLst/>
              <a:latin typeface="-apple-system"/>
            </a:endParaRPr>
          </a:p>
        </p:txBody>
      </p:sp>
      <p:pic>
        <p:nvPicPr>
          <p:cNvPr id="4" name="Picture 3"/>
          <p:cNvPicPr>
            <a:picLocks noChangeAspect="1"/>
          </p:cNvPicPr>
          <p:nvPr/>
        </p:nvPicPr>
        <p:blipFill>
          <a:blip r:embed="rId3"/>
          <a:stretch>
            <a:fillRect/>
          </a:stretch>
        </p:blipFill>
        <p:spPr>
          <a:xfrm>
            <a:off x="-80963" y="1355724"/>
            <a:ext cx="9305925" cy="5197476"/>
          </a:xfrm>
          <a:prstGeom prst="rect">
            <a:avLst/>
          </a:prstGeom>
        </p:spPr>
      </p:pic>
    </p:spTree>
    <p:extLst>
      <p:ext uri="{BB962C8B-B14F-4D97-AF65-F5344CB8AC3E}">
        <p14:creationId xmlns:p14="http://schemas.microsoft.com/office/powerpoint/2010/main" val="143538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39</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8</a:t>
            </a:r>
            <a:r>
              <a:rPr lang="vi-VN" dirty="0" smtClean="0"/>
              <a:t>. </a:t>
            </a:r>
            <a:r>
              <a:rPr lang="en-US" dirty="0" err="1" smtClean="0"/>
              <a:t>Enum</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09550" y="62468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vi-VN" dirty="0"/>
              <a:t>Một Enumeration (liệt kê) là một tập hợp các hằng số nguyên được đặt tên. Một kiểu enum được khai báo </a:t>
            </a:r>
            <a:r>
              <a:rPr lang="en-US" dirty="0" err="1" smtClean="0"/>
              <a:t>bằng</a:t>
            </a:r>
            <a:r>
              <a:rPr lang="vi-VN" dirty="0" smtClean="0"/>
              <a:t> </a:t>
            </a:r>
            <a:r>
              <a:rPr lang="vi-VN" dirty="0"/>
              <a:t>khóa </a:t>
            </a:r>
            <a:r>
              <a:rPr lang="vi-VN" b="1" dirty="0"/>
              <a:t>enum</a:t>
            </a:r>
            <a:r>
              <a:rPr lang="vi-VN" dirty="0"/>
              <a:t> </a:t>
            </a:r>
            <a:endParaRPr lang="en-US"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295400" y="2362200"/>
            <a:ext cx="6985000" cy="1447800"/>
          </a:xfrm>
          <a:prstGeom prst="rect">
            <a:avLst/>
          </a:prstGeom>
        </p:spPr>
      </p:pic>
      <p:sp>
        <p:nvSpPr>
          <p:cNvPr id="8" name="Round Same Side Corner Rectangle 6"/>
          <p:cNvSpPr/>
          <p:nvPr/>
        </p:nvSpPr>
        <p:spPr bwMode="auto">
          <a:xfrm>
            <a:off x="303190" y="351260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i="1" dirty="0" smtClean="0"/>
              <a:t>         </a:t>
            </a:r>
            <a:r>
              <a:rPr lang="vi-VN" sz="2400" i="1" dirty="0" smtClean="0"/>
              <a:t>tên_enum</a:t>
            </a:r>
            <a:r>
              <a:rPr lang="vi-VN" sz="2400" dirty="0"/>
              <a:t> xác định tên kiểu liệt kê.</a:t>
            </a:r>
          </a:p>
          <a:p>
            <a:r>
              <a:rPr lang="en-US" sz="2400" i="1" dirty="0" smtClean="0"/>
              <a:t>          </a:t>
            </a:r>
            <a:r>
              <a:rPr lang="vi-VN" sz="2400" i="1" dirty="0" smtClean="0"/>
              <a:t>danh_sách_enum</a:t>
            </a:r>
            <a:r>
              <a:rPr lang="vi-VN" sz="2400" dirty="0"/>
              <a:t> là danh sách các định danh được phân biệt nhau bởi dấu phảy</a:t>
            </a:r>
            <a:r>
              <a:rPr lang="vi-VN" sz="2400" dirty="0" smtClean="0"/>
              <a:t>.</a:t>
            </a:r>
            <a:endParaRPr lang="en-US" sz="2400" dirty="0"/>
          </a:p>
          <a:p>
            <a:pPr>
              <a:buFont typeface="Arial" panose="020B0604020202020204" pitchFamily="34" charset="0"/>
              <a:buChar char="•"/>
            </a:pPr>
            <a:r>
              <a:rPr lang="en-US" sz="2400" b="1" dirty="0" err="1" smtClean="0"/>
              <a:t>Ví</a:t>
            </a:r>
            <a:r>
              <a:rPr lang="en-US" sz="2400" b="1" dirty="0" smtClean="0"/>
              <a:t> </a:t>
            </a:r>
            <a:r>
              <a:rPr lang="en-US" sz="2400" b="1" dirty="0" err="1" smtClean="0"/>
              <a:t>dụ</a:t>
            </a:r>
            <a:r>
              <a:rPr lang="en-US" sz="2400" b="1" dirty="0" smtClean="0"/>
              <a:t>:</a:t>
            </a:r>
            <a:endParaRPr lang="vi-VN" sz="2400" b="1" dirty="0"/>
          </a:p>
        </p:txBody>
      </p:sp>
      <p:pic>
        <p:nvPicPr>
          <p:cNvPr id="5" name="Picture 4"/>
          <p:cNvPicPr>
            <a:picLocks noChangeAspect="1"/>
          </p:cNvPicPr>
          <p:nvPr/>
        </p:nvPicPr>
        <p:blipFill>
          <a:blip r:embed="rId4"/>
          <a:stretch>
            <a:fillRect/>
          </a:stretch>
        </p:blipFill>
        <p:spPr>
          <a:xfrm>
            <a:off x="1295399" y="5341936"/>
            <a:ext cx="6985001" cy="601663"/>
          </a:xfrm>
          <a:prstGeom prst="rect">
            <a:avLst/>
          </a:prstGeom>
        </p:spPr>
      </p:pic>
    </p:spTree>
    <p:extLst>
      <p:ext uri="{BB962C8B-B14F-4D97-AF65-F5344CB8AC3E}">
        <p14:creationId xmlns:p14="http://schemas.microsoft.com/office/powerpoint/2010/main" val="301876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674740"/>
            <a:ext cx="8458200" cy="14588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dirty="0" err="1" smtClean="0"/>
              <a:t>Một</a:t>
            </a:r>
            <a:r>
              <a:rPr lang="en-US" dirty="0" smtClean="0"/>
              <a:t> </a:t>
            </a:r>
            <a:r>
              <a:rPr lang="en-US" dirty="0" err="1" smtClean="0"/>
              <a:t>số</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cơ</a:t>
            </a:r>
            <a:r>
              <a:rPr lang="en-US" dirty="0" smtClean="0"/>
              <a:t> </a:t>
            </a:r>
            <a:r>
              <a:rPr lang="en-US" dirty="0" err="1" smtClean="0"/>
              <a:t>bản</a:t>
            </a:r>
            <a:r>
              <a:rPr lang="en-US" dirty="0" smtClean="0"/>
              <a:t>:</a:t>
            </a:r>
            <a:endParaRPr lang="en-US" sz="2400" dirty="0" smtClean="0"/>
          </a:p>
          <a:p>
            <a:pPr marL="342900" lvl="6" indent="-342900" algn="just">
              <a:buFont typeface="Arial" panose="020B0604020202020204" pitchFamily="34" charset="0"/>
              <a:buChar char="•"/>
            </a:pPr>
            <a:endParaRPr lang="en-US" sz="2400" dirty="0" smtClean="0"/>
          </a:p>
          <a:p>
            <a:pPr marL="0" indent="0" algn="just"/>
            <a:r>
              <a:rPr lang="en-US" sz="2400" dirty="0" smtClean="0"/>
              <a:t>	</a:t>
            </a:r>
            <a:endParaRPr lang="en-US" sz="2400" i="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003295413"/>
              </p:ext>
            </p:extLst>
          </p:nvPr>
        </p:nvGraphicFramePr>
        <p:xfrm>
          <a:off x="1" y="1447804"/>
          <a:ext cx="9143998" cy="5186848"/>
        </p:xfrm>
        <a:graphic>
          <a:graphicData uri="http://schemas.openxmlformats.org/drawingml/2006/table">
            <a:tbl>
              <a:tblPr/>
              <a:tblGrid>
                <a:gridCol w="1046785"/>
                <a:gridCol w="3109575"/>
                <a:gridCol w="4074266"/>
                <a:gridCol w="913372"/>
              </a:tblGrid>
              <a:tr h="556772">
                <a:tc>
                  <a:txBody>
                    <a:bodyPr/>
                    <a:lstStyle/>
                    <a:p>
                      <a:pPr algn="l" fontAlgn="t"/>
                      <a:r>
                        <a:rPr lang="en-US" sz="1400" dirty="0" err="1">
                          <a:effectLst/>
                        </a:rPr>
                        <a:t>Kiểu</a:t>
                      </a:r>
                      <a:endParaRPr lang="en-US" sz="1400" dirty="0">
                        <a:effectLst/>
                      </a:endParaRP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dirty="0" err="1">
                          <a:effectLst/>
                        </a:rPr>
                        <a:t>Biểu</a:t>
                      </a:r>
                      <a:r>
                        <a:rPr lang="en-US" sz="1400" dirty="0">
                          <a:effectLst/>
                        </a:rPr>
                        <a:t> </a:t>
                      </a:r>
                      <a:r>
                        <a:rPr lang="en-US" sz="1400" dirty="0" err="1">
                          <a:effectLst/>
                        </a:rPr>
                        <a:t>diễn</a:t>
                      </a:r>
                      <a:endParaRPr lang="en-US" sz="1400" dirty="0">
                        <a:effectLst/>
                      </a:endParaRP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a:effectLst/>
                        </a:rPr>
                        <a:t>Dãy giá trị</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a:effectLst/>
                        </a:rPr>
                        <a:t>Giá trị mặc định</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r>
              <a:tr h="296062">
                <a:tc>
                  <a:txBody>
                    <a:bodyPr/>
                    <a:lstStyle/>
                    <a:p>
                      <a:pPr fontAlgn="t"/>
                      <a:r>
                        <a:rPr lang="en-US" sz="1400">
                          <a:effectLst/>
                        </a:rPr>
                        <a:t>bool</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err="1">
                          <a:effectLst/>
                        </a:rPr>
                        <a:t>Giá</a:t>
                      </a:r>
                      <a:r>
                        <a:rPr lang="en-US" sz="1400" dirty="0">
                          <a:effectLst/>
                        </a:rPr>
                        <a:t> </a:t>
                      </a:r>
                      <a:r>
                        <a:rPr lang="en-US" sz="1400" dirty="0" err="1">
                          <a:effectLst/>
                        </a:rPr>
                        <a:t>trị</a:t>
                      </a:r>
                      <a:r>
                        <a:rPr lang="en-US" sz="1400" dirty="0">
                          <a:effectLst/>
                        </a:rPr>
                        <a:t> Boolean</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True hoặc False</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False</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byte</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unsigned integer (8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 tới 255</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char</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fr-FR" sz="1400" dirty="0" err="1">
                          <a:effectLst/>
                        </a:rPr>
                        <a:t>Kiểu</a:t>
                      </a:r>
                      <a:r>
                        <a:rPr lang="fr-FR" sz="1400" dirty="0">
                          <a:effectLst/>
                        </a:rPr>
                        <a:t> Unicode </a:t>
                      </a:r>
                      <a:r>
                        <a:rPr lang="fr-FR" sz="1400" dirty="0" err="1">
                          <a:effectLst/>
                        </a:rPr>
                        <a:t>character</a:t>
                      </a:r>
                      <a:r>
                        <a:rPr lang="fr-FR" sz="1400" dirty="0">
                          <a:effectLst/>
                        </a:rPr>
                        <a:t> (16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pl-PL" sz="1400">
                          <a:effectLst/>
                        </a:rPr>
                        <a:t>U +0000 tới U +ffff</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decimal</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thập phân (128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pl-PL" sz="1400">
                          <a:effectLst/>
                        </a:rPr>
                        <a:t>(-7.9 x 10</a:t>
                      </a:r>
                      <a:r>
                        <a:rPr lang="pl-PL" sz="1400" baseline="30000">
                          <a:effectLst/>
                        </a:rPr>
                        <a:t>28</a:t>
                      </a:r>
                      <a:r>
                        <a:rPr lang="pl-PL" sz="1400">
                          <a:effectLst/>
                        </a:rPr>
                        <a:t> tới 7.9 x 10</a:t>
                      </a:r>
                      <a:r>
                        <a:rPr lang="pl-PL" sz="1400" baseline="30000">
                          <a:effectLst/>
                        </a:rPr>
                        <a:t>28</a:t>
                      </a:r>
                      <a:r>
                        <a:rPr lang="pl-PL" sz="1400">
                          <a:effectLst/>
                        </a:rPr>
                        <a:t>) / 10</a:t>
                      </a:r>
                      <a:r>
                        <a:rPr lang="pl-PL" sz="1400" baseline="30000">
                          <a:effectLst/>
                        </a:rPr>
                        <a:t>0 to 28</a:t>
                      </a:r>
                      <a:endParaRPr lang="pl-PL" sz="1400">
                        <a:effectLst/>
                      </a:endParaRP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0.0M</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double</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double (64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(+/-)5.0 x 10</a:t>
                      </a:r>
                      <a:r>
                        <a:rPr lang="en-US" sz="1400" baseline="30000">
                          <a:effectLst/>
                        </a:rPr>
                        <a:t>-324</a:t>
                      </a:r>
                      <a:r>
                        <a:rPr lang="en-US" sz="1400">
                          <a:effectLst/>
                        </a:rPr>
                        <a:t> tới (+/-)1.7 x 10</a:t>
                      </a:r>
                      <a:r>
                        <a:rPr lang="en-US" sz="1400" baseline="30000">
                          <a:effectLst/>
                        </a:rPr>
                        <a:t>308</a:t>
                      </a:r>
                      <a:endParaRPr lang="en-US" sz="1400">
                        <a:effectLst/>
                      </a:endParaRP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0.0D</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296062">
                <a:tc>
                  <a:txBody>
                    <a:bodyPr/>
                    <a:lstStyle/>
                    <a:p>
                      <a:pPr fontAlgn="t"/>
                      <a:r>
                        <a:rPr lang="en-US" sz="1400">
                          <a:effectLst/>
                        </a:rPr>
                        <a:t>float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float (32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-3.4 x 10</a:t>
                      </a:r>
                      <a:r>
                        <a:rPr lang="en-US" sz="1400" baseline="30000">
                          <a:effectLst/>
                        </a:rPr>
                        <a:t>38</a:t>
                      </a:r>
                      <a:r>
                        <a:rPr lang="en-US" sz="1400">
                          <a:effectLst/>
                        </a:rPr>
                        <a:t> tới + 3.4 x 10</a:t>
                      </a:r>
                      <a:r>
                        <a:rPr lang="en-US" sz="1400" baseline="30000">
                          <a:effectLst/>
                        </a:rPr>
                        <a:t>38</a:t>
                      </a:r>
                      <a:endParaRPr lang="en-US" sz="1400">
                        <a:effectLst/>
                      </a:endParaRP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0.0F</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416433">
                <a:tc>
                  <a:txBody>
                    <a:bodyPr/>
                    <a:lstStyle/>
                    <a:p>
                      <a:pPr fontAlgn="t"/>
                      <a:r>
                        <a:rPr lang="en-US" sz="1400">
                          <a:effectLst/>
                        </a:rPr>
                        <a:t>int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integer (32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-2,147,483,648 tới 2,147,483,647</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571518">
                <a:tc>
                  <a:txBody>
                    <a:bodyPr/>
                    <a:lstStyle/>
                    <a:p>
                      <a:pPr fontAlgn="t"/>
                      <a:r>
                        <a:rPr lang="en-US" sz="1400">
                          <a:effectLst/>
                        </a:rPr>
                        <a:t>long</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signed integer (64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-9,223,372,036,854,775,808 tới 9,223,372,036,854,775,807</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0L</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sbyte</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signed integer (8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-128 tới 127</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short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signed integer (16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-32,768 tới 32,767</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uint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Kiểu unsigned integer (32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 tới 4,294,967,295</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a:effectLst/>
                        </a:rPr>
                        <a:t>ulong</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err="1">
                          <a:effectLst/>
                        </a:rPr>
                        <a:t>Kiểu</a:t>
                      </a:r>
                      <a:r>
                        <a:rPr lang="en-US" sz="1400" dirty="0">
                          <a:effectLst/>
                        </a:rPr>
                        <a:t> unsigned integer (64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0 tới 18,446,744,073,709,551,615</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38889">
                <a:tc>
                  <a:txBody>
                    <a:bodyPr/>
                    <a:lstStyle/>
                    <a:p>
                      <a:pPr fontAlgn="t"/>
                      <a:r>
                        <a:rPr lang="en-US" sz="1400" dirty="0" err="1" smtClean="0">
                          <a:effectLst/>
                        </a:rPr>
                        <a:t>Ushort</a:t>
                      </a:r>
                      <a:endParaRPr lang="en-US" sz="1400" dirty="0">
                        <a:effectLst/>
                      </a:endParaRP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err="1">
                          <a:effectLst/>
                        </a:rPr>
                        <a:t>Kiểu</a:t>
                      </a:r>
                      <a:r>
                        <a:rPr lang="en-US" sz="1400" dirty="0">
                          <a:effectLst/>
                        </a:rPr>
                        <a:t> unsigned integer (16 bit)</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rPr>
                        <a:t>0 </a:t>
                      </a:r>
                      <a:r>
                        <a:rPr lang="en-US" sz="1400" dirty="0" err="1">
                          <a:effectLst/>
                        </a:rPr>
                        <a:t>tới</a:t>
                      </a:r>
                      <a:r>
                        <a:rPr lang="en-US" sz="1400" dirty="0">
                          <a:effectLst/>
                        </a:rPr>
                        <a:t> 65,535</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rPr>
                        <a:t>0</a:t>
                      </a:r>
                    </a:p>
                  </a:txBody>
                  <a:tcPr marL="14466" marR="14466" marT="14466" marB="1446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3236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40</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8</a:t>
            </a:r>
            <a:r>
              <a:rPr lang="vi-VN" dirty="0" smtClean="0"/>
              <a:t>. </a:t>
            </a:r>
            <a:r>
              <a:rPr lang="en-US" dirty="0" err="1" smtClean="0"/>
              <a:t>Enum</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09550" y="62468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ound Same Side Corner Rectangle 6"/>
          <p:cNvSpPr/>
          <p:nvPr/>
        </p:nvSpPr>
        <p:spPr bwMode="auto">
          <a:xfrm>
            <a:off x="303190" y="351260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i="1" dirty="0" smtClean="0"/>
              <a:t>         </a:t>
            </a:r>
            <a:endParaRPr lang="vi-VN" sz="2400" b="1" dirty="0"/>
          </a:p>
        </p:txBody>
      </p:sp>
      <p:pic>
        <p:nvPicPr>
          <p:cNvPr id="4" name="Picture 3"/>
          <p:cNvPicPr>
            <a:picLocks noChangeAspect="1"/>
          </p:cNvPicPr>
          <p:nvPr/>
        </p:nvPicPr>
        <p:blipFill>
          <a:blip r:embed="rId3"/>
          <a:stretch>
            <a:fillRect/>
          </a:stretch>
        </p:blipFill>
        <p:spPr>
          <a:xfrm>
            <a:off x="1" y="715963"/>
            <a:ext cx="9144000" cy="5837238"/>
          </a:xfrm>
          <a:prstGeom prst="rect">
            <a:avLst/>
          </a:prstGeom>
        </p:spPr>
      </p:pic>
    </p:spTree>
    <p:extLst>
      <p:ext uri="{BB962C8B-B14F-4D97-AF65-F5344CB8AC3E}">
        <p14:creationId xmlns:p14="http://schemas.microsoft.com/office/powerpoint/2010/main" val="180987717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41</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9</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struct</a:t>
            </a:r>
            <a:endParaRPr lang="vi-VN" altLang="en-US" noProof="1">
              <a:cs typeface="Times New Roman" pitchFamily="18" charset="0"/>
            </a:endParaRPr>
          </a:p>
        </p:txBody>
      </p:sp>
      <p:sp>
        <p:nvSpPr>
          <p:cNvPr id="13" name="Round Same Side Corner Rectangle 6"/>
          <p:cNvSpPr/>
          <p:nvPr/>
        </p:nvSpPr>
        <p:spPr bwMode="auto">
          <a:xfrm>
            <a:off x="209550" y="62468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ound Same Side Corner Rectangle 6"/>
          <p:cNvSpPr/>
          <p:nvPr/>
        </p:nvSpPr>
        <p:spPr bwMode="auto">
          <a:xfrm>
            <a:off x="303190" y="351260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i="1" dirty="0" smtClean="0"/>
              <a:t>         </a:t>
            </a:r>
            <a:endParaRPr lang="vi-VN" sz="2400" b="1" dirty="0"/>
          </a:p>
        </p:txBody>
      </p:sp>
      <p:sp>
        <p:nvSpPr>
          <p:cNvPr id="2" name="Rectangle 1"/>
          <p:cNvSpPr/>
          <p:nvPr/>
        </p:nvSpPr>
        <p:spPr>
          <a:xfrm>
            <a:off x="133350" y="769058"/>
            <a:ext cx="8724900" cy="5262979"/>
          </a:xfrm>
          <a:prstGeom prst="rect">
            <a:avLst/>
          </a:prstGeom>
        </p:spPr>
        <p:txBody>
          <a:bodyPr wrap="square">
            <a:spAutoFit/>
          </a:bodyPr>
          <a:lstStyle/>
          <a:p>
            <a:pPr marL="457200" indent="-457200">
              <a:buFont typeface="Arial" panose="020B0604020202020204" pitchFamily="34" charset="0"/>
              <a:buChar char="•"/>
            </a:pPr>
            <a:r>
              <a:rPr lang="en-US" dirty="0"/>
              <a:t>C</a:t>
            </a:r>
            <a:r>
              <a:rPr lang="vi-VN" dirty="0"/>
              <a:t>ấu trúc (structure) là một kiểu dữ liệu</a:t>
            </a:r>
            <a:r>
              <a:rPr lang="en-US" dirty="0"/>
              <a:t> </a:t>
            </a:r>
            <a:r>
              <a:rPr lang="vi-VN" dirty="0"/>
              <a:t>giúp tạo một biến đơn mà giữ dữ liệu liên quan của các kiểu dữ liệu đa dạng. </a:t>
            </a:r>
            <a:endParaRPr lang="en-US" dirty="0"/>
          </a:p>
          <a:p>
            <a:pPr marL="457200" indent="-457200">
              <a:buFont typeface="Arial" panose="020B0604020202020204" pitchFamily="34" charset="0"/>
              <a:buChar char="•"/>
            </a:pPr>
            <a:r>
              <a:rPr lang="vi-VN" dirty="0"/>
              <a:t>Từ khóa struct trong C# được sử dụng để tạo một cấu trúc </a:t>
            </a:r>
            <a:endParaRPr lang="en-US" dirty="0" smtClean="0"/>
          </a:p>
          <a:p>
            <a:pPr marL="457200" indent="-457200">
              <a:buFont typeface="Arial" panose="020B0604020202020204" pitchFamily="34" charset="0"/>
              <a:buChar char="•"/>
            </a:pPr>
            <a:r>
              <a:rPr lang="en-US" dirty="0" err="1" smtClean="0"/>
              <a:t>Ví</a:t>
            </a:r>
            <a:r>
              <a:rPr lang="en-US" dirty="0" smtClean="0"/>
              <a:t> </a:t>
            </a:r>
            <a:r>
              <a:rPr lang="en-US" dirty="0" err="1"/>
              <a:t>dụ</a:t>
            </a:r>
            <a:r>
              <a:rPr lang="en-US" dirty="0"/>
              <a:t>: </a:t>
            </a:r>
            <a:r>
              <a:rPr lang="en-US" dirty="0" err="1"/>
              <a:t>Một</a:t>
            </a:r>
            <a:r>
              <a:rPr lang="en-US" dirty="0"/>
              <a:t> </a:t>
            </a:r>
            <a:r>
              <a:rPr lang="vi-VN" dirty="0"/>
              <a:t>cuốn sách trong một thư </a:t>
            </a:r>
            <a:r>
              <a:rPr lang="vi-VN" dirty="0" smtClean="0"/>
              <a:t>viện</a:t>
            </a:r>
            <a:r>
              <a:rPr lang="en-US" dirty="0" smtClean="0"/>
              <a:t> d9u7i75c </a:t>
            </a:r>
            <a:r>
              <a:rPr lang="en-US" dirty="0" err="1" smtClean="0"/>
              <a:t>quản</a:t>
            </a:r>
            <a:r>
              <a:rPr lang="en-US" dirty="0" smtClean="0"/>
              <a:t> </a:t>
            </a:r>
            <a:r>
              <a:rPr lang="en-US" dirty="0" err="1" smtClean="0"/>
              <a:t>lý</a:t>
            </a:r>
            <a:r>
              <a:rPr lang="en-US" dirty="0" smtClean="0"/>
              <a:t> </a:t>
            </a:r>
            <a:r>
              <a:rPr lang="vi-VN" dirty="0" smtClean="0"/>
              <a:t>:</a:t>
            </a:r>
            <a:endParaRPr lang="vi-VN" dirty="0"/>
          </a:p>
          <a:p>
            <a:r>
              <a:rPr lang="en-US" dirty="0" smtClean="0"/>
              <a:t>	</a:t>
            </a:r>
            <a:r>
              <a:rPr lang="vi-VN" dirty="0" smtClean="0"/>
              <a:t>Tên </a:t>
            </a:r>
            <a:r>
              <a:rPr lang="vi-VN" dirty="0"/>
              <a:t>sách</a:t>
            </a:r>
          </a:p>
          <a:p>
            <a:r>
              <a:rPr lang="en-US" dirty="0" smtClean="0"/>
              <a:t>	</a:t>
            </a:r>
            <a:r>
              <a:rPr lang="vi-VN" dirty="0" smtClean="0"/>
              <a:t>Tác </a:t>
            </a:r>
            <a:r>
              <a:rPr lang="vi-VN" dirty="0"/>
              <a:t>giả</a:t>
            </a:r>
          </a:p>
          <a:p>
            <a:r>
              <a:rPr lang="en-US" dirty="0" smtClean="0"/>
              <a:t>	</a:t>
            </a:r>
            <a:r>
              <a:rPr lang="vi-VN" dirty="0" smtClean="0"/>
              <a:t>Thể </a:t>
            </a:r>
            <a:r>
              <a:rPr lang="vi-VN" dirty="0"/>
              <a:t>loại</a:t>
            </a:r>
          </a:p>
          <a:p>
            <a:r>
              <a:rPr lang="en-US" dirty="0" smtClean="0"/>
              <a:t>	</a:t>
            </a:r>
            <a:r>
              <a:rPr lang="vi-VN" dirty="0" smtClean="0"/>
              <a:t>ID </a:t>
            </a:r>
            <a:r>
              <a:rPr lang="vi-VN" dirty="0"/>
              <a:t>(mã sách)</a:t>
            </a:r>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3581399" y="3584038"/>
            <a:ext cx="5562601" cy="1838325"/>
          </a:xfrm>
          <a:prstGeom prst="rect">
            <a:avLst/>
          </a:prstGeom>
        </p:spPr>
      </p:pic>
    </p:spTree>
    <p:extLst>
      <p:ext uri="{BB962C8B-B14F-4D97-AF65-F5344CB8AC3E}">
        <p14:creationId xmlns:p14="http://schemas.microsoft.com/office/powerpoint/2010/main" val="3418607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42</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9</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struct</a:t>
            </a:r>
            <a:endParaRPr lang="vi-VN" altLang="en-US" noProof="1">
              <a:cs typeface="Times New Roman" pitchFamily="18" charset="0"/>
            </a:endParaRPr>
          </a:p>
        </p:txBody>
      </p:sp>
      <p:sp>
        <p:nvSpPr>
          <p:cNvPr id="13" name="Round Same Side Corner Rectangle 6"/>
          <p:cNvSpPr/>
          <p:nvPr/>
        </p:nvSpPr>
        <p:spPr bwMode="auto">
          <a:xfrm>
            <a:off x="209550" y="62468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ound Same Side Corner Rectangle 6"/>
          <p:cNvSpPr/>
          <p:nvPr/>
        </p:nvSpPr>
        <p:spPr bwMode="auto">
          <a:xfrm>
            <a:off x="303190" y="351260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i="1" dirty="0" smtClean="0"/>
              <a:t>         </a:t>
            </a:r>
            <a:endParaRPr lang="vi-VN" sz="2400" b="1" dirty="0"/>
          </a:p>
        </p:txBody>
      </p:sp>
      <p:pic>
        <p:nvPicPr>
          <p:cNvPr id="4" name="Picture 3"/>
          <p:cNvPicPr>
            <a:picLocks noChangeAspect="1"/>
          </p:cNvPicPr>
          <p:nvPr/>
        </p:nvPicPr>
        <p:blipFill>
          <a:blip r:embed="rId3"/>
          <a:stretch>
            <a:fillRect/>
          </a:stretch>
        </p:blipFill>
        <p:spPr>
          <a:xfrm>
            <a:off x="0" y="639763"/>
            <a:ext cx="9144000" cy="5913438"/>
          </a:xfrm>
          <a:prstGeom prst="rect">
            <a:avLst/>
          </a:prstGeom>
        </p:spPr>
      </p:pic>
    </p:spTree>
    <p:extLst>
      <p:ext uri="{BB962C8B-B14F-4D97-AF65-F5344CB8AC3E}">
        <p14:creationId xmlns:p14="http://schemas.microsoft.com/office/powerpoint/2010/main" val="40509889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43</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9</a:t>
            </a:r>
            <a:r>
              <a:rPr lang="vi-VN" dirty="0" smtClean="0"/>
              <a:t>. </a:t>
            </a:r>
            <a:r>
              <a:rPr lang="en-US" dirty="0" err="1" smtClean="0"/>
              <a:t>Cấu</a:t>
            </a:r>
            <a:r>
              <a:rPr lang="en-US" dirty="0" smtClean="0"/>
              <a:t> </a:t>
            </a:r>
            <a:r>
              <a:rPr lang="en-US" dirty="0" err="1" smtClean="0"/>
              <a:t>trúc</a:t>
            </a:r>
            <a:r>
              <a:rPr lang="en-US" dirty="0" smtClean="0"/>
              <a:t> </a:t>
            </a:r>
            <a:r>
              <a:rPr lang="en-US" dirty="0" err="1" smtClean="0"/>
              <a:t>struct</a:t>
            </a:r>
            <a:endParaRPr lang="vi-VN" altLang="en-US" noProof="1">
              <a:cs typeface="Times New Roman" pitchFamily="18" charset="0"/>
            </a:endParaRPr>
          </a:p>
        </p:txBody>
      </p:sp>
      <p:sp>
        <p:nvSpPr>
          <p:cNvPr id="13" name="Round Same Side Corner Rectangle 6"/>
          <p:cNvSpPr/>
          <p:nvPr/>
        </p:nvSpPr>
        <p:spPr bwMode="auto">
          <a:xfrm>
            <a:off x="209550" y="62468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ound Same Side Corner Rectangle 6"/>
          <p:cNvSpPr/>
          <p:nvPr/>
        </p:nvSpPr>
        <p:spPr bwMode="auto">
          <a:xfrm>
            <a:off x="303190" y="351260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i="1" dirty="0" smtClean="0"/>
              <a:t>         </a:t>
            </a:r>
            <a:endParaRPr lang="vi-VN" sz="2400" b="1" dirty="0"/>
          </a:p>
        </p:txBody>
      </p:sp>
      <p:sp>
        <p:nvSpPr>
          <p:cNvPr id="2" name="Rectangle 1"/>
          <p:cNvSpPr/>
          <p:nvPr/>
        </p:nvSpPr>
        <p:spPr>
          <a:xfrm>
            <a:off x="133350" y="769058"/>
            <a:ext cx="8724900" cy="3108543"/>
          </a:xfrm>
          <a:prstGeom prst="rect">
            <a:avLst/>
          </a:prstGeom>
        </p:spPr>
        <p:txBody>
          <a:bodyPr wrap="square">
            <a:spAutoFit/>
          </a:bodyPr>
          <a:lstStyle/>
          <a:p>
            <a:pPr marL="457200" indent="-457200">
              <a:buFont typeface="Arial" panose="020B0604020202020204" pitchFamily="34" charset="0"/>
              <a:buChar char="•"/>
            </a:pPr>
            <a:r>
              <a:rPr lang="vi-VN" dirty="0"/>
              <a:t>Lớp và Cấu trúc trong C# có một số điểm khác nhau cơ bản sau:</a:t>
            </a:r>
          </a:p>
          <a:p>
            <a:pPr marL="1371600" lvl="2" indent="-457200">
              <a:buFont typeface="Wingdings" panose="05000000000000000000" pitchFamily="2" charset="2"/>
              <a:buChar char="ü"/>
            </a:pPr>
            <a:r>
              <a:rPr lang="vi-VN" dirty="0"/>
              <a:t>Các Lớp là các kiểu tham chiếu, còn cấu trúc là các kiểu giá trị.</a:t>
            </a:r>
          </a:p>
          <a:p>
            <a:pPr marL="1371600" lvl="2" indent="-457200">
              <a:buFont typeface="Wingdings" panose="05000000000000000000" pitchFamily="2" charset="2"/>
              <a:buChar char="ü"/>
            </a:pPr>
            <a:r>
              <a:rPr lang="vi-VN" dirty="0"/>
              <a:t>Cấu trúc không hỗ trợ tính kế thừa.</a:t>
            </a:r>
          </a:p>
          <a:p>
            <a:pPr marL="1371600" lvl="2" indent="-457200">
              <a:buFont typeface="Wingdings" panose="05000000000000000000" pitchFamily="2" charset="2"/>
              <a:buChar char="ü"/>
            </a:pPr>
            <a:r>
              <a:rPr lang="vi-VN" dirty="0"/>
              <a:t>Cấu trúc không có constructor mặc định.</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714900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44</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10</a:t>
            </a:r>
            <a:r>
              <a:rPr lang="vi-VN" dirty="0" smtClean="0"/>
              <a:t>. </a:t>
            </a:r>
            <a:r>
              <a:rPr lang="en-US" dirty="0" smtClean="0"/>
              <a:t>Namespace</a:t>
            </a:r>
            <a:endParaRPr lang="vi-VN" altLang="en-US" noProof="1">
              <a:cs typeface="Times New Roman" pitchFamily="18" charset="0"/>
            </a:endParaRPr>
          </a:p>
        </p:txBody>
      </p:sp>
      <p:sp>
        <p:nvSpPr>
          <p:cNvPr id="13" name="Round Same Side Corner Rectangle 6"/>
          <p:cNvSpPr/>
          <p:nvPr/>
        </p:nvSpPr>
        <p:spPr bwMode="auto">
          <a:xfrm>
            <a:off x="209550" y="62468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ound Same Side Corner Rectangle 6"/>
          <p:cNvSpPr/>
          <p:nvPr/>
        </p:nvSpPr>
        <p:spPr bwMode="auto">
          <a:xfrm>
            <a:off x="303190" y="351260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i="1" dirty="0" smtClean="0"/>
              <a:t>         </a:t>
            </a:r>
            <a:endParaRPr lang="vi-VN" sz="2400" b="1" dirty="0"/>
          </a:p>
        </p:txBody>
      </p:sp>
      <p:sp>
        <p:nvSpPr>
          <p:cNvPr id="2" name="Rectangle 1"/>
          <p:cNvSpPr/>
          <p:nvPr/>
        </p:nvSpPr>
        <p:spPr>
          <a:xfrm>
            <a:off x="133350" y="769058"/>
            <a:ext cx="8724900" cy="5262979"/>
          </a:xfrm>
          <a:prstGeom prst="rect">
            <a:avLst/>
          </a:prstGeom>
        </p:spPr>
        <p:txBody>
          <a:bodyPr wrap="square">
            <a:spAutoFit/>
          </a:bodyPr>
          <a:lstStyle/>
          <a:p>
            <a:pPr marL="457200" indent="-457200">
              <a:buFont typeface="Arial" panose="020B0604020202020204" pitchFamily="34" charset="0"/>
              <a:buChar char="•"/>
            </a:pPr>
            <a:r>
              <a:rPr lang="vi-VN" dirty="0"/>
              <a:t>Một </a:t>
            </a:r>
            <a:r>
              <a:rPr lang="vi-VN" b="1" dirty="0"/>
              <a:t>namespace</a:t>
            </a:r>
            <a:r>
              <a:rPr lang="vi-VN" dirty="0"/>
              <a:t> trong C# được thiết kế để cung cấp một cách để giữ một tập hợp các tên được phân biệt riêng rẽ nhau. </a:t>
            </a:r>
            <a:endParaRPr lang="en-US" dirty="0" smtClean="0"/>
          </a:p>
          <a:p>
            <a:pPr marL="457200" indent="-457200">
              <a:buFont typeface="Arial" panose="020B0604020202020204" pitchFamily="34" charset="0"/>
              <a:buChar char="•"/>
            </a:pPr>
            <a:r>
              <a:rPr lang="vi-VN" dirty="0" smtClean="0"/>
              <a:t>Các </a:t>
            </a:r>
            <a:r>
              <a:rPr lang="vi-VN" dirty="0"/>
              <a:t>tên lớp được khai báo trong một namespace không xung đột với cùng tên đó của lớp được khai báo trong namespace khác</a:t>
            </a:r>
            <a:r>
              <a:rPr lang="vi-VN" dirty="0" smtClean="0"/>
              <a:t>.</a:t>
            </a:r>
            <a:endParaRPr lang="en-US" dirty="0" smtClean="0"/>
          </a:p>
          <a:p>
            <a:pPr marL="457200" indent="-457200">
              <a:buFont typeface="Arial" panose="020B0604020202020204" pitchFamily="34" charset="0"/>
              <a:buChar char="•"/>
            </a:pPr>
            <a:r>
              <a:rPr lang="en-US" dirty="0" err="1" smtClean="0"/>
              <a:t>Cú</a:t>
            </a:r>
            <a:r>
              <a:rPr lang="en-US" dirty="0" smtClean="0"/>
              <a:t> </a:t>
            </a:r>
            <a:r>
              <a:rPr lang="en-US" dirty="0" err="1" smtClean="0"/>
              <a:t>pháp</a:t>
            </a:r>
            <a:r>
              <a:rPr lang="en-US" dirty="0" smtClean="0"/>
              <a: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vi-VN" dirty="0"/>
              <a:t>Để gọi </a:t>
            </a:r>
            <a:r>
              <a:rPr lang="vi-VN" dirty="0" smtClean="0"/>
              <a:t>hàm </a:t>
            </a:r>
            <a:r>
              <a:rPr lang="vi-VN" dirty="0"/>
              <a:t>hoặc biến, </a:t>
            </a:r>
            <a:r>
              <a:rPr lang="en-US" dirty="0" err="1" smtClean="0"/>
              <a:t>cần</a:t>
            </a:r>
            <a:r>
              <a:rPr lang="en-US" dirty="0" smtClean="0"/>
              <a:t> </a:t>
            </a:r>
            <a:r>
              <a:rPr lang="vi-VN" dirty="0" smtClean="0"/>
              <a:t>thêm </a:t>
            </a:r>
            <a:r>
              <a:rPr lang="vi-VN" dirty="0"/>
              <a:t>vào sau tên của namespace đó như sau:</a:t>
            </a:r>
            <a:endParaRPr lang="en-US" dirty="0"/>
          </a:p>
        </p:txBody>
      </p:sp>
      <p:pic>
        <p:nvPicPr>
          <p:cNvPr id="4" name="Picture 3"/>
          <p:cNvPicPr>
            <a:picLocks noChangeAspect="1"/>
          </p:cNvPicPr>
          <p:nvPr/>
        </p:nvPicPr>
        <p:blipFill>
          <a:blip r:embed="rId3"/>
          <a:stretch>
            <a:fillRect/>
          </a:stretch>
        </p:blipFill>
        <p:spPr>
          <a:xfrm>
            <a:off x="2333625" y="3936875"/>
            <a:ext cx="6810375" cy="1000125"/>
          </a:xfrm>
          <a:prstGeom prst="rect">
            <a:avLst/>
          </a:prstGeom>
        </p:spPr>
      </p:pic>
      <p:pic>
        <p:nvPicPr>
          <p:cNvPr id="5" name="Picture 4"/>
          <p:cNvPicPr>
            <a:picLocks noChangeAspect="1"/>
          </p:cNvPicPr>
          <p:nvPr/>
        </p:nvPicPr>
        <p:blipFill>
          <a:blip r:embed="rId4"/>
          <a:stretch>
            <a:fillRect/>
          </a:stretch>
        </p:blipFill>
        <p:spPr>
          <a:xfrm>
            <a:off x="3305175" y="5991225"/>
            <a:ext cx="5838825" cy="409575"/>
          </a:xfrm>
          <a:prstGeom prst="rect">
            <a:avLst/>
          </a:prstGeom>
        </p:spPr>
      </p:pic>
    </p:spTree>
    <p:extLst>
      <p:ext uri="{BB962C8B-B14F-4D97-AF65-F5344CB8AC3E}">
        <p14:creationId xmlns:p14="http://schemas.microsoft.com/office/powerpoint/2010/main" val="2449528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45</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10</a:t>
            </a:r>
            <a:r>
              <a:rPr lang="vi-VN" dirty="0" smtClean="0"/>
              <a:t>. </a:t>
            </a:r>
            <a:r>
              <a:rPr lang="en-US" dirty="0" smtClean="0"/>
              <a:t>Namespace</a:t>
            </a:r>
            <a:endParaRPr lang="vi-VN" altLang="en-US" noProof="1">
              <a:cs typeface="Times New Roman" pitchFamily="18" charset="0"/>
            </a:endParaRPr>
          </a:p>
        </p:txBody>
      </p:sp>
      <p:sp>
        <p:nvSpPr>
          <p:cNvPr id="13" name="Round Same Side Corner Rectangle 6"/>
          <p:cNvSpPr/>
          <p:nvPr/>
        </p:nvSpPr>
        <p:spPr bwMode="auto">
          <a:xfrm>
            <a:off x="209550" y="62468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ound Same Side Corner Rectangle 6"/>
          <p:cNvSpPr/>
          <p:nvPr/>
        </p:nvSpPr>
        <p:spPr bwMode="auto">
          <a:xfrm>
            <a:off x="303190" y="351260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i="1" dirty="0" smtClean="0"/>
              <a:t>         </a:t>
            </a:r>
            <a:endParaRPr lang="vi-VN" sz="2400" b="1" dirty="0"/>
          </a:p>
        </p:txBody>
      </p:sp>
      <p:sp>
        <p:nvSpPr>
          <p:cNvPr id="2" name="Rectangle 1"/>
          <p:cNvSpPr/>
          <p:nvPr/>
        </p:nvSpPr>
        <p:spPr>
          <a:xfrm>
            <a:off x="133350" y="769058"/>
            <a:ext cx="8724900" cy="523220"/>
          </a:xfrm>
          <a:prstGeom prst="rect">
            <a:avLst/>
          </a:prstGeom>
        </p:spPr>
        <p:txBody>
          <a:bodyPr wrap="square">
            <a:spAutoFit/>
          </a:bodyPr>
          <a:lstStyle/>
          <a:p>
            <a:pPr marL="457200" indent="-457200">
              <a:buFont typeface="Arial" panose="020B0604020202020204" pitchFamily="34" charset="0"/>
              <a:buChar char="•"/>
            </a:pPr>
            <a:r>
              <a:rPr lang="en-US" dirty="0" err="1" smtClean="0"/>
              <a:t>Ví</a:t>
            </a:r>
            <a:r>
              <a:rPr lang="en-US" dirty="0" smtClean="0"/>
              <a:t> </a:t>
            </a:r>
            <a:r>
              <a:rPr lang="en-US" dirty="0" err="1" smtClean="0"/>
              <a:t>dụ</a:t>
            </a:r>
            <a:r>
              <a:rPr lang="vi-VN" dirty="0" smtClean="0"/>
              <a:t>:</a:t>
            </a:r>
            <a:endParaRPr lang="en-US" dirty="0"/>
          </a:p>
        </p:txBody>
      </p:sp>
      <p:pic>
        <p:nvPicPr>
          <p:cNvPr id="6" name="Picture 5"/>
          <p:cNvPicPr>
            <a:picLocks noChangeAspect="1"/>
          </p:cNvPicPr>
          <p:nvPr/>
        </p:nvPicPr>
        <p:blipFill>
          <a:blip r:embed="rId3"/>
          <a:stretch>
            <a:fillRect/>
          </a:stretch>
        </p:blipFill>
        <p:spPr>
          <a:xfrm>
            <a:off x="0" y="1188244"/>
            <a:ext cx="9144000" cy="5364956"/>
          </a:xfrm>
          <a:prstGeom prst="rect">
            <a:avLst/>
          </a:prstGeom>
        </p:spPr>
      </p:pic>
    </p:spTree>
    <p:extLst>
      <p:ext uri="{BB962C8B-B14F-4D97-AF65-F5344CB8AC3E}">
        <p14:creationId xmlns:p14="http://schemas.microsoft.com/office/powerpoint/2010/main" val="1502440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46</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10</a:t>
            </a:r>
            <a:r>
              <a:rPr lang="vi-VN" dirty="0" smtClean="0"/>
              <a:t>. </a:t>
            </a:r>
            <a:r>
              <a:rPr lang="en-US" dirty="0" smtClean="0"/>
              <a:t>Namespace</a:t>
            </a:r>
            <a:endParaRPr lang="vi-VN" altLang="en-US" noProof="1">
              <a:cs typeface="Times New Roman" pitchFamily="18" charset="0"/>
            </a:endParaRPr>
          </a:p>
        </p:txBody>
      </p:sp>
      <p:sp>
        <p:nvSpPr>
          <p:cNvPr id="13" name="Round Same Side Corner Rectangle 6"/>
          <p:cNvSpPr/>
          <p:nvPr/>
        </p:nvSpPr>
        <p:spPr bwMode="auto">
          <a:xfrm>
            <a:off x="209550" y="62468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ound Same Side Corner Rectangle 6"/>
          <p:cNvSpPr/>
          <p:nvPr/>
        </p:nvSpPr>
        <p:spPr bwMode="auto">
          <a:xfrm>
            <a:off x="303190" y="351260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i="1" dirty="0" smtClean="0"/>
              <a:t>         </a:t>
            </a:r>
            <a:endParaRPr lang="vi-VN" sz="2400" b="1" dirty="0"/>
          </a:p>
        </p:txBody>
      </p:sp>
      <p:sp>
        <p:nvSpPr>
          <p:cNvPr id="2" name="Rectangle 1"/>
          <p:cNvSpPr/>
          <p:nvPr/>
        </p:nvSpPr>
        <p:spPr>
          <a:xfrm>
            <a:off x="133350" y="769058"/>
            <a:ext cx="8724900" cy="954107"/>
          </a:xfrm>
          <a:prstGeom prst="rect">
            <a:avLst/>
          </a:prstGeom>
        </p:spPr>
        <p:txBody>
          <a:bodyPr wrap="square">
            <a:spAutoFit/>
          </a:bodyPr>
          <a:lstStyle/>
          <a:p>
            <a:pPr marL="457200" indent="-457200">
              <a:buFont typeface="Arial" panose="020B0604020202020204" pitchFamily="34" charset="0"/>
              <a:buChar char="•"/>
            </a:pPr>
            <a:r>
              <a:rPr lang="en-US" dirty="0" err="1" smtClean="0"/>
              <a:t>Dựa</a:t>
            </a:r>
            <a:r>
              <a:rPr lang="en-US" dirty="0" smtClean="0"/>
              <a:t> </a:t>
            </a:r>
            <a:r>
              <a:rPr lang="en-US" dirty="0" err="1" smtClean="0"/>
              <a:t>vào</a:t>
            </a:r>
            <a:r>
              <a:rPr lang="en-US" dirty="0" smtClean="0"/>
              <a:t> namespace </a:t>
            </a:r>
            <a:r>
              <a:rPr lang="en-US" dirty="0" err="1" smtClean="0"/>
              <a:t>có</a:t>
            </a:r>
            <a:r>
              <a:rPr lang="en-US" dirty="0" smtClean="0"/>
              <a:t> </a:t>
            </a:r>
            <a:r>
              <a:rPr lang="en-US" dirty="0" err="1" smtClean="0"/>
              <a:t>thể</a:t>
            </a:r>
            <a:r>
              <a:rPr lang="en-US" dirty="0" smtClean="0"/>
              <a:t> </a:t>
            </a:r>
            <a:r>
              <a:rPr lang="en-US" dirty="0" err="1" smtClean="0"/>
              <a:t>tạo</a:t>
            </a:r>
            <a:r>
              <a:rPr lang="en-US" dirty="0" smtClean="0"/>
              <a:t> </a:t>
            </a:r>
            <a:r>
              <a:rPr lang="en-US" dirty="0" err="1" smtClean="0"/>
              <a:t>các</a:t>
            </a:r>
            <a:r>
              <a:rPr lang="en-US" dirty="0" smtClean="0"/>
              <a:t> </a:t>
            </a:r>
            <a:r>
              <a:rPr lang="en-US" dirty="0" err="1" smtClean="0"/>
              <a:t>lớp</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trên</a:t>
            </a:r>
            <a:r>
              <a:rPr lang="en-US" dirty="0" smtClean="0"/>
              <a:t> </a:t>
            </a:r>
            <a:r>
              <a:rPr lang="en-US" dirty="0" err="1" smtClean="0"/>
              <a:t>các</a:t>
            </a:r>
            <a:r>
              <a:rPr lang="en-US" dirty="0" smtClean="0"/>
              <a:t> file c# </a:t>
            </a:r>
            <a:r>
              <a:rPr lang="en-US" dirty="0" err="1" smtClean="0"/>
              <a:t>khác</a:t>
            </a:r>
            <a:r>
              <a:rPr lang="en-US" dirty="0" smtClean="0"/>
              <a:t> </a:t>
            </a:r>
            <a:r>
              <a:rPr lang="en-US" dirty="0" err="1" smtClean="0"/>
              <a:t>nhau</a:t>
            </a:r>
            <a:endParaRPr lang="en-US" dirty="0"/>
          </a:p>
        </p:txBody>
      </p:sp>
      <p:pic>
        <p:nvPicPr>
          <p:cNvPr id="4" name="Picture 3"/>
          <p:cNvPicPr>
            <a:picLocks noChangeAspect="1"/>
          </p:cNvPicPr>
          <p:nvPr/>
        </p:nvPicPr>
        <p:blipFill>
          <a:blip r:embed="rId3"/>
          <a:stretch>
            <a:fillRect/>
          </a:stretch>
        </p:blipFill>
        <p:spPr>
          <a:xfrm>
            <a:off x="0" y="1654985"/>
            <a:ext cx="9144000" cy="4898216"/>
          </a:xfrm>
          <a:prstGeom prst="rect">
            <a:avLst/>
          </a:prstGeom>
        </p:spPr>
      </p:pic>
    </p:spTree>
    <p:extLst>
      <p:ext uri="{BB962C8B-B14F-4D97-AF65-F5344CB8AC3E}">
        <p14:creationId xmlns:p14="http://schemas.microsoft.com/office/powerpoint/2010/main" val="2950064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47</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smtClean="0"/>
              <a:t>11</a:t>
            </a:r>
            <a:r>
              <a:rPr lang="vi-VN" dirty="0" smtClean="0"/>
              <a:t>. </a:t>
            </a:r>
            <a:r>
              <a:rPr lang="en-US" dirty="0" smtClean="0"/>
              <a:t>using</a:t>
            </a:r>
            <a:endParaRPr lang="vi-VN" altLang="en-US" noProof="1">
              <a:cs typeface="Times New Roman" pitchFamily="18" charset="0"/>
            </a:endParaRPr>
          </a:p>
        </p:txBody>
      </p:sp>
      <p:sp>
        <p:nvSpPr>
          <p:cNvPr id="13" name="Round Same Side Corner Rectangle 6"/>
          <p:cNvSpPr/>
          <p:nvPr/>
        </p:nvSpPr>
        <p:spPr bwMode="auto">
          <a:xfrm>
            <a:off x="209550" y="62468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endParaRPr lang="en-US"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ound Same Side Corner Rectangle 6"/>
          <p:cNvSpPr/>
          <p:nvPr/>
        </p:nvSpPr>
        <p:spPr bwMode="auto">
          <a:xfrm>
            <a:off x="303190" y="3512601"/>
            <a:ext cx="8724900"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i="1" dirty="0" smtClean="0"/>
              <a:t>         </a:t>
            </a:r>
            <a:endParaRPr lang="vi-VN" sz="2400" b="1" dirty="0"/>
          </a:p>
        </p:txBody>
      </p:sp>
      <p:sp>
        <p:nvSpPr>
          <p:cNvPr id="2" name="Rectangle 1"/>
          <p:cNvSpPr/>
          <p:nvPr/>
        </p:nvSpPr>
        <p:spPr>
          <a:xfrm>
            <a:off x="133350" y="769058"/>
            <a:ext cx="8724900" cy="1815882"/>
          </a:xfrm>
          <a:prstGeom prst="rect">
            <a:avLst/>
          </a:prstGeom>
        </p:spPr>
        <p:txBody>
          <a:bodyPr wrap="square">
            <a:spAutoFit/>
          </a:bodyPr>
          <a:lstStyle/>
          <a:p>
            <a:pPr marL="457200" indent="-457200">
              <a:buFont typeface="Arial" panose="020B0604020202020204" pitchFamily="34" charset="0"/>
              <a:buChar char="•"/>
            </a:pPr>
            <a:r>
              <a:rPr lang="nl-BE" dirty="0"/>
              <a:t>Từ khoá using giúp </a:t>
            </a:r>
            <a:r>
              <a:rPr lang="nl-BE" dirty="0" smtClean="0"/>
              <a:t>giảm </a:t>
            </a:r>
            <a:r>
              <a:rPr lang="nl-BE" dirty="0"/>
              <a:t>thiểu việc phải gõ những không gian tên trước các hàm hoặc thuộc tính. </a:t>
            </a:r>
            <a:endParaRPr lang="nl-BE" dirty="0" smtClean="0"/>
          </a:p>
          <a:p>
            <a:pPr marL="457200" indent="-457200">
              <a:buFont typeface="Arial" panose="020B0604020202020204" pitchFamily="34" charset="0"/>
              <a:buChar char="•"/>
            </a:pPr>
            <a:r>
              <a:rPr lang="nl-BE" dirty="0" smtClean="0"/>
              <a:t>Ví </a:t>
            </a:r>
            <a:r>
              <a:rPr lang="nl-BE" dirty="0"/>
              <a:t>dụ sau sử dụng Console.WriteLine thay vì phải gõ đầy đủ đường dẫn System.</a:t>
            </a:r>
            <a:r>
              <a:rPr lang="en-US" dirty="0" err="1"/>
              <a:t>Console.WriteLine</a:t>
            </a:r>
            <a:r>
              <a:rPr lang="en-US" dirty="0"/>
              <a:t>.</a:t>
            </a:r>
          </a:p>
        </p:txBody>
      </p:sp>
      <p:pic>
        <p:nvPicPr>
          <p:cNvPr id="4" name="Picture 3"/>
          <p:cNvPicPr>
            <a:picLocks noChangeAspect="1"/>
          </p:cNvPicPr>
          <p:nvPr/>
        </p:nvPicPr>
        <p:blipFill>
          <a:blip r:embed="rId3"/>
          <a:stretch>
            <a:fillRect/>
          </a:stretch>
        </p:blipFill>
        <p:spPr>
          <a:xfrm>
            <a:off x="1066800" y="3038803"/>
            <a:ext cx="7496175" cy="2438400"/>
          </a:xfrm>
          <a:prstGeom prst="rect">
            <a:avLst/>
          </a:prstGeom>
        </p:spPr>
      </p:pic>
    </p:spTree>
    <p:extLst>
      <p:ext uri="{BB962C8B-B14F-4D97-AF65-F5344CB8AC3E}">
        <p14:creationId xmlns:p14="http://schemas.microsoft.com/office/powerpoint/2010/main" val="706675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662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dirty="0" smtClean="0"/>
              <a:t>K</a:t>
            </a:r>
            <a:r>
              <a:rPr lang="vi-VN" sz="2400" dirty="0" smtClean="0"/>
              <a:t>iểu </a:t>
            </a:r>
            <a:r>
              <a:rPr lang="vi-VN" sz="2400" dirty="0"/>
              <a:t>dữ liệu có miền giá trị lớn hơn sẽ chứa được kiểu dữ liệu có miền giá trị nhỏ hơn. </a:t>
            </a:r>
            <a:endParaRPr lang="en-US" sz="2400" dirty="0" smtClean="0"/>
          </a:p>
          <a:p>
            <a:pPr marL="457200" indent="-457200">
              <a:buFont typeface="Arial" panose="020B0604020202020204" pitchFamily="34" charset="0"/>
              <a:buChar char="•"/>
            </a:pPr>
            <a:r>
              <a:rPr lang="vi-VN" sz="2400" dirty="0" smtClean="0"/>
              <a:t>Giá </a:t>
            </a:r>
            <a:r>
              <a:rPr lang="vi-VN" sz="2400" dirty="0"/>
              <a:t>trị của kiểu char sẽ nằm trong dấu </a:t>
            </a:r>
            <a:r>
              <a:rPr lang="vi-VN" sz="2400" b="1" dirty="0"/>
              <a:t>‘ ’</a:t>
            </a:r>
            <a:r>
              <a:rPr lang="vi-VN" sz="2400" dirty="0"/>
              <a:t> </a:t>
            </a:r>
            <a:endParaRPr lang="en-US" sz="2400" dirty="0"/>
          </a:p>
          <a:p>
            <a:pPr marL="457200" indent="-457200">
              <a:buFont typeface="Arial" panose="020B0604020202020204" pitchFamily="34" charset="0"/>
              <a:buChar char="•"/>
            </a:pPr>
            <a:r>
              <a:rPr lang="vi-VN" sz="2400" dirty="0" smtClean="0"/>
              <a:t>Giá </a:t>
            </a:r>
            <a:r>
              <a:rPr lang="vi-VN" sz="2400" dirty="0"/>
              <a:t>trị của biến kiểu float phải có </a:t>
            </a:r>
            <a:r>
              <a:rPr lang="en-US" sz="2400" dirty="0" smtClean="0"/>
              <a:t>c </a:t>
            </a:r>
            <a:r>
              <a:rPr lang="vi-VN" sz="2400" dirty="0" smtClean="0"/>
              <a:t>hữ</a:t>
            </a:r>
            <a:r>
              <a:rPr lang="vi-VN" sz="2400" dirty="0"/>
              <a:t> </a:t>
            </a:r>
            <a:r>
              <a:rPr lang="vi-VN" sz="2400" b="1" dirty="0"/>
              <a:t>F</a:t>
            </a:r>
            <a:r>
              <a:rPr lang="vi-VN" sz="2400" dirty="0"/>
              <a:t> hoặc </a:t>
            </a:r>
            <a:r>
              <a:rPr lang="vi-VN" sz="2400" b="1" dirty="0"/>
              <a:t>f </a:t>
            </a:r>
            <a:r>
              <a:rPr lang="vi-VN" sz="2400" dirty="0"/>
              <a:t>làm hậu </a:t>
            </a:r>
            <a:r>
              <a:rPr lang="vi-VN" sz="2400" dirty="0" smtClean="0"/>
              <a:t>tố.</a:t>
            </a:r>
            <a:endParaRPr lang="en-US" sz="2400" dirty="0" smtClean="0"/>
          </a:p>
          <a:p>
            <a:pPr marL="457200" indent="-457200" algn="just">
              <a:buFont typeface="Arial" panose="020B0604020202020204" pitchFamily="34" charset="0"/>
              <a:buChar char="•"/>
            </a:pPr>
            <a:r>
              <a:rPr lang="vi-VN" sz="2400" dirty="0" smtClean="0"/>
              <a:t>Giá </a:t>
            </a:r>
            <a:r>
              <a:rPr lang="vi-VN" sz="2400" dirty="0"/>
              <a:t>trị của biến kiểu decimal phải có </a:t>
            </a:r>
            <a:r>
              <a:rPr lang="en-US" sz="2400" dirty="0" smtClean="0"/>
              <a:t> c</a:t>
            </a:r>
            <a:r>
              <a:rPr lang="vi-VN" sz="2400" dirty="0" smtClean="0"/>
              <a:t>hữ</a:t>
            </a:r>
            <a:r>
              <a:rPr lang="vi-VN" sz="2400" dirty="0"/>
              <a:t> </a:t>
            </a:r>
            <a:r>
              <a:rPr lang="vi-VN" sz="2400" b="1" dirty="0"/>
              <a:t>m </a:t>
            </a:r>
            <a:endParaRPr lang="en-US" sz="2400" b="1" dirty="0" smtClean="0"/>
          </a:p>
          <a:p>
            <a:pPr marL="0" indent="0" algn="just"/>
            <a:r>
              <a:rPr lang="vi-VN" sz="2400" dirty="0" smtClean="0"/>
              <a:t>hoặc</a:t>
            </a:r>
            <a:r>
              <a:rPr lang="vi-VN" sz="2400" dirty="0"/>
              <a:t> </a:t>
            </a:r>
            <a:r>
              <a:rPr lang="vi-VN" sz="2400" b="1" dirty="0"/>
              <a:t>M </a:t>
            </a:r>
            <a:r>
              <a:rPr lang="vi-VN" sz="2400" dirty="0"/>
              <a:t>làm hậu tố</a:t>
            </a:r>
            <a:r>
              <a:rPr lang="vi-VN" sz="2400" dirty="0" smtClean="0"/>
              <a:t>.</a:t>
            </a:r>
            <a:endParaRPr lang="en-US" sz="2400" dirty="0" smtClean="0"/>
          </a:p>
          <a:p>
            <a:pPr marL="457200" indent="-457200">
              <a:buFont typeface="Arial" panose="020B0604020202020204" pitchFamily="34" charset="0"/>
              <a:buChar char="•"/>
            </a:pPr>
            <a:r>
              <a:rPr lang="vi-VN" sz="2400" b="1" dirty="0" smtClean="0"/>
              <a:t>Biến</a:t>
            </a:r>
            <a:r>
              <a:rPr lang="en-US" sz="2400" b="1" dirty="0" smtClean="0"/>
              <a:t>: </a:t>
            </a:r>
            <a:r>
              <a:rPr lang="vi-VN" sz="2400" dirty="0" smtClean="0"/>
              <a:t>là </a:t>
            </a:r>
            <a:r>
              <a:rPr lang="vi-VN" sz="2400" dirty="0"/>
              <a:t>một vùng lưu trữ với một kiểu dữ liệu. Để tạo một biến chúng ta phải khai báo kiểu của biến và gán cho biến một tên duy nhất. Biến có thể được khởi tạo giá trị ngay khi được khai báo, hay nó cũng có thể được gán một giá trị mới vào bất cứ lúc nào trong chương trình</a:t>
            </a:r>
            <a:r>
              <a:rPr lang="vi-VN" sz="2400" dirty="0" smtClean="0"/>
              <a:t>.</a:t>
            </a:r>
            <a:endParaRPr lang="en-US" sz="2400" dirty="0" smtClean="0"/>
          </a:p>
          <a:p>
            <a:pPr>
              <a:buFont typeface="Arial" panose="020B0604020202020204" pitchFamily="34" charset="0"/>
              <a:buChar char="•"/>
            </a:pPr>
            <a:r>
              <a:rPr lang="vi-VN" sz="2400" b="1" dirty="0" smtClean="0"/>
              <a:t>Hằng</a:t>
            </a:r>
            <a:r>
              <a:rPr lang="en-US" sz="2400" b="1" dirty="0" smtClean="0"/>
              <a:t> </a:t>
            </a:r>
            <a:r>
              <a:rPr lang="vi-VN" sz="2400" dirty="0" smtClean="0"/>
              <a:t>cũng </a:t>
            </a:r>
            <a:r>
              <a:rPr lang="vi-VN" sz="2400" dirty="0"/>
              <a:t>là một biến nhưng giá trị của hằng không thay đổi. </a:t>
            </a:r>
          </a:p>
          <a:p>
            <a:pPr marL="457200" indent="-457200">
              <a:buFont typeface="Arial" panose="020B0604020202020204" pitchFamily="34" charset="0"/>
              <a:buChar char="•"/>
            </a:pPr>
            <a:r>
              <a:rPr lang="en-US" sz="2400" dirty="0" err="1" smtClean="0"/>
              <a:t>Ví</a:t>
            </a:r>
            <a:r>
              <a:rPr lang="en-US" sz="2400" dirty="0" smtClean="0"/>
              <a:t> </a:t>
            </a:r>
            <a:r>
              <a:rPr lang="en-US" sz="2400" dirty="0" err="1" smtClean="0"/>
              <a:t>dụ</a:t>
            </a:r>
            <a:r>
              <a:rPr lang="en-US" sz="2400" dirty="0" smtClean="0"/>
              <a:t>: </a:t>
            </a:r>
            <a:r>
              <a:rPr lang="en-US" sz="2400" dirty="0"/>
              <a:t> </a:t>
            </a:r>
            <a:r>
              <a:rPr lang="en-US" sz="2400" dirty="0" err="1"/>
              <a:t>const</a:t>
            </a:r>
            <a:r>
              <a:rPr lang="en-US" sz="2400" dirty="0"/>
              <a:t> </a:t>
            </a:r>
            <a:r>
              <a:rPr lang="en-US" sz="2400" dirty="0" err="1"/>
              <a:t>int</a:t>
            </a:r>
            <a:r>
              <a:rPr lang="en-US" sz="2400" dirty="0"/>
              <a:t> </a:t>
            </a:r>
            <a:r>
              <a:rPr lang="en-US" sz="2400" dirty="0" err="1"/>
              <a:t>DoSoi</a:t>
            </a:r>
            <a:r>
              <a:rPr lang="en-US" sz="2400" dirty="0"/>
              <a:t> = 100;</a:t>
            </a:r>
            <a:endParaRPr lang="vi-VN" sz="2400" dirty="0"/>
          </a:p>
          <a:p>
            <a:pPr marL="0" indent="0" algn="just"/>
            <a:endParaRPr lang="vi-VN" dirty="0"/>
          </a:p>
          <a:p>
            <a:pPr marL="342900" lvl="6" indent="-342900" algn="just">
              <a:buFont typeface="Arial" panose="020B0604020202020204" pitchFamily="34" charset="0"/>
              <a:buChar char="•"/>
            </a:pPr>
            <a:endParaRPr lang="en-US" sz="2400" dirty="0" smtClean="0"/>
          </a:p>
          <a:p>
            <a:pPr marL="0" indent="0" algn="just"/>
            <a:r>
              <a:rPr lang="en-US" sz="2400" dirty="0" smtClean="0"/>
              <a:t>	</a:t>
            </a:r>
            <a:endParaRPr lang="en-US" sz="2400" i="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7631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1</a:t>
            </a:r>
            <a:r>
              <a:rPr lang="vi-VN"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53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b="1" dirty="0" err="1" smtClean="0">
                <a:latin typeface="Times New Roman" panose="02020603050405020304" pitchFamily="18" charset="0"/>
                <a:cs typeface="Times New Roman" panose="02020603050405020304" pitchFamily="18" charset="0"/>
              </a:rPr>
              <a:t>Ví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a:t>
            </a:r>
            <a:endParaRPr lang="en-US" sz="2400" b="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1447800"/>
            <a:ext cx="9144000" cy="5105400"/>
          </a:xfrm>
          <a:prstGeom prst="rect">
            <a:avLst/>
          </a:prstGeom>
        </p:spPr>
      </p:pic>
    </p:spTree>
    <p:extLst>
      <p:ext uri="{BB962C8B-B14F-4D97-AF65-F5344CB8AC3E}">
        <p14:creationId xmlns:p14="http://schemas.microsoft.com/office/powerpoint/2010/main" val="2353408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7</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400"/>
            <a:ext cx="8724900" cy="4495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sz="2400" dirty="0"/>
              <a:t>Chuyển đổi kiểu dữ liệu trong C# là biến đổi một kiểu dữ liệu này thành kiểu dữ liệu khác. Nó còn được gọi là Ép </a:t>
            </a:r>
            <a:r>
              <a:rPr lang="vi-VN" sz="2400" dirty="0" smtClean="0"/>
              <a:t>kiểu</a:t>
            </a:r>
            <a:endParaRPr lang="en-US" sz="2400" dirty="0" smtClean="0"/>
          </a:p>
          <a:p>
            <a:pPr>
              <a:buFont typeface="Arial" panose="020B0604020202020204" pitchFamily="34" charset="0"/>
              <a:buChar char="•"/>
            </a:pPr>
            <a:r>
              <a:rPr lang="vi-VN" sz="2400" b="1" dirty="0"/>
              <a:t>Chuyển đổi kiểu ngầm định (implicit)</a:t>
            </a:r>
            <a:r>
              <a:rPr lang="vi-VN" sz="2400" dirty="0"/>
              <a:t> - Việc chuyển đổi này được thực hiện bởi C# theo một phương thức an toàn kiểu (type-safe). Ví dụ: việc chuyển đổi từ các lớp kế thừa thành các lớp cơ sở.</a:t>
            </a:r>
          </a:p>
          <a:p>
            <a:pPr>
              <a:buFont typeface="Arial" panose="020B0604020202020204" pitchFamily="34" charset="0"/>
              <a:buChar char="•"/>
            </a:pPr>
            <a:r>
              <a:rPr lang="vi-VN" sz="2400" b="1" dirty="0"/>
              <a:t>Chuyển đổi kiểu tường minh (explicit)</a:t>
            </a:r>
            <a:r>
              <a:rPr lang="vi-VN" sz="2400" dirty="0"/>
              <a:t> - Việc chuyển đổi này được thực hiện một cách rõ ràng bởi người dùng bằng việc sử dụng các hàm được định nghĩa trước. Các chuyển đổi kiểu tường minh cần một toán tử cast.</a:t>
            </a:r>
          </a:p>
          <a:p>
            <a:pPr marL="457200" indent="-4572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39013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8</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399"/>
            <a:ext cx="8724900" cy="28675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dirty="0"/>
              <a:t>S</a:t>
            </a:r>
            <a:r>
              <a:rPr lang="vi-VN" sz="2400" dirty="0" smtClean="0"/>
              <a:t>ử </a:t>
            </a:r>
            <a:r>
              <a:rPr lang="vi-VN" sz="2400" dirty="0"/>
              <a:t>dụng các phương thức </a:t>
            </a:r>
            <a:r>
              <a:rPr lang="vi-VN" sz="2400" i="1" dirty="0"/>
              <a:t>Parse</a:t>
            </a:r>
            <a:r>
              <a:rPr lang="vi-VN" sz="2400" dirty="0"/>
              <a:t>, </a:t>
            </a:r>
            <a:r>
              <a:rPr lang="vi-VN" sz="2400" i="1" dirty="0"/>
              <a:t>TryParse</a:t>
            </a:r>
            <a:r>
              <a:rPr lang="vi-VN" sz="2400" dirty="0"/>
              <a:t>, </a:t>
            </a:r>
            <a:r>
              <a:rPr lang="en-US" sz="2400" dirty="0" smtClean="0"/>
              <a:t>hay </a:t>
            </a:r>
            <a:r>
              <a:rPr lang="en-US" sz="2400" dirty="0" err="1" smtClean="0"/>
              <a:t>lớp</a:t>
            </a:r>
            <a:r>
              <a:rPr lang="en-US" sz="2400" dirty="0" smtClean="0"/>
              <a:t> </a:t>
            </a:r>
            <a:r>
              <a:rPr lang="vi-VN" sz="2400" i="1" dirty="0" smtClean="0"/>
              <a:t>Convert</a:t>
            </a:r>
            <a:r>
              <a:rPr lang="vi-VN" sz="2400" dirty="0"/>
              <a:t> </a:t>
            </a:r>
            <a:endParaRPr lang="en-US" sz="2400" dirty="0"/>
          </a:p>
          <a:p>
            <a:pPr marL="457200" indent="-457200">
              <a:buFont typeface="Arial" panose="020B0604020202020204" pitchFamily="34" charset="0"/>
              <a:buChar char="•"/>
            </a:pPr>
            <a:r>
              <a:rPr lang="vi-VN" sz="2400" dirty="0" smtClean="0"/>
              <a:t>Mỗi </a:t>
            </a:r>
            <a:r>
              <a:rPr lang="vi-VN" sz="2400" dirty="0"/>
              <a:t>kiểu dữ liệu cơ bản trong C# đều có phương thức Parse để chuyển đổi </a:t>
            </a:r>
            <a:r>
              <a:rPr lang="en-US" sz="2400" dirty="0" smtClean="0"/>
              <a:t> </a:t>
            </a:r>
            <a:r>
              <a:rPr lang="en-US" sz="2400" dirty="0" err="1" smtClean="0"/>
              <a:t>một</a:t>
            </a:r>
            <a:r>
              <a:rPr lang="en-US" sz="2400" dirty="0" smtClean="0"/>
              <a:t> </a:t>
            </a:r>
            <a:r>
              <a:rPr lang="en-US" sz="2400" dirty="0" err="1" smtClean="0"/>
              <a:t>chuỗi</a:t>
            </a:r>
            <a:r>
              <a:rPr lang="en-US" sz="2400" dirty="0" smtClean="0"/>
              <a:t> </a:t>
            </a:r>
            <a:r>
              <a:rPr lang="vi-VN" sz="2400" dirty="0" smtClean="0"/>
              <a:t>sang </a:t>
            </a:r>
            <a:r>
              <a:rPr lang="vi-VN" sz="2400" dirty="0"/>
              <a:t>kiểu dữ liệu đó</a:t>
            </a:r>
            <a:r>
              <a:rPr lang="vi-VN" sz="2400" dirty="0" smtClean="0"/>
              <a:t>.</a:t>
            </a:r>
            <a:endParaRPr lang="en-US" sz="2400" dirty="0" smtClean="0"/>
          </a:p>
          <a:p>
            <a:pPr marL="457200" indent="-457200">
              <a:buFont typeface="Arial" panose="020B0604020202020204" pitchFamily="34" charset="0"/>
              <a:buChar char="•"/>
            </a:pPr>
            <a:r>
              <a:rPr lang="vi-VN" sz="2400" dirty="0"/>
              <a:t>Nếu như chuỗi </a:t>
            </a:r>
            <a:r>
              <a:rPr lang="vi-VN" sz="2400" dirty="0" smtClean="0"/>
              <a:t>truyền </a:t>
            </a:r>
            <a:r>
              <a:rPr lang="vi-VN" sz="2400" dirty="0"/>
              <a:t>vào là rỗng, không đúng định dạng hoặc vượt quá giá trị cho phép thì chúng ta sẽ nhận được các </a:t>
            </a:r>
            <a:r>
              <a:rPr lang="vi-VN" sz="2400" i="1" dirty="0" smtClean="0"/>
              <a:t>Exception</a:t>
            </a:r>
            <a:r>
              <a:rPr lang="en-US" sz="2400" i="1" dirty="0" smtClean="0"/>
              <a:t> </a:t>
            </a:r>
            <a:r>
              <a:rPr lang="vi-VN" sz="2400" dirty="0" smtClean="0"/>
              <a:t>tương </a:t>
            </a:r>
            <a:r>
              <a:rPr lang="vi-VN" sz="2400" dirty="0"/>
              <a:t>ứng</a:t>
            </a:r>
            <a:endParaRPr lang="en-US" sz="2400" b="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872544" y="4359611"/>
            <a:ext cx="7924800" cy="1615951"/>
          </a:xfrm>
          <a:prstGeom prst="rect">
            <a:avLst/>
          </a:prstGeom>
        </p:spPr>
      </p:pic>
    </p:spTree>
    <p:extLst>
      <p:ext uri="{BB962C8B-B14F-4D97-AF65-F5344CB8AC3E}">
        <p14:creationId xmlns:p14="http://schemas.microsoft.com/office/powerpoint/2010/main" val="3914833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9</a:t>
            </a:fld>
            <a:endParaRPr lang="en-US" altLang="en-US"/>
          </a:p>
        </p:txBody>
      </p:sp>
      <p:sp>
        <p:nvSpPr>
          <p:cNvPr id="18436" name="Title 1"/>
          <p:cNvSpPr>
            <a:spLocks noGrp="1"/>
          </p:cNvSpPr>
          <p:nvPr>
            <p:ph type="title" idx="4294967295"/>
          </p:nvPr>
        </p:nvSpPr>
        <p:spPr>
          <a:xfrm>
            <a:off x="0" y="76200"/>
            <a:ext cx="8991600" cy="563563"/>
          </a:xfrm>
        </p:spPr>
        <p:txBody>
          <a:bodyPr/>
          <a:lstStyle/>
          <a:p>
            <a:pPr algn="l"/>
            <a:r>
              <a:rPr lang="en-US" dirty="0"/>
              <a:t>2</a:t>
            </a:r>
            <a:r>
              <a:rPr lang="vi-VN" dirty="0" smtClean="0"/>
              <a:t>. </a:t>
            </a: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r>
              <a:rPr lang="en-US" dirty="0"/>
              <a:t> </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8846" y="914399"/>
            <a:ext cx="8724900" cy="288925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i="1" dirty="0" err="1" smtClean="0"/>
              <a:t>Phương</a:t>
            </a:r>
            <a:r>
              <a:rPr lang="en-US" sz="2400" i="1" dirty="0" smtClean="0"/>
              <a:t> </a:t>
            </a:r>
            <a:r>
              <a:rPr lang="en-US" sz="2400" i="1" dirty="0" err="1" smtClean="0"/>
              <a:t>thức</a:t>
            </a:r>
            <a:r>
              <a:rPr lang="en-US" sz="2400" i="1" dirty="0" smtClean="0"/>
              <a:t> </a:t>
            </a:r>
            <a:r>
              <a:rPr lang="vi-VN" sz="2400" i="1" dirty="0" smtClean="0"/>
              <a:t>TryParse</a:t>
            </a:r>
            <a:r>
              <a:rPr lang="vi-VN" sz="2400" dirty="0"/>
              <a:t> cũng </a:t>
            </a:r>
            <a:r>
              <a:rPr lang="en-US" sz="2400" dirty="0" smtClean="0"/>
              <a:t>g</a:t>
            </a:r>
            <a:r>
              <a:rPr lang="vi-VN" sz="2400" dirty="0" smtClean="0"/>
              <a:t>iống </a:t>
            </a:r>
            <a:r>
              <a:rPr lang="vi-VN" sz="2400" dirty="0"/>
              <a:t>như </a:t>
            </a:r>
            <a:r>
              <a:rPr lang="vi-VN" sz="2400" i="1" dirty="0"/>
              <a:t>Parse</a:t>
            </a:r>
            <a:r>
              <a:rPr lang="vi-VN" sz="2400" dirty="0" smtClean="0"/>
              <a:t>, Tuy </a:t>
            </a:r>
            <a:r>
              <a:rPr lang="vi-VN" sz="2400" dirty="0"/>
              <a:t>nhiên, cú pháp của TryParse </a:t>
            </a:r>
            <a:r>
              <a:rPr lang="en-US" sz="2400" dirty="0" err="1" smtClean="0"/>
              <a:t>có</a:t>
            </a:r>
            <a:r>
              <a:rPr lang="en-US" sz="2400" dirty="0" smtClean="0"/>
              <a:t> </a:t>
            </a:r>
            <a:r>
              <a:rPr lang="vi-VN" sz="2400" dirty="0" smtClean="0"/>
              <a:t>tham </a:t>
            </a:r>
            <a:r>
              <a:rPr lang="vi-VN" sz="2400" dirty="0"/>
              <a:t>số thứ nhất </a:t>
            </a:r>
            <a:r>
              <a:rPr lang="vi-VN" sz="2400" dirty="0" smtClean="0"/>
              <a:t>là </a:t>
            </a:r>
            <a:r>
              <a:rPr lang="vi-VN" sz="2400" dirty="0"/>
              <a:t>chuỗi cần chuyển đổi và tham số thứ hai là biến sẽ chứa giá trị đã được chuyển </a:t>
            </a:r>
            <a:r>
              <a:rPr lang="vi-VN" sz="2400" dirty="0" smtClean="0"/>
              <a:t>đổi</a:t>
            </a:r>
            <a:endParaRPr lang="en-US" sz="2400" dirty="0" smtClean="0"/>
          </a:p>
          <a:p>
            <a:pPr marL="457200" indent="-457200">
              <a:buFont typeface="Arial" panose="020B0604020202020204" pitchFamily="34" charset="0"/>
              <a:buChar char="•"/>
            </a:pPr>
            <a:r>
              <a:rPr lang="vi-VN" sz="2400" dirty="0"/>
              <a:t>phương thức </a:t>
            </a:r>
            <a:r>
              <a:rPr lang="vi-VN" sz="2400" i="1" dirty="0"/>
              <a:t>TryParse</a:t>
            </a:r>
            <a:r>
              <a:rPr lang="vi-VN" sz="2400" dirty="0"/>
              <a:t> </a:t>
            </a:r>
            <a:r>
              <a:rPr lang="vi-VN" sz="2400" dirty="0" smtClean="0"/>
              <a:t>trả </a:t>
            </a:r>
            <a:r>
              <a:rPr lang="vi-VN" sz="2400" dirty="0"/>
              <a:t>về các giá trị true (chuyển đổi thành công) hoặc false (chuyển đổi thất bại, biến mang giá trị mặc định).</a:t>
            </a:r>
            <a:endParaRPr lang="en-US" sz="2400" b="1"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708394" y="3886200"/>
            <a:ext cx="8054606" cy="2109787"/>
          </a:xfrm>
          <a:prstGeom prst="rect">
            <a:avLst/>
          </a:prstGeom>
        </p:spPr>
      </p:pic>
    </p:spTree>
    <p:extLst>
      <p:ext uri="{BB962C8B-B14F-4D97-AF65-F5344CB8AC3E}">
        <p14:creationId xmlns:p14="http://schemas.microsoft.com/office/powerpoint/2010/main" val="3308486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db2004120l">
  <a:themeElements>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fontScheme name="cdb2004120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cdb2004120l 1">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CCCC00"/>
        </a:hlink>
        <a:folHlink>
          <a:srgbClr val="6D50CA"/>
        </a:folHlink>
      </a:clrScheme>
      <a:clrMap bg1="lt1" tx1="dk1" bg2="lt2" tx2="dk2" accent1="accent1" accent2="accent2" accent3="accent3" accent4="accent4" accent5="accent5" accent6="accent6" hlink="hlink" folHlink="folHlink"/>
    </a:extraClrScheme>
    <a:extraClrScheme>
      <a:clrScheme name="cdb2004120l 2">
        <a:dk1>
          <a:srgbClr val="25095D"/>
        </a:dk1>
        <a:lt1>
          <a:srgbClr val="FFFFFF"/>
        </a:lt1>
        <a:dk2>
          <a:srgbClr val="A1537C"/>
        </a:dk2>
        <a:lt2>
          <a:srgbClr val="B2B2B2"/>
        </a:lt2>
        <a:accent1>
          <a:srgbClr val="AF8ADC"/>
        </a:accent1>
        <a:accent2>
          <a:srgbClr val="60A065"/>
        </a:accent2>
        <a:accent3>
          <a:srgbClr val="FFFFFF"/>
        </a:accent3>
        <a:accent4>
          <a:srgbClr val="1E064E"/>
        </a:accent4>
        <a:accent5>
          <a:srgbClr val="D4C4EB"/>
        </a:accent5>
        <a:accent6>
          <a:srgbClr val="56915B"/>
        </a:accent6>
        <a:hlink>
          <a:srgbClr val="8DAED9"/>
        </a:hlink>
        <a:folHlink>
          <a:srgbClr val="5974C1"/>
        </a:folHlink>
      </a:clrScheme>
      <a:clrMap bg1="lt1" tx1="dk1" bg2="lt2" tx2="dk2" accent1="accent1" accent2="accent2" accent3="accent3" accent4="accent4" accent5="accent5" accent6="accent6" hlink="hlink" folHlink="folHlink"/>
    </a:extraClrScheme>
    <a:extraClrScheme>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31376</TotalTime>
  <Words>1026</Words>
  <Application>Microsoft Office PowerPoint</Application>
  <PresentationFormat>On-screen Show (4:3)</PresentationFormat>
  <Paragraphs>269</Paragraphs>
  <Slides>47</Slides>
  <Notes>47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6" baseType="lpstr">
      <vt:lpstr>-apple-system</vt:lpstr>
      <vt:lpstr>Arial</vt:lpstr>
      <vt:lpstr>Segoe UI Black</vt:lpstr>
      <vt:lpstr>Times New Roman</vt:lpstr>
      <vt:lpstr>Verdana</vt:lpstr>
      <vt:lpstr>Wingdings</vt:lpstr>
      <vt:lpstr>cdb2004120l</vt:lpstr>
      <vt:lpstr>Image</vt:lpstr>
      <vt:lpstr>Bitmap Image</vt:lpstr>
      <vt:lpstr>PowerPoint Presentation</vt:lpstr>
      <vt:lpstr>1. Kiểu dữ liệu </vt:lpstr>
      <vt:lpstr>1. Kiểu dữ liệu </vt:lpstr>
      <vt:lpstr>1. Kiểu dữ liệu </vt:lpstr>
      <vt:lpstr>1. Kiểu dữ liệu </vt:lpstr>
      <vt:lpstr>1. Kiểu dữ liệu </vt:lpstr>
      <vt:lpstr>2. Chuyển đổi kiểu dữ liệu  </vt:lpstr>
      <vt:lpstr>2. Chuyển đổi kiểu dữ liệu  </vt:lpstr>
      <vt:lpstr>2. Chuyển đổi kiểu dữ liệu  </vt:lpstr>
      <vt:lpstr>2. Chuyển đổi kiểu dữ liệu  </vt:lpstr>
      <vt:lpstr>2. Chuyển đổi kiểu dữ liệu  </vt:lpstr>
      <vt:lpstr>2. Chuyển đổi kiểu dữ liệu  </vt:lpstr>
      <vt:lpstr>2. Chuyển đổi kiểu dữ liệu  </vt:lpstr>
      <vt:lpstr>2. Chuyển đổi kiểu dữ liệu  </vt:lpstr>
      <vt:lpstr>2. Chuyển đổi kiểu dữ liệu  </vt:lpstr>
      <vt:lpstr>3. Toán tử  </vt:lpstr>
      <vt:lpstr>3. Toán tử  </vt:lpstr>
      <vt:lpstr>3. Toán tử  </vt:lpstr>
      <vt:lpstr>3. Toán tử  </vt:lpstr>
      <vt:lpstr>4. Cấu trúc điều khiển  </vt:lpstr>
      <vt:lpstr>4. Cấu trúc điều khiển  </vt:lpstr>
      <vt:lpstr>4. Cấu trúc điều khiển  </vt:lpstr>
      <vt:lpstr>4. Cấu trúc điều khiển  </vt:lpstr>
      <vt:lpstr>4. Cấu trúc điều khiển  </vt:lpstr>
      <vt:lpstr>5. Cấu trúc lặp  </vt:lpstr>
      <vt:lpstr>5. Cấu trúc lặp  </vt:lpstr>
      <vt:lpstr>5. Cấu trúc lặp  </vt:lpstr>
      <vt:lpstr>5. Cấu trúc lặp  </vt:lpstr>
      <vt:lpstr>5. Cấu trúc lặp  </vt:lpstr>
      <vt:lpstr>5. Cấu trúc lặp  </vt:lpstr>
      <vt:lpstr>6. Mảng (Array)</vt:lpstr>
      <vt:lpstr>6. Mảng (Array) </vt:lpstr>
      <vt:lpstr>6. Mảng (Array) </vt:lpstr>
      <vt:lpstr>6. Mảng (Array) </vt:lpstr>
      <vt:lpstr>7. Chuỗi (String) </vt:lpstr>
      <vt:lpstr>7. Chuỗi (String) </vt:lpstr>
      <vt:lpstr>7. Chuỗi (String) </vt:lpstr>
      <vt:lpstr>7. Chuỗi (String) </vt:lpstr>
      <vt:lpstr>8. Enum </vt:lpstr>
      <vt:lpstr>8. Enum </vt:lpstr>
      <vt:lpstr>9. Cấu trúc struct</vt:lpstr>
      <vt:lpstr>9. Cấu trúc struct</vt:lpstr>
      <vt:lpstr>9. Cấu trúc struct</vt:lpstr>
      <vt:lpstr>10. Namespace</vt:lpstr>
      <vt:lpstr>10. Namespace</vt:lpstr>
      <vt:lpstr>10. Namespace</vt:lpstr>
      <vt:lpstr>11. using</vt:lpstr>
    </vt:vector>
  </TitlesOfParts>
  <Company>@ 2014 conference at DakLak 30/10/2014</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Multi-Objective Optimization Model and An Efficient Physical Holes Detection Method For the Sensor Placement Problem in 3D Terrains</dc:title>
  <dc:creator>Le Hoang Son</dc:creator>
  <cp:lastModifiedBy>DTHai-PC</cp:lastModifiedBy>
  <cp:revision>1615</cp:revision>
  <dcterms:created xsi:type="dcterms:W3CDTF">2011-05-02T13:22:07Z</dcterms:created>
  <dcterms:modified xsi:type="dcterms:W3CDTF">2019-04-22T03:56:54Z</dcterms:modified>
</cp:coreProperties>
</file>