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59" r:id="rId4"/>
    <p:sldId id="284" r:id="rId5"/>
    <p:sldId id="333" r:id="rId6"/>
    <p:sldId id="330" r:id="rId7"/>
    <p:sldId id="331" r:id="rId8"/>
    <p:sldId id="332" r:id="rId9"/>
    <p:sldId id="280" r:id="rId10"/>
    <p:sldId id="288" r:id="rId11"/>
    <p:sldId id="293" r:id="rId12"/>
    <p:sldId id="294" r:id="rId13"/>
    <p:sldId id="295" r:id="rId14"/>
    <p:sldId id="319" r:id="rId15"/>
    <p:sldId id="325" r:id="rId16"/>
    <p:sldId id="320" r:id="rId17"/>
    <p:sldId id="321" r:id="rId18"/>
    <p:sldId id="322" r:id="rId19"/>
    <p:sldId id="323" r:id="rId20"/>
    <p:sldId id="324" r:id="rId21"/>
    <p:sldId id="326" r:id="rId22"/>
    <p:sldId id="327" r:id="rId23"/>
    <p:sldId id="328" r:id="rId24"/>
    <p:sldId id="329" r:id="rId25"/>
    <p:sldId id="281" r:id="rId26"/>
    <p:sldId id="267" r:id="rId27"/>
    <p:sldId id="290" r:id="rId28"/>
    <p:sldId id="291" r:id="rId29"/>
    <p:sldId id="287" r:id="rId30"/>
    <p:sldId id="282" r:id="rId31"/>
    <p:sldId id="296" r:id="rId32"/>
    <p:sldId id="292" r:id="rId33"/>
    <p:sldId id="297" r:id="rId34"/>
    <p:sldId id="298" r:id="rId35"/>
    <p:sldId id="314" r:id="rId36"/>
    <p:sldId id="300" r:id="rId37"/>
    <p:sldId id="315" r:id="rId38"/>
    <p:sldId id="301" r:id="rId39"/>
    <p:sldId id="316" r:id="rId40"/>
    <p:sldId id="302" r:id="rId41"/>
    <p:sldId id="299" r:id="rId42"/>
    <p:sldId id="303" r:id="rId43"/>
    <p:sldId id="317" r:id="rId44"/>
    <p:sldId id="304" r:id="rId45"/>
    <p:sldId id="318" r:id="rId46"/>
    <p:sldId id="313" r:id="rId47"/>
    <p:sldId id="305" r:id="rId48"/>
    <p:sldId id="306" r:id="rId49"/>
    <p:sldId id="261" r:id="rId50"/>
    <p:sldId id="283" r:id="rId51"/>
    <p:sldId id="307" r:id="rId52"/>
    <p:sldId id="310" r:id="rId53"/>
    <p:sldId id="308" r:id="rId54"/>
    <p:sldId id="311" r:id="rId55"/>
    <p:sldId id="309" r:id="rId56"/>
    <p:sldId id="312" r:id="rId57"/>
    <p:sldId id="27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F063A-2F81-4BEE-B40E-9357210DBE28}"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253EE-E5C9-49AE-8051-D1EED4558314}" type="slidenum">
              <a:rPr lang="en-US" smtClean="0"/>
              <a:t>‹#›</a:t>
            </a:fld>
            <a:endParaRPr lang="en-US"/>
          </a:p>
        </p:txBody>
      </p:sp>
    </p:spTree>
    <p:extLst>
      <p:ext uri="{BB962C8B-B14F-4D97-AF65-F5344CB8AC3E}">
        <p14:creationId xmlns:p14="http://schemas.microsoft.com/office/powerpoint/2010/main" val="283859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57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02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757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386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599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745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3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612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915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32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0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430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192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56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616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543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270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207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229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097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6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88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6393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127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516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16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119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516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983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59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9322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102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72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281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32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8992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3607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971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3651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7446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5279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022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956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https://khmt.uit.edu.vn/wecode/it001.2020/assignment/229/332</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867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6509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https://khmt.uit.edu.vn/wecode/it001.2020/assignment/229/332</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5139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https://khmt.uit.edu.vn/wecode/it003.2021/assignment/67/807</a:t>
            </a:r>
            <a:endParaRPr dirty="0"/>
          </a:p>
        </p:txBody>
      </p:sp>
    </p:spTree>
    <p:extLst>
      <p:ext uri="{BB962C8B-B14F-4D97-AF65-F5344CB8AC3E}">
        <p14:creationId xmlns:p14="http://schemas.microsoft.com/office/powerpoint/2010/main" val="32332639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https://khmt.uit.edu.vn/wecode/it001.2020/assignment/229/332</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445684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https://open.kattis.com/problems/numbertree</a:t>
            </a:r>
            <a:endParaRPr dirty="0"/>
          </a:p>
        </p:txBody>
      </p:sp>
    </p:spTree>
    <p:extLst>
      <p:ext uri="{BB962C8B-B14F-4D97-AF65-F5344CB8AC3E}">
        <p14:creationId xmlns:p14="http://schemas.microsoft.com/office/powerpoint/2010/main" val="34046857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https://khmt.uit.edu.vn/wecode/it001.2020/assignment/229/332</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9083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663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62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192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37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44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464-4558-4D3B-A126-D234FD203C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3D6915-1F66-41B8-9B91-7885BCA35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4A65DB-E146-4948-80B1-4CEC47B9D6AE}"/>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5" name="Footer Placeholder 4">
            <a:extLst>
              <a:ext uri="{FF2B5EF4-FFF2-40B4-BE49-F238E27FC236}">
                <a16:creationId xmlns:a16="http://schemas.microsoft.com/office/drawing/2014/main" id="{B1708BB6-689E-4CD9-8005-A77512B86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93F58-2668-4FAC-ACDE-D47D84A8A93A}"/>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395787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D4C9-33F1-4ACD-9C5F-939B5BF286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42EC85-B4B2-4FD7-BB51-B684E91A9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87F71-85A6-4930-974A-12B3A3F56616}"/>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5" name="Footer Placeholder 4">
            <a:extLst>
              <a:ext uri="{FF2B5EF4-FFF2-40B4-BE49-F238E27FC236}">
                <a16:creationId xmlns:a16="http://schemas.microsoft.com/office/drawing/2014/main" id="{4531F4A3-DACE-485B-97B1-B23F045C3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2623C-4304-43C6-BBC4-9F72950E8710}"/>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381257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050E9-F2E7-4DBA-B20A-20C537EFCB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397479-862A-4852-BBB0-E7297AAFA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7E73A-AA6B-43FB-8354-17F07C3E1AC0}"/>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5" name="Footer Placeholder 4">
            <a:extLst>
              <a:ext uri="{FF2B5EF4-FFF2-40B4-BE49-F238E27FC236}">
                <a16:creationId xmlns:a16="http://schemas.microsoft.com/office/drawing/2014/main" id="{E94DFCEA-7529-4967-B73A-F6C69D069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95CB4-7B33-4F16-960B-455A939F06EC}"/>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1979828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66913" y="2655800"/>
            <a:ext cx="7743200" cy="15464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7733" b="1"/>
            </a:lvl1pPr>
            <a:lvl2pPr lvl="1">
              <a:spcBef>
                <a:spcPts val="0"/>
              </a:spcBef>
              <a:spcAft>
                <a:spcPts val="0"/>
              </a:spcAft>
              <a:buSzPts val="5800"/>
              <a:buNone/>
              <a:defRPr sz="7733" b="1"/>
            </a:lvl2pPr>
            <a:lvl3pPr lvl="2">
              <a:spcBef>
                <a:spcPts val="0"/>
              </a:spcBef>
              <a:spcAft>
                <a:spcPts val="0"/>
              </a:spcAft>
              <a:buSzPts val="5800"/>
              <a:buNone/>
              <a:defRPr sz="7733" b="1"/>
            </a:lvl3pPr>
            <a:lvl4pPr lvl="3">
              <a:spcBef>
                <a:spcPts val="0"/>
              </a:spcBef>
              <a:spcAft>
                <a:spcPts val="0"/>
              </a:spcAft>
              <a:buSzPts val="5800"/>
              <a:buNone/>
              <a:defRPr sz="7733" b="1"/>
            </a:lvl4pPr>
            <a:lvl5pPr lvl="4">
              <a:spcBef>
                <a:spcPts val="0"/>
              </a:spcBef>
              <a:spcAft>
                <a:spcPts val="0"/>
              </a:spcAft>
              <a:buSzPts val="5800"/>
              <a:buNone/>
              <a:defRPr sz="7733" b="1"/>
            </a:lvl5pPr>
            <a:lvl6pPr lvl="5">
              <a:spcBef>
                <a:spcPts val="0"/>
              </a:spcBef>
              <a:spcAft>
                <a:spcPts val="0"/>
              </a:spcAft>
              <a:buSzPts val="5800"/>
              <a:buNone/>
              <a:defRPr sz="7733" b="1"/>
            </a:lvl6pPr>
            <a:lvl7pPr lvl="6">
              <a:spcBef>
                <a:spcPts val="0"/>
              </a:spcBef>
              <a:spcAft>
                <a:spcPts val="0"/>
              </a:spcAft>
              <a:buSzPts val="5800"/>
              <a:buNone/>
              <a:defRPr sz="7733" b="1"/>
            </a:lvl7pPr>
            <a:lvl8pPr lvl="7">
              <a:spcBef>
                <a:spcPts val="0"/>
              </a:spcBef>
              <a:spcAft>
                <a:spcPts val="0"/>
              </a:spcAft>
              <a:buSzPts val="5800"/>
              <a:buNone/>
              <a:defRPr sz="7733" b="1"/>
            </a:lvl8pPr>
            <a:lvl9pPr lvl="8">
              <a:spcBef>
                <a:spcPts val="0"/>
              </a:spcBef>
              <a:spcAft>
                <a:spcPts val="0"/>
              </a:spcAft>
              <a:buSzPts val="5800"/>
              <a:buNone/>
              <a:defRPr sz="7733" b="1"/>
            </a:lvl9pPr>
          </a:lstStyle>
          <a:p>
            <a:endParaRPr/>
          </a:p>
        </p:txBody>
      </p:sp>
      <p:sp>
        <p:nvSpPr>
          <p:cNvPr id="11" name="Google Shape;11;p2"/>
          <p:cNvSpPr/>
          <p:nvPr/>
        </p:nvSpPr>
        <p:spPr>
          <a:xfrm>
            <a:off x="9783375"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1695069" y="656503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181688" y="67751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639280"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48720" y="85746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676313" y="144115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1843811"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861977"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823323" y="2667459"/>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685372"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3307521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2061367" y="2339725"/>
            <a:ext cx="77768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5867" b="1"/>
            </a:lvl1pPr>
            <a:lvl2pPr lvl="1" rtl="0">
              <a:spcBef>
                <a:spcPts val="0"/>
              </a:spcBef>
              <a:spcAft>
                <a:spcPts val="0"/>
              </a:spcAft>
              <a:buSzPts val="4400"/>
              <a:buNone/>
              <a:defRPr sz="5867" b="1"/>
            </a:lvl2pPr>
            <a:lvl3pPr lvl="2" rtl="0">
              <a:spcBef>
                <a:spcPts val="0"/>
              </a:spcBef>
              <a:spcAft>
                <a:spcPts val="0"/>
              </a:spcAft>
              <a:buSzPts val="4400"/>
              <a:buNone/>
              <a:defRPr sz="5867" b="1"/>
            </a:lvl3pPr>
            <a:lvl4pPr lvl="3" rtl="0">
              <a:spcBef>
                <a:spcPts val="0"/>
              </a:spcBef>
              <a:spcAft>
                <a:spcPts val="0"/>
              </a:spcAft>
              <a:buSzPts val="4400"/>
              <a:buNone/>
              <a:defRPr sz="5867" b="1"/>
            </a:lvl4pPr>
            <a:lvl5pPr lvl="4" rtl="0">
              <a:spcBef>
                <a:spcPts val="0"/>
              </a:spcBef>
              <a:spcAft>
                <a:spcPts val="0"/>
              </a:spcAft>
              <a:buSzPts val="4400"/>
              <a:buNone/>
              <a:defRPr sz="5867" b="1"/>
            </a:lvl5pPr>
            <a:lvl6pPr lvl="5" rtl="0">
              <a:spcBef>
                <a:spcPts val="0"/>
              </a:spcBef>
              <a:spcAft>
                <a:spcPts val="0"/>
              </a:spcAft>
              <a:buSzPts val="4400"/>
              <a:buNone/>
              <a:defRPr sz="5867" b="1"/>
            </a:lvl6pPr>
            <a:lvl7pPr lvl="6" rtl="0">
              <a:spcBef>
                <a:spcPts val="0"/>
              </a:spcBef>
              <a:spcAft>
                <a:spcPts val="0"/>
              </a:spcAft>
              <a:buSzPts val="4400"/>
              <a:buNone/>
              <a:defRPr sz="5867" b="1"/>
            </a:lvl7pPr>
            <a:lvl8pPr lvl="7" rtl="0">
              <a:spcBef>
                <a:spcPts val="0"/>
              </a:spcBef>
              <a:spcAft>
                <a:spcPts val="0"/>
              </a:spcAft>
              <a:buSzPts val="4400"/>
              <a:buNone/>
              <a:defRPr sz="5867" b="1"/>
            </a:lvl8pPr>
            <a:lvl9pPr lvl="8" rtl="0">
              <a:spcBef>
                <a:spcPts val="0"/>
              </a:spcBef>
              <a:spcAft>
                <a:spcPts val="0"/>
              </a:spcAft>
              <a:buSzPts val="4400"/>
              <a:buNone/>
              <a:defRPr sz="5867" b="1"/>
            </a:lvl9pPr>
          </a:lstStyle>
          <a:p>
            <a:endParaRPr/>
          </a:p>
        </p:txBody>
      </p:sp>
      <p:sp>
        <p:nvSpPr>
          <p:cNvPr id="28" name="Google Shape;28;p3"/>
          <p:cNvSpPr txBox="1">
            <a:spLocks noGrp="1"/>
          </p:cNvSpPr>
          <p:nvPr>
            <p:ph type="subTitle" idx="1"/>
          </p:nvPr>
        </p:nvSpPr>
        <p:spPr>
          <a:xfrm>
            <a:off x="2061367" y="4015348"/>
            <a:ext cx="7776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4000">
                <a:solidFill>
                  <a:schemeClr val="accent3"/>
                </a:solidFill>
              </a:defRPr>
            </a:lvl2pPr>
            <a:lvl3pPr lvl="2" rtl="0">
              <a:spcBef>
                <a:spcPts val="0"/>
              </a:spcBef>
              <a:spcAft>
                <a:spcPts val="0"/>
              </a:spcAft>
              <a:buClr>
                <a:schemeClr val="accent3"/>
              </a:buClr>
              <a:buSzPts val="3000"/>
              <a:buNone/>
              <a:defRPr sz="4000">
                <a:solidFill>
                  <a:schemeClr val="accent3"/>
                </a:solidFill>
              </a:defRPr>
            </a:lvl3pPr>
            <a:lvl4pPr lvl="3" rtl="0">
              <a:spcBef>
                <a:spcPts val="0"/>
              </a:spcBef>
              <a:spcAft>
                <a:spcPts val="0"/>
              </a:spcAft>
              <a:buClr>
                <a:schemeClr val="accent3"/>
              </a:buClr>
              <a:buSzPts val="3000"/>
              <a:buNone/>
              <a:defRPr sz="4000">
                <a:solidFill>
                  <a:schemeClr val="accent3"/>
                </a:solidFill>
              </a:defRPr>
            </a:lvl4pPr>
            <a:lvl5pPr lvl="4" rtl="0">
              <a:spcBef>
                <a:spcPts val="0"/>
              </a:spcBef>
              <a:spcAft>
                <a:spcPts val="0"/>
              </a:spcAft>
              <a:buClr>
                <a:schemeClr val="accent3"/>
              </a:buClr>
              <a:buSzPts val="3000"/>
              <a:buNone/>
              <a:defRPr sz="4000">
                <a:solidFill>
                  <a:schemeClr val="accent3"/>
                </a:solidFill>
              </a:defRPr>
            </a:lvl5pPr>
            <a:lvl6pPr lvl="5" rtl="0">
              <a:spcBef>
                <a:spcPts val="0"/>
              </a:spcBef>
              <a:spcAft>
                <a:spcPts val="0"/>
              </a:spcAft>
              <a:buClr>
                <a:schemeClr val="accent3"/>
              </a:buClr>
              <a:buSzPts val="3000"/>
              <a:buNone/>
              <a:defRPr sz="4000">
                <a:solidFill>
                  <a:schemeClr val="accent3"/>
                </a:solidFill>
              </a:defRPr>
            </a:lvl6pPr>
            <a:lvl7pPr lvl="6" rtl="0">
              <a:spcBef>
                <a:spcPts val="0"/>
              </a:spcBef>
              <a:spcAft>
                <a:spcPts val="0"/>
              </a:spcAft>
              <a:buClr>
                <a:schemeClr val="accent3"/>
              </a:buClr>
              <a:buSzPts val="3000"/>
              <a:buNone/>
              <a:defRPr sz="4000">
                <a:solidFill>
                  <a:schemeClr val="accent3"/>
                </a:solidFill>
              </a:defRPr>
            </a:lvl7pPr>
            <a:lvl8pPr lvl="7" rtl="0">
              <a:spcBef>
                <a:spcPts val="0"/>
              </a:spcBef>
              <a:spcAft>
                <a:spcPts val="0"/>
              </a:spcAft>
              <a:buClr>
                <a:schemeClr val="accent3"/>
              </a:buClr>
              <a:buSzPts val="3000"/>
              <a:buNone/>
              <a:defRPr sz="4000">
                <a:solidFill>
                  <a:schemeClr val="accent3"/>
                </a:solidFill>
              </a:defRPr>
            </a:lvl8pPr>
            <a:lvl9pPr lvl="8" rtl="0">
              <a:spcBef>
                <a:spcPts val="0"/>
              </a:spcBef>
              <a:spcAft>
                <a:spcPts val="0"/>
              </a:spcAft>
              <a:buClr>
                <a:schemeClr val="accent3"/>
              </a:buClr>
              <a:buSzPts val="3000"/>
              <a:buNone/>
              <a:defRPr sz="4000">
                <a:solidFill>
                  <a:schemeClr val="accent3"/>
                </a:solidFill>
              </a:defRPr>
            </a:lvl9pPr>
          </a:lstStyle>
          <a:p>
            <a:endParaRPr/>
          </a:p>
        </p:txBody>
      </p:sp>
    </p:spTree>
    <p:extLst>
      <p:ext uri="{BB962C8B-B14F-4D97-AF65-F5344CB8AC3E}">
        <p14:creationId xmlns:p14="http://schemas.microsoft.com/office/powerpoint/2010/main" val="288932367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1048200" y="1682267"/>
            <a:ext cx="10095600" cy="47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43" name="Google Shape;43;p5"/>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070279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048200" y="410827"/>
            <a:ext cx="10095600" cy="936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1048183"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7" name="Google Shape;47;p6"/>
          <p:cNvSpPr txBox="1">
            <a:spLocks noGrp="1"/>
          </p:cNvSpPr>
          <p:nvPr>
            <p:ph type="body" idx="2"/>
          </p:nvPr>
        </p:nvSpPr>
        <p:spPr>
          <a:xfrm>
            <a:off x="6243545" y="1600200"/>
            <a:ext cx="49004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8" name="Google Shape;48;p6"/>
          <p:cNvSpPr txBox="1">
            <a:spLocks noGrp="1"/>
          </p:cNvSpPr>
          <p:nvPr>
            <p:ph type="sldNum" idx="12"/>
          </p:nvPr>
        </p:nvSpPr>
        <p:spPr>
          <a:xfrm>
            <a:off x="112058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60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061A-93C7-49F6-B4F8-D5233A9AEA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AD7B3-A3FE-4978-A25B-4F7BFF727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6BE0C-F973-463B-AE29-7C4AE270D74F}"/>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5" name="Footer Placeholder 4">
            <a:extLst>
              <a:ext uri="{FF2B5EF4-FFF2-40B4-BE49-F238E27FC236}">
                <a16:creationId xmlns:a16="http://schemas.microsoft.com/office/drawing/2014/main" id="{1F821C21-D1AB-43C7-9DCA-ADD06C112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E7F24-4874-4792-882E-90E19562B764}"/>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328158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0FE5-306D-41CC-99FC-5C1BC705AE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8C8703-0868-4421-AD96-EB8980C0B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3FA2A-CD0F-46E6-B25A-8F89908E70B9}"/>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5" name="Footer Placeholder 4">
            <a:extLst>
              <a:ext uri="{FF2B5EF4-FFF2-40B4-BE49-F238E27FC236}">
                <a16:creationId xmlns:a16="http://schemas.microsoft.com/office/drawing/2014/main" id="{6CC6EA38-F7AA-4F96-AD31-2545933FC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B372F-244F-45A9-BA05-C02BC72444A0}"/>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180850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75FF-E9D2-414F-A271-3585BCB1A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665C7-3E5C-4DB3-9C12-C9B7447B1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9E5110-AE03-4297-BF84-9D71F7D71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140CA6-1159-4F0C-8677-229DA3D2F1A8}"/>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6" name="Footer Placeholder 5">
            <a:extLst>
              <a:ext uri="{FF2B5EF4-FFF2-40B4-BE49-F238E27FC236}">
                <a16:creationId xmlns:a16="http://schemas.microsoft.com/office/drawing/2014/main" id="{07CC7A9E-D818-4BBB-A733-AED0BC941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AEA1D-83C2-4EDA-901F-7E972E656510}"/>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262016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080A-6996-4A93-BFBB-E464CCB4F3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3CBD7-61E0-4121-9698-5E1FA06C7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6AD05-E4BB-49CD-AF96-4DF47C94FB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7D0B6-96E8-4E8D-9CFF-782895F47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98BA3-E6A7-4240-9E82-611FAD0CA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A6238-6937-4E75-8C31-D693DA4EAAF6}"/>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8" name="Footer Placeholder 7">
            <a:extLst>
              <a:ext uri="{FF2B5EF4-FFF2-40B4-BE49-F238E27FC236}">
                <a16:creationId xmlns:a16="http://schemas.microsoft.com/office/drawing/2014/main" id="{840F7FAC-CFA0-44AE-A0E5-CF218D4D9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51ABC-BA37-47AC-B4BD-A842CA4EDD90}"/>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31499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B193-122F-4552-A8B2-61CB8C7ADF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074ABF-3231-4203-8888-59C654745EDD}"/>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4" name="Footer Placeholder 3">
            <a:extLst>
              <a:ext uri="{FF2B5EF4-FFF2-40B4-BE49-F238E27FC236}">
                <a16:creationId xmlns:a16="http://schemas.microsoft.com/office/drawing/2014/main" id="{FFFCE3BB-9DDE-4F04-AA22-8D3BEC3F0B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6CB16A-352D-4374-8840-312202FBFA56}"/>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320992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704423-193C-4B31-922E-6448E33BAC86}"/>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3" name="Footer Placeholder 2">
            <a:extLst>
              <a:ext uri="{FF2B5EF4-FFF2-40B4-BE49-F238E27FC236}">
                <a16:creationId xmlns:a16="http://schemas.microsoft.com/office/drawing/2014/main" id="{1AC53F7D-C7AC-4466-A6F5-A0F7107F1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00B303-6696-449D-A6A0-F5E12CB97F0F}"/>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359648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4ACF-EBC7-4920-9273-90CB95A79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B506E2-B419-4D63-B5AB-9F18F2C25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A77A4-DABA-4E57-83CC-568D0DC24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465CB-0D21-4B91-846F-38E09CBB6AFF}"/>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6" name="Footer Placeholder 5">
            <a:extLst>
              <a:ext uri="{FF2B5EF4-FFF2-40B4-BE49-F238E27FC236}">
                <a16:creationId xmlns:a16="http://schemas.microsoft.com/office/drawing/2014/main" id="{5AC643FB-2765-4785-9724-94ABE4106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3F35BA-2009-4130-9113-972F354A181B}"/>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274097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8A77-89B5-4EF0-8549-DE67A22D2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06C9FF-70C9-4031-BFDC-0AE38D731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AFB9D1-3CE3-4C69-A7CF-D350D4680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11B27-40E7-4F4E-AABA-DB7D3A856B29}"/>
              </a:ext>
            </a:extLst>
          </p:cNvPr>
          <p:cNvSpPr>
            <a:spLocks noGrp="1"/>
          </p:cNvSpPr>
          <p:nvPr>
            <p:ph type="dt" sz="half" idx="10"/>
          </p:nvPr>
        </p:nvSpPr>
        <p:spPr/>
        <p:txBody>
          <a:bodyPr/>
          <a:lstStyle/>
          <a:p>
            <a:fld id="{6E42B719-785E-4EAE-B186-6F3DE0B11540}" type="datetimeFigureOut">
              <a:rPr lang="en-US" smtClean="0"/>
              <a:t>10/13/2021</a:t>
            </a:fld>
            <a:endParaRPr lang="en-US"/>
          </a:p>
        </p:txBody>
      </p:sp>
      <p:sp>
        <p:nvSpPr>
          <p:cNvPr id="6" name="Footer Placeholder 5">
            <a:extLst>
              <a:ext uri="{FF2B5EF4-FFF2-40B4-BE49-F238E27FC236}">
                <a16:creationId xmlns:a16="http://schemas.microsoft.com/office/drawing/2014/main" id="{952825FA-ED2D-4F76-9AB4-95D545CBB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30DD8-76DF-4B48-94AB-58F8172C5752}"/>
              </a:ext>
            </a:extLst>
          </p:cNvPr>
          <p:cNvSpPr>
            <a:spLocks noGrp="1"/>
          </p:cNvSpPr>
          <p:nvPr>
            <p:ph type="sldNum" sz="quarter" idx="12"/>
          </p:nvPr>
        </p:nvSpPr>
        <p:spPr/>
        <p:txBody>
          <a:bodyPr/>
          <a:lstStyle/>
          <a:p>
            <a:fld id="{DFFD147D-EE7B-47E8-ACC4-8D78FF897A30}" type="slidenum">
              <a:rPr lang="en-US" smtClean="0"/>
              <a:t>‹#›</a:t>
            </a:fld>
            <a:endParaRPr lang="en-US"/>
          </a:p>
        </p:txBody>
      </p:sp>
    </p:spTree>
    <p:extLst>
      <p:ext uri="{BB962C8B-B14F-4D97-AF65-F5344CB8AC3E}">
        <p14:creationId xmlns:p14="http://schemas.microsoft.com/office/powerpoint/2010/main" val="46585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C29C4-56F0-4256-AA7F-97F0F3ABF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B7917-6DFA-414A-8410-18F156F5F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E0E19-AA2C-411E-BB17-51C711330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2B719-785E-4EAE-B186-6F3DE0B11540}" type="datetimeFigureOut">
              <a:rPr lang="en-US" smtClean="0"/>
              <a:t>10/13/2021</a:t>
            </a:fld>
            <a:endParaRPr lang="en-US"/>
          </a:p>
        </p:txBody>
      </p:sp>
      <p:sp>
        <p:nvSpPr>
          <p:cNvPr id="5" name="Footer Placeholder 4">
            <a:extLst>
              <a:ext uri="{FF2B5EF4-FFF2-40B4-BE49-F238E27FC236}">
                <a16:creationId xmlns:a16="http://schemas.microsoft.com/office/drawing/2014/main" id="{85E8A894-D00E-4B65-A050-333F8C6E9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7D6253-AF49-479B-AD70-DD80C4CA3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147D-EE7B-47E8-ACC4-8D78FF897A30}" type="slidenum">
              <a:rPr lang="en-US" smtClean="0"/>
              <a:t>‹#›</a:t>
            </a:fld>
            <a:endParaRPr lang="en-US"/>
          </a:p>
        </p:txBody>
      </p:sp>
    </p:spTree>
    <p:extLst>
      <p:ext uri="{BB962C8B-B14F-4D97-AF65-F5344CB8AC3E}">
        <p14:creationId xmlns:p14="http://schemas.microsoft.com/office/powerpoint/2010/main" val="259605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8.web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6.gif"/></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6.gif"/></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6.gif"/></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4.xml"/><Relationship Id="rId5" Type="http://schemas.openxmlformats.org/officeDocument/2006/relationships/image" Target="../media/image16.gif"/><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image" Target="../media/image16.gif"/><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Google Shape;137;p28">
            <a:extLst>
              <a:ext uri="{FF2B5EF4-FFF2-40B4-BE49-F238E27FC236}">
                <a16:creationId xmlns:a16="http://schemas.microsoft.com/office/drawing/2014/main" id="{E2E3282E-FBBB-44A6-B1EF-9A78D4141EFB}"/>
              </a:ext>
            </a:extLst>
          </p:cNvPr>
          <p:cNvSpPr txBox="1">
            <a:spLocks noGrp="1"/>
          </p:cNvSpPr>
          <p:nvPr>
            <p:ph type="ctrTitle"/>
          </p:nvPr>
        </p:nvSpPr>
        <p:spPr>
          <a:xfrm>
            <a:off x="1514641" y="2097332"/>
            <a:ext cx="9848452" cy="2376400"/>
          </a:xfrm>
          <a:prstGeom prst="rect">
            <a:avLst/>
          </a:prstGeom>
        </p:spPr>
        <p:txBody>
          <a:bodyPr spcFirstLastPara="1" vert="horz" wrap="square" lIns="121900" tIns="121900" rIns="121900" bIns="121900" rtlCol="0" anchor="b" anchorCtr="0">
            <a:noAutofit/>
          </a:bodyPr>
          <a:lstStyle/>
          <a:p>
            <a:pPr algn="r"/>
            <a:r>
              <a:rPr lang="en-US" sz="5333">
                <a:solidFill>
                  <a:srgbClr val="0E78C0"/>
                </a:solidFill>
              </a:rPr>
              <a:t>Kiểm tra tính đúng đắn và hiệu năng của chương trình bằng bộ test</a:t>
            </a:r>
            <a:endParaRPr sz="5333">
              <a:solidFill>
                <a:srgbClr val="0E78C0"/>
              </a:solidFill>
            </a:endParaRPr>
          </a:p>
        </p:txBody>
      </p:sp>
      <p:cxnSp>
        <p:nvCxnSpPr>
          <p:cNvPr id="6" name="Google Shape;138;p28">
            <a:extLst>
              <a:ext uri="{FF2B5EF4-FFF2-40B4-BE49-F238E27FC236}">
                <a16:creationId xmlns:a16="http://schemas.microsoft.com/office/drawing/2014/main" id="{E5429F67-11D6-42F4-A7B1-02E9C2216179}"/>
              </a:ext>
            </a:extLst>
          </p:cNvPr>
          <p:cNvCxnSpPr>
            <a:cxnSpLocks/>
          </p:cNvCxnSpPr>
          <p:nvPr/>
        </p:nvCxnSpPr>
        <p:spPr>
          <a:xfrm flipV="1">
            <a:off x="9527568" y="4473733"/>
            <a:ext cx="2664433" cy="1"/>
          </a:xfrm>
          <a:prstGeom prst="straightConnector1">
            <a:avLst/>
          </a:prstGeom>
          <a:noFill/>
          <a:ln w="9525" cap="flat" cmpd="sng">
            <a:solidFill>
              <a:srgbClr val="0E78C0"/>
            </a:solidFill>
            <a:prstDash val="solid"/>
            <a:round/>
            <a:headEnd type="none" w="med" len="med"/>
            <a:tailEnd type="none" w="med" len="med"/>
          </a:ln>
        </p:spPr>
      </p:cxnSp>
      <p:pic>
        <p:nvPicPr>
          <p:cNvPr id="8" name="Picture 7" descr="Icon&#10;&#10;Description automatically generated">
            <a:extLst>
              <a:ext uri="{FF2B5EF4-FFF2-40B4-BE49-F238E27FC236}">
                <a16:creationId xmlns:a16="http://schemas.microsoft.com/office/drawing/2014/main" id="{662F2D46-6D0E-468D-A443-9B8B051B3C07}"/>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171440430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1389911"/>
            <a:ext cx="6096000" cy="584775"/>
          </a:xfrm>
          <a:prstGeom prst="rect">
            <a:avLst/>
          </a:prstGeom>
          <a:noFill/>
        </p:spPr>
        <p:txBody>
          <a:bodyPr wrap="square">
            <a:spAutoFit/>
          </a:bodyPr>
          <a:lstStyle/>
          <a:p>
            <a:r>
              <a:rPr lang="en-US" sz="3200" b="1">
                <a:solidFill>
                  <a:srgbClr val="0E78C0"/>
                </a:solidFill>
              </a:rPr>
              <a:t>Tính đúng đắn</a:t>
            </a:r>
            <a:endParaRPr lang="en-US" sz="3200" b="1"/>
          </a:p>
        </p:txBody>
      </p:sp>
      <p:sp>
        <p:nvSpPr>
          <p:cNvPr id="7" name="TextBox 6">
            <a:extLst>
              <a:ext uri="{FF2B5EF4-FFF2-40B4-BE49-F238E27FC236}">
                <a16:creationId xmlns:a16="http://schemas.microsoft.com/office/drawing/2014/main" id="{EB3A3655-FBBB-456A-A253-AD772153266F}"/>
              </a:ext>
            </a:extLst>
          </p:cNvPr>
          <p:cNvSpPr txBox="1"/>
          <p:nvPr/>
        </p:nvSpPr>
        <p:spPr>
          <a:xfrm>
            <a:off x="925678" y="2318310"/>
            <a:ext cx="10178604" cy="502766"/>
          </a:xfrm>
          <a:prstGeom prst="rect">
            <a:avLst/>
          </a:prstGeom>
          <a:noFill/>
        </p:spPr>
        <p:txBody>
          <a:bodyPr wrap="square">
            <a:spAutoFit/>
          </a:bodyPr>
          <a:lstStyle/>
          <a:p>
            <a:r>
              <a:rPr lang="en-US" sz="2667">
                <a:solidFill>
                  <a:srgbClr val="0E78C0"/>
                </a:solidFill>
              </a:rPr>
              <a:t>Chương trình chạy ra output cần tìm =&gt; Thuật toán đúng</a:t>
            </a:r>
          </a:p>
        </p:txBody>
      </p:sp>
      <p:pic>
        <p:nvPicPr>
          <p:cNvPr id="3" name="Picture 2">
            <a:extLst>
              <a:ext uri="{FF2B5EF4-FFF2-40B4-BE49-F238E27FC236}">
                <a16:creationId xmlns:a16="http://schemas.microsoft.com/office/drawing/2014/main" id="{9A2B93A2-7D45-4C01-A0EC-5BB4CE7C5270}"/>
              </a:ext>
            </a:extLst>
          </p:cNvPr>
          <p:cNvPicPr>
            <a:picLocks noChangeAspect="1"/>
          </p:cNvPicPr>
          <p:nvPr/>
        </p:nvPicPr>
        <p:blipFill rotWithShape="1">
          <a:blip r:embed="rId4"/>
          <a:srcRect r="18810"/>
          <a:stretch/>
        </p:blipFill>
        <p:spPr>
          <a:xfrm>
            <a:off x="2487571" y="3041891"/>
            <a:ext cx="2413136" cy="2857899"/>
          </a:xfrm>
          <a:prstGeom prst="rect">
            <a:avLst/>
          </a:prstGeom>
          <a:ln w="28575">
            <a:solidFill>
              <a:schemeClr val="accent1"/>
            </a:solidFill>
          </a:ln>
        </p:spPr>
      </p:pic>
      <p:pic>
        <p:nvPicPr>
          <p:cNvPr id="4" name="Picture 3">
            <a:extLst>
              <a:ext uri="{FF2B5EF4-FFF2-40B4-BE49-F238E27FC236}">
                <a16:creationId xmlns:a16="http://schemas.microsoft.com/office/drawing/2014/main" id="{0AB6F550-CAF8-4562-8854-048A7E5579D9}"/>
              </a:ext>
            </a:extLst>
          </p:cNvPr>
          <p:cNvPicPr>
            <a:picLocks noChangeAspect="1"/>
          </p:cNvPicPr>
          <p:nvPr/>
        </p:nvPicPr>
        <p:blipFill>
          <a:blip r:embed="rId5"/>
          <a:stretch>
            <a:fillRect/>
          </a:stretch>
        </p:blipFill>
        <p:spPr>
          <a:xfrm>
            <a:off x="6566100" y="3041892"/>
            <a:ext cx="2502249" cy="2959513"/>
          </a:xfrm>
          <a:prstGeom prst="rect">
            <a:avLst/>
          </a:prstGeom>
          <a:ln w="28575">
            <a:solidFill>
              <a:schemeClr val="accent1"/>
            </a:solidFill>
          </a:ln>
        </p:spPr>
      </p:pic>
    </p:spTree>
    <p:extLst>
      <p:ext uri="{BB962C8B-B14F-4D97-AF65-F5344CB8AC3E}">
        <p14:creationId xmlns:p14="http://schemas.microsoft.com/office/powerpoint/2010/main" val="3004922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8" name="TextBox 7">
            <a:extLst>
              <a:ext uri="{FF2B5EF4-FFF2-40B4-BE49-F238E27FC236}">
                <a16:creationId xmlns:a16="http://schemas.microsoft.com/office/drawing/2014/main" id="{2E60B7BB-D1C3-4595-9CA0-B6F3E48ACA06}"/>
              </a:ext>
            </a:extLst>
          </p:cNvPr>
          <p:cNvSpPr txBox="1"/>
          <p:nvPr/>
        </p:nvSpPr>
        <p:spPr>
          <a:xfrm>
            <a:off x="1027243" y="1081609"/>
            <a:ext cx="6096000" cy="584775"/>
          </a:xfrm>
          <a:prstGeom prst="rect">
            <a:avLst/>
          </a:prstGeom>
          <a:noFill/>
        </p:spPr>
        <p:txBody>
          <a:bodyPr wrap="square">
            <a:spAutoFit/>
          </a:bodyPr>
          <a:lstStyle/>
          <a:p>
            <a:r>
              <a:rPr lang="en-US" sz="3200" b="1">
                <a:solidFill>
                  <a:srgbClr val="0E78C0"/>
                </a:solidFill>
              </a:rPr>
              <a:t>Hiệu năng</a:t>
            </a:r>
            <a:endParaRPr lang="en-US" sz="3200" b="1"/>
          </a:p>
        </p:txBody>
      </p:sp>
      <p:sp>
        <p:nvSpPr>
          <p:cNvPr id="9" name="TextBox 8">
            <a:extLst>
              <a:ext uri="{FF2B5EF4-FFF2-40B4-BE49-F238E27FC236}">
                <a16:creationId xmlns:a16="http://schemas.microsoft.com/office/drawing/2014/main" id="{AEE494B6-83E5-4ED0-96E9-831D41415C90}"/>
              </a:ext>
            </a:extLst>
          </p:cNvPr>
          <p:cNvSpPr txBox="1"/>
          <p:nvPr/>
        </p:nvSpPr>
        <p:spPr>
          <a:xfrm>
            <a:off x="1027242" y="1948635"/>
            <a:ext cx="10178604" cy="502766"/>
          </a:xfrm>
          <a:prstGeom prst="rect">
            <a:avLst/>
          </a:prstGeom>
          <a:noFill/>
        </p:spPr>
        <p:txBody>
          <a:bodyPr wrap="square">
            <a:spAutoFit/>
          </a:bodyPr>
          <a:lstStyle/>
          <a:p>
            <a:r>
              <a:rPr lang="en-US" sz="2667">
                <a:solidFill>
                  <a:srgbClr val="0E78C0"/>
                </a:solidFill>
              </a:rPr>
              <a:t>Mức độ tiêu tốn thời gian và không gian dữ liệu của thuật toán</a:t>
            </a:r>
          </a:p>
        </p:txBody>
      </p:sp>
      <p:pic>
        <p:nvPicPr>
          <p:cNvPr id="2" name="Picture 1">
            <a:extLst>
              <a:ext uri="{FF2B5EF4-FFF2-40B4-BE49-F238E27FC236}">
                <a16:creationId xmlns:a16="http://schemas.microsoft.com/office/drawing/2014/main" id="{80F64F22-6B4E-480F-B868-9D484F22715A}"/>
              </a:ext>
            </a:extLst>
          </p:cNvPr>
          <p:cNvPicPr>
            <a:picLocks noChangeAspect="1"/>
          </p:cNvPicPr>
          <p:nvPr/>
        </p:nvPicPr>
        <p:blipFill>
          <a:blip r:embed="rId4"/>
          <a:stretch>
            <a:fillRect/>
          </a:stretch>
        </p:blipFill>
        <p:spPr>
          <a:xfrm>
            <a:off x="1124042" y="2733588"/>
            <a:ext cx="4914060" cy="1282600"/>
          </a:xfrm>
          <a:prstGeom prst="rect">
            <a:avLst/>
          </a:prstGeom>
          <a:ln w="12700">
            <a:solidFill>
              <a:schemeClr val="accent1"/>
            </a:solidFill>
          </a:ln>
        </p:spPr>
      </p:pic>
    </p:spTree>
    <p:extLst>
      <p:ext uri="{BB962C8B-B14F-4D97-AF65-F5344CB8AC3E}">
        <p14:creationId xmlns:p14="http://schemas.microsoft.com/office/powerpoint/2010/main" val="41301072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2C22FE-BAE5-4193-8C9F-E7F2CE06B7DE}"/>
              </a:ext>
            </a:extLst>
          </p:cNvPr>
          <p:cNvSpPr>
            <a:spLocks noGrp="1"/>
          </p:cNvSpPr>
          <p:nvPr>
            <p:ph type="sldNum" idx="12"/>
          </p:nvPr>
        </p:nvSpPr>
        <p:spPr/>
        <p:txBody>
          <a:bodyPr/>
          <a:lstStyle/>
          <a:p>
            <a:fld id="{00000000-1234-1234-1234-123412341234}" type="slidenum">
              <a:rPr lang="en" smtClean="0"/>
              <a:pPr/>
              <a:t>12</a:t>
            </a:fld>
            <a:endParaRPr lang="en"/>
          </a:p>
        </p:txBody>
      </p:sp>
      <p:sp>
        <p:nvSpPr>
          <p:cNvPr id="3" name="TextBox 2">
            <a:extLst>
              <a:ext uri="{FF2B5EF4-FFF2-40B4-BE49-F238E27FC236}">
                <a16:creationId xmlns:a16="http://schemas.microsoft.com/office/drawing/2014/main" id="{B1C596F9-4C61-43C6-A79E-86C3A37DF976}"/>
              </a:ext>
            </a:extLst>
          </p:cNvPr>
          <p:cNvSpPr txBox="1"/>
          <p:nvPr/>
        </p:nvSpPr>
        <p:spPr>
          <a:xfrm>
            <a:off x="1006698" y="1016306"/>
            <a:ext cx="10178604" cy="5017527"/>
          </a:xfrm>
          <a:prstGeom prst="rect">
            <a:avLst/>
          </a:prstGeom>
          <a:noFill/>
        </p:spPr>
        <p:txBody>
          <a:bodyPr wrap="square">
            <a:spAutoFit/>
          </a:bodyPr>
          <a:lstStyle/>
          <a:p>
            <a:r>
              <a:rPr lang="en-US" sz="2667">
                <a:solidFill>
                  <a:srgbClr val="0E78C0"/>
                </a:solidFill>
              </a:rPr>
              <a:t>Ví dụ:</a:t>
            </a:r>
          </a:p>
          <a:p>
            <a:endParaRPr lang="en-US" sz="2667">
              <a:solidFill>
                <a:srgbClr val="0E78C0"/>
              </a:solidFill>
            </a:endParaRPr>
          </a:p>
          <a:p>
            <a:r>
              <a:rPr lang="en-US" sz="2667">
                <a:solidFill>
                  <a:srgbClr val="0E78C0"/>
                </a:solidFill>
              </a:rPr>
              <a:t>- Giả sử dùng thuật toán QuickSort để sắp xếp 1000 phần tử, tốn ít nhất 200ms.</a:t>
            </a:r>
          </a:p>
          <a:p>
            <a:endParaRPr lang="en-US" sz="2667">
              <a:solidFill>
                <a:srgbClr val="0E78C0"/>
              </a:solidFill>
            </a:endParaRPr>
          </a:p>
          <a:p>
            <a:r>
              <a:rPr lang="en-US" sz="2667">
                <a:solidFill>
                  <a:srgbClr val="0E78C0"/>
                </a:solidFill>
              </a:rPr>
              <a:t>Quick Sort: O(nlogn)</a:t>
            </a:r>
          </a:p>
          <a:p>
            <a:endParaRPr lang="en-US" sz="2667">
              <a:solidFill>
                <a:srgbClr val="0E78C0"/>
              </a:solidFill>
            </a:endParaRPr>
          </a:p>
          <a:p>
            <a:pPr marL="457189" indent="-457189">
              <a:buFontTx/>
              <a:buChar char="-"/>
            </a:pPr>
            <a:r>
              <a:rPr lang="en-US" sz="2667">
                <a:solidFill>
                  <a:srgbClr val="0E78C0"/>
                </a:solidFill>
              </a:rPr>
              <a:t>Thuật toán Interchange Sort sẽ mất 66,7s để hoàn thành.</a:t>
            </a:r>
          </a:p>
          <a:p>
            <a:endParaRPr lang="en-US" sz="2667">
              <a:solidFill>
                <a:srgbClr val="0E78C0"/>
              </a:solidFill>
            </a:endParaRPr>
          </a:p>
          <a:p>
            <a:r>
              <a:rPr lang="en-US" sz="2667">
                <a:solidFill>
                  <a:srgbClr val="0E78C0"/>
                </a:solidFill>
              </a:rPr>
              <a:t>=&gt; Thuật toán Quick Sort trong trường hợp này có hiệu năng cao hơn thuật toán Interchange Sort</a:t>
            </a:r>
          </a:p>
          <a:p>
            <a:endParaRPr lang="en-US" sz="2667">
              <a:solidFill>
                <a:srgbClr val="0E78C0"/>
              </a:solidFill>
            </a:endParaRPr>
          </a:p>
        </p:txBody>
      </p:sp>
    </p:spTree>
    <p:extLst>
      <p:ext uri="{BB962C8B-B14F-4D97-AF65-F5344CB8AC3E}">
        <p14:creationId xmlns:p14="http://schemas.microsoft.com/office/powerpoint/2010/main" val="35762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D1F87B-71E0-46C2-BF20-7FC5EB2FA4E8}"/>
              </a:ext>
            </a:extLst>
          </p:cNvPr>
          <p:cNvSpPr>
            <a:spLocks noGrp="1"/>
          </p:cNvSpPr>
          <p:nvPr>
            <p:ph type="sldNum" idx="12"/>
          </p:nvPr>
        </p:nvSpPr>
        <p:spPr/>
        <p:txBody>
          <a:bodyPr/>
          <a:lstStyle/>
          <a:p>
            <a:fld id="{00000000-1234-1234-1234-123412341234}" type="slidenum">
              <a:rPr lang="en" smtClean="0"/>
              <a:pPr/>
              <a:t>13</a:t>
            </a:fld>
            <a:endParaRPr lang="en"/>
          </a:p>
        </p:txBody>
      </p:sp>
      <p:sp>
        <p:nvSpPr>
          <p:cNvPr id="3" name="TextBox 2">
            <a:extLst>
              <a:ext uri="{FF2B5EF4-FFF2-40B4-BE49-F238E27FC236}">
                <a16:creationId xmlns:a16="http://schemas.microsoft.com/office/drawing/2014/main" id="{287CFA27-9ECC-4698-8A71-6F71E5C5D62B}"/>
              </a:ext>
            </a:extLst>
          </p:cNvPr>
          <p:cNvSpPr txBox="1"/>
          <p:nvPr/>
        </p:nvSpPr>
        <p:spPr>
          <a:xfrm>
            <a:off x="1027242" y="1948635"/>
            <a:ext cx="10178604" cy="1734064"/>
          </a:xfrm>
          <a:prstGeom prst="rect">
            <a:avLst/>
          </a:prstGeom>
          <a:noFill/>
        </p:spPr>
        <p:txBody>
          <a:bodyPr wrap="square">
            <a:spAutoFit/>
          </a:bodyPr>
          <a:lstStyle/>
          <a:p>
            <a:r>
              <a:rPr lang="en-US" sz="2667">
                <a:solidFill>
                  <a:srgbClr val="0E78C0"/>
                </a:solidFill>
              </a:rPr>
              <a:t>Câu hỏi:</a:t>
            </a:r>
          </a:p>
          <a:p>
            <a:r>
              <a:rPr lang="en-US" sz="2667">
                <a:solidFill>
                  <a:srgbClr val="0E78C0"/>
                </a:solidFill>
              </a:rPr>
              <a:t>Giả sử có một trường hợp cả hai thuật toán Quick Sort và Merge Sort đều có thời gian thực thi như nhau. Vậy thuật toán nào có hiệu năng cao hơn?</a:t>
            </a:r>
          </a:p>
        </p:txBody>
      </p:sp>
    </p:spTree>
    <p:extLst>
      <p:ext uri="{BB962C8B-B14F-4D97-AF65-F5344CB8AC3E}">
        <p14:creationId xmlns:p14="http://schemas.microsoft.com/office/powerpoint/2010/main" val="427485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1389911"/>
            <a:ext cx="6096000" cy="584775"/>
          </a:xfrm>
          <a:prstGeom prst="rect">
            <a:avLst/>
          </a:prstGeom>
          <a:noFill/>
        </p:spPr>
        <p:txBody>
          <a:bodyPr wrap="square">
            <a:spAutoFit/>
          </a:bodyPr>
          <a:lstStyle/>
          <a:p>
            <a:r>
              <a:rPr lang="en-US" sz="3200" b="1">
                <a:solidFill>
                  <a:srgbClr val="0E78C0"/>
                </a:solidFill>
              </a:rPr>
              <a:t>Công cụ test</a:t>
            </a:r>
            <a:endParaRPr lang="en-US" sz="3200" b="1"/>
          </a:p>
        </p:txBody>
      </p:sp>
      <p:sp>
        <p:nvSpPr>
          <p:cNvPr id="7" name="TextBox 6">
            <a:extLst>
              <a:ext uri="{FF2B5EF4-FFF2-40B4-BE49-F238E27FC236}">
                <a16:creationId xmlns:a16="http://schemas.microsoft.com/office/drawing/2014/main" id="{EB3A3655-FBBB-456A-A253-AD772153266F}"/>
              </a:ext>
            </a:extLst>
          </p:cNvPr>
          <p:cNvSpPr txBox="1"/>
          <p:nvPr/>
        </p:nvSpPr>
        <p:spPr>
          <a:xfrm>
            <a:off x="925678" y="2318310"/>
            <a:ext cx="10178604" cy="1323632"/>
          </a:xfrm>
          <a:prstGeom prst="rect">
            <a:avLst/>
          </a:prstGeom>
          <a:noFill/>
        </p:spPr>
        <p:txBody>
          <a:bodyPr wrap="square">
            <a:spAutoFit/>
          </a:bodyPr>
          <a:lstStyle/>
          <a:p>
            <a:r>
              <a:rPr lang="en-US" sz="2667">
                <a:solidFill>
                  <a:srgbClr val="0E78C0"/>
                </a:solidFill>
              </a:rPr>
              <a:t>Một số trang web như Hackerrank, Leetcode, Wecode cho phép tạo bài toán và thêm bộ test. Ta có thể tận dụng để test cho chương trình mà không cần tạo trình chấm.</a:t>
            </a:r>
          </a:p>
        </p:txBody>
      </p:sp>
      <p:sp>
        <p:nvSpPr>
          <p:cNvPr id="8" name="TextBox 7">
            <a:extLst>
              <a:ext uri="{FF2B5EF4-FFF2-40B4-BE49-F238E27FC236}">
                <a16:creationId xmlns:a16="http://schemas.microsoft.com/office/drawing/2014/main" id="{0BD119D9-AD09-4FC2-80FD-3C59E278F443}"/>
              </a:ext>
            </a:extLst>
          </p:cNvPr>
          <p:cNvSpPr txBox="1"/>
          <p:nvPr/>
        </p:nvSpPr>
        <p:spPr>
          <a:xfrm>
            <a:off x="925678" y="4144457"/>
            <a:ext cx="10178604" cy="1795428"/>
          </a:xfrm>
          <a:prstGeom prst="rect">
            <a:avLst/>
          </a:prstGeom>
          <a:noFill/>
        </p:spPr>
        <p:txBody>
          <a:bodyPr wrap="square">
            <a:spAutoFit/>
          </a:bodyPr>
          <a:lstStyle/>
          <a:p>
            <a:r>
              <a:rPr lang="en-US" sz="2667">
                <a:solidFill>
                  <a:srgbClr val="0E78C0"/>
                </a:solidFill>
              </a:rPr>
              <a:t>Trong thực tế, để kiểm thử cho ứng dụng web, phần mềm, cơ sở dữ liệu, API. Người ta sử dụng các phần mềm chuyên dụng như Selenium, TestingWhiz, TestComplete, …</a:t>
            </a:r>
          </a:p>
          <a:p>
            <a:endParaRPr lang="en-US" sz="2800" b="1"/>
          </a:p>
        </p:txBody>
      </p:sp>
    </p:spTree>
    <p:extLst>
      <p:ext uri="{BB962C8B-B14F-4D97-AF65-F5344CB8AC3E}">
        <p14:creationId xmlns:p14="http://schemas.microsoft.com/office/powerpoint/2010/main" val="3051147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1109581"/>
            <a:ext cx="7103201" cy="584775"/>
          </a:xfrm>
          <a:prstGeom prst="rect">
            <a:avLst/>
          </a:prstGeom>
          <a:noFill/>
        </p:spPr>
        <p:txBody>
          <a:bodyPr wrap="square">
            <a:spAutoFit/>
          </a:bodyPr>
          <a:lstStyle/>
          <a:p>
            <a:r>
              <a:rPr lang="en-US" sz="3200" b="1">
                <a:solidFill>
                  <a:srgbClr val="0E78C0"/>
                </a:solidFill>
              </a:rPr>
              <a:t>Kiểm thử phần mềm trong thực tế</a:t>
            </a:r>
            <a:endParaRPr lang="en-US" sz="3200" b="1"/>
          </a:p>
        </p:txBody>
      </p:sp>
      <p:sp>
        <p:nvSpPr>
          <p:cNvPr id="7" name="TextBox 6">
            <a:extLst>
              <a:ext uri="{FF2B5EF4-FFF2-40B4-BE49-F238E27FC236}">
                <a16:creationId xmlns:a16="http://schemas.microsoft.com/office/drawing/2014/main" id="{7111791E-071A-4242-8674-9B4A7E44E06C}"/>
              </a:ext>
            </a:extLst>
          </p:cNvPr>
          <p:cNvSpPr txBox="1"/>
          <p:nvPr/>
        </p:nvSpPr>
        <p:spPr>
          <a:xfrm>
            <a:off x="578733" y="1775585"/>
            <a:ext cx="11520668" cy="432605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vi-VN" sz="2667">
                <a:solidFill>
                  <a:srgbClr val="0E78C0"/>
                </a:solidFill>
              </a:rPr>
              <a:t>Là quá trình thực thi 1 chương trình với mục đích tìm ra lỗi.</a:t>
            </a:r>
          </a:p>
          <a:p>
            <a:pPr marL="457200" indent="-457200">
              <a:lnSpc>
                <a:spcPct val="150000"/>
              </a:lnSpc>
              <a:buFont typeface="Arial" panose="020B0604020202020204" pitchFamily="34" charset="0"/>
              <a:buChar char="•"/>
            </a:pPr>
            <a:r>
              <a:rPr lang="vi-VN" sz="2667">
                <a:solidFill>
                  <a:srgbClr val="0E78C0"/>
                </a:solidFill>
              </a:rPr>
              <a:t>Đảm bảo sản phẩm phần mềm đáp ứng chính xác, đầy đủ và đúng theo yêu cầu của khách hàng, yêu cầu của sản phẩm đề đã đặt ra.</a:t>
            </a:r>
          </a:p>
          <a:p>
            <a:pPr marL="457200" indent="-457200">
              <a:lnSpc>
                <a:spcPct val="150000"/>
              </a:lnSpc>
              <a:buFont typeface="Arial" panose="020B0604020202020204" pitchFamily="34" charset="0"/>
              <a:buChar char="•"/>
            </a:pPr>
            <a:r>
              <a:rPr lang="vi-VN" sz="2667">
                <a:solidFill>
                  <a:srgbClr val="0E78C0"/>
                </a:solidFill>
              </a:rPr>
              <a:t>Cung cấp mục tiêu, cái nhìn độc lập về phần mềm, điều này cho phép việc đánh giá và hiểu rõ các rủi ro khi thực thi phần mềm.</a:t>
            </a:r>
          </a:p>
          <a:p>
            <a:pPr marL="457200" indent="-457200">
              <a:lnSpc>
                <a:spcPct val="150000"/>
              </a:lnSpc>
              <a:buFont typeface="Arial" panose="020B0604020202020204" pitchFamily="34" charset="0"/>
              <a:buChar char="•"/>
            </a:pPr>
            <a:r>
              <a:rPr lang="vi-VN" sz="2667">
                <a:solidFill>
                  <a:srgbClr val="0E78C0"/>
                </a:solidFill>
              </a:rPr>
              <a:t>Tạo điều kiện cho bạn tận dụng tối đa tư duy đánh giá và sáng tạo để bạn có thể phát hiện ra những điểm mà người khác chưa nhìn thấy.</a:t>
            </a:r>
          </a:p>
        </p:txBody>
      </p:sp>
    </p:spTree>
    <p:extLst>
      <p:ext uri="{BB962C8B-B14F-4D97-AF65-F5344CB8AC3E}">
        <p14:creationId xmlns:p14="http://schemas.microsoft.com/office/powerpoint/2010/main" val="31649839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1300702"/>
            <a:ext cx="7103201" cy="584775"/>
          </a:xfrm>
          <a:prstGeom prst="rect">
            <a:avLst/>
          </a:prstGeom>
          <a:noFill/>
        </p:spPr>
        <p:txBody>
          <a:bodyPr wrap="square">
            <a:spAutoFit/>
          </a:bodyPr>
          <a:lstStyle/>
          <a:p>
            <a:r>
              <a:rPr lang="en-US" sz="3200" b="1">
                <a:solidFill>
                  <a:srgbClr val="0E78C0"/>
                </a:solidFill>
              </a:rPr>
              <a:t>Quy trình test/kiểm thử trong thực tế</a:t>
            </a:r>
            <a:endParaRPr lang="en-US" sz="3200" b="1"/>
          </a:p>
        </p:txBody>
      </p:sp>
      <p:pic>
        <p:nvPicPr>
          <p:cNvPr id="3" name="Picture 2">
            <a:extLst>
              <a:ext uri="{FF2B5EF4-FFF2-40B4-BE49-F238E27FC236}">
                <a16:creationId xmlns:a16="http://schemas.microsoft.com/office/drawing/2014/main" id="{13DA81A2-C521-4909-BAEB-A4F55AF91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2248829"/>
            <a:ext cx="5715000" cy="3810000"/>
          </a:xfrm>
          <a:prstGeom prst="rect">
            <a:avLst/>
          </a:prstGeom>
        </p:spPr>
      </p:pic>
    </p:spTree>
    <p:extLst>
      <p:ext uri="{BB962C8B-B14F-4D97-AF65-F5344CB8AC3E}">
        <p14:creationId xmlns:p14="http://schemas.microsoft.com/office/powerpoint/2010/main" val="44514930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graphicFrame>
        <p:nvGraphicFramePr>
          <p:cNvPr id="2" name="Table 1">
            <a:extLst>
              <a:ext uri="{FF2B5EF4-FFF2-40B4-BE49-F238E27FC236}">
                <a16:creationId xmlns:a16="http://schemas.microsoft.com/office/drawing/2014/main" id="{985E619E-370D-4A63-B71C-BD8F11E23DAA}"/>
              </a:ext>
            </a:extLst>
          </p:cNvPr>
          <p:cNvGraphicFramePr>
            <a:graphicFrameLocks noGrp="1"/>
          </p:cNvGraphicFramePr>
          <p:nvPr>
            <p:extLst>
              <p:ext uri="{D42A27DB-BD31-4B8C-83A1-F6EECF244321}">
                <p14:modId xmlns:p14="http://schemas.microsoft.com/office/powerpoint/2010/main" val="1791934546"/>
              </p:ext>
            </p:extLst>
          </p:nvPr>
        </p:nvGraphicFramePr>
        <p:xfrm>
          <a:off x="509286" y="1088003"/>
          <a:ext cx="11134845" cy="5399747"/>
        </p:xfrm>
        <a:graphic>
          <a:graphicData uri="http://schemas.openxmlformats.org/drawingml/2006/table">
            <a:tbl>
              <a:tblPr>
                <a:tableStyleId>{775DCB02-9BB8-47FD-8907-85C794F793BA}</a:tableStyleId>
              </a:tblPr>
              <a:tblGrid>
                <a:gridCol w="3711615">
                  <a:extLst>
                    <a:ext uri="{9D8B030D-6E8A-4147-A177-3AD203B41FA5}">
                      <a16:colId xmlns:a16="http://schemas.microsoft.com/office/drawing/2014/main" val="2368336176"/>
                    </a:ext>
                  </a:extLst>
                </a:gridCol>
                <a:gridCol w="3711615">
                  <a:extLst>
                    <a:ext uri="{9D8B030D-6E8A-4147-A177-3AD203B41FA5}">
                      <a16:colId xmlns:a16="http://schemas.microsoft.com/office/drawing/2014/main" val="1895273725"/>
                    </a:ext>
                  </a:extLst>
                </a:gridCol>
                <a:gridCol w="3711615">
                  <a:extLst>
                    <a:ext uri="{9D8B030D-6E8A-4147-A177-3AD203B41FA5}">
                      <a16:colId xmlns:a16="http://schemas.microsoft.com/office/drawing/2014/main" val="3878683130"/>
                    </a:ext>
                  </a:extLst>
                </a:gridCol>
              </a:tblGrid>
              <a:tr h="238861">
                <a:tc>
                  <a:txBody>
                    <a:bodyPr/>
                    <a:lstStyle/>
                    <a:p>
                      <a:r>
                        <a:rPr lang="en-US" sz="2400"/>
                        <a:t>Quy trình</a:t>
                      </a:r>
                    </a:p>
                  </a:txBody>
                  <a:tcPr marL="27716" marR="27716" marT="13858" marB="13858" anchor="ctr"/>
                </a:tc>
                <a:tc>
                  <a:txBody>
                    <a:bodyPr/>
                    <a:lstStyle/>
                    <a:p>
                      <a:r>
                        <a:rPr lang="en-US" sz="2400"/>
                        <a:t>Đầu vào</a:t>
                      </a:r>
                    </a:p>
                  </a:txBody>
                  <a:tcPr marL="27716" marR="27716" marT="13858" marB="13858" anchor="ctr"/>
                </a:tc>
                <a:tc>
                  <a:txBody>
                    <a:bodyPr/>
                    <a:lstStyle/>
                    <a:p>
                      <a:r>
                        <a:rPr lang="en-US" sz="2400"/>
                        <a:t>Đầu ra</a:t>
                      </a:r>
                    </a:p>
                  </a:txBody>
                  <a:tcPr marL="27716" marR="27716" marT="13858" marB="13858" anchor="ctr"/>
                </a:tc>
                <a:extLst>
                  <a:ext uri="{0D108BD9-81ED-4DB2-BD59-A6C34878D82A}">
                    <a16:rowId xmlns:a16="http://schemas.microsoft.com/office/drawing/2014/main" val="2877058770"/>
                  </a:ext>
                </a:extLst>
              </a:tr>
              <a:tr h="1525768">
                <a:tc>
                  <a:txBody>
                    <a:bodyPr/>
                    <a:lstStyle/>
                    <a:p>
                      <a:r>
                        <a:rPr lang="en-US" sz="2400"/>
                        <a:t>Phân tích yêu cầu</a:t>
                      </a:r>
                    </a:p>
                  </a:txBody>
                  <a:tcPr marL="27716" marR="27716" marT="13858" marB="13858" anchor="ctr"/>
                </a:tc>
                <a:tc>
                  <a:txBody>
                    <a:bodyPr/>
                    <a:lstStyle/>
                    <a:p>
                      <a:r>
                        <a:rPr lang="en-US" sz="2400"/>
                        <a:t>Tài liệu SRS, tài liệu thiết kế, bản prototype</a:t>
                      </a:r>
                    </a:p>
                  </a:txBody>
                  <a:tcPr marL="27716" marR="27716" marT="13858" marB="13858" anchor="ctr"/>
                </a:tc>
                <a:tc>
                  <a:txBody>
                    <a:bodyPr/>
                    <a:lstStyle/>
                    <a:p>
                      <a:r>
                        <a:rPr lang="en-US" sz="2400"/>
                        <a:t>File Q &amp; A</a:t>
                      </a:r>
                    </a:p>
                  </a:txBody>
                  <a:tcPr marL="27716" marR="27716" marT="13858" marB="13858" anchor="ctr"/>
                </a:tc>
                <a:extLst>
                  <a:ext uri="{0D108BD9-81ED-4DB2-BD59-A6C34878D82A}">
                    <a16:rowId xmlns:a16="http://schemas.microsoft.com/office/drawing/2014/main" val="3989495737"/>
                  </a:ext>
                </a:extLst>
              </a:tr>
              <a:tr h="1954735">
                <a:tc>
                  <a:txBody>
                    <a:bodyPr/>
                    <a:lstStyle/>
                    <a:p>
                      <a:r>
                        <a:rPr lang="en-US" sz="2400"/>
                        <a:t>Lập kế hoạch</a:t>
                      </a:r>
                    </a:p>
                  </a:txBody>
                  <a:tcPr marL="27716" marR="27716" marT="13858" marB="13858" anchor="ctr"/>
                </a:tc>
                <a:tc>
                  <a:txBody>
                    <a:bodyPr/>
                    <a:lstStyle/>
                    <a:p>
                      <a:r>
                        <a:rPr lang="vi-VN" sz="2400"/>
                        <a:t>Các tài liệu đã được cập nhật thông qua file Q &amp; A trong giai đoạn phân tích yêu cầu</a:t>
                      </a:r>
                    </a:p>
                  </a:txBody>
                  <a:tcPr marL="27716" marR="27716" marT="13858" marB="13858" anchor="ctr"/>
                </a:tc>
                <a:tc>
                  <a:txBody>
                    <a:bodyPr/>
                    <a:lstStyle/>
                    <a:p>
                      <a:r>
                        <a:rPr lang="en-US" sz="2400"/>
                        <a:t>Test plan, checklist</a:t>
                      </a:r>
                    </a:p>
                  </a:txBody>
                  <a:tcPr marL="27716" marR="27716" marT="13858" marB="13858" anchor="ctr"/>
                </a:tc>
                <a:extLst>
                  <a:ext uri="{0D108BD9-81ED-4DB2-BD59-A6C34878D82A}">
                    <a16:rowId xmlns:a16="http://schemas.microsoft.com/office/drawing/2014/main" val="3018844533"/>
                  </a:ext>
                </a:extLst>
              </a:tr>
              <a:tr h="1525768">
                <a:tc>
                  <a:txBody>
                    <a:bodyPr/>
                    <a:lstStyle/>
                    <a:p>
                      <a:r>
                        <a:rPr lang="en-US" sz="2400"/>
                        <a:t>Thiết kế kiểm thử</a:t>
                      </a:r>
                    </a:p>
                  </a:txBody>
                  <a:tcPr marL="27716" marR="27716" marT="13858" marB="13858" anchor="ctr"/>
                </a:tc>
                <a:tc>
                  <a:txBody>
                    <a:bodyPr/>
                    <a:lstStyle/>
                    <a:p>
                      <a:r>
                        <a:rPr lang="vi-VN" sz="2400"/>
                        <a:t>Test plan, checklist và các tài liệu đặc tả đã được cập nhật</a:t>
                      </a:r>
                    </a:p>
                  </a:txBody>
                  <a:tcPr marL="27716" marR="27716" marT="13858" marB="13858" anchor="ctr"/>
                </a:tc>
                <a:tc>
                  <a:txBody>
                    <a:bodyPr/>
                    <a:lstStyle/>
                    <a:p>
                      <a:r>
                        <a:rPr lang="en-US" sz="2400"/>
                        <a:t>Test design, test case, check list, test data, test automation script</a:t>
                      </a:r>
                    </a:p>
                  </a:txBody>
                  <a:tcPr marL="27716" marR="27716" marT="13858" marB="13858" anchor="ctr"/>
                </a:tc>
                <a:extLst>
                  <a:ext uri="{0D108BD9-81ED-4DB2-BD59-A6C34878D82A}">
                    <a16:rowId xmlns:a16="http://schemas.microsoft.com/office/drawing/2014/main" val="1458373390"/>
                  </a:ext>
                </a:extLst>
              </a:tr>
            </a:tbl>
          </a:graphicData>
        </a:graphic>
      </p:graphicFrame>
    </p:spTree>
    <p:extLst>
      <p:ext uri="{BB962C8B-B14F-4D97-AF65-F5344CB8AC3E}">
        <p14:creationId xmlns:p14="http://schemas.microsoft.com/office/powerpoint/2010/main" val="251654007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graphicFrame>
        <p:nvGraphicFramePr>
          <p:cNvPr id="2" name="Table 1">
            <a:extLst>
              <a:ext uri="{FF2B5EF4-FFF2-40B4-BE49-F238E27FC236}">
                <a16:creationId xmlns:a16="http://schemas.microsoft.com/office/drawing/2014/main" id="{985E619E-370D-4A63-B71C-BD8F11E23DAA}"/>
              </a:ext>
            </a:extLst>
          </p:cNvPr>
          <p:cNvGraphicFramePr>
            <a:graphicFrameLocks noGrp="1"/>
          </p:cNvGraphicFramePr>
          <p:nvPr>
            <p:extLst>
              <p:ext uri="{D42A27DB-BD31-4B8C-83A1-F6EECF244321}">
                <p14:modId xmlns:p14="http://schemas.microsoft.com/office/powerpoint/2010/main" val="1725067182"/>
              </p:ext>
            </p:extLst>
          </p:nvPr>
        </p:nvGraphicFramePr>
        <p:xfrm>
          <a:off x="428263" y="1041722"/>
          <a:ext cx="11239017" cy="4320510"/>
        </p:xfrm>
        <a:graphic>
          <a:graphicData uri="http://schemas.openxmlformats.org/drawingml/2006/table">
            <a:tbl>
              <a:tblPr>
                <a:tableStyleId>{775DCB02-9BB8-47FD-8907-85C794F793BA}</a:tableStyleId>
              </a:tblPr>
              <a:tblGrid>
                <a:gridCol w="3746339">
                  <a:extLst>
                    <a:ext uri="{9D8B030D-6E8A-4147-A177-3AD203B41FA5}">
                      <a16:colId xmlns:a16="http://schemas.microsoft.com/office/drawing/2014/main" val="2368336176"/>
                    </a:ext>
                  </a:extLst>
                </a:gridCol>
                <a:gridCol w="3746339">
                  <a:extLst>
                    <a:ext uri="{9D8B030D-6E8A-4147-A177-3AD203B41FA5}">
                      <a16:colId xmlns:a16="http://schemas.microsoft.com/office/drawing/2014/main" val="1895273725"/>
                    </a:ext>
                  </a:extLst>
                </a:gridCol>
                <a:gridCol w="3746339">
                  <a:extLst>
                    <a:ext uri="{9D8B030D-6E8A-4147-A177-3AD203B41FA5}">
                      <a16:colId xmlns:a16="http://schemas.microsoft.com/office/drawing/2014/main" val="3878683130"/>
                    </a:ext>
                  </a:extLst>
                </a:gridCol>
              </a:tblGrid>
              <a:tr h="238861">
                <a:tc>
                  <a:txBody>
                    <a:bodyPr/>
                    <a:lstStyle/>
                    <a:p>
                      <a:r>
                        <a:rPr lang="en-US" sz="2400"/>
                        <a:t>Quy trình</a:t>
                      </a:r>
                    </a:p>
                  </a:txBody>
                  <a:tcPr marL="27716" marR="27716" marT="13858" marB="13858" anchor="ctr"/>
                </a:tc>
                <a:tc>
                  <a:txBody>
                    <a:bodyPr/>
                    <a:lstStyle/>
                    <a:p>
                      <a:r>
                        <a:rPr lang="en-US" sz="2400"/>
                        <a:t>Đầu vào</a:t>
                      </a:r>
                    </a:p>
                  </a:txBody>
                  <a:tcPr marL="27716" marR="27716" marT="13858" marB="13858" anchor="ctr"/>
                </a:tc>
                <a:tc>
                  <a:txBody>
                    <a:bodyPr/>
                    <a:lstStyle/>
                    <a:p>
                      <a:r>
                        <a:rPr lang="en-US" sz="2400"/>
                        <a:t>Đầu ra</a:t>
                      </a:r>
                    </a:p>
                  </a:txBody>
                  <a:tcPr marL="27716" marR="27716" marT="13858" marB="13858" anchor="ctr"/>
                </a:tc>
                <a:extLst>
                  <a:ext uri="{0D108BD9-81ED-4DB2-BD59-A6C34878D82A}">
                    <a16:rowId xmlns:a16="http://schemas.microsoft.com/office/drawing/2014/main" val="2877058770"/>
                  </a:ext>
                </a:extLst>
              </a:tr>
              <a:tr h="667828">
                <a:tc>
                  <a:txBody>
                    <a:bodyPr/>
                    <a:lstStyle/>
                    <a:p>
                      <a:r>
                        <a:rPr lang="vi-VN" sz="2400" dirty="0" err="1"/>
                        <a:t>Chuẩn</a:t>
                      </a:r>
                      <a:r>
                        <a:rPr lang="vi-VN" sz="2400" dirty="0"/>
                        <a:t> </a:t>
                      </a:r>
                      <a:r>
                        <a:rPr lang="vi-VN" sz="2400" dirty="0" err="1"/>
                        <a:t>bị</a:t>
                      </a:r>
                      <a:r>
                        <a:rPr lang="vi-VN" sz="2400" dirty="0"/>
                        <a:t> môi </a:t>
                      </a:r>
                      <a:r>
                        <a:rPr lang="vi-VN" sz="2400" dirty="0" err="1"/>
                        <a:t>trường</a:t>
                      </a:r>
                      <a:endParaRPr lang="vi-VN" sz="2400" dirty="0"/>
                    </a:p>
                  </a:txBody>
                  <a:tcPr marL="27716" marR="27716" marT="13858" marB="13858" anchor="ctr"/>
                </a:tc>
                <a:tc>
                  <a:txBody>
                    <a:bodyPr/>
                    <a:lstStyle/>
                    <a:p>
                      <a:r>
                        <a:rPr lang="en-US" sz="2400"/>
                        <a:t>Test plan, smoke test case, test data</a:t>
                      </a:r>
                    </a:p>
                  </a:txBody>
                  <a:tcPr marL="27716" marR="27716" marT="13858" marB="13858" anchor="ctr"/>
                </a:tc>
                <a:tc>
                  <a:txBody>
                    <a:bodyPr/>
                    <a:lstStyle/>
                    <a:p>
                      <a:r>
                        <a:rPr lang="vi-VN" sz="2400"/>
                        <a:t>Môi trường đã được chuẩn bị sẵn sàng cho việc test và các kết quả của smoke test case</a:t>
                      </a:r>
                    </a:p>
                  </a:txBody>
                  <a:tcPr marL="27716" marR="27716" marT="13858" marB="13858" anchor="ctr"/>
                </a:tc>
                <a:extLst>
                  <a:ext uri="{0D108BD9-81ED-4DB2-BD59-A6C34878D82A}">
                    <a16:rowId xmlns:a16="http://schemas.microsoft.com/office/drawing/2014/main" val="1473088787"/>
                  </a:ext>
                </a:extLst>
              </a:tr>
              <a:tr h="1096798">
                <a:tc>
                  <a:txBody>
                    <a:bodyPr/>
                    <a:lstStyle/>
                    <a:p>
                      <a:r>
                        <a:rPr lang="en-US" sz="2400"/>
                        <a:t>Thực hiện kiểm thử</a:t>
                      </a:r>
                    </a:p>
                  </a:txBody>
                  <a:tcPr marL="27716" marR="27716" marT="13858" marB="13858" anchor="ctr"/>
                </a:tc>
                <a:tc>
                  <a:txBody>
                    <a:bodyPr/>
                    <a:lstStyle/>
                    <a:p>
                      <a:r>
                        <a:rPr lang="en-US" sz="2400"/>
                        <a:t>Test design, test case, check list, test data, test automation script</a:t>
                      </a:r>
                    </a:p>
                  </a:txBody>
                  <a:tcPr marL="27716" marR="27716" marT="13858" marB="13858" anchor="ctr"/>
                </a:tc>
                <a:tc>
                  <a:txBody>
                    <a:bodyPr/>
                    <a:lstStyle/>
                    <a:p>
                      <a:r>
                        <a:rPr lang="en-US" sz="2400"/>
                        <a:t>Test results, defect reports</a:t>
                      </a:r>
                    </a:p>
                  </a:txBody>
                  <a:tcPr marL="27716" marR="27716" marT="13858" marB="13858" anchor="ctr"/>
                </a:tc>
                <a:extLst>
                  <a:ext uri="{0D108BD9-81ED-4DB2-BD59-A6C34878D82A}">
                    <a16:rowId xmlns:a16="http://schemas.microsoft.com/office/drawing/2014/main" val="1866840566"/>
                  </a:ext>
                </a:extLst>
              </a:tr>
              <a:tr h="1311282">
                <a:tc>
                  <a:txBody>
                    <a:bodyPr/>
                    <a:lstStyle/>
                    <a:p>
                      <a:r>
                        <a:rPr lang="en-US" sz="2400"/>
                        <a:t>Kết thúc</a:t>
                      </a:r>
                    </a:p>
                  </a:txBody>
                  <a:tcPr marL="27716" marR="27716" marT="13858" marB="13858" anchor="ctr"/>
                </a:tc>
                <a:tc>
                  <a:txBody>
                    <a:bodyPr/>
                    <a:lstStyle/>
                    <a:p>
                      <a:r>
                        <a:rPr lang="vi-VN" sz="2400"/>
                        <a:t>Tất cả các tài liệu được tổng hợp từ giai đoạn đầu tiên</a:t>
                      </a:r>
                    </a:p>
                  </a:txBody>
                  <a:tcPr marL="27716" marR="27716" marT="13858" marB="13858" anchor="ctr"/>
                </a:tc>
                <a:tc>
                  <a:txBody>
                    <a:bodyPr/>
                    <a:lstStyle/>
                    <a:p>
                      <a:r>
                        <a:rPr lang="en-US" sz="2400" dirty="0"/>
                        <a:t>Test report, test results final</a:t>
                      </a:r>
                    </a:p>
                  </a:txBody>
                  <a:tcPr marL="27716" marR="27716" marT="13858" marB="13858" anchor="ctr"/>
                </a:tc>
                <a:extLst>
                  <a:ext uri="{0D108BD9-81ED-4DB2-BD59-A6C34878D82A}">
                    <a16:rowId xmlns:a16="http://schemas.microsoft.com/office/drawing/2014/main" val="4062292594"/>
                  </a:ext>
                </a:extLst>
              </a:tr>
            </a:tbl>
          </a:graphicData>
        </a:graphic>
      </p:graphicFrame>
    </p:spTree>
    <p:extLst>
      <p:ext uri="{BB962C8B-B14F-4D97-AF65-F5344CB8AC3E}">
        <p14:creationId xmlns:p14="http://schemas.microsoft.com/office/powerpoint/2010/main" val="15811392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1300702"/>
            <a:ext cx="7103201" cy="584775"/>
          </a:xfrm>
          <a:prstGeom prst="rect">
            <a:avLst/>
          </a:prstGeom>
          <a:noFill/>
        </p:spPr>
        <p:txBody>
          <a:bodyPr wrap="square">
            <a:spAutoFit/>
          </a:bodyPr>
          <a:lstStyle/>
          <a:p>
            <a:r>
              <a:rPr lang="en-US" sz="3200" b="1">
                <a:solidFill>
                  <a:srgbClr val="0E78C0"/>
                </a:solidFill>
              </a:rPr>
              <a:t>Một số khái niệm về kiểm thử</a:t>
            </a:r>
            <a:endParaRPr lang="en-US" sz="3200" b="1"/>
          </a:p>
        </p:txBody>
      </p:sp>
      <p:pic>
        <p:nvPicPr>
          <p:cNvPr id="3" name="Picture 2">
            <a:extLst>
              <a:ext uri="{FF2B5EF4-FFF2-40B4-BE49-F238E27FC236}">
                <a16:creationId xmlns:a16="http://schemas.microsoft.com/office/drawing/2014/main" id="{13DA81A2-C521-4909-BAEB-A4F55AF91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2248829"/>
            <a:ext cx="5715000" cy="3810000"/>
          </a:xfrm>
          <a:prstGeom prst="rect">
            <a:avLst/>
          </a:prstGeom>
        </p:spPr>
      </p:pic>
    </p:spTree>
    <p:extLst>
      <p:ext uri="{BB962C8B-B14F-4D97-AF65-F5344CB8AC3E}">
        <p14:creationId xmlns:p14="http://schemas.microsoft.com/office/powerpoint/2010/main" val="179588622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9" name="Google Shape;150;p30">
            <a:extLst>
              <a:ext uri="{FF2B5EF4-FFF2-40B4-BE49-F238E27FC236}">
                <a16:creationId xmlns:a16="http://schemas.microsoft.com/office/drawing/2014/main" id="{AFC3779B-5876-4AC5-A2D1-5B4B6D05D450}"/>
              </a:ext>
            </a:extLst>
          </p:cNvPr>
          <p:cNvSpPr txBox="1">
            <a:spLocks/>
          </p:cNvSpPr>
          <p:nvPr/>
        </p:nvSpPr>
        <p:spPr>
          <a:xfrm>
            <a:off x="4514500" y="2798200"/>
            <a:ext cx="3163200" cy="1261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a:solidFill>
                  <a:srgbClr val="0E78C0"/>
                </a:solidFill>
                <a:latin typeface="+mj-lt"/>
              </a:rPr>
              <a:t>Nội dung</a:t>
            </a:r>
          </a:p>
        </p:txBody>
      </p:sp>
      <p:sp>
        <p:nvSpPr>
          <p:cNvPr id="20" name="Google Shape;151;p30">
            <a:extLst>
              <a:ext uri="{FF2B5EF4-FFF2-40B4-BE49-F238E27FC236}">
                <a16:creationId xmlns:a16="http://schemas.microsoft.com/office/drawing/2014/main" id="{BF357962-4923-460C-9367-4B70EA4A4A0B}"/>
              </a:ext>
            </a:extLst>
          </p:cNvPr>
          <p:cNvSpPr txBox="1">
            <a:spLocks/>
          </p:cNvSpPr>
          <p:nvPr/>
        </p:nvSpPr>
        <p:spPr>
          <a:xfrm>
            <a:off x="526488" y="1113937"/>
            <a:ext cx="2632400"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667" b="1">
                <a:solidFill>
                  <a:srgbClr val="0E78C0"/>
                </a:solidFill>
                <a:latin typeface="Calibri" panose="020F0502020204030204" pitchFamily="34" charset="0"/>
                <a:cs typeface="Calibri" panose="020F0502020204030204" pitchFamily="34" charset="0"/>
              </a:rPr>
              <a:t>Bộ test là gì?</a:t>
            </a:r>
          </a:p>
        </p:txBody>
      </p:sp>
      <p:sp>
        <p:nvSpPr>
          <p:cNvPr id="21" name="Google Shape;153;p30">
            <a:extLst>
              <a:ext uri="{FF2B5EF4-FFF2-40B4-BE49-F238E27FC236}">
                <a16:creationId xmlns:a16="http://schemas.microsoft.com/office/drawing/2014/main" id="{B0A92611-4E97-44EF-9BC8-AC6D2204CC38}"/>
              </a:ext>
            </a:extLst>
          </p:cNvPr>
          <p:cNvSpPr txBox="1">
            <a:spLocks/>
          </p:cNvSpPr>
          <p:nvPr/>
        </p:nvSpPr>
        <p:spPr>
          <a:xfrm>
            <a:off x="526489" y="2474988"/>
            <a:ext cx="263239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667" b="1">
                <a:solidFill>
                  <a:srgbClr val="0E78C0"/>
                </a:solidFill>
                <a:latin typeface="Calibri" panose="020F0502020204030204" pitchFamily="34" charset="0"/>
                <a:cs typeface="Calibri" panose="020F0502020204030204" pitchFamily="34" charset="0"/>
              </a:rPr>
              <a:t>Tính đúng đắn và hiệu năng</a:t>
            </a:r>
          </a:p>
        </p:txBody>
      </p:sp>
      <p:sp>
        <p:nvSpPr>
          <p:cNvPr id="22" name="Google Shape;155;p30">
            <a:extLst>
              <a:ext uri="{FF2B5EF4-FFF2-40B4-BE49-F238E27FC236}">
                <a16:creationId xmlns:a16="http://schemas.microsoft.com/office/drawing/2014/main" id="{B063ED7F-CA07-4B13-B14B-6ECF8D9DB0F2}"/>
              </a:ext>
            </a:extLst>
          </p:cNvPr>
          <p:cNvSpPr txBox="1">
            <a:spLocks/>
          </p:cNvSpPr>
          <p:nvPr/>
        </p:nvSpPr>
        <p:spPr>
          <a:xfrm>
            <a:off x="2731873" y="1159800"/>
            <a:ext cx="1476800" cy="77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4800" b="1">
                <a:solidFill>
                  <a:srgbClr val="0E78C0"/>
                </a:solidFill>
                <a:latin typeface="Exo 2" pitchFamily="2" charset="0"/>
              </a:rPr>
              <a:t>01</a:t>
            </a:r>
          </a:p>
        </p:txBody>
      </p:sp>
      <p:sp>
        <p:nvSpPr>
          <p:cNvPr id="23" name="Google Shape;156;p30">
            <a:extLst>
              <a:ext uri="{FF2B5EF4-FFF2-40B4-BE49-F238E27FC236}">
                <a16:creationId xmlns:a16="http://schemas.microsoft.com/office/drawing/2014/main" id="{D8E78F99-9B44-4D58-A0C8-F162F9DDA65E}"/>
              </a:ext>
            </a:extLst>
          </p:cNvPr>
          <p:cNvSpPr txBox="1">
            <a:spLocks/>
          </p:cNvSpPr>
          <p:nvPr/>
        </p:nvSpPr>
        <p:spPr>
          <a:xfrm>
            <a:off x="2807208" y="3773428"/>
            <a:ext cx="1476800" cy="77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4800" b="1">
                <a:solidFill>
                  <a:srgbClr val="0E78C0"/>
                </a:solidFill>
                <a:latin typeface="Exo 2" pitchFamily="2" charset="0"/>
              </a:rPr>
              <a:t>03</a:t>
            </a:r>
          </a:p>
        </p:txBody>
      </p:sp>
      <p:sp>
        <p:nvSpPr>
          <p:cNvPr id="24" name="Google Shape;157;p30">
            <a:extLst>
              <a:ext uri="{FF2B5EF4-FFF2-40B4-BE49-F238E27FC236}">
                <a16:creationId xmlns:a16="http://schemas.microsoft.com/office/drawing/2014/main" id="{0B0DDE31-94A4-4D60-B13A-AFB8D9A7B8D3}"/>
              </a:ext>
            </a:extLst>
          </p:cNvPr>
          <p:cNvSpPr txBox="1">
            <a:spLocks/>
          </p:cNvSpPr>
          <p:nvPr/>
        </p:nvSpPr>
        <p:spPr>
          <a:xfrm>
            <a:off x="2807208" y="2478281"/>
            <a:ext cx="1476800" cy="77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4800" b="1">
                <a:solidFill>
                  <a:srgbClr val="0E78C0"/>
                </a:solidFill>
                <a:latin typeface="Exo 2" pitchFamily="2" charset="0"/>
              </a:rPr>
              <a:t>02</a:t>
            </a:r>
          </a:p>
        </p:txBody>
      </p:sp>
      <p:cxnSp>
        <p:nvCxnSpPr>
          <p:cNvPr id="25" name="Google Shape;158;p30">
            <a:extLst>
              <a:ext uri="{FF2B5EF4-FFF2-40B4-BE49-F238E27FC236}">
                <a16:creationId xmlns:a16="http://schemas.microsoft.com/office/drawing/2014/main" id="{10DA0F72-27BB-4050-B38B-66C5F4EE601A}"/>
              </a:ext>
            </a:extLst>
          </p:cNvPr>
          <p:cNvCxnSpPr>
            <a:cxnSpLocks/>
          </p:cNvCxnSpPr>
          <p:nvPr/>
        </p:nvCxnSpPr>
        <p:spPr>
          <a:xfrm>
            <a:off x="4396300" y="1"/>
            <a:ext cx="0" cy="2863481"/>
          </a:xfrm>
          <a:prstGeom prst="straightConnector1">
            <a:avLst/>
          </a:prstGeom>
          <a:noFill/>
          <a:ln w="9525" cap="flat" cmpd="sng">
            <a:solidFill>
              <a:srgbClr val="0091EA"/>
            </a:solidFill>
            <a:prstDash val="solid"/>
            <a:round/>
            <a:headEnd type="none" w="med" len="med"/>
            <a:tailEnd type="none" w="med" len="med"/>
          </a:ln>
        </p:spPr>
      </p:cxnSp>
      <p:cxnSp>
        <p:nvCxnSpPr>
          <p:cNvPr id="43" name="Google Shape;159;p30">
            <a:extLst>
              <a:ext uri="{FF2B5EF4-FFF2-40B4-BE49-F238E27FC236}">
                <a16:creationId xmlns:a16="http://schemas.microsoft.com/office/drawing/2014/main" id="{BB542167-9518-4B16-9C9E-24728A360C0E}"/>
              </a:ext>
            </a:extLst>
          </p:cNvPr>
          <p:cNvCxnSpPr/>
          <p:nvPr/>
        </p:nvCxnSpPr>
        <p:spPr>
          <a:xfrm>
            <a:off x="7815933" y="4175200"/>
            <a:ext cx="0" cy="2706800"/>
          </a:xfrm>
          <a:prstGeom prst="straightConnector1">
            <a:avLst/>
          </a:prstGeom>
          <a:noFill/>
          <a:ln w="9525" cap="flat" cmpd="sng">
            <a:solidFill>
              <a:srgbClr val="0091EA"/>
            </a:solidFill>
            <a:prstDash val="solid"/>
            <a:round/>
            <a:headEnd type="none" w="med" len="med"/>
            <a:tailEnd type="none" w="med" len="med"/>
          </a:ln>
        </p:spPr>
      </p:cxnSp>
      <p:sp>
        <p:nvSpPr>
          <p:cNvPr id="44" name="Google Shape;160;p30">
            <a:extLst>
              <a:ext uri="{FF2B5EF4-FFF2-40B4-BE49-F238E27FC236}">
                <a16:creationId xmlns:a16="http://schemas.microsoft.com/office/drawing/2014/main" id="{62C78282-EF7C-4FFE-8C9C-D8CED86F0ABD}"/>
              </a:ext>
            </a:extLst>
          </p:cNvPr>
          <p:cNvSpPr txBox="1">
            <a:spLocks/>
          </p:cNvSpPr>
          <p:nvPr/>
        </p:nvSpPr>
        <p:spPr>
          <a:xfrm>
            <a:off x="7896011" y="2790184"/>
            <a:ext cx="1429600" cy="77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rgbClr val="0E78C0"/>
                </a:solidFill>
                <a:latin typeface="Exo 2" pitchFamily="2" charset="0"/>
              </a:rPr>
              <a:t>04</a:t>
            </a:r>
          </a:p>
        </p:txBody>
      </p:sp>
      <p:sp>
        <p:nvSpPr>
          <p:cNvPr id="45" name="Google Shape;161;p30">
            <a:extLst>
              <a:ext uri="{FF2B5EF4-FFF2-40B4-BE49-F238E27FC236}">
                <a16:creationId xmlns:a16="http://schemas.microsoft.com/office/drawing/2014/main" id="{303682A0-0A9E-4FD6-A2D3-E5BEA17D4C15}"/>
              </a:ext>
            </a:extLst>
          </p:cNvPr>
          <p:cNvSpPr txBox="1">
            <a:spLocks/>
          </p:cNvSpPr>
          <p:nvPr/>
        </p:nvSpPr>
        <p:spPr>
          <a:xfrm>
            <a:off x="7896011" y="4149781"/>
            <a:ext cx="1429600" cy="77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rgbClr val="0E78C0"/>
                </a:solidFill>
                <a:latin typeface="Exo 2" pitchFamily="2" charset="0"/>
              </a:rPr>
              <a:t>05</a:t>
            </a:r>
          </a:p>
        </p:txBody>
      </p:sp>
      <p:sp>
        <p:nvSpPr>
          <p:cNvPr id="46" name="Google Shape;162;p30">
            <a:extLst>
              <a:ext uri="{FF2B5EF4-FFF2-40B4-BE49-F238E27FC236}">
                <a16:creationId xmlns:a16="http://schemas.microsoft.com/office/drawing/2014/main" id="{9B395124-D3CE-46A0-8B08-1AD669432A30}"/>
              </a:ext>
            </a:extLst>
          </p:cNvPr>
          <p:cNvSpPr txBox="1">
            <a:spLocks/>
          </p:cNvSpPr>
          <p:nvPr/>
        </p:nvSpPr>
        <p:spPr>
          <a:xfrm>
            <a:off x="7896011" y="5509377"/>
            <a:ext cx="1429600" cy="770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800" b="1">
                <a:solidFill>
                  <a:srgbClr val="0E78C0"/>
                </a:solidFill>
                <a:latin typeface="Exo 2" pitchFamily="2" charset="0"/>
              </a:rPr>
              <a:t>06</a:t>
            </a:r>
          </a:p>
        </p:txBody>
      </p:sp>
      <p:sp>
        <p:nvSpPr>
          <p:cNvPr id="47" name="Google Shape;163;p30">
            <a:extLst>
              <a:ext uri="{FF2B5EF4-FFF2-40B4-BE49-F238E27FC236}">
                <a16:creationId xmlns:a16="http://schemas.microsoft.com/office/drawing/2014/main" id="{C6F4CDB4-9151-4403-BA49-72DC1D4E14E2}"/>
              </a:ext>
            </a:extLst>
          </p:cNvPr>
          <p:cNvSpPr txBox="1">
            <a:spLocks/>
          </p:cNvSpPr>
          <p:nvPr/>
        </p:nvSpPr>
        <p:spPr>
          <a:xfrm>
            <a:off x="390300" y="3828747"/>
            <a:ext cx="2822594"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2667" b="1">
                <a:solidFill>
                  <a:srgbClr val="0E78C0"/>
                </a:solidFill>
                <a:latin typeface="Calibri" panose="020F0502020204030204" pitchFamily="34" charset="0"/>
                <a:cs typeface="Calibri" panose="020F0502020204030204" pitchFamily="34" charset="0"/>
              </a:rPr>
              <a:t>Test chương trình bằng trình chấm</a:t>
            </a:r>
          </a:p>
        </p:txBody>
      </p:sp>
      <p:sp>
        <p:nvSpPr>
          <p:cNvPr id="50" name="Google Shape;169;p30">
            <a:extLst>
              <a:ext uri="{FF2B5EF4-FFF2-40B4-BE49-F238E27FC236}">
                <a16:creationId xmlns:a16="http://schemas.microsoft.com/office/drawing/2014/main" id="{8AB809C4-74FE-41B0-A795-C77EA893B4B1}"/>
              </a:ext>
            </a:extLst>
          </p:cNvPr>
          <p:cNvSpPr txBox="1">
            <a:spLocks/>
          </p:cNvSpPr>
          <p:nvPr/>
        </p:nvSpPr>
        <p:spPr>
          <a:xfrm>
            <a:off x="9058211" y="5696032"/>
            <a:ext cx="3158682"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67" b="1">
                <a:solidFill>
                  <a:srgbClr val="0E78C0"/>
                </a:solidFill>
                <a:latin typeface="Calibri" panose="020F0502020204030204" pitchFamily="34" charset="0"/>
                <a:cs typeface="Calibri" panose="020F0502020204030204" pitchFamily="34" charset="0"/>
              </a:rPr>
              <a:t>Nhận xét của mọi người      </a:t>
            </a:r>
          </a:p>
        </p:txBody>
      </p:sp>
      <p:pic>
        <p:nvPicPr>
          <p:cNvPr id="52" name="Picture 51" descr="Icon&#10;&#10;Description automatically generated">
            <a:extLst>
              <a:ext uri="{FF2B5EF4-FFF2-40B4-BE49-F238E27FC236}">
                <a16:creationId xmlns:a16="http://schemas.microsoft.com/office/drawing/2014/main" id="{4CA62B4F-4812-4356-B051-F588CEE78D11}"/>
              </a:ext>
            </a:extLst>
          </p:cNvPr>
          <p:cNvPicPr>
            <a:picLocks noChangeAspect="1"/>
          </p:cNvPicPr>
          <p:nvPr/>
        </p:nvPicPr>
        <p:blipFill>
          <a:blip r:embed="rId3"/>
          <a:stretch>
            <a:fillRect/>
          </a:stretch>
        </p:blipFill>
        <p:spPr>
          <a:xfrm>
            <a:off x="336288" y="229498"/>
            <a:ext cx="1178779" cy="634013"/>
          </a:xfrm>
          <a:prstGeom prst="rect">
            <a:avLst/>
          </a:prstGeom>
        </p:spPr>
      </p:pic>
      <p:sp>
        <p:nvSpPr>
          <p:cNvPr id="18" name="Google Shape;163;p30">
            <a:extLst>
              <a:ext uri="{FF2B5EF4-FFF2-40B4-BE49-F238E27FC236}">
                <a16:creationId xmlns:a16="http://schemas.microsoft.com/office/drawing/2014/main" id="{14183736-C5F4-41B9-854F-D63CF65FEC4A}"/>
              </a:ext>
            </a:extLst>
          </p:cNvPr>
          <p:cNvSpPr txBox="1">
            <a:spLocks/>
          </p:cNvSpPr>
          <p:nvPr/>
        </p:nvSpPr>
        <p:spPr>
          <a:xfrm>
            <a:off x="9033318" y="2747476"/>
            <a:ext cx="263239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67" b="1">
                <a:solidFill>
                  <a:srgbClr val="0E78C0"/>
                </a:solidFill>
                <a:latin typeface="Calibri" panose="020F0502020204030204" pitchFamily="34" charset="0"/>
                <a:cs typeface="Calibri" panose="020F0502020204030204" pitchFamily="34" charset="0"/>
              </a:rPr>
              <a:t>Ví dụ</a:t>
            </a:r>
          </a:p>
        </p:txBody>
      </p:sp>
      <p:sp>
        <p:nvSpPr>
          <p:cNvPr id="26" name="Google Shape;165;p30">
            <a:extLst>
              <a:ext uri="{FF2B5EF4-FFF2-40B4-BE49-F238E27FC236}">
                <a16:creationId xmlns:a16="http://schemas.microsoft.com/office/drawing/2014/main" id="{C8CCA8B5-6821-499C-A00E-5454618415D4}"/>
              </a:ext>
            </a:extLst>
          </p:cNvPr>
          <p:cNvSpPr txBox="1">
            <a:spLocks/>
          </p:cNvSpPr>
          <p:nvPr/>
        </p:nvSpPr>
        <p:spPr>
          <a:xfrm>
            <a:off x="8891116" y="4221754"/>
            <a:ext cx="1114861"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US" sz="1867" b="1">
              <a:solidFill>
                <a:srgbClr val="0E78C0"/>
              </a:solidFill>
              <a:latin typeface="Exo 2" pitchFamily="2" charset="0"/>
            </a:endParaRPr>
          </a:p>
        </p:txBody>
      </p:sp>
      <p:sp>
        <p:nvSpPr>
          <p:cNvPr id="27" name="Google Shape;163;p30">
            <a:extLst>
              <a:ext uri="{FF2B5EF4-FFF2-40B4-BE49-F238E27FC236}">
                <a16:creationId xmlns:a16="http://schemas.microsoft.com/office/drawing/2014/main" id="{5BC5FCA4-F2E2-4B1E-BDAF-308BEA4DA829}"/>
              </a:ext>
            </a:extLst>
          </p:cNvPr>
          <p:cNvSpPr txBox="1">
            <a:spLocks/>
          </p:cNvSpPr>
          <p:nvPr/>
        </p:nvSpPr>
        <p:spPr>
          <a:xfrm>
            <a:off x="9084596" y="4221754"/>
            <a:ext cx="2632393" cy="77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667" b="1">
                <a:solidFill>
                  <a:srgbClr val="0E78C0"/>
                </a:solidFill>
                <a:latin typeface="Calibri" panose="020F0502020204030204" pitchFamily="34" charset="0"/>
                <a:cs typeface="Calibri" panose="020F0502020204030204" pitchFamily="34" charset="0"/>
              </a:rPr>
              <a:t>Quiz</a:t>
            </a:r>
          </a:p>
        </p:txBody>
      </p:sp>
    </p:spTree>
    <p:extLst>
      <p:ext uri="{BB962C8B-B14F-4D97-AF65-F5344CB8AC3E}">
        <p14:creationId xmlns:p14="http://schemas.microsoft.com/office/powerpoint/2010/main" val="1066305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1960" y="1010771"/>
            <a:ext cx="7103201" cy="707886"/>
          </a:xfrm>
          <a:prstGeom prst="rect">
            <a:avLst/>
          </a:prstGeom>
          <a:noFill/>
        </p:spPr>
        <p:txBody>
          <a:bodyPr wrap="square">
            <a:spAutoFit/>
          </a:bodyPr>
          <a:lstStyle/>
          <a:p>
            <a:r>
              <a:rPr lang="en-US" sz="4000" b="1">
                <a:solidFill>
                  <a:srgbClr val="0E78C0"/>
                </a:solidFill>
              </a:rPr>
              <a:t>Một số khái niệm về kiểm thử</a:t>
            </a:r>
            <a:endParaRPr lang="en-US" sz="4000" b="1"/>
          </a:p>
        </p:txBody>
      </p:sp>
      <p:sp>
        <p:nvSpPr>
          <p:cNvPr id="2" name="TextBox 1">
            <a:extLst>
              <a:ext uri="{FF2B5EF4-FFF2-40B4-BE49-F238E27FC236}">
                <a16:creationId xmlns:a16="http://schemas.microsoft.com/office/drawing/2014/main" id="{458243B0-800D-4EFB-8619-0F2FB28C191E}"/>
              </a:ext>
            </a:extLst>
          </p:cNvPr>
          <p:cNvSpPr txBox="1"/>
          <p:nvPr/>
        </p:nvSpPr>
        <p:spPr>
          <a:xfrm>
            <a:off x="3718002" y="2151727"/>
            <a:ext cx="4755996" cy="3539430"/>
          </a:xfrm>
          <a:prstGeom prst="rect">
            <a:avLst/>
          </a:prstGeom>
          <a:noFill/>
        </p:spPr>
        <p:txBody>
          <a:bodyPr wrap="square" rtlCol="0">
            <a:spAutoFit/>
          </a:bodyPr>
          <a:lstStyle/>
          <a:p>
            <a:pPr marL="457200" indent="-457200">
              <a:buFont typeface="Courier New" panose="02070309020205020404" pitchFamily="49" charset="0"/>
              <a:buChar char="o"/>
            </a:pPr>
            <a:r>
              <a:rPr lang="en-US" sz="3200" b="1">
                <a:solidFill>
                  <a:schemeClr val="accent1">
                    <a:lumMod val="75000"/>
                  </a:schemeClr>
                </a:solidFill>
              </a:rPr>
              <a:t>Kiểm thử hộp đen</a:t>
            </a:r>
          </a:p>
          <a:p>
            <a:pPr marL="457200" indent="-457200">
              <a:buFont typeface="Courier New" panose="02070309020205020404" pitchFamily="49" charset="0"/>
              <a:buChar char="o"/>
            </a:pPr>
            <a:r>
              <a:rPr lang="en-US" sz="3200" b="1">
                <a:solidFill>
                  <a:schemeClr val="accent1">
                    <a:lumMod val="75000"/>
                  </a:schemeClr>
                </a:solidFill>
              </a:rPr>
              <a:t>Kiểm thử hộp trắng</a:t>
            </a:r>
          </a:p>
          <a:p>
            <a:pPr marL="457200" indent="-457200">
              <a:buFont typeface="Courier New" panose="02070309020205020404" pitchFamily="49" charset="0"/>
              <a:buChar char="o"/>
            </a:pPr>
            <a:r>
              <a:rPr lang="en-US" sz="3200" b="1">
                <a:solidFill>
                  <a:schemeClr val="accent1">
                    <a:lumMod val="75000"/>
                  </a:schemeClr>
                </a:solidFill>
              </a:rPr>
              <a:t>Kiểm thử tích hợp</a:t>
            </a:r>
          </a:p>
          <a:p>
            <a:pPr marL="457200" indent="-457200">
              <a:buFont typeface="Courier New" panose="02070309020205020404" pitchFamily="49" charset="0"/>
              <a:buChar char="o"/>
            </a:pPr>
            <a:r>
              <a:rPr lang="en-US" sz="3200" b="1">
                <a:solidFill>
                  <a:schemeClr val="accent1">
                    <a:lumMod val="75000"/>
                  </a:schemeClr>
                </a:solidFill>
              </a:rPr>
              <a:t>Kiểm thử hệ thống</a:t>
            </a:r>
          </a:p>
          <a:p>
            <a:pPr marL="457200" indent="-457200">
              <a:buFont typeface="Courier New" panose="02070309020205020404" pitchFamily="49" charset="0"/>
              <a:buChar char="o"/>
            </a:pPr>
            <a:r>
              <a:rPr lang="en-US" sz="3200" b="1">
                <a:solidFill>
                  <a:schemeClr val="accent1">
                    <a:lumMod val="75000"/>
                  </a:schemeClr>
                </a:solidFill>
              </a:rPr>
              <a:t>Kiểm thử chức năng</a:t>
            </a:r>
          </a:p>
          <a:p>
            <a:pPr marL="457200" indent="-457200">
              <a:buFont typeface="Courier New" panose="02070309020205020404" pitchFamily="49" charset="0"/>
              <a:buChar char="o"/>
            </a:pPr>
            <a:r>
              <a:rPr lang="en-US" sz="3200" b="1">
                <a:solidFill>
                  <a:schemeClr val="accent1">
                    <a:lumMod val="75000"/>
                  </a:schemeClr>
                </a:solidFill>
              </a:rPr>
              <a:t>Kiểm thử phi chức năng</a:t>
            </a:r>
          </a:p>
          <a:p>
            <a:pPr marL="457200" indent="-457200">
              <a:buFont typeface="Courier New" panose="02070309020205020404" pitchFamily="49" charset="0"/>
              <a:buChar char="o"/>
            </a:pPr>
            <a:r>
              <a:rPr lang="en-US" sz="3200" b="1">
                <a:solidFill>
                  <a:schemeClr val="accent1">
                    <a:lumMod val="75000"/>
                  </a:schemeClr>
                </a:solidFill>
              </a:rPr>
              <a:t>........</a:t>
            </a:r>
          </a:p>
        </p:txBody>
      </p:sp>
    </p:spTree>
    <p:extLst>
      <p:ext uri="{BB962C8B-B14F-4D97-AF65-F5344CB8AC3E}">
        <p14:creationId xmlns:p14="http://schemas.microsoft.com/office/powerpoint/2010/main" val="255000351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943868"/>
            <a:ext cx="7103201" cy="584775"/>
          </a:xfrm>
          <a:prstGeom prst="rect">
            <a:avLst/>
          </a:prstGeom>
          <a:noFill/>
        </p:spPr>
        <p:txBody>
          <a:bodyPr wrap="square">
            <a:spAutoFit/>
          </a:bodyPr>
          <a:lstStyle/>
          <a:p>
            <a:r>
              <a:rPr lang="en-US" sz="3200" b="1">
                <a:solidFill>
                  <a:srgbClr val="0E78C0"/>
                </a:solidFill>
              </a:rPr>
              <a:t>Kiểm thử hộp đen (Black box testing)</a:t>
            </a:r>
            <a:endParaRPr lang="en-US" sz="3200" b="1"/>
          </a:p>
        </p:txBody>
      </p:sp>
      <p:pic>
        <p:nvPicPr>
          <p:cNvPr id="5" name="Picture 4">
            <a:extLst>
              <a:ext uri="{FF2B5EF4-FFF2-40B4-BE49-F238E27FC236}">
                <a16:creationId xmlns:a16="http://schemas.microsoft.com/office/drawing/2014/main" id="{19BDD736-FF15-435F-8C2E-C99F9B2BA2C0}"/>
              </a:ext>
            </a:extLst>
          </p:cNvPr>
          <p:cNvPicPr>
            <a:picLocks noChangeAspect="1"/>
          </p:cNvPicPr>
          <p:nvPr/>
        </p:nvPicPr>
        <p:blipFill rotWithShape="1">
          <a:blip r:embed="rId4">
            <a:extLst>
              <a:ext uri="{28A0092B-C50C-407E-A947-70E740481C1C}">
                <a14:useLocalDpi xmlns:a14="http://schemas.microsoft.com/office/drawing/2010/main" val="0"/>
              </a:ext>
            </a:extLst>
          </a:blip>
          <a:srcRect t="12543" b="11782"/>
          <a:stretch/>
        </p:blipFill>
        <p:spPr>
          <a:xfrm>
            <a:off x="3439316" y="3840047"/>
            <a:ext cx="5984490" cy="2575940"/>
          </a:xfrm>
          <a:prstGeom prst="rect">
            <a:avLst/>
          </a:prstGeom>
        </p:spPr>
      </p:pic>
      <p:sp>
        <p:nvSpPr>
          <p:cNvPr id="7" name="TextBox 6">
            <a:extLst>
              <a:ext uri="{FF2B5EF4-FFF2-40B4-BE49-F238E27FC236}">
                <a16:creationId xmlns:a16="http://schemas.microsoft.com/office/drawing/2014/main" id="{103D548C-6FF3-44B1-861C-F3C0DA5882F8}"/>
              </a:ext>
            </a:extLst>
          </p:cNvPr>
          <p:cNvSpPr txBox="1"/>
          <p:nvPr/>
        </p:nvSpPr>
        <p:spPr>
          <a:xfrm>
            <a:off x="925677" y="1528643"/>
            <a:ext cx="11011768" cy="2554930"/>
          </a:xfrm>
          <a:prstGeom prst="rect">
            <a:avLst/>
          </a:prstGeom>
          <a:noFill/>
        </p:spPr>
        <p:txBody>
          <a:bodyPr wrap="square">
            <a:spAutoFit/>
          </a:bodyPr>
          <a:lstStyle/>
          <a:p>
            <a:pPr marL="457200" indent="-457200">
              <a:buFont typeface="Arial" panose="020B0604020202020204" pitchFamily="34" charset="0"/>
              <a:buChar char="•"/>
            </a:pPr>
            <a:r>
              <a:rPr lang="en-US" sz="2667">
                <a:solidFill>
                  <a:srgbClr val="0E78C0"/>
                </a:solidFill>
                <a:latin typeface="Arial" panose="020B0604020202020204" pitchFamily="34" charset="0"/>
                <a:cs typeface="Arial" panose="020B0604020202020204" pitchFamily="34" charset="0"/>
              </a:rPr>
              <a:t>Là </a:t>
            </a:r>
            <a:r>
              <a:rPr lang="vi-VN" sz="2667">
                <a:solidFill>
                  <a:srgbClr val="0E78C0"/>
                </a:solidFill>
                <a:latin typeface="Arial" panose="020B0604020202020204" pitchFamily="34" charset="0"/>
                <a:cs typeface="Arial" panose="020B0604020202020204" pitchFamily="34" charset="0"/>
              </a:rPr>
              <a:t>phương pháp kiểm thử mà tester sẽ chỉ xem xét đến </a:t>
            </a:r>
            <a:r>
              <a:rPr lang="en-US" sz="2667">
                <a:solidFill>
                  <a:srgbClr val="0E78C0"/>
                </a:solidFill>
                <a:latin typeface="Arial" panose="020B0604020202020204" pitchFamily="34" charset="0"/>
                <a:cs typeface="Arial" panose="020B0604020202020204" pitchFamily="34" charset="0"/>
              </a:rPr>
              <a:t>input</a:t>
            </a:r>
            <a:r>
              <a:rPr lang="vi-VN" sz="2667">
                <a:solidFill>
                  <a:srgbClr val="0E78C0"/>
                </a:solidFill>
                <a:latin typeface="Arial" panose="020B0604020202020204" pitchFamily="34" charset="0"/>
                <a:cs typeface="Arial" panose="020B0604020202020204" pitchFamily="34" charset="0"/>
              </a:rPr>
              <a:t> và </a:t>
            </a:r>
            <a:r>
              <a:rPr lang="en-US" sz="2667">
                <a:solidFill>
                  <a:srgbClr val="0E78C0"/>
                </a:solidFill>
                <a:latin typeface="Arial" panose="020B0604020202020204" pitchFamily="34" charset="0"/>
                <a:cs typeface="Arial" panose="020B0604020202020204" pitchFamily="34" charset="0"/>
              </a:rPr>
              <a:t>output</a:t>
            </a:r>
            <a:r>
              <a:rPr lang="vi-VN" sz="2667">
                <a:solidFill>
                  <a:srgbClr val="0E78C0"/>
                </a:solidFill>
                <a:latin typeface="Arial" panose="020B0604020202020204" pitchFamily="34" charset="0"/>
                <a:cs typeface="Arial" panose="020B0604020202020204" pitchFamily="34" charset="0"/>
              </a:rPr>
              <a:t> của chương trình mà không quan tâm code bên trong được viết ra sao. </a:t>
            </a:r>
            <a:endParaRPr lang="en-US" sz="2667">
              <a:solidFill>
                <a:srgbClr val="0E78C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vi-VN" sz="2667">
                <a:solidFill>
                  <a:srgbClr val="0E78C0"/>
                </a:solidFill>
                <a:latin typeface="Arial" panose="020B0604020202020204" pitchFamily="34" charset="0"/>
                <a:cs typeface="Arial" panose="020B0604020202020204" pitchFamily="34" charset="0"/>
              </a:rPr>
              <a:t>Tester thực </a:t>
            </a:r>
            <a:r>
              <a:rPr lang="vi-VN" sz="2667">
                <a:solidFill>
                  <a:srgbClr val="0E78C0"/>
                </a:solidFill>
              </a:rPr>
              <a:t>hiện kiểm thử dựa hoàn toàn vào đặc tả yêu cầu. </a:t>
            </a:r>
            <a:endParaRPr lang="en-US" sz="2667">
              <a:solidFill>
                <a:srgbClr val="0E78C0"/>
              </a:solidFill>
            </a:endParaRPr>
          </a:p>
          <a:p>
            <a:pPr marL="457200" indent="-457200">
              <a:buFont typeface="Arial" panose="020B0604020202020204" pitchFamily="34" charset="0"/>
              <a:buChar char="•"/>
            </a:pPr>
            <a:r>
              <a:rPr lang="vi-VN" sz="2667">
                <a:solidFill>
                  <a:srgbClr val="0E78C0"/>
                </a:solidFill>
              </a:rPr>
              <a:t>Mục đích của kiểm thử hộp đen là tìm ra các lỗi ở giao diện, chức năng của phần mềm</a:t>
            </a:r>
            <a:r>
              <a:rPr lang="vi-VN"/>
              <a:t>. </a:t>
            </a:r>
            <a:endParaRPr lang="en-US"/>
          </a:p>
        </p:txBody>
      </p:sp>
    </p:spTree>
    <p:extLst>
      <p:ext uri="{BB962C8B-B14F-4D97-AF65-F5344CB8AC3E}">
        <p14:creationId xmlns:p14="http://schemas.microsoft.com/office/powerpoint/2010/main" val="13662698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943868"/>
            <a:ext cx="7103201" cy="584775"/>
          </a:xfrm>
          <a:prstGeom prst="rect">
            <a:avLst/>
          </a:prstGeom>
          <a:noFill/>
        </p:spPr>
        <p:txBody>
          <a:bodyPr wrap="square">
            <a:spAutoFit/>
          </a:bodyPr>
          <a:lstStyle/>
          <a:p>
            <a:r>
              <a:rPr lang="en-US" sz="3200" b="1">
                <a:solidFill>
                  <a:srgbClr val="0E78C0"/>
                </a:solidFill>
              </a:rPr>
              <a:t>Kiểm thử hộp trắng (White box testing)</a:t>
            </a:r>
            <a:endParaRPr lang="en-US" sz="3200" b="1"/>
          </a:p>
        </p:txBody>
      </p:sp>
      <p:sp>
        <p:nvSpPr>
          <p:cNvPr id="7" name="TextBox 6">
            <a:extLst>
              <a:ext uri="{FF2B5EF4-FFF2-40B4-BE49-F238E27FC236}">
                <a16:creationId xmlns:a16="http://schemas.microsoft.com/office/drawing/2014/main" id="{103D548C-6FF3-44B1-861C-F3C0DA5882F8}"/>
              </a:ext>
            </a:extLst>
          </p:cNvPr>
          <p:cNvSpPr txBox="1"/>
          <p:nvPr/>
        </p:nvSpPr>
        <p:spPr>
          <a:xfrm>
            <a:off x="925677" y="1528643"/>
            <a:ext cx="11011768" cy="1734064"/>
          </a:xfrm>
          <a:prstGeom prst="rect">
            <a:avLst/>
          </a:prstGeom>
          <a:noFill/>
        </p:spPr>
        <p:txBody>
          <a:bodyPr wrap="square">
            <a:spAutoFit/>
          </a:bodyPr>
          <a:lstStyle/>
          <a:p>
            <a:r>
              <a:rPr lang="en-US" sz="2667">
                <a:solidFill>
                  <a:srgbClr val="0E78C0"/>
                </a:solidFill>
                <a:latin typeface="Arial" panose="020B0604020202020204" pitchFamily="34" charset="0"/>
                <a:cs typeface="Arial" panose="020B0604020202020204" pitchFamily="34" charset="0"/>
              </a:rPr>
              <a:t>Là </a:t>
            </a:r>
            <a:r>
              <a:rPr lang="vi-VN" sz="2667">
                <a:solidFill>
                  <a:srgbClr val="0E78C0"/>
                </a:solidFill>
                <a:latin typeface="Arial" panose="020B0604020202020204" pitchFamily="34" charset="0"/>
                <a:cs typeface="Arial" panose="020B0604020202020204" pitchFamily="34" charset="0"/>
              </a:rPr>
              <a:t>phương pháp kiểm thử mà cấu trúc thuật toán của chương trình được đưa vào xem xét. Các trường hợp kiểm thử được thiết kế dựa vào cấu trúc mã hoặc cách làm việc của chương trình. Người kiểm thử truy cập vào mã nguồn của chương trình để kiểm tra nó.</a:t>
            </a:r>
            <a:endParaRPr lang="en-US" sz="2667">
              <a:solidFill>
                <a:srgbClr val="0E78C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AFD80BA-8D17-4B8B-9A1C-3A60F7324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350" y="3262707"/>
            <a:ext cx="6337300" cy="3302000"/>
          </a:xfrm>
          <a:prstGeom prst="rect">
            <a:avLst/>
          </a:prstGeom>
        </p:spPr>
      </p:pic>
    </p:spTree>
    <p:extLst>
      <p:ext uri="{BB962C8B-B14F-4D97-AF65-F5344CB8AC3E}">
        <p14:creationId xmlns:p14="http://schemas.microsoft.com/office/powerpoint/2010/main" val="242374678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943868"/>
            <a:ext cx="7103201" cy="584775"/>
          </a:xfrm>
          <a:prstGeom prst="rect">
            <a:avLst/>
          </a:prstGeom>
          <a:noFill/>
        </p:spPr>
        <p:txBody>
          <a:bodyPr wrap="square">
            <a:spAutoFit/>
          </a:bodyPr>
          <a:lstStyle/>
          <a:p>
            <a:r>
              <a:rPr lang="en-US" sz="3200" b="1">
                <a:solidFill>
                  <a:srgbClr val="0E78C0"/>
                </a:solidFill>
              </a:rPr>
              <a:t>Kiểm thử hộp trắng (White box testing)</a:t>
            </a:r>
            <a:endParaRPr lang="en-US" sz="3200" b="1"/>
          </a:p>
        </p:txBody>
      </p:sp>
      <p:sp>
        <p:nvSpPr>
          <p:cNvPr id="7" name="TextBox 6">
            <a:extLst>
              <a:ext uri="{FF2B5EF4-FFF2-40B4-BE49-F238E27FC236}">
                <a16:creationId xmlns:a16="http://schemas.microsoft.com/office/drawing/2014/main" id="{103D548C-6FF3-44B1-861C-F3C0DA5882F8}"/>
              </a:ext>
            </a:extLst>
          </p:cNvPr>
          <p:cNvSpPr txBox="1"/>
          <p:nvPr/>
        </p:nvSpPr>
        <p:spPr>
          <a:xfrm>
            <a:off x="925677" y="2008145"/>
            <a:ext cx="11011768" cy="2144498"/>
          </a:xfrm>
          <a:prstGeom prst="rect">
            <a:avLst/>
          </a:prstGeom>
          <a:noFill/>
        </p:spPr>
        <p:txBody>
          <a:bodyPr wrap="square">
            <a:spAutoFit/>
          </a:bodyPr>
          <a:lstStyle/>
          <a:p>
            <a:r>
              <a:rPr lang="vi-VN" sz="2667">
                <a:solidFill>
                  <a:srgbClr val="0E78C0"/>
                </a:solidFill>
                <a:latin typeface="Arial" panose="020B0604020202020204" pitchFamily="34" charset="0"/>
                <a:cs typeface="Arial" panose="020B0604020202020204" pitchFamily="34" charset="0"/>
              </a:rPr>
              <a:t>Kiểm thử 1 hệ thống đã được tích hợp hoàn chỉnh để xác minh rằng nó đáp ứng được yêu cầu Kiểm thử hệ thống thuộc loại kiểm thử hộp đen . Kiểm thử hệ thống tập trung nhiều hơn vào các chức năng của hệ thống . Kiểm tra cả chức năng và giao diện , các hành vi của hệ thống 1 cách hoàn chỉnh, đáp ứng với yêu cầu.</a:t>
            </a:r>
            <a:endParaRPr lang="en-US" sz="2667">
              <a:solidFill>
                <a:srgbClr val="0E78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79238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82D91A68-A8B5-4930-95D6-919BD9C3E952}"/>
              </a:ext>
            </a:extLst>
          </p:cNvPr>
          <p:cNvSpPr txBox="1"/>
          <p:nvPr/>
        </p:nvSpPr>
        <p:spPr>
          <a:xfrm>
            <a:off x="925677" y="943868"/>
            <a:ext cx="7103201" cy="584775"/>
          </a:xfrm>
          <a:prstGeom prst="rect">
            <a:avLst/>
          </a:prstGeom>
          <a:noFill/>
        </p:spPr>
        <p:txBody>
          <a:bodyPr wrap="square">
            <a:spAutoFit/>
          </a:bodyPr>
          <a:lstStyle/>
          <a:p>
            <a:r>
              <a:rPr lang="en-US" sz="3200" b="1">
                <a:solidFill>
                  <a:srgbClr val="0E78C0"/>
                </a:solidFill>
              </a:rPr>
              <a:t>Kiểm thử hộp trắng (White box testing)</a:t>
            </a:r>
            <a:endParaRPr lang="en-US" sz="3200" b="1"/>
          </a:p>
        </p:txBody>
      </p:sp>
      <p:pic>
        <p:nvPicPr>
          <p:cNvPr id="3" name="Picture 2">
            <a:extLst>
              <a:ext uri="{FF2B5EF4-FFF2-40B4-BE49-F238E27FC236}">
                <a16:creationId xmlns:a16="http://schemas.microsoft.com/office/drawing/2014/main" id="{79CCDEB5-ABED-4930-9DE8-047CCFAD3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589" y="1668695"/>
            <a:ext cx="10516822" cy="4368098"/>
          </a:xfrm>
          <a:prstGeom prst="rect">
            <a:avLst/>
          </a:prstGeom>
        </p:spPr>
      </p:pic>
    </p:spTree>
    <p:extLst>
      <p:ext uri="{BB962C8B-B14F-4D97-AF65-F5344CB8AC3E}">
        <p14:creationId xmlns:p14="http://schemas.microsoft.com/office/powerpoint/2010/main" val="18222979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96"/>
        <p:cNvGrpSpPr/>
        <p:nvPr/>
      </p:nvGrpSpPr>
      <p:grpSpPr>
        <a:xfrm>
          <a:off x="0" y="0"/>
          <a:ext cx="0" cy="0"/>
          <a:chOff x="0" y="0"/>
          <a:chExt cx="0" cy="0"/>
        </a:xfrm>
      </p:grpSpPr>
      <p:sp>
        <p:nvSpPr>
          <p:cNvPr id="12" name="Google Shape;312;p39">
            <a:extLst>
              <a:ext uri="{FF2B5EF4-FFF2-40B4-BE49-F238E27FC236}">
                <a16:creationId xmlns:a16="http://schemas.microsoft.com/office/drawing/2014/main" id="{B84D3D02-9F48-418C-9E2B-C5363AE4F21E}"/>
              </a:ext>
            </a:extLst>
          </p:cNvPr>
          <p:cNvSpPr txBox="1">
            <a:spLocks noGrp="1"/>
          </p:cNvSpPr>
          <p:nvPr>
            <p:ph type="ctrTitle"/>
          </p:nvPr>
        </p:nvSpPr>
        <p:spPr>
          <a:xfrm flipH="1">
            <a:off x="3672724" y="1796051"/>
            <a:ext cx="6927600" cy="2561600"/>
          </a:xfrm>
          <a:prstGeom prst="rect">
            <a:avLst/>
          </a:prstGeom>
        </p:spPr>
        <p:txBody>
          <a:bodyPr spcFirstLastPara="1" vert="horz" wrap="square" lIns="121900" tIns="121900" rIns="121900" bIns="121900" rtlCol="0" anchor="ctr" anchorCtr="0">
            <a:noAutofit/>
          </a:bodyPr>
          <a:lstStyle/>
          <a:p>
            <a:pPr algn="r"/>
            <a:r>
              <a:rPr lang="en-US" sz="4800" dirty="0" err="1">
                <a:solidFill>
                  <a:srgbClr val="0E78C0"/>
                </a:solidFill>
              </a:rPr>
              <a:t>Cách</a:t>
            </a:r>
            <a:r>
              <a:rPr lang="en-US" sz="4800" dirty="0">
                <a:solidFill>
                  <a:srgbClr val="0E78C0"/>
                </a:solidFill>
              </a:rPr>
              <a:t> </a:t>
            </a:r>
            <a:r>
              <a:rPr lang="en-US" sz="4800" dirty="0" err="1">
                <a:solidFill>
                  <a:srgbClr val="0E78C0"/>
                </a:solidFill>
              </a:rPr>
              <a:t>tạo</a:t>
            </a:r>
            <a:r>
              <a:rPr lang="en-US" sz="4800" dirty="0">
                <a:solidFill>
                  <a:srgbClr val="0E78C0"/>
                </a:solidFill>
              </a:rPr>
              <a:t> </a:t>
            </a:r>
            <a:r>
              <a:rPr lang="en-US" sz="4800" dirty="0" err="1">
                <a:solidFill>
                  <a:srgbClr val="0E78C0"/>
                </a:solidFill>
              </a:rPr>
              <a:t>bộ</a:t>
            </a:r>
            <a:r>
              <a:rPr lang="en-US" sz="4800" dirty="0">
                <a:solidFill>
                  <a:srgbClr val="0E78C0"/>
                </a:solidFill>
              </a:rPr>
              <a:t> test</a:t>
            </a:r>
            <a:endParaRPr sz="4800" dirty="0">
              <a:solidFill>
                <a:srgbClr val="0E78C0"/>
              </a:solidFill>
            </a:endParaRPr>
          </a:p>
        </p:txBody>
      </p:sp>
      <p:sp>
        <p:nvSpPr>
          <p:cNvPr id="13" name="Google Shape;313;p39">
            <a:extLst>
              <a:ext uri="{FF2B5EF4-FFF2-40B4-BE49-F238E27FC236}">
                <a16:creationId xmlns:a16="http://schemas.microsoft.com/office/drawing/2014/main" id="{9BC85385-4926-40C7-BA88-8BCBEDBEC77D}"/>
              </a:ext>
            </a:extLst>
          </p:cNvPr>
          <p:cNvSpPr txBox="1">
            <a:spLocks/>
          </p:cNvSpPr>
          <p:nvPr/>
        </p:nvSpPr>
        <p:spPr>
          <a:xfrm flipH="1">
            <a:off x="6627924" y="1380284"/>
            <a:ext cx="3972400" cy="100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800" b="1">
                <a:solidFill>
                  <a:srgbClr val="0E78C0"/>
                </a:solidFill>
                <a:latin typeface="Exo 2" pitchFamily="2" charset="0"/>
              </a:rPr>
              <a:t>03</a:t>
            </a:r>
          </a:p>
        </p:txBody>
      </p:sp>
      <p:cxnSp>
        <p:nvCxnSpPr>
          <p:cNvPr id="20" name="Google Shape;314;p39">
            <a:extLst>
              <a:ext uri="{FF2B5EF4-FFF2-40B4-BE49-F238E27FC236}">
                <a16:creationId xmlns:a16="http://schemas.microsoft.com/office/drawing/2014/main" id="{9112E77B-6B44-4251-AA17-6A4205382ABB}"/>
              </a:ext>
            </a:extLst>
          </p:cNvPr>
          <p:cNvCxnSpPr/>
          <p:nvPr/>
        </p:nvCxnSpPr>
        <p:spPr>
          <a:xfrm>
            <a:off x="10169100" y="3659600"/>
            <a:ext cx="2080800" cy="0"/>
          </a:xfrm>
          <a:prstGeom prst="straightConnector1">
            <a:avLst/>
          </a:prstGeom>
          <a:noFill/>
          <a:ln w="9525" cap="flat" cmpd="sng">
            <a:solidFill>
              <a:srgbClr val="0091EA"/>
            </a:solidFill>
            <a:prstDash val="solid"/>
            <a:round/>
            <a:headEnd type="none" w="med" len="med"/>
            <a:tailEnd type="none" w="med" len="med"/>
          </a:ln>
        </p:spPr>
      </p:cxnSp>
      <p:sp>
        <p:nvSpPr>
          <p:cNvPr id="21" name="Google Shape;315;p39">
            <a:extLst>
              <a:ext uri="{FF2B5EF4-FFF2-40B4-BE49-F238E27FC236}">
                <a16:creationId xmlns:a16="http://schemas.microsoft.com/office/drawing/2014/main" id="{56FEEA87-9D89-43D7-B43D-CD364D545031}"/>
              </a:ext>
            </a:extLst>
          </p:cNvPr>
          <p:cNvSpPr txBox="1">
            <a:spLocks noGrp="1"/>
          </p:cNvSpPr>
          <p:nvPr>
            <p:ph type="subTitle" idx="1"/>
          </p:nvPr>
        </p:nvSpPr>
        <p:spPr>
          <a:xfrm>
            <a:off x="4967124" y="3657319"/>
            <a:ext cx="5633200" cy="715600"/>
          </a:xfrm>
          <a:prstGeom prst="rect">
            <a:avLst/>
          </a:prstGeom>
        </p:spPr>
        <p:txBody>
          <a:bodyPr spcFirstLastPara="1" vert="horz" wrap="square" lIns="121900" tIns="121900" rIns="121900" bIns="121900" rtlCol="0" anchor="t" anchorCtr="0">
            <a:noAutofit/>
          </a:bodyPr>
          <a:lstStyle/>
          <a:p>
            <a:pPr marL="0" indent="0" algn="r"/>
            <a:r>
              <a:rPr lang="en" sz="2133">
                <a:solidFill>
                  <a:srgbClr val="607D8B"/>
                </a:solidFill>
                <a:latin typeface="Exo 2" pitchFamily="2" charset="0"/>
              </a:rPr>
              <a:t>You can enter here the subtitle if you need it</a:t>
            </a:r>
            <a:endParaRPr sz="2133">
              <a:solidFill>
                <a:srgbClr val="607D8B"/>
              </a:solidFill>
              <a:latin typeface="Exo 2" pitchFamily="2" charset="0"/>
            </a:endParaRPr>
          </a:p>
        </p:txBody>
      </p:sp>
      <p:pic>
        <p:nvPicPr>
          <p:cNvPr id="23" name="Picture 22" descr="Icon&#10;&#10;Description automatically generated">
            <a:extLst>
              <a:ext uri="{FF2B5EF4-FFF2-40B4-BE49-F238E27FC236}">
                <a16:creationId xmlns:a16="http://schemas.microsoft.com/office/drawing/2014/main" id="{D05E69A9-690E-4203-9E9C-5C73E7594311}"/>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1358087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26</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a:solidFill>
                  <a:srgbClr val="0E78C0"/>
                </a:solidFill>
              </a:rPr>
              <a:t>Tạo số ngẫu nhiên</a:t>
            </a:r>
            <a:endParaRPr lang="en-US" sz="3200" b="1"/>
          </a:p>
        </p:txBody>
      </p:sp>
      <p:sp>
        <p:nvSpPr>
          <p:cNvPr id="6" name="TextBox 5">
            <a:extLst>
              <a:ext uri="{FF2B5EF4-FFF2-40B4-BE49-F238E27FC236}">
                <a16:creationId xmlns:a16="http://schemas.microsoft.com/office/drawing/2014/main" id="{AE3EFB8A-38DC-49E0-8A52-9176C0FD0E6F}"/>
              </a:ext>
            </a:extLst>
          </p:cNvPr>
          <p:cNvSpPr txBox="1"/>
          <p:nvPr/>
        </p:nvSpPr>
        <p:spPr>
          <a:xfrm>
            <a:off x="925678" y="2256937"/>
            <a:ext cx="10178604" cy="502766"/>
          </a:xfrm>
          <a:prstGeom prst="rect">
            <a:avLst/>
          </a:prstGeom>
          <a:noFill/>
        </p:spPr>
        <p:txBody>
          <a:bodyPr wrap="square">
            <a:spAutoFit/>
          </a:bodyPr>
          <a:lstStyle/>
          <a:p>
            <a:r>
              <a:rPr lang="en-US" sz="2667">
                <a:solidFill>
                  <a:srgbClr val="0E78C0"/>
                </a:solidFill>
              </a:rPr>
              <a:t>Dùng hàm </a:t>
            </a:r>
            <a:r>
              <a:rPr lang="en-US" sz="2667">
                <a:solidFill>
                  <a:srgbClr val="FF0000"/>
                </a:solidFill>
              </a:rPr>
              <a:t>random</a:t>
            </a:r>
            <a:r>
              <a:rPr lang="en-US" sz="2667">
                <a:solidFill>
                  <a:srgbClr val="0E78C0"/>
                </a:solidFill>
              </a:rPr>
              <a:t>()</a:t>
            </a:r>
          </a:p>
        </p:txBody>
      </p:sp>
      <p:sp>
        <p:nvSpPr>
          <p:cNvPr id="7" name="TextBox 6">
            <a:extLst>
              <a:ext uri="{FF2B5EF4-FFF2-40B4-BE49-F238E27FC236}">
                <a16:creationId xmlns:a16="http://schemas.microsoft.com/office/drawing/2014/main" id="{8CE98FFF-ACB2-4193-BCCB-C156E47E9578}"/>
              </a:ext>
            </a:extLst>
          </p:cNvPr>
          <p:cNvSpPr txBox="1"/>
          <p:nvPr/>
        </p:nvSpPr>
        <p:spPr>
          <a:xfrm>
            <a:off x="925677" y="3041891"/>
            <a:ext cx="6096000" cy="584775"/>
          </a:xfrm>
          <a:prstGeom prst="rect">
            <a:avLst/>
          </a:prstGeom>
          <a:noFill/>
        </p:spPr>
        <p:txBody>
          <a:bodyPr wrap="square">
            <a:spAutoFit/>
          </a:bodyPr>
          <a:lstStyle/>
          <a:p>
            <a:r>
              <a:rPr lang="en-US" sz="3200" b="1">
                <a:solidFill>
                  <a:srgbClr val="0E78C0"/>
                </a:solidFill>
              </a:rPr>
              <a:t>Tạo mảng số ngẫu nhiên</a:t>
            </a:r>
            <a:endParaRPr lang="en-US" sz="3200" b="1"/>
          </a:p>
        </p:txBody>
      </p:sp>
      <p:sp>
        <p:nvSpPr>
          <p:cNvPr id="8" name="TextBox 7">
            <a:extLst>
              <a:ext uri="{FF2B5EF4-FFF2-40B4-BE49-F238E27FC236}">
                <a16:creationId xmlns:a16="http://schemas.microsoft.com/office/drawing/2014/main" id="{70518C25-2599-41C2-82E4-3B85F43E43E9}"/>
              </a:ext>
            </a:extLst>
          </p:cNvPr>
          <p:cNvSpPr txBox="1"/>
          <p:nvPr/>
        </p:nvSpPr>
        <p:spPr>
          <a:xfrm>
            <a:off x="925677" y="3908917"/>
            <a:ext cx="10178604" cy="502766"/>
          </a:xfrm>
          <a:prstGeom prst="rect">
            <a:avLst/>
          </a:prstGeom>
          <a:noFill/>
        </p:spPr>
        <p:txBody>
          <a:bodyPr wrap="square">
            <a:spAutoFit/>
          </a:bodyPr>
          <a:lstStyle/>
          <a:p>
            <a:r>
              <a:rPr lang="en-US" sz="2667">
                <a:solidFill>
                  <a:srgbClr val="0E78C0"/>
                </a:solidFill>
              </a:rPr>
              <a:t>Tạo n (kích thước mảng) số ngẫu nhiên</a:t>
            </a:r>
          </a:p>
        </p:txBody>
      </p:sp>
      <p:sp>
        <p:nvSpPr>
          <p:cNvPr id="11" name="TextBox 10">
            <a:extLst>
              <a:ext uri="{FF2B5EF4-FFF2-40B4-BE49-F238E27FC236}">
                <a16:creationId xmlns:a16="http://schemas.microsoft.com/office/drawing/2014/main" id="{C8C4A52E-49C6-42CD-8F73-9B0F5639B7A3}"/>
              </a:ext>
            </a:extLst>
          </p:cNvPr>
          <p:cNvSpPr txBox="1"/>
          <p:nvPr/>
        </p:nvSpPr>
        <p:spPr>
          <a:xfrm>
            <a:off x="925677" y="4693871"/>
            <a:ext cx="6096000" cy="584775"/>
          </a:xfrm>
          <a:prstGeom prst="rect">
            <a:avLst/>
          </a:prstGeom>
          <a:noFill/>
        </p:spPr>
        <p:txBody>
          <a:bodyPr wrap="square">
            <a:spAutoFit/>
          </a:bodyPr>
          <a:lstStyle/>
          <a:p>
            <a:r>
              <a:rPr lang="en-US" sz="3200" b="1" dirty="0" err="1">
                <a:solidFill>
                  <a:srgbClr val="0E78C0"/>
                </a:solidFill>
              </a:rPr>
              <a:t>Tạo</a:t>
            </a:r>
            <a:r>
              <a:rPr lang="en-US" sz="3200" b="1" dirty="0">
                <a:solidFill>
                  <a:srgbClr val="0E78C0"/>
                </a:solidFill>
              </a:rPr>
              <a:t> ma </a:t>
            </a:r>
            <a:r>
              <a:rPr lang="en-US" sz="3200" b="1" dirty="0" err="1">
                <a:solidFill>
                  <a:srgbClr val="0E78C0"/>
                </a:solidFill>
              </a:rPr>
              <a:t>trận</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ngẫu</a:t>
            </a:r>
            <a:r>
              <a:rPr lang="en-US" sz="3200" b="1" dirty="0">
                <a:solidFill>
                  <a:srgbClr val="0E78C0"/>
                </a:solidFill>
              </a:rPr>
              <a:t> </a:t>
            </a:r>
            <a:r>
              <a:rPr lang="en-US" sz="3200" b="1" dirty="0" err="1">
                <a:solidFill>
                  <a:srgbClr val="0E78C0"/>
                </a:solidFill>
              </a:rPr>
              <a:t>nhiên</a:t>
            </a:r>
            <a:r>
              <a:rPr lang="en-US" sz="3200" b="1" dirty="0">
                <a:solidFill>
                  <a:srgbClr val="0E78C0"/>
                </a:solidFill>
              </a:rPr>
              <a:t>?</a:t>
            </a:r>
            <a:endParaRPr lang="en-US" sz="3200" b="1" dirty="0"/>
          </a:p>
        </p:txBody>
      </p:sp>
    </p:spTree>
    <p:extLst>
      <p:ext uri="{BB962C8B-B14F-4D97-AF65-F5344CB8AC3E}">
        <p14:creationId xmlns:p14="http://schemas.microsoft.com/office/powerpoint/2010/main" val="125785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27</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a:solidFill>
                  <a:srgbClr val="0E78C0"/>
                </a:solidFill>
              </a:rPr>
              <a:t>Tạo kí tự ngẫu nhiên</a:t>
            </a:r>
            <a:endParaRPr lang="en-US" sz="3200" b="1"/>
          </a:p>
        </p:txBody>
      </p:sp>
      <p:sp>
        <p:nvSpPr>
          <p:cNvPr id="6" name="TextBox 5">
            <a:extLst>
              <a:ext uri="{FF2B5EF4-FFF2-40B4-BE49-F238E27FC236}">
                <a16:creationId xmlns:a16="http://schemas.microsoft.com/office/drawing/2014/main" id="{AE3EFB8A-38DC-49E0-8A52-9176C0FD0E6F}"/>
              </a:ext>
            </a:extLst>
          </p:cNvPr>
          <p:cNvSpPr txBox="1"/>
          <p:nvPr/>
        </p:nvSpPr>
        <p:spPr>
          <a:xfrm>
            <a:off x="925678" y="2256938"/>
            <a:ext cx="10477428" cy="913199"/>
          </a:xfrm>
          <a:prstGeom prst="rect">
            <a:avLst/>
          </a:prstGeom>
          <a:noFill/>
        </p:spPr>
        <p:txBody>
          <a:bodyPr wrap="square">
            <a:spAutoFit/>
          </a:bodyPr>
          <a:lstStyle/>
          <a:p>
            <a:r>
              <a:rPr lang="en-US" sz="2667">
                <a:solidFill>
                  <a:srgbClr val="0E78C0"/>
                </a:solidFill>
              </a:rPr>
              <a:t>Dựa trên random số trong khoảng [0;25], sau đó lấy ‘a’ cộng lên rồi ép kiểu.</a:t>
            </a:r>
          </a:p>
        </p:txBody>
      </p:sp>
      <p:sp>
        <p:nvSpPr>
          <p:cNvPr id="9" name="TextBox 8">
            <a:extLst>
              <a:ext uri="{FF2B5EF4-FFF2-40B4-BE49-F238E27FC236}">
                <a16:creationId xmlns:a16="http://schemas.microsoft.com/office/drawing/2014/main" id="{D5AE7BEC-BADC-439C-A874-4F70E02B1750}"/>
              </a:ext>
            </a:extLst>
          </p:cNvPr>
          <p:cNvSpPr txBox="1"/>
          <p:nvPr/>
        </p:nvSpPr>
        <p:spPr>
          <a:xfrm>
            <a:off x="925677" y="3657217"/>
            <a:ext cx="6096000" cy="584775"/>
          </a:xfrm>
          <a:prstGeom prst="rect">
            <a:avLst/>
          </a:prstGeom>
          <a:noFill/>
        </p:spPr>
        <p:txBody>
          <a:bodyPr wrap="square">
            <a:spAutoFit/>
          </a:bodyPr>
          <a:lstStyle/>
          <a:p>
            <a:r>
              <a:rPr lang="en-US" sz="3200" b="1">
                <a:solidFill>
                  <a:srgbClr val="0E78C0"/>
                </a:solidFill>
              </a:rPr>
              <a:t>Tạo chuỗi ngẫu nhiên</a:t>
            </a:r>
            <a:endParaRPr lang="en-US" sz="3200" b="1"/>
          </a:p>
        </p:txBody>
      </p:sp>
      <p:sp>
        <p:nvSpPr>
          <p:cNvPr id="12" name="TextBox 11">
            <a:extLst>
              <a:ext uri="{FF2B5EF4-FFF2-40B4-BE49-F238E27FC236}">
                <a16:creationId xmlns:a16="http://schemas.microsoft.com/office/drawing/2014/main" id="{83552790-FC50-4063-B7BF-7673429AE9E3}"/>
              </a:ext>
            </a:extLst>
          </p:cNvPr>
          <p:cNvSpPr txBox="1"/>
          <p:nvPr/>
        </p:nvSpPr>
        <p:spPr>
          <a:xfrm>
            <a:off x="925677" y="4462460"/>
            <a:ext cx="10477428" cy="502766"/>
          </a:xfrm>
          <a:prstGeom prst="rect">
            <a:avLst/>
          </a:prstGeom>
          <a:noFill/>
        </p:spPr>
        <p:txBody>
          <a:bodyPr wrap="square">
            <a:spAutoFit/>
          </a:bodyPr>
          <a:lstStyle/>
          <a:p>
            <a:r>
              <a:rPr lang="en-US" sz="2667">
                <a:solidFill>
                  <a:srgbClr val="0E78C0"/>
                </a:solidFill>
              </a:rPr>
              <a:t>Tạo n (độ dài chuỗi) kí tự ngẫu nhiên</a:t>
            </a:r>
          </a:p>
        </p:txBody>
      </p:sp>
    </p:spTree>
    <p:extLst>
      <p:ext uri="{BB962C8B-B14F-4D97-AF65-F5344CB8AC3E}">
        <p14:creationId xmlns:p14="http://schemas.microsoft.com/office/powerpoint/2010/main" val="4147396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28</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a:solidFill>
                  <a:srgbClr val="0E78C0"/>
                </a:solidFill>
              </a:rPr>
              <a:t>Tạo kí tự ngẫu nhiên</a:t>
            </a:r>
            <a:endParaRPr lang="en-US" sz="3200" b="1"/>
          </a:p>
        </p:txBody>
      </p:sp>
      <p:sp>
        <p:nvSpPr>
          <p:cNvPr id="6" name="TextBox 5">
            <a:extLst>
              <a:ext uri="{FF2B5EF4-FFF2-40B4-BE49-F238E27FC236}">
                <a16:creationId xmlns:a16="http://schemas.microsoft.com/office/drawing/2014/main" id="{AE3EFB8A-38DC-49E0-8A52-9176C0FD0E6F}"/>
              </a:ext>
            </a:extLst>
          </p:cNvPr>
          <p:cNvSpPr txBox="1"/>
          <p:nvPr/>
        </p:nvSpPr>
        <p:spPr>
          <a:xfrm>
            <a:off x="925678" y="2256938"/>
            <a:ext cx="10477428" cy="913199"/>
          </a:xfrm>
          <a:prstGeom prst="rect">
            <a:avLst/>
          </a:prstGeom>
          <a:noFill/>
        </p:spPr>
        <p:txBody>
          <a:bodyPr wrap="square">
            <a:spAutoFit/>
          </a:bodyPr>
          <a:lstStyle/>
          <a:p>
            <a:r>
              <a:rPr lang="en-US" sz="2667">
                <a:solidFill>
                  <a:srgbClr val="0E78C0"/>
                </a:solidFill>
              </a:rPr>
              <a:t>Dựa trên random số trong khoảng [0;25], sau đó lấy ‘a’ cộng lên rồi ép kiểu.</a:t>
            </a:r>
          </a:p>
        </p:txBody>
      </p:sp>
      <p:pic>
        <p:nvPicPr>
          <p:cNvPr id="2" name="Picture 1">
            <a:extLst>
              <a:ext uri="{FF2B5EF4-FFF2-40B4-BE49-F238E27FC236}">
                <a16:creationId xmlns:a16="http://schemas.microsoft.com/office/drawing/2014/main" id="{32719E7A-E252-4C90-955D-7E70F3C7EEF2}"/>
              </a:ext>
            </a:extLst>
          </p:cNvPr>
          <p:cNvPicPr>
            <a:picLocks noChangeAspect="1"/>
          </p:cNvPicPr>
          <p:nvPr/>
        </p:nvPicPr>
        <p:blipFill>
          <a:blip r:embed="rId4"/>
          <a:stretch>
            <a:fillRect/>
          </a:stretch>
        </p:blipFill>
        <p:spPr>
          <a:xfrm>
            <a:off x="2200887" y="3523980"/>
            <a:ext cx="7790227" cy="1186329"/>
          </a:xfrm>
          <a:prstGeom prst="rect">
            <a:avLst/>
          </a:prstGeom>
          <a:ln w="12700">
            <a:solidFill>
              <a:schemeClr val="accent1"/>
            </a:solidFill>
          </a:ln>
        </p:spPr>
      </p:pic>
    </p:spTree>
    <p:extLst>
      <p:ext uri="{BB962C8B-B14F-4D97-AF65-F5344CB8AC3E}">
        <p14:creationId xmlns:p14="http://schemas.microsoft.com/office/powerpoint/2010/main" val="2847513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29</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DF3CB6A6-3F40-4BFC-87B1-B9C30E050A85}"/>
              </a:ext>
            </a:extLst>
          </p:cNvPr>
          <p:cNvSpPr txBox="1"/>
          <p:nvPr/>
        </p:nvSpPr>
        <p:spPr>
          <a:xfrm>
            <a:off x="857287" y="1278582"/>
            <a:ext cx="6096000" cy="584775"/>
          </a:xfrm>
          <a:prstGeom prst="rect">
            <a:avLst/>
          </a:prstGeom>
          <a:noFill/>
        </p:spPr>
        <p:txBody>
          <a:bodyPr wrap="square">
            <a:spAutoFit/>
          </a:bodyPr>
          <a:lstStyle/>
          <a:p>
            <a:r>
              <a:rPr lang="en-US" sz="3200" b="1">
                <a:solidFill>
                  <a:srgbClr val="0E78C0"/>
                </a:solidFill>
              </a:rPr>
              <a:t>Tạo chuỗi ngẫu nhiên</a:t>
            </a:r>
            <a:endParaRPr lang="en-US" sz="3200" b="1"/>
          </a:p>
        </p:txBody>
      </p:sp>
      <p:sp>
        <p:nvSpPr>
          <p:cNvPr id="6" name="TextBox 5">
            <a:extLst>
              <a:ext uri="{FF2B5EF4-FFF2-40B4-BE49-F238E27FC236}">
                <a16:creationId xmlns:a16="http://schemas.microsoft.com/office/drawing/2014/main" id="{3445C126-7A63-48E5-80BE-EC35A8EE3483}"/>
              </a:ext>
            </a:extLst>
          </p:cNvPr>
          <p:cNvSpPr txBox="1"/>
          <p:nvPr/>
        </p:nvSpPr>
        <p:spPr>
          <a:xfrm>
            <a:off x="857286" y="2083825"/>
            <a:ext cx="10477428" cy="502766"/>
          </a:xfrm>
          <a:prstGeom prst="rect">
            <a:avLst/>
          </a:prstGeom>
          <a:noFill/>
        </p:spPr>
        <p:txBody>
          <a:bodyPr wrap="square">
            <a:spAutoFit/>
          </a:bodyPr>
          <a:lstStyle/>
          <a:p>
            <a:r>
              <a:rPr lang="en-US" sz="2667">
                <a:solidFill>
                  <a:srgbClr val="0E78C0"/>
                </a:solidFill>
              </a:rPr>
              <a:t>Tạo n (độ dài chuỗi) kí tự ngẫu nhiên</a:t>
            </a:r>
          </a:p>
        </p:txBody>
      </p:sp>
      <p:sp>
        <p:nvSpPr>
          <p:cNvPr id="7" name="TextBox 6">
            <a:extLst>
              <a:ext uri="{FF2B5EF4-FFF2-40B4-BE49-F238E27FC236}">
                <a16:creationId xmlns:a16="http://schemas.microsoft.com/office/drawing/2014/main" id="{B0E74053-EDC0-4E73-8101-79FE8C518E0C}"/>
              </a:ext>
            </a:extLst>
          </p:cNvPr>
          <p:cNvSpPr txBox="1"/>
          <p:nvPr/>
        </p:nvSpPr>
        <p:spPr>
          <a:xfrm>
            <a:off x="925677" y="2813447"/>
            <a:ext cx="7381617" cy="584775"/>
          </a:xfrm>
          <a:prstGeom prst="rect">
            <a:avLst/>
          </a:prstGeom>
          <a:noFill/>
        </p:spPr>
        <p:txBody>
          <a:bodyPr wrap="square">
            <a:spAutoFit/>
          </a:bodyPr>
          <a:lstStyle/>
          <a:p>
            <a:r>
              <a:rPr lang="en-US" sz="3200" b="1" dirty="0" err="1">
                <a:solidFill>
                  <a:srgbClr val="0E78C0"/>
                </a:solidFill>
              </a:rPr>
              <a:t>Tạo</a:t>
            </a:r>
            <a:r>
              <a:rPr lang="en-US" sz="3200" b="1" dirty="0">
                <a:solidFill>
                  <a:srgbClr val="0E78C0"/>
                </a:solidFill>
              </a:rPr>
              <a:t> </a:t>
            </a:r>
            <a:r>
              <a:rPr lang="en-US" sz="3200" b="1" dirty="0" err="1">
                <a:solidFill>
                  <a:srgbClr val="0E78C0"/>
                </a:solidFill>
              </a:rPr>
              <a:t>chuỗi</a:t>
            </a:r>
            <a:r>
              <a:rPr lang="en-US" sz="3200" b="1" dirty="0">
                <a:solidFill>
                  <a:srgbClr val="0E78C0"/>
                </a:solidFill>
              </a:rPr>
              <a:t> Palindromes </a:t>
            </a:r>
            <a:r>
              <a:rPr lang="en-US" sz="3200" b="1" dirty="0" err="1">
                <a:solidFill>
                  <a:srgbClr val="0E78C0"/>
                </a:solidFill>
              </a:rPr>
              <a:t>ngẫu</a:t>
            </a:r>
            <a:r>
              <a:rPr lang="en-US" sz="3200" b="1" dirty="0">
                <a:solidFill>
                  <a:srgbClr val="0E78C0"/>
                </a:solidFill>
              </a:rPr>
              <a:t> </a:t>
            </a:r>
            <a:r>
              <a:rPr lang="en-US" sz="3200" b="1" dirty="0" err="1">
                <a:solidFill>
                  <a:srgbClr val="0E78C0"/>
                </a:solidFill>
              </a:rPr>
              <a:t>nhiên</a:t>
            </a:r>
            <a:endParaRPr lang="en-US" sz="3200" b="1" dirty="0"/>
          </a:p>
        </p:txBody>
      </p:sp>
      <p:sp>
        <p:nvSpPr>
          <p:cNvPr id="8" name="TextBox 7">
            <a:extLst>
              <a:ext uri="{FF2B5EF4-FFF2-40B4-BE49-F238E27FC236}">
                <a16:creationId xmlns:a16="http://schemas.microsoft.com/office/drawing/2014/main" id="{C76ED1C0-F155-4645-981E-714D3CD8949F}"/>
              </a:ext>
            </a:extLst>
          </p:cNvPr>
          <p:cNvSpPr txBox="1"/>
          <p:nvPr/>
        </p:nvSpPr>
        <p:spPr>
          <a:xfrm>
            <a:off x="857286" y="3837620"/>
            <a:ext cx="10477428" cy="1323632"/>
          </a:xfrm>
          <a:prstGeom prst="rect">
            <a:avLst/>
          </a:prstGeom>
          <a:noFill/>
        </p:spPr>
        <p:txBody>
          <a:bodyPr wrap="square">
            <a:spAutoFit/>
          </a:bodyPr>
          <a:lstStyle/>
          <a:p>
            <a:r>
              <a:rPr lang="en-US" sz="2667">
                <a:solidFill>
                  <a:srgbClr val="0E78C0"/>
                </a:solidFill>
              </a:rPr>
              <a:t>Tính toán trường hợp có độ dài chẵn hoặc lẻ.</a:t>
            </a:r>
          </a:p>
          <a:p>
            <a:r>
              <a:rPr lang="en-US" sz="2667">
                <a:solidFill>
                  <a:srgbClr val="0E78C0"/>
                </a:solidFill>
              </a:rPr>
              <a:t>Sử dụng cấu trúc dữ liệu Deque</a:t>
            </a:r>
          </a:p>
          <a:p>
            <a:r>
              <a:rPr lang="en-US" sz="2667">
                <a:solidFill>
                  <a:srgbClr val="0E78C0"/>
                </a:solidFill>
              </a:rPr>
              <a:t>Sử dụng hàm </a:t>
            </a:r>
            <a:r>
              <a:rPr lang="en-US" sz="2667">
                <a:solidFill>
                  <a:srgbClr val="FF0000"/>
                </a:solidFill>
              </a:rPr>
              <a:t>push_front</a:t>
            </a:r>
            <a:r>
              <a:rPr lang="en-US" sz="2667">
                <a:solidFill>
                  <a:srgbClr val="0E78C0"/>
                </a:solidFill>
              </a:rPr>
              <a:t>() và </a:t>
            </a:r>
            <a:r>
              <a:rPr lang="en-US" sz="2667">
                <a:solidFill>
                  <a:srgbClr val="FF0000"/>
                </a:solidFill>
              </a:rPr>
              <a:t>push_back</a:t>
            </a:r>
            <a:r>
              <a:rPr lang="en-US" sz="2667">
                <a:solidFill>
                  <a:srgbClr val="0E78C0"/>
                </a:solidFill>
              </a:rPr>
              <a:t>()</a:t>
            </a:r>
          </a:p>
        </p:txBody>
      </p:sp>
    </p:spTree>
    <p:extLst>
      <p:ext uri="{BB962C8B-B14F-4D97-AF65-F5344CB8AC3E}">
        <p14:creationId xmlns:p14="http://schemas.microsoft.com/office/powerpoint/2010/main" val="1985096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 name="Google Shape;175;p31">
            <a:extLst>
              <a:ext uri="{FF2B5EF4-FFF2-40B4-BE49-F238E27FC236}">
                <a16:creationId xmlns:a16="http://schemas.microsoft.com/office/drawing/2014/main" id="{596C589E-D7F6-4A96-8C45-784111E1FDD8}"/>
              </a:ext>
            </a:extLst>
          </p:cNvPr>
          <p:cNvSpPr txBox="1">
            <a:spLocks noGrp="1"/>
          </p:cNvSpPr>
          <p:nvPr>
            <p:ph type="ctrTitle"/>
          </p:nvPr>
        </p:nvSpPr>
        <p:spPr>
          <a:xfrm flipH="1">
            <a:off x="1171604" y="4113533"/>
            <a:ext cx="10231496" cy="1362800"/>
          </a:xfrm>
          <a:prstGeom prst="rect">
            <a:avLst/>
          </a:prstGeom>
        </p:spPr>
        <p:txBody>
          <a:bodyPr spcFirstLastPara="1" vert="horz" wrap="square" lIns="121900" tIns="121900" rIns="121900" bIns="121900" rtlCol="0" anchor="ctr" anchorCtr="0">
            <a:noAutofit/>
          </a:bodyPr>
          <a:lstStyle/>
          <a:p>
            <a:r>
              <a:rPr lang="en-US" sz="4800">
                <a:solidFill>
                  <a:srgbClr val="0E78C0"/>
                </a:solidFill>
              </a:rPr>
              <a:t>Bộ test là gì? Tại sao cần bộ test?</a:t>
            </a:r>
            <a:endParaRPr sz="4800">
              <a:solidFill>
                <a:srgbClr val="0E78C0"/>
              </a:solidFill>
            </a:endParaRPr>
          </a:p>
        </p:txBody>
      </p:sp>
      <p:sp>
        <p:nvSpPr>
          <p:cNvPr id="10" name="Google Shape;176;p31">
            <a:extLst>
              <a:ext uri="{FF2B5EF4-FFF2-40B4-BE49-F238E27FC236}">
                <a16:creationId xmlns:a16="http://schemas.microsoft.com/office/drawing/2014/main" id="{040556E7-3380-47BB-BD5D-7CE0EA3EEEFE}"/>
              </a:ext>
            </a:extLst>
          </p:cNvPr>
          <p:cNvSpPr txBox="1">
            <a:spLocks/>
          </p:cNvSpPr>
          <p:nvPr/>
        </p:nvSpPr>
        <p:spPr>
          <a:xfrm flipH="1">
            <a:off x="1171512" y="3098467"/>
            <a:ext cx="3972400" cy="100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800" b="1">
                <a:solidFill>
                  <a:srgbClr val="0E78C0"/>
                </a:solidFill>
                <a:latin typeface="Exo 2" pitchFamily="2" charset="0"/>
              </a:rPr>
              <a:t>01</a:t>
            </a:r>
          </a:p>
        </p:txBody>
      </p:sp>
      <p:cxnSp>
        <p:nvCxnSpPr>
          <p:cNvPr id="11" name="Google Shape;177;p31">
            <a:extLst>
              <a:ext uri="{FF2B5EF4-FFF2-40B4-BE49-F238E27FC236}">
                <a16:creationId xmlns:a16="http://schemas.microsoft.com/office/drawing/2014/main" id="{7F6F522D-BA91-4CAD-A56A-D19E7F4D36E0}"/>
              </a:ext>
            </a:extLst>
          </p:cNvPr>
          <p:cNvCxnSpPr/>
          <p:nvPr/>
        </p:nvCxnSpPr>
        <p:spPr>
          <a:xfrm>
            <a:off x="0" y="5371033"/>
            <a:ext cx="2082000" cy="0"/>
          </a:xfrm>
          <a:prstGeom prst="straightConnector1">
            <a:avLst/>
          </a:prstGeom>
          <a:noFill/>
          <a:ln w="9525" cap="flat" cmpd="sng">
            <a:solidFill>
              <a:srgbClr val="0091EA"/>
            </a:solidFill>
            <a:prstDash val="solid"/>
            <a:round/>
            <a:headEnd type="none" w="med" len="med"/>
            <a:tailEnd type="none" w="med" len="med"/>
          </a:ln>
        </p:spPr>
      </p:cxnSp>
      <p:pic>
        <p:nvPicPr>
          <p:cNvPr id="13" name="Picture 12" descr="Icon&#10;&#10;Description automatically generated">
            <a:extLst>
              <a:ext uri="{FF2B5EF4-FFF2-40B4-BE49-F238E27FC236}">
                <a16:creationId xmlns:a16="http://schemas.microsoft.com/office/drawing/2014/main" id="{29495D92-310C-456A-B427-BC8207E22924}"/>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1058251701"/>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4" name="Google Shape;396;p43">
            <a:extLst>
              <a:ext uri="{FF2B5EF4-FFF2-40B4-BE49-F238E27FC236}">
                <a16:creationId xmlns:a16="http://schemas.microsoft.com/office/drawing/2014/main" id="{F8EB87FB-E5CE-4486-A1F0-99A14FC0F57A}"/>
              </a:ext>
            </a:extLst>
          </p:cNvPr>
          <p:cNvSpPr txBox="1">
            <a:spLocks noGrp="1"/>
          </p:cNvSpPr>
          <p:nvPr>
            <p:ph type="ctrTitle"/>
          </p:nvPr>
        </p:nvSpPr>
        <p:spPr>
          <a:xfrm flipH="1">
            <a:off x="2235600" y="1926600"/>
            <a:ext cx="7977063" cy="2561600"/>
          </a:xfrm>
          <a:prstGeom prst="rect">
            <a:avLst/>
          </a:prstGeom>
        </p:spPr>
        <p:txBody>
          <a:bodyPr spcFirstLastPara="1" vert="horz" wrap="square" lIns="121900" tIns="121900" rIns="121900" bIns="121900" rtlCol="0" anchor="ctr" anchorCtr="0">
            <a:noAutofit/>
          </a:bodyPr>
          <a:lstStyle/>
          <a:p>
            <a:r>
              <a:rPr lang="en-US" sz="4800" dirty="0" err="1">
                <a:solidFill>
                  <a:srgbClr val="0E78C0"/>
                </a:solidFill>
              </a:rPr>
              <a:t>Cách</a:t>
            </a:r>
            <a:r>
              <a:rPr lang="en-US" sz="4800" dirty="0">
                <a:solidFill>
                  <a:srgbClr val="0E78C0"/>
                </a:solidFill>
              </a:rPr>
              <a:t> test </a:t>
            </a:r>
            <a:r>
              <a:rPr lang="en-US" sz="4800" dirty="0" err="1">
                <a:solidFill>
                  <a:srgbClr val="0E78C0"/>
                </a:solidFill>
              </a:rPr>
              <a:t>chương</a:t>
            </a:r>
            <a:r>
              <a:rPr lang="en-US" sz="4800" dirty="0">
                <a:solidFill>
                  <a:srgbClr val="0E78C0"/>
                </a:solidFill>
              </a:rPr>
              <a:t> </a:t>
            </a:r>
            <a:r>
              <a:rPr lang="en-US" sz="4800" dirty="0" err="1">
                <a:solidFill>
                  <a:srgbClr val="0E78C0"/>
                </a:solidFill>
              </a:rPr>
              <a:t>trình</a:t>
            </a:r>
            <a:r>
              <a:rPr lang="en-US" sz="4800" dirty="0">
                <a:solidFill>
                  <a:srgbClr val="0E78C0"/>
                </a:solidFill>
              </a:rPr>
              <a:t> </a:t>
            </a:r>
            <a:r>
              <a:rPr lang="en-US" sz="4800" dirty="0" err="1">
                <a:solidFill>
                  <a:srgbClr val="0E78C0"/>
                </a:solidFill>
              </a:rPr>
              <a:t>bằng</a:t>
            </a:r>
            <a:r>
              <a:rPr lang="en-US" sz="4800" dirty="0">
                <a:solidFill>
                  <a:srgbClr val="0E78C0"/>
                </a:solidFill>
              </a:rPr>
              <a:t> </a:t>
            </a:r>
            <a:r>
              <a:rPr lang="en-US" sz="4800" dirty="0" err="1">
                <a:solidFill>
                  <a:srgbClr val="0E78C0"/>
                </a:solidFill>
              </a:rPr>
              <a:t>trình</a:t>
            </a:r>
            <a:r>
              <a:rPr lang="en-US" sz="4800" dirty="0">
                <a:solidFill>
                  <a:srgbClr val="0E78C0"/>
                </a:solidFill>
              </a:rPr>
              <a:t> </a:t>
            </a:r>
            <a:r>
              <a:rPr lang="en-US" sz="4800" dirty="0" err="1">
                <a:solidFill>
                  <a:srgbClr val="0E78C0"/>
                </a:solidFill>
              </a:rPr>
              <a:t>chấm</a:t>
            </a:r>
            <a:endParaRPr sz="4800" dirty="0">
              <a:solidFill>
                <a:srgbClr val="0E78C0"/>
              </a:solidFill>
              <a:latin typeface="Exo 2" pitchFamily="2" charset="0"/>
            </a:endParaRPr>
          </a:p>
        </p:txBody>
      </p:sp>
      <p:sp>
        <p:nvSpPr>
          <p:cNvPr id="15" name="Google Shape;397;p43">
            <a:extLst>
              <a:ext uri="{FF2B5EF4-FFF2-40B4-BE49-F238E27FC236}">
                <a16:creationId xmlns:a16="http://schemas.microsoft.com/office/drawing/2014/main" id="{9FF452A9-6B66-4590-AB74-580F5933B470}"/>
              </a:ext>
            </a:extLst>
          </p:cNvPr>
          <p:cNvSpPr txBox="1">
            <a:spLocks/>
          </p:cNvSpPr>
          <p:nvPr/>
        </p:nvSpPr>
        <p:spPr>
          <a:xfrm flipH="1">
            <a:off x="1573337" y="1380284"/>
            <a:ext cx="3972400" cy="100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800" b="1">
                <a:solidFill>
                  <a:srgbClr val="0E78C0"/>
                </a:solidFill>
                <a:latin typeface="Exo 2" pitchFamily="2" charset="0"/>
              </a:rPr>
              <a:t>03</a:t>
            </a:r>
            <a:endParaRPr lang="en" sz="12800" b="1" dirty="0">
              <a:solidFill>
                <a:srgbClr val="0E78C0"/>
              </a:solidFill>
              <a:latin typeface="Exo 2" pitchFamily="2" charset="0"/>
            </a:endParaRPr>
          </a:p>
        </p:txBody>
      </p:sp>
      <p:cxnSp>
        <p:nvCxnSpPr>
          <p:cNvPr id="16" name="Google Shape;398;p43">
            <a:extLst>
              <a:ext uri="{FF2B5EF4-FFF2-40B4-BE49-F238E27FC236}">
                <a16:creationId xmlns:a16="http://schemas.microsoft.com/office/drawing/2014/main" id="{C6FD7E78-16EC-4DFA-9F66-08B3ACB70C77}"/>
              </a:ext>
            </a:extLst>
          </p:cNvPr>
          <p:cNvCxnSpPr/>
          <p:nvPr/>
        </p:nvCxnSpPr>
        <p:spPr>
          <a:xfrm>
            <a:off x="0" y="3650600"/>
            <a:ext cx="2235600" cy="0"/>
          </a:xfrm>
          <a:prstGeom prst="straightConnector1">
            <a:avLst/>
          </a:prstGeom>
          <a:noFill/>
          <a:ln w="9525" cap="flat" cmpd="sng">
            <a:solidFill>
              <a:srgbClr val="0091EA"/>
            </a:solidFill>
            <a:prstDash val="solid"/>
            <a:round/>
            <a:headEnd type="none" w="med" len="med"/>
            <a:tailEnd type="none" w="med" len="med"/>
          </a:ln>
        </p:spPr>
      </p:cxnSp>
      <p:pic>
        <p:nvPicPr>
          <p:cNvPr id="18" name="Picture 17" descr="Icon&#10;&#10;Description automatically generated">
            <a:extLst>
              <a:ext uri="{FF2B5EF4-FFF2-40B4-BE49-F238E27FC236}">
                <a16:creationId xmlns:a16="http://schemas.microsoft.com/office/drawing/2014/main" id="{C73A0E00-08B0-4C5E-9D00-75002CE4B0E7}"/>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3998894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31</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dirty="0" err="1">
                <a:solidFill>
                  <a:srgbClr val="0E78C0"/>
                </a:solidFill>
              </a:rPr>
              <a:t>Giới</a:t>
            </a:r>
            <a:r>
              <a:rPr lang="en-US" sz="3200" b="1" dirty="0">
                <a:solidFill>
                  <a:srgbClr val="0E78C0"/>
                </a:solidFill>
              </a:rPr>
              <a:t> </a:t>
            </a:r>
            <a:r>
              <a:rPr lang="en-US" sz="3200" b="1" dirty="0" err="1">
                <a:solidFill>
                  <a:srgbClr val="0E78C0"/>
                </a:solidFill>
              </a:rPr>
              <a:t>thiệu</a:t>
            </a:r>
            <a:r>
              <a:rPr lang="en-US" sz="3200" b="1" dirty="0">
                <a:solidFill>
                  <a:srgbClr val="0E78C0"/>
                </a:solidFill>
              </a:rPr>
              <a:t> </a:t>
            </a:r>
            <a:r>
              <a:rPr lang="en-US" sz="3200" b="1" dirty="0" err="1">
                <a:solidFill>
                  <a:srgbClr val="0E78C0"/>
                </a:solidFill>
              </a:rPr>
              <a:t>về</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chấm</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6"/>
            <a:ext cx="10477428" cy="1323632"/>
          </a:xfrm>
          <a:prstGeom prst="rect">
            <a:avLst/>
          </a:prstGeom>
          <a:noFill/>
        </p:spPr>
        <p:txBody>
          <a:bodyPr wrap="square">
            <a:spAutoFit/>
          </a:bodyPr>
          <a:lstStyle/>
          <a:p>
            <a:r>
              <a:rPr lang="vi-VN" sz="2667" dirty="0" err="1">
                <a:solidFill>
                  <a:srgbClr val="0E78C0"/>
                </a:solidFill>
              </a:rPr>
              <a:t>Trình</a:t>
            </a:r>
            <a:r>
              <a:rPr lang="vi-VN" sz="2667" dirty="0">
                <a:solidFill>
                  <a:srgbClr val="0E78C0"/>
                </a:solidFill>
              </a:rPr>
              <a:t> </a:t>
            </a:r>
            <a:r>
              <a:rPr lang="vi-VN" sz="2667" dirty="0" err="1">
                <a:solidFill>
                  <a:srgbClr val="0E78C0"/>
                </a:solidFill>
              </a:rPr>
              <a:t>chấm</a:t>
            </a:r>
            <a:r>
              <a:rPr lang="vi-VN" sz="2667" dirty="0">
                <a:solidFill>
                  <a:srgbClr val="0E78C0"/>
                </a:solidFill>
              </a:rPr>
              <a:t> </a:t>
            </a:r>
            <a:r>
              <a:rPr lang="vi-VN" sz="2667" dirty="0" err="1">
                <a:solidFill>
                  <a:srgbClr val="0E78C0"/>
                </a:solidFill>
              </a:rPr>
              <a:t>là</a:t>
            </a:r>
            <a:r>
              <a:rPr lang="vi-VN" sz="2667" dirty="0">
                <a:solidFill>
                  <a:srgbClr val="0E78C0"/>
                </a:solidFill>
              </a:rPr>
              <a:t> </a:t>
            </a:r>
            <a:r>
              <a:rPr lang="vi-VN" sz="2667" dirty="0" err="1">
                <a:solidFill>
                  <a:srgbClr val="0E78C0"/>
                </a:solidFill>
              </a:rPr>
              <a:t>một</a:t>
            </a:r>
            <a:r>
              <a:rPr lang="vi-VN" sz="2667" dirty="0">
                <a:solidFill>
                  <a:srgbClr val="0E78C0"/>
                </a:solidFill>
              </a:rPr>
              <a:t> </a:t>
            </a:r>
            <a:r>
              <a:rPr lang="vi-VN" sz="2667" dirty="0" err="1">
                <a:solidFill>
                  <a:srgbClr val="0E78C0"/>
                </a:solidFill>
              </a:rPr>
              <a:t>bộ</a:t>
            </a:r>
            <a:r>
              <a:rPr lang="vi-VN" sz="2667" dirty="0">
                <a:solidFill>
                  <a:srgbClr val="0E78C0"/>
                </a:solidFill>
              </a:rPr>
              <a:t> chương </a:t>
            </a:r>
            <a:r>
              <a:rPr lang="vi-VN" sz="2667" dirty="0" err="1">
                <a:solidFill>
                  <a:srgbClr val="0E78C0"/>
                </a:solidFill>
              </a:rPr>
              <a:t>trình</a:t>
            </a:r>
            <a:r>
              <a:rPr lang="vi-VN" sz="2667" dirty="0">
                <a:solidFill>
                  <a:srgbClr val="0E78C0"/>
                </a:solidFill>
              </a:rPr>
              <a:t> </a:t>
            </a:r>
            <a:r>
              <a:rPr lang="vi-VN" sz="2667" dirty="0" err="1">
                <a:solidFill>
                  <a:srgbClr val="0E78C0"/>
                </a:solidFill>
              </a:rPr>
              <a:t>giúp</a:t>
            </a:r>
            <a:r>
              <a:rPr lang="vi-VN" sz="2667" dirty="0">
                <a:solidFill>
                  <a:srgbClr val="0E78C0"/>
                </a:solidFill>
              </a:rPr>
              <a:t> </a:t>
            </a:r>
            <a:r>
              <a:rPr lang="vi-VN" sz="2667" dirty="0" err="1">
                <a:solidFill>
                  <a:srgbClr val="0E78C0"/>
                </a:solidFill>
              </a:rPr>
              <a:t>bạn</a:t>
            </a:r>
            <a:r>
              <a:rPr lang="vi-VN" sz="2667" dirty="0">
                <a:solidFill>
                  <a:srgbClr val="0E78C0"/>
                </a:solidFill>
              </a:rPr>
              <a:t> </a:t>
            </a:r>
            <a:r>
              <a:rPr lang="vi-VN" sz="2667" dirty="0" err="1">
                <a:solidFill>
                  <a:srgbClr val="0E78C0"/>
                </a:solidFill>
              </a:rPr>
              <a:t>tự</a:t>
            </a:r>
            <a:r>
              <a:rPr lang="vi-VN" sz="2667" dirty="0">
                <a:solidFill>
                  <a:srgbClr val="0E78C0"/>
                </a:solidFill>
              </a:rPr>
              <a:t> </a:t>
            </a:r>
            <a:r>
              <a:rPr lang="vi-VN" sz="2667" dirty="0" err="1">
                <a:solidFill>
                  <a:srgbClr val="0E78C0"/>
                </a:solidFill>
              </a:rPr>
              <a:t>động</a:t>
            </a:r>
            <a:r>
              <a:rPr lang="vi-VN" sz="2667" dirty="0">
                <a:solidFill>
                  <a:srgbClr val="0E78C0"/>
                </a:solidFill>
              </a:rPr>
              <a:t> sinh ra </a:t>
            </a:r>
            <a:r>
              <a:rPr lang="vi-VN" sz="2667" dirty="0" err="1">
                <a:solidFill>
                  <a:srgbClr val="0E78C0"/>
                </a:solidFill>
              </a:rPr>
              <a:t>các</a:t>
            </a:r>
            <a:r>
              <a:rPr lang="vi-VN" sz="2667" dirty="0">
                <a:solidFill>
                  <a:srgbClr val="0E78C0"/>
                </a:solidFill>
              </a:rPr>
              <a:t> </a:t>
            </a:r>
            <a:r>
              <a:rPr lang="vi-VN" sz="2667" dirty="0" err="1">
                <a:solidFill>
                  <a:srgbClr val="0E78C0"/>
                </a:solidFill>
              </a:rPr>
              <a:t>test</a:t>
            </a:r>
            <a:r>
              <a:rPr lang="vi-VN" sz="2667" dirty="0">
                <a:solidFill>
                  <a:srgbClr val="0E78C0"/>
                </a:solidFill>
              </a:rPr>
              <a:t> </a:t>
            </a:r>
            <a:r>
              <a:rPr lang="vi-VN" sz="2667" dirty="0" err="1">
                <a:solidFill>
                  <a:srgbClr val="0E78C0"/>
                </a:solidFill>
              </a:rPr>
              <a:t>input</a:t>
            </a:r>
            <a:r>
              <a:rPr lang="vi-VN" sz="2667" dirty="0">
                <a:solidFill>
                  <a:srgbClr val="0E78C0"/>
                </a:solidFill>
              </a:rPr>
              <a:t> </a:t>
            </a:r>
            <a:r>
              <a:rPr lang="vi-VN" sz="2667" dirty="0" err="1">
                <a:solidFill>
                  <a:srgbClr val="0E78C0"/>
                </a:solidFill>
              </a:rPr>
              <a:t>ngẫu</a:t>
            </a:r>
            <a:r>
              <a:rPr lang="vi-VN" sz="2667" dirty="0">
                <a:solidFill>
                  <a:srgbClr val="0E78C0"/>
                </a:solidFill>
              </a:rPr>
              <a:t> nhiên </a:t>
            </a:r>
            <a:r>
              <a:rPr lang="vi-VN" sz="2667" dirty="0" err="1">
                <a:solidFill>
                  <a:srgbClr val="0E78C0"/>
                </a:solidFill>
              </a:rPr>
              <a:t>và</a:t>
            </a:r>
            <a:r>
              <a:rPr lang="vi-VN" sz="2667" dirty="0">
                <a:solidFill>
                  <a:srgbClr val="0E78C0"/>
                </a:solidFill>
              </a:rPr>
              <a:t> </a:t>
            </a:r>
            <a:r>
              <a:rPr lang="vi-VN" sz="2667" dirty="0" err="1">
                <a:solidFill>
                  <a:srgbClr val="0E78C0"/>
                </a:solidFill>
              </a:rPr>
              <a:t>tự</a:t>
            </a:r>
            <a:r>
              <a:rPr lang="vi-VN" sz="2667" dirty="0">
                <a:solidFill>
                  <a:srgbClr val="0E78C0"/>
                </a:solidFill>
              </a:rPr>
              <a:t> </a:t>
            </a:r>
            <a:r>
              <a:rPr lang="vi-VN" sz="2667" dirty="0" err="1">
                <a:solidFill>
                  <a:srgbClr val="0E78C0"/>
                </a:solidFill>
              </a:rPr>
              <a:t>động</a:t>
            </a:r>
            <a:r>
              <a:rPr lang="vi-VN" sz="2667" dirty="0">
                <a:solidFill>
                  <a:srgbClr val="0E78C0"/>
                </a:solidFill>
              </a:rPr>
              <a:t> </a:t>
            </a:r>
            <a:r>
              <a:rPr lang="vi-VN" sz="2667" dirty="0" err="1">
                <a:solidFill>
                  <a:srgbClr val="0E78C0"/>
                </a:solidFill>
              </a:rPr>
              <a:t>chạy</a:t>
            </a:r>
            <a:r>
              <a:rPr lang="vi-VN" sz="2667" dirty="0">
                <a:solidFill>
                  <a:srgbClr val="0E78C0"/>
                </a:solidFill>
              </a:rPr>
              <a:t> hai chương </a:t>
            </a:r>
            <a:r>
              <a:rPr lang="vi-VN" sz="2667" dirty="0" err="1">
                <a:solidFill>
                  <a:srgbClr val="0E78C0"/>
                </a:solidFill>
              </a:rPr>
              <a:t>trình</a:t>
            </a:r>
            <a:r>
              <a:rPr lang="vi-VN" sz="2667" dirty="0">
                <a:solidFill>
                  <a:srgbClr val="0E78C0"/>
                </a:solidFill>
              </a:rPr>
              <a:t> </a:t>
            </a:r>
            <a:r>
              <a:rPr lang="vi-VN" sz="2667" dirty="0" err="1">
                <a:solidFill>
                  <a:srgbClr val="0E78C0"/>
                </a:solidFill>
              </a:rPr>
              <a:t>lời</a:t>
            </a:r>
            <a:r>
              <a:rPr lang="vi-VN" sz="2667" dirty="0">
                <a:solidFill>
                  <a:srgbClr val="0E78C0"/>
                </a:solidFill>
              </a:rPr>
              <a:t> </a:t>
            </a:r>
            <a:r>
              <a:rPr lang="vi-VN" sz="2667" dirty="0" err="1">
                <a:solidFill>
                  <a:srgbClr val="0E78C0"/>
                </a:solidFill>
              </a:rPr>
              <a:t>giải</a:t>
            </a:r>
            <a:r>
              <a:rPr lang="vi-VN" sz="2667" dirty="0">
                <a:solidFill>
                  <a:srgbClr val="0E78C0"/>
                </a:solidFill>
              </a:rPr>
              <a:t> </a:t>
            </a:r>
            <a:r>
              <a:rPr lang="vi-VN" sz="2667" dirty="0" err="1">
                <a:solidFill>
                  <a:srgbClr val="0E78C0"/>
                </a:solidFill>
              </a:rPr>
              <a:t>khác</a:t>
            </a:r>
            <a:r>
              <a:rPr lang="vi-VN" sz="2667" dirty="0">
                <a:solidFill>
                  <a:srgbClr val="0E78C0"/>
                </a:solidFill>
              </a:rPr>
              <a:t> nhau </a:t>
            </a:r>
            <a:r>
              <a:rPr lang="vi-VN" sz="2667" dirty="0" err="1">
                <a:solidFill>
                  <a:srgbClr val="0E78C0"/>
                </a:solidFill>
              </a:rPr>
              <a:t>với</a:t>
            </a:r>
            <a:r>
              <a:rPr lang="vi-VN" sz="2667" dirty="0">
                <a:solidFill>
                  <a:srgbClr val="0E78C0"/>
                </a:solidFill>
              </a:rPr>
              <a:t> </a:t>
            </a:r>
            <a:r>
              <a:rPr lang="vi-VN" sz="2667" dirty="0" err="1">
                <a:solidFill>
                  <a:srgbClr val="0E78C0"/>
                </a:solidFill>
              </a:rPr>
              <a:t>các</a:t>
            </a:r>
            <a:r>
              <a:rPr lang="vi-VN" sz="2667" dirty="0">
                <a:solidFill>
                  <a:srgbClr val="0E78C0"/>
                </a:solidFill>
              </a:rPr>
              <a:t> </a:t>
            </a:r>
            <a:r>
              <a:rPr lang="vi-VN" sz="2667" dirty="0" err="1">
                <a:solidFill>
                  <a:srgbClr val="0E78C0"/>
                </a:solidFill>
              </a:rPr>
              <a:t>input</a:t>
            </a:r>
            <a:r>
              <a:rPr lang="vi-VN" sz="2667" dirty="0">
                <a:solidFill>
                  <a:srgbClr val="0E78C0"/>
                </a:solidFill>
              </a:rPr>
              <a:t> </a:t>
            </a:r>
            <a:r>
              <a:rPr lang="vi-VN" sz="2667" dirty="0" err="1">
                <a:solidFill>
                  <a:srgbClr val="0E78C0"/>
                </a:solidFill>
              </a:rPr>
              <a:t>đó</a:t>
            </a:r>
            <a:r>
              <a:rPr lang="vi-VN" sz="2667" dirty="0">
                <a:solidFill>
                  <a:srgbClr val="0E78C0"/>
                </a:solidFill>
              </a:rPr>
              <a:t> </a:t>
            </a:r>
            <a:r>
              <a:rPr lang="vi-VN" sz="2667" dirty="0" err="1">
                <a:solidFill>
                  <a:srgbClr val="0E78C0"/>
                </a:solidFill>
              </a:rPr>
              <a:t>để</a:t>
            </a:r>
            <a:r>
              <a:rPr lang="vi-VN" sz="2667" dirty="0">
                <a:solidFill>
                  <a:srgbClr val="0E78C0"/>
                </a:solidFill>
              </a:rPr>
              <a:t> so </a:t>
            </a:r>
            <a:r>
              <a:rPr lang="vi-VN" sz="2667" dirty="0" err="1">
                <a:solidFill>
                  <a:srgbClr val="0E78C0"/>
                </a:solidFill>
              </a:rPr>
              <a:t>sánh</a:t>
            </a:r>
            <a:r>
              <a:rPr lang="vi-VN" sz="2667" dirty="0">
                <a:solidFill>
                  <a:srgbClr val="0E78C0"/>
                </a:solidFill>
              </a:rPr>
              <a:t> </a:t>
            </a:r>
            <a:r>
              <a:rPr lang="vi-VN" sz="2667" dirty="0" err="1">
                <a:solidFill>
                  <a:srgbClr val="0E78C0"/>
                </a:solidFill>
              </a:rPr>
              <a:t>output</a:t>
            </a:r>
            <a:r>
              <a:rPr lang="vi-VN" sz="2667" dirty="0">
                <a:solidFill>
                  <a:srgbClr val="0E78C0"/>
                </a:solidFill>
              </a:rPr>
              <a:t>. </a:t>
            </a:r>
            <a:endParaRPr lang="en-US" sz="2667" dirty="0">
              <a:solidFill>
                <a:srgbClr val="0E78C0"/>
              </a:solidFill>
            </a:endParaRPr>
          </a:p>
        </p:txBody>
      </p:sp>
      <p:sp>
        <p:nvSpPr>
          <p:cNvPr id="8" name="TextBox 7">
            <a:extLst>
              <a:ext uri="{FF2B5EF4-FFF2-40B4-BE49-F238E27FC236}">
                <a16:creationId xmlns:a16="http://schemas.microsoft.com/office/drawing/2014/main" id="{63EBB14B-945F-46B1-9388-2D58CFE4247D}"/>
              </a:ext>
            </a:extLst>
          </p:cNvPr>
          <p:cNvSpPr txBox="1"/>
          <p:nvPr/>
        </p:nvSpPr>
        <p:spPr>
          <a:xfrm>
            <a:off x="925674" y="3750165"/>
            <a:ext cx="9629436" cy="584775"/>
          </a:xfrm>
          <a:prstGeom prst="rect">
            <a:avLst/>
          </a:prstGeom>
          <a:noFill/>
        </p:spPr>
        <p:txBody>
          <a:bodyPr wrap="square">
            <a:spAutoFit/>
          </a:bodyPr>
          <a:lstStyle/>
          <a:p>
            <a:r>
              <a:rPr lang="en-US" sz="3200" b="1" dirty="0" err="1">
                <a:solidFill>
                  <a:srgbClr val="0E78C0"/>
                </a:solidFill>
              </a:rPr>
              <a:t>Trình</a:t>
            </a:r>
            <a:r>
              <a:rPr lang="en-US" sz="3200" b="1" dirty="0">
                <a:solidFill>
                  <a:srgbClr val="0E78C0"/>
                </a:solidFill>
              </a:rPr>
              <a:t> </a:t>
            </a:r>
            <a:r>
              <a:rPr lang="en-US" sz="3200" b="1" dirty="0" err="1">
                <a:solidFill>
                  <a:srgbClr val="0E78C0"/>
                </a:solidFill>
              </a:rPr>
              <a:t>chấm</a:t>
            </a:r>
            <a:r>
              <a:rPr lang="en-US" sz="3200" b="1" dirty="0">
                <a:solidFill>
                  <a:srgbClr val="0E78C0"/>
                </a:solidFill>
              </a:rPr>
              <a:t> bao </a:t>
            </a:r>
            <a:r>
              <a:rPr lang="en-US" sz="3200" b="1" dirty="0" err="1">
                <a:solidFill>
                  <a:srgbClr val="0E78C0"/>
                </a:solidFill>
              </a:rPr>
              <a:t>gồm</a:t>
            </a:r>
            <a:r>
              <a:rPr lang="en-US" sz="3200" b="1" dirty="0">
                <a:solidFill>
                  <a:srgbClr val="0E78C0"/>
                </a:solidFill>
              </a:rPr>
              <a:t> 4 </a:t>
            </a:r>
            <a:r>
              <a:rPr lang="en-US" sz="3200" b="1" dirty="0" err="1">
                <a:solidFill>
                  <a:srgbClr val="0E78C0"/>
                </a:solidFill>
              </a:rPr>
              <a:t>chương</a:t>
            </a:r>
            <a:r>
              <a:rPr lang="en-US" sz="3200" b="1" dirty="0">
                <a:solidFill>
                  <a:srgbClr val="0E78C0"/>
                </a:solidFill>
              </a:rPr>
              <a:t> </a:t>
            </a:r>
            <a:r>
              <a:rPr lang="en-US" sz="3200" b="1" dirty="0" err="1">
                <a:solidFill>
                  <a:srgbClr val="0E78C0"/>
                </a:solidFill>
              </a:rPr>
              <a:t>trình</a:t>
            </a:r>
            <a:endParaRPr lang="en-US" sz="3200" b="1" dirty="0"/>
          </a:p>
        </p:txBody>
      </p:sp>
      <p:sp>
        <p:nvSpPr>
          <p:cNvPr id="11" name="TextBox 10">
            <a:extLst>
              <a:ext uri="{FF2B5EF4-FFF2-40B4-BE49-F238E27FC236}">
                <a16:creationId xmlns:a16="http://schemas.microsoft.com/office/drawing/2014/main" id="{266FF7D6-8704-4E0D-B691-42DE988AEAB1}"/>
              </a:ext>
            </a:extLst>
          </p:cNvPr>
          <p:cNvSpPr txBox="1"/>
          <p:nvPr/>
        </p:nvSpPr>
        <p:spPr>
          <a:xfrm>
            <a:off x="925674" y="4755573"/>
            <a:ext cx="5170327" cy="913199"/>
          </a:xfrm>
          <a:prstGeom prst="rect">
            <a:avLst/>
          </a:prstGeom>
          <a:noFill/>
        </p:spPr>
        <p:txBody>
          <a:bodyPr wrap="square">
            <a:spAutoFit/>
          </a:bodyPr>
          <a:lstStyle/>
          <a:p>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sinh</a:t>
            </a:r>
            <a:r>
              <a:rPr lang="en-US" sz="2667" dirty="0">
                <a:solidFill>
                  <a:srgbClr val="0E78C0"/>
                </a:solidFill>
              </a:rPr>
              <a:t> test</a:t>
            </a:r>
          </a:p>
          <a:p>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1</a:t>
            </a:r>
          </a:p>
        </p:txBody>
      </p:sp>
      <p:sp>
        <p:nvSpPr>
          <p:cNvPr id="14" name="TextBox 13">
            <a:extLst>
              <a:ext uri="{FF2B5EF4-FFF2-40B4-BE49-F238E27FC236}">
                <a16:creationId xmlns:a16="http://schemas.microsoft.com/office/drawing/2014/main" id="{FC47403F-9406-4F7E-B014-3AE87A642C97}"/>
              </a:ext>
            </a:extLst>
          </p:cNvPr>
          <p:cNvSpPr txBox="1"/>
          <p:nvPr/>
        </p:nvSpPr>
        <p:spPr>
          <a:xfrm>
            <a:off x="5740391" y="4755573"/>
            <a:ext cx="5170327" cy="913199"/>
          </a:xfrm>
          <a:prstGeom prst="rect">
            <a:avLst/>
          </a:prstGeom>
          <a:noFill/>
        </p:spPr>
        <p:txBody>
          <a:bodyPr wrap="square">
            <a:spAutoFit/>
          </a:bodyPr>
          <a:lstStyle/>
          <a:p>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2</a:t>
            </a:r>
          </a:p>
          <a:p>
            <a:r>
              <a:rPr lang="en-US" sz="2667" dirty="0">
                <a:solidFill>
                  <a:srgbClr val="0E78C0"/>
                </a:solidFill>
              </a:rPr>
              <a:t>- </a:t>
            </a:r>
            <a:r>
              <a:rPr lang="en-US" sz="2667" dirty="0" err="1">
                <a:solidFill>
                  <a:srgbClr val="0E78C0"/>
                </a:solidFill>
              </a:rPr>
              <a:t>Trình</a:t>
            </a:r>
            <a:r>
              <a:rPr lang="en-US" sz="2667" dirty="0">
                <a:solidFill>
                  <a:srgbClr val="0E78C0"/>
                </a:solidFill>
              </a:rPr>
              <a:t> so test</a:t>
            </a:r>
          </a:p>
        </p:txBody>
      </p:sp>
    </p:spTree>
    <p:extLst>
      <p:ext uri="{BB962C8B-B14F-4D97-AF65-F5344CB8AC3E}">
        <p14:creationId xmlns:p14="http://schemas.microsoft.com/office/powerpoint/2010/main" val="687475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32</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3" name="AutoShape 4">
            <a:extLst>
              <a:ext uri="{FF2B5EF4-FFF2-40B4-BE49-F238E27FC236}">
                <a16:creationId xmlns:a16="http://schemas.microsoft.com/office/drawing/2014/main" id="{1840F8FE-C579-48E0-888D-F2B1140DA226}"/>
              </a:ext>
            </a:extLst>
          </p:cNvPr>
          <p:cNvSpPr>
            <a:spLocks noChangeAspect="1" noChangeArrowheads="1"/>
          </p:cNvSpPr>
          <p:nvPr/>
        </p:nvSpPr>
        <p:spPr bwMode="auto">
          <a:xfrm>
            <a:off x="1651000" y="1022351"/>
            <a:ext cx="8890000" cy="481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pic>
        <p:nvPicPr>
          <p:cNvPr id="5" name="Picture 4" descr="Diagram&#10;&#10;Description automatically generated">
            <a:extLst>
              <a:ext uri="{FF2B5EF4-FFF2-40B4-BE49-F238E27FC236}">
                <a16:creationId xmlns:a16="http://schemas.microsoft.com/office/drawing/2014/main" id="{7B27EE81-02BC-4989-AE44-B742AB06DDC3}"/>
              </a:ext>
            </a:extLst>
          </p:cNvPr>
          <p:cNvPicPr>
            <a:picLocks noChangeAspect="1"/>
          </p:cNvPicPr>
          <p:nvPr/>
        </p:nvPicPr>
        <p:blipFill>
          <a:blip r:embed="rId4"/>
          <a:stretch>
            <a:fillRect/>
          </a:stretch>
        </p:blipFill>
        <p:spPr>
          <a:xfrm>
            <a:off x="1338853" y="1059282"/>
            <a:ext cx="9742311" cy="5273853"/>
          </a:xfrm>
          <a:prstGeom prst="rect">
            <a:avLst/>
          </a:prstGeom>
        </p:spPr>
      </p:pic>
    </p:spTree>
    <p:extLst>
      <p:ext uri="{BB962C8B-B14F-4D97-AF65-F5344CB8AC3E}">
        <p14:creationId xmlns:p14="http://schemas.microsoft.com/office/powerpoint/2010/main" val="2892063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33</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6"/>
            <a:ext cx="10477428" cy="913199"/>
          </a:xfrm>
          <a:prstGeom prst="rect">
            <a:avLst/>
          </a:prstGeom>
          <a:noFill/>
        </p:spPr>
        <p:txBody>
          <a:bodyPr wrap="square">
            <a:spAutoFit/>
          </a:bodyPr>
          <a:lstStyle/>
          <a:p>
            <a:r>
              <a:rPr lang="en-US" sz="2667" dirty="0" err="1">
                <a:solidFill>
                  <a:srgbClr val="0E78C0"/>
                </a:solidFill>
              </a:rPr>
              <a:t>Trình</a:t>
            </a:r>
            <a:r>
              <a:rPr lang="en-US" sz="2667" dirty="0">
                <a:solidFill>
                  <a:srgbClr val="0E78C0"/>
                </a:solidFill>
              </a:rPr>
              <a:t> </a:t>
            </a:r>
            <a:r>
              <a:rPr lang="en-US" sz="2667" dirty="0" err="1">
                <a:solidFill>
                  <a:srgbClr val="0E78C0"/>
                </a:solidFill>
              </a:rPr>
              <a:t>sinh</a:t>
            </a:r>
            <a:r>
              <a:rPr lang="en-US" sz="2667" dirty="0">
                <a:solidFill>
                  <a:srgbClr val="0E78C0"/>
                </a:solidFill>
              </a:rPr>
              <a:t> test </a:t>
            </a:r>
            <a:r>
              <a:rPr lang="en-US" sz="2667" dirty="0" err="1">
                <a:solidFill>
                  <a:srgbClr val="0E78C0"/>
                </a:solidFill>
              </a:rPr>
              <a:t>là</a:t>
            </a:r>
            <a:r>
              <a:rPr lang="en-US" sz="2667" dirty="0">
                <a:solidFill>
                  <a:srgbClr val="0E78C0"/>
                </a:solidFill>
              </a:rPr>
              <a:t> 1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sinh</a:t>
            </a:r>
            <a:r>
              <a:rPr lang="en-US" sz="2667" dirty="0">
                <a:solidFill>
                  <a:srgbClr val="0E78C0"/>
                </a:solidFill>
              </a:rPr>
              <a:t> test </a:t>
            </a:r>
            <a:r>
              <a:rPr lang="en-US" sz="2667" dirty="0" err="1">
                <a:solidFill>
                  <a:srgbClr val="0E78C0"/>
                </a:solidFill>
              </a:rPr>
              <a:t>ngẫu</a:t>
            </a:r>
            <a:r>
              <a:rPr lang="en-US" sz="2667" dirty="0">
                <a:solidFill>
                  <a:srgbClr val="0E78C0"/>
                </a:solidFill>
              </a:rPr>
              <a:t> </a:t>
            </a:r>
            <a:r>
              <a:rPr lang="en-US" sz="2667" dirty="0" err="1">
                <a:solidFill>
                  <a:srgbClr val="0E78C0"/>
                </a:solidFill>
              </a:rPr>
              <a:t>nhiên</a:t>
            </a:r>
            <a:r>
              <a:rPr lang="en-US" sz="2667" dirty="0">
                <a:solidFill>
                  <a:srgbClr val="0E78C0"/>
                </a:solidFill>
              </a:rPr>
              <a:t> </a:t>
            </a:r>
            <a:r>
              <a:rPr lang="en-US" sz="2667" dirty="0" err="1">
                <a:solidFill>
                  <a:srgbClr val="0E78C0"/>
                </a:solidFill>
              </a:rPr>
              <a:t>theo</a:t>
            </a:r>
            <a:r>
              <a:rPr lang="en-US" sz="2667" dirty="0">
                <a:solidFill>
                  <a:srgbClr val="0E78C0"/>
                </a:solidFill>
              </a:rPr>
              <a:t> </a:t>
            </a:r>
            <a:r>
              <a:rPr lang="en-US" sz="2667" dirty="0" err="1">
                <a:solidFill>
                  <a:srgbClr val="0E78C0"/>
                </a:solidFill>
              </a:rPr>
              <a:t>yêu</a:t>
            </a:r>
            <a:r>
              <a:rPr lang="en-US" sz="2667" dirty="0">
                <a:solidFill>
                  <a:srgbClr val="0E78C0"/>
                </a:solidFill>
              </a:rPr>
              <a:t> </a:t>
            </a:r>
            <a:r>
              <a:rPr lang="en-US" sz="2667" dirty="0" err="1">
                <a:solidFill>
                  <a:srgbClr val="0E78C0"/>
                </a:solidFill>
              </a:rPr>
              <a:t>cầu</a:t>
            </a:r>
            <a:r>
              <a:rPr lang="en-US" sz="2667" dirty="0">
                <a:solidFill>
                  <a:srgbClr val="0E78C0"/>
                </a:solidFill>
              </a:rPr>
              <a:t> </a:t>
            </a:r>
            <a:r>
              <a:rPr lang="en-US" sz="2667" dirty="0" err="1">
                <a:solidFill>
                  <a:srgbClr val="0E78C0"/>
                </a:solidFill>
              </a:rPr>
              <a:t>và</a:t>
            </a:r>
            <a:r>
              <a:rPr lang="en-US" sz="2667" dirty="0">
                <a:solidFill>
                  <a:srgbClr val="0E78C0"/>
                </a:solidFill>
              </a:rPr>
              <a:t> </a:t>
            </a:r>
            <a:r>
              <a:rPr lang="en-US" sz="2667" dirty="0" err="1">
                <a:solidFill>
                  <a:srgbClr val="0E78C0"/>
                </a:solidFill>
              </a:rPr>
              <a:t>giới</a:t>
            </a:r>
            <a:r>
              <a:rPr lang="en-US" sz="2667" dirty="0">
                <a:solidFill>
                  <a:srgbClr val="0E78C0"/>
                </a:solidFill>
              </a:rPr>
              <a:t> </a:t>
            </a:r>
            <a:r>
              <a:rPr lang="en-US" sz="2667" dirty="0" err="1">
                <a:solidFill>
                  <a:srgbClr val="0E78C0"/>
                </a:solidFill>
              </a:rPr>
              <a:t>hạn</a:t>
            </a:r>
            <a:r>
              <a:rPr lang="en-US" sz="2667" dirty="0">
                <a:solidFill>
                  <a:srgbClr val="0E78C0"/>
                </a:solidFill>
              </a:rPr>
              <a:t> </a:t>
            </a:r>
            <a:r>
              <a:rPr lang="en-US" sz="2667" dirty="0" err="1">
                <a:solidFill>
                  <a:srgbClr val="0E78C0"/>
                </a:solidFill>
              </a:rPr>
              <a:t>của</a:t>
            </a:r>
            <a:r>
              <a:rPr lang="en-US" sz="2667" dirty="0">
                <a:solidFill>
                  <a:srgbClr val="0E78C0"/>
                </a:solidFill>
              </a:rPr>
              <a:t> </a:t>
            </a:r>
            <a:r>
              <a:rPr lang="en-US" sz="2667" dirty="0" err="1">
                <a:solidFill>
                  <a:srgbClr val="0E78C0"/>
                </a:solidFill>
              </a:rPr>
              <a:t>đề</a:t>
            </a:r>
            <a:endParaRPr lang="en-US" sz="2667" dirty="0">
              <a:solidFill>
                <a:srgbClr val="0E78C0"/>
              </a:solidFill>
            </a:endParaRPr>
          </a:p>
        </p:txBody>
      </p:sp>
      <p:pic>
        <p:nvPicPr>
          <p:cNvPr id="1026" name="Picture 2" descr="Test in Production Meme. Here&amp;#39;s Why You Should Test in Production.">
            <a:extLst>
              <a:ext uri="{FF2B5EF4-FFF2-40B4-BE49-F238E27FC236}">
                <a16:creationId xmlns:a16="http://schemas.microsoft.com/office/drawing/2014/main" id="{2EDFAEBF-2D2E-47FA-8D51-61356AB72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3955" y="3429000"/>
            <a:ext cx="2700867" cy="26875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101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34</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6"/>
            <a:ext cx="4267215" cy="913199"/>
          </a:xfrm>
          <a:prstGeom prst="rect">
            <a:avLst/>
          </a:prstGeom>
          <a:noFill/>
        </p:spPr>
        <p:txBody>
          <a:bodyPr wrap="square">
            <a:spAutoFit/>
          </a:bodyPr>
          <a:lstStyle/>
          <a:p>
            <a:r>
              <a:rPr lang="en-US" sz="2667" dirty="0" err="1">
                <a:solidFill>
                  <a:srgbClr val="0E78C0"/>
                </a:solidFill>
              </a:rPr>
              <a:t>Hàm</a:t>
            </a:r>
            <a:r>
              <a:rPr lang="en-US" sz="2667" dirty="0">
                <a:solidFill>
                  <a:srgbClr val="0E78C0"/>
                </a:solidFill>
              </a:rPr>
              <a:t> </a:t>
            </a:r>
            <a:r>
              <a:rPr lang="en-US" sz="2667" dirty="0" err="1">
                <a:solidFill>
                  <a:srgbClr val="0E78C0"/>
                </a:solidFill>
              </a:rPr>
              <a:t>sinh</a:t>
            </a:r>
            <a:r>
              <a:rPr lang="en-US" sz="2667" dirty="0">
                <a:solidFill>
                  <a:srgbClr val="0E78C0"/>
                </a:solidFill>
              </a:rPr>
              <a:t> </a:t>
            </a:r>
            <a:r>
              <a:rPr lang="en-US" sz="2667" dirty="0" err="1">
                <a:solidFill>
                  <a:srgbClr val="0E78C0"/>
                </a:solidFill>
              </a:rPr>
              <a:t>số</a:t>
            </a:r>
            <a:r>
              <a:rPr lang="en-US" sz="2667" dirty="0">
                <a:solidFill>
                  <a:srgbClr val="0E78C0"/>
                </a:solidFill>
              </a:rPr>
              <a:t> </a:t>
            </a:r>
            <a:r>
              <a:rPr lang="en-US" sz="2667" dirty="0" err="1">
                <a:solidFill>
                  <a:srgbClr val="0E78C0"/>
                </a:solidFill>
              </a:rPr>
              <a:t>ngẫu</a:t>
            </a:r>
            <a:r>
              <a:rPr lang="en-US" sz="2667" dirty="0">
                <a:solidFill>
                  <a:srgbClr val="0E78C0"/>
                </a:solidFill>
              </a:rPr>
              <a:t> </a:t>
            </a:r>
            <a:r>
              <a:rPr lang="en-US" sz="2667" dirty="0" err="1">
                <a:solidFill>
                  <a:srgbClr val="0E78C0"/>
                </a:solidFill>
              </a:rPr>
              <a:t>nhiên</a:t>
            </a:r>
            <a:r>
              <a:rPr lang="en-US" sz="2667" dirty="0">
                <a:solidFill>
                  <a:srgbClr val="0E78C0"/>
                </a:solidFill>
              </a:rPr>
              <a:t> </a:t>
            </a:r>
            <a:r>
              <a:rPr lang="en-US" sz="2667" dirty="0" err="1">
                <a:solidFill>
                  <a:srgbClr val="0E78C0"/>
                </a:solidFill>
              </a:rPr>
              <a:t>nhiên</a:t>
            </a:r>
            <a:endParaRPr lang="en-US" sz="2667" dirty="0">
              <a:solidFill>
                <a:srgbClr val="0E78C0"/>
              </a:solidFill>
            </a:endParaRPr>
          </a:p>
        </p:txBody>
      </p:sp>
      <p:pic>
        <p:nvPicPr>
          <p:cNvPr id="3" name="Picture 2">
            <a:extLst>
              <a:ext uri="{FF2B5EF4-FFF2-40B4-BE49-F238E27FC236}">
                <a16:creationId xmlns:a16="http://schemas.microsoft.com/office/drawing/2014/main" id="{297B4A86-1520-448B-AE67-DC9ED55E55A6}"/>
              </a:ext>
            </a:extLst>
          </p:cNvPr>
          <p:cNvPicPr>
            <a:picLocks noChangeAspect="1"/>
          </p:cNvPicPr>
          <p:nvPr/>
        </p:nvPicPr>
        <p:blipFill>
          <a:blip r:embed="rId4"/>
          <a:stretch>
            <a:fillRect/>
          </a:stretch>
        </p:blipFill>
        <p:spPr>
          <a:xfrm>
            <a:off x="1037565" y="2734186"/>
            <a:ext cx="3665995" cy="329408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C659521-21B2-4596-998E-74BCA83753B1}"/>
              </a:ext>
            </a:extLst>
          </p:cNvPr>
          <p:cNvSpPr txBox="1"/>
          <p:nvPr/>
        </p:nvSpPr>
        <p:spPr>
          <a:xfrm>
            <a:off x="6096001" y="2200705"/>
            <a:ext cx="6096000" cy="502766"/>
          </a:xfrm>
          <a:prstGeom prst="rect">
            <a:avLst/>
          </a:prstGeom>
          <a:noFill/>
        </p:spPr>
        <p:txBody>
          <a:bodyPr wrap="square">
            <a:spAutoFit/>
          </a:bodyPr>
          <a:lstStyle/>
          <a:p>
            <a:r>
              <a:rPr lang="en-US" sz="2667" dirty="0" err="1">
                <a:solidFill>
                  <a:srgbClr val="0E78C0"/>
                </a:solidFill>
              </a:rPr>
              <a:t>Hàm</a:t>
            </a:r>
            <a:r>
              <a:rPr lang="en-US" sz="2667" dirty="0">
                <a:solidFill>
                  <a:srgbClr val="0E78C0"/>
                </a:solidFill>
              </a:rPr>
              <a:t> </a:t>
            </a:r>
            <a:r>
              <a:rPr lang="en-US" sz="2667" dirty="0" err="1">
                <a:solidFill>
                  <a:srgbClr val="0E78C0"/>
                </a:solidFill>
              </a:rPr>
              <a:t>sinh</a:t>
            </a:r>
            <a:r>
              <a:rPr lang="en-US" sz="2667" dirty="0">
                <a:solidFill>
                  <a:srgbClr val="0E78C0"/>
                </a:solidFill>
              </a:rPr>
              <a:t> </a:t>
            </a:r>
            <a:r>
              <a:rPr lang="en-US" sz="2667" dirty="0" err="1">
                <a:solidFill>
                  <a:srgbClr val="0E78C0"/>
                </a:solidFill>
              </a:rPr>
              <a:t>mảng</a:t>
            </a:r>
            <a:r>
              <a:rPr lang="en-US" sz="2667" dirty="0">
                <a:solidFill>
                  <a:srgbClr val="0E78C0"/>
                </a:solidFill>
              </a:rPr>
              <a:t> </a:t>
            </a:r>
            <a:r>
              <a:rPr lang="en-US" sz="2667" dirty="0" err="1">
                <a:solidFill>
                  <a:srgbClr val="0E78C0"/>
                </a:solidFill>
              </a:rPr>
              <a:t>ngẫu</a:t>
            </a:r>
            <a:r>
              <a:rPr lang="en-US" sz="2667" dirty="0">
                <a:solidFill>
                  <a:srgbClr val="0E78C0"/>
                </a:solidFill>
              </a:rPr>
              <a:t> </a:t>
            </a:r>
            <a:r>
              <a:rPr lang="en-US" sz="2667" dirty="0" err="1">
                <a:solidFill>
                  <a:srgbClr val="0E78C0"/>
                </a:solidFill>
              </a:rPr>
              <a:t>nhiên</a:t>
            </a:r>
            <a:endParaRPr lang="en-US" sz="2667" dirty="0">
              <a:solidFill>
                <a:srgbClr val="0E78C0"/>
              </a:solidFill>
            </a:endParaRPr>
          </a:p>
        </p:txBody>
      </p:sp>
      <p:pic>
        <p:nvPicPr>
          <p:cNvPr id="7" name="Picture 6">
            <a:extLst>
              <a:ext uri="{FF2B5EF4-FFF2-40B4-BE49-F238E27FC236}">
                <a16:creationId xmlns:a16="http://schemas.microsoft.com/office/drawing/2014/main" id="{1DFD4471-E35D-4BBB-89D6-D91D4EC1311E}"/>
              </a:ext>
            </a:extLst>
          </p:cNvPr>
          <p:cNvPicPr>
            <a:picLocks noChangeAspect="1"/>
          </p:cNvPicPr>
          <p:nvPr/>
        </p:nvPicPr>
        <p:blipFill rotWithShape="1">
          <a:blip r:embed="rId5"/>
          <a:srcRect t="29237"/>
          <a:stretch/>
        </p:blipFill>
        <p:spPr>
          <a:xfrm>
            <a:off x="6096000" y="2734185"/>
            <a:ext cx="4500392" cy="29181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1149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35</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5"/>
            <a:ext cx="10047125" cy="502766"/>
          </a:xfrm>
          <a:prstGeom prst="rect">
            <a:avLst/>
          </a:prstGeom>
          <a:noFill/>
        </p:spPr>
        <p:txBody>
          <a:bodyPr wrap="square">
            <a:spAutoFit/>
          </a:bodyPr>
          <a:lstStyle/>
          <a:p>
            <a:r>
              <a:rPr lang="en-US" sz="2667" dirty="0" err="1">
                <a:solidFill>
                  <a:srgbClr val="0E78C0"/>
                </a:solidFill>
              </a:rPr>
              <a:t>Hàm</a:t>
            </a:r>
            <a:r>
              <a:rPr lang="en-US" sz="2667" dirty="0">
                <a:solidFill>
                  <a:srgbClr val="0E78C0"/>
                </a:solidFill>
              </a:rPr>
              <a:t> </a:t>
            </a:r>
            <a:r>
              <a:rPr lang="en-US" sz="2667" dirty="0" err="1">
                <a:solidFill>
                  <a:srgbClr val="0E78C0"/>
                </a:solidFill>
              </a:rPr>
              <a:t>sinh</a:t>
            </a:r>
            <a:r>
              <a:rPr lang="en-US" sz="2667" dirty="0">
                <a:solidFill>
                  <a:srgbClr val="0E78C0"/>
                </a:solidFill>
              </a:rPr>
              <a:t> </a:t>
            </a:r>
            <a:r>
              <a:rPr lang="en-US" sz="2667" dirty="0" err="1">
                <a:solidFill>
                  <a:srgbClr val="0E78C0"/>
                </a:solidFill>
              </a:rPr>
              <a:t>số</a:t>
            </a:r>
            <a:r>
              <a:rPr lang="en-US" sz="2667" dirty="0">
                <a:solidFill>
                  <a:srgbClr val="0E78C0"/>
                </a:solidFill>
              </a:rPr>
              <a:t> </a:t>
            </a:r>
            <a:r>
              <a:rPr lang="en-US" sz="2667" dirty="0" err="1">
                <a:solidFill>
                  <a:srgbClr val="0E78C0"/>
                </a:solidFill>
              </a:rPr>
              <a:t>nguyên</a:t>
            </a:r>
            <a:r>
              <a:rPr lang="en-US" sz="2667" dirty="0">
                <a:solidFill>
                  <a:srgbClr val="0E78C0"/>
                </a:solidFill>
              </a:rPr>
              <a:t> Long </a:t>
            </a:r>
            <a:r>
              <a:rPr lang="en-US" sz="2667" dirty="0" err="1">
                <a:solidFill>
                  <a:srgbClr val="0E78C0"/>
                </a:solidFill>
              </a:rPr>
              <a:t>Long</a:t>
            </a:r>
            <a:r>
              <a:rPr lang="en-US" sz="2667" dirty="0">
                <a:solidFill>
                  <a:srgbClr val="0E78C0"/>
                </a:solidFill>
              </a:rPr>
              <a:t> </a:t>
            </a:r>
            <a:r>
              <a:rPr lang="en-US" sz="2667" dirty="0" err="1">
                <a:solidFill>
                  <a:srgbClr val="0E78C0"/>
                </a:solidFill>
              </a:rPr>
              <a:t>ngẫu</a:t>
            </a:r>
            <a:r>
              <a:rPr lang="en-US" sz="2667" dirty="0">
                <a:solidFill>
                  <a:srgbClr val="0E78C0"/>
                </a:solidFill>
              </a:rPr>
              <a:t> </a:t>
            </a:r>
            <a:r>
              <a:rPr lang="en-US" sz="2667" dirty="0" err="1">
                <a:solidFill>
                  <a:srgbClr val="0E78C0"/>
                </a:solidFill>
              </a:rPr>
              <a:t>nhiên</a:t>
            </a:r>
            <a:endParaRPr lang="en-US" sz="2667" dirty="0">
              <a:solidFill>
                <a:srgbClr val="0E78C0"/>
              </a:solidFill>
            </a:endParaRPr>
          </a:p>
        </p:txBody>
      </p:sp>
      <p:pic>
        <p:nvPicPr>
          <p:cNvPr id="4" name="Picture 3">
            <a:extLst>
              <a:ext uri="{FF2B5EF4-FFF2-40B4-BE49-F238E27FC236}">
                <a16:creationId xmlns:a16="http://schemas.microsoft.com/office/drawing/2014/main" id="{6346C745-6C8E-4BCB-B2E9-719E013CCE39}"/>
              </a:ext>
            </a:extLst>
          </p:cNvPr>
          <p:cNvPicPr>
            <a:picLocks noChangeAspect="1"/>
          </p:cNvPicPr>
          <p:nvPr/>
        </p:nvPicPr>
        <p:blipFill>
          <a:blip r:embed="rId4"/>
          <a:stretch>
            <a:fillRect/>
          </a:stretch>
        </p:blipFill>
        <p:spPr>
          <a:xfrm>
            <a:off x="2265723" y="3247394"/>
            <a:ext cx="7367028" cy="1752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4116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36</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F3E79507-05A1-499F-A04E-3A8740543A84}"/>
              </a:ext>
            </a:extLst>
          </p:cNvPr>
          <p:cNvSpPr txBox="1"/>
          <p:nvPr/>
        </p:nvSpPr>
        <p:spPr>
          <a:xfrm>
            <a:off x="1682030" y="3429001"/>
            <a:ext cx="9189169" cy="502766"/>
          </a:xfrm>
          <a:prstGeom prst="rect">
            <a:avLst/>
          </a:prstGeom>
          <a:noFill/>
        </p:spPr>
        <p:txBody>
          <a:bodyPr wrap="square">
            <a:spAutoFit/>
          </a:bodyPr>
          <a:lstStyle/>
          <a:p>
            <a:r>
              <a:rPr lang="en-US" sz="2667" dirty="0" err="1">
                <a:solidFill>
                  <a:srgbClr val="0E78C0"/>
                </a:solidFill>
              </a:rPr>
              <a:t>Vậy</a:t>
            </a:r>
            <a:r>
              <a:rPr lang="en-US" sz="2667" dirty="0">
                <a:solidFill>
                  <a:srgbClr val="0E78C0"/>
                </a:solidFill>
              </a:rPr>
              <a:t> </a:t>
            </a:r>
            <a:r>
              <a:rPr lang="en-US" sz="2667" dirty="0" err="1">
                <a:solidFill>
                  <a:srgbClr val="0E78C0"/>
                </a:solidFill>
              </a:rPr>
              <a:t>làm</a:t>
            </a:r>
            <a:r>
              <a:rPr lang="en-US" sz="2667" dirty="0">
                <a:solidFill>
                  <a:srgbClr val="0E78C0"/>
                </a:solidFill>
              </a:rPr>
              <a:t> </a:t>
            </a:r>
            <a:r>
              <a:rPr lang="en-US" sz="2667" dirty="0" err="1">
                <a:solidFill>
                  <a:srgbClr val="0E78C0"/>
                </a:solidFill>
              </a:rPr>
              <a:t>sao</a:t>
            </a:r>
            <a:r>
              <a:rPr lang="en-US" sz="2667" dirty="0">
                <a:solidFill>
                  <a:srgbClr val="0E78C0"/>
                </a:solidFill>
              </a:rPr>
              <a:t> </a:t>
            </a:r>
            <a:r>
              <a:rPr lang="en-US" sz="2667" dirty="0" err="1">
                <a:solidFill>
                  <a:srgbClr val="0E78C0"/>
                </a:solidFill>
              </a:rPr>
              <a:t>để</a:t>
            </a:r>
            <a:r>
              <a:rPr lang="en-US" sz="2667" dirty="0">
                <a:solidFill>
                  <a:srgbClr val="0E78C0"/>
                </a:solidFill>
              </a:rPr>
              <a:t> </a:t>
            </a:r>
            <a:r>
              <a:rPr lang="en-US" sz="2667" dirty="0" err="1">
                <a:solidFill>
                  <a:srgbClr val="0E78C0"/>
                </a:solidFill>
              </a:rPr>
              <a:t>sinh</a:t>
            </a:r>
            <a:r>
              <a:rPr lang="en-US" sz="2667" dirty="0">
                <a:solidFill>
                  <a:srgbClr val="0E78C0"/>
                </a:solidFill>
              </a:rPr>
              <a:t> ra 1 </a:t>
            </a:r>
            <a:r>
              <a:rPr lang="en-US" sz="2667" dirty="0" err="1">
                <a:solidFill>
                  <a:srgbClr val="0E78C0"/>
                </a:solidFill>
              </a:rPr>
              <a:t>mảng</a:t>
            </a:r>
            <a:r>
              <a:rPr lang="en-US" sz="2667" dirty="0">
                <a:solidFill>
                  <a:srgbClr val="0E78C0"/>
                </a:solidFill>
              </a:rPr>
              <a:t> </a:t>
            </a:r>
            <a:r>
              <a:rPr lang="en-US" sz="2667" dirty="0" err="1">
                <a:solidFill>
                  <a:srgbClr val="0E78C0"/>
                </a:solidFill>
              </a:rPr>
              <a:t>đã</a:t>
            </a:r>
            <a:r>
              <a:rPr lang="en-US" sz="2667" dirty="0">
                <a:solidFill>
                  <a:srgbClr val="0E78C0"/>
                </a:solidFill>
              </a:rPr>
              <a:t> </a:t>
            </a:r>
            <a:r>
              <a:rPr lang="en-US" sz="2667" dirty="0" err="1">
                <a:solidFill>
                  <a:srgbClr val="0E78C0"/>
                </a:solidFill>
              </a:rPr>
              <a:t>xắp</a:t>
            </a:r>
            <a:r>
              <a:rPr lang="en-US" sz="2667" dirty="0">
                <a:solidFill>
                  <a:srgbClr val="0E78C0"/>
                </a:solidFill>
              </a:rPr>
              <a:t> </a:t>
            </a:r>
            <a:r>
              <a:rPr lang="en-US" sz="2667" dirty="0" err="1">
                <a:solidFill>
                  <a:srgbClr val="0E78C0"/>
                </a:solidFill>
              </a:rPr>
              <a:t>sếp</a:t>
            </a:r>
            <a:r>
              <a:rPr lang="en-US" sz="2667" dirty="0">
                <a:solidFill>
                  <a:srgbClr val="0E78C0"/>
                </a:solidFill>
              </a:rPr>
              <a:t> </a:t>
            </a:r>
            <a:r>
              <a:rPr lang="en-US" sz="2667" dirty="0" err="1">
                <a:solidFill>
                  <a:srgbClr val="0E78C0"/>
                </a:solidFill>
              </a:rPr>
              <a:t>ngẫu</a:t>
            </a:r>
            <a:r>
              <a:rPr lang="en-US" sz="2667" dirty="0">
                <a:solidFill>
                  <a:srgbClr val="0E78C0"/>
                </a:solidFill>
              </a:rPr>
              <a:t> </a:t>
            </a:r>
            <a:r>
              <a:rPr lang="en-US" sz="2667" dirty="0" err="1">
                <a:solidFill>
                  <a:srgbClr val="0E78C0"/>
                </a:solidFill>
              </a:rPr>
              <a:t>nhiên</a:t>
            </a:r>
            <a:r>
              <a:rPr lang="en-US" sz="2667" dirty="0">
                <a:solidFill>
                  <a:srgbClr val="0E78C0"/>
                </a:solidFill>
              </a:rPr>
              <a:t> ?</a:t>
            </a:r>
          </a:p>
        </p:txBody>
      </p:sp>
      <p:sp>
        <p:nvSpPr>
          <p:cNvPr id="8" name="TextBox 7">
            <a:extLst>
              <a:ext uri="{FF2B5EF4-FFF2-40B4-BE49-F238E27FC236}">
                <a16:creationId xmlns:a16="http://schemas.microsoft.com/office/drawing/2014/main" id="{1AA14B6C-524E-4CD1-9E33-D108F799DCF0}"/>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pic>
        <p:nvPicPr>
          <p:cNvPr id="3" name="Picture 2" descr="A close up of a flower&#10;&#10;Description automatically generated with medium confidence">
            <a:extLst>
              <a:ext uri="{FF2B5EF4-FFF2-40B4-BE49-F238E27FC236}">
                <a16:creationId xmlns:a16="http://schemas.microsoft.com/office/drawing/2014/main" id="{54EC174C-E6C2-4800-B96B-3778C9AC054F}"/>
              </a:ext>
            </a:extLst>
          </p:cNvPr>
          <p:cNvPicPr>
            <a:picLocks noChangeAspect="1"/>
          </p:cNvPicPr>
          <p:nvPr/>
        </p:nvPicPr>
        <p:blipFill>
          <a:blip r:embed="rId4"/>
          <a:stretch>
            <a:fillRect/>
          </a:stretch>
        </p:blipFill>
        <p:spPr>
          <a:xfrm>
            <a:off x="5319889" y="4120379"/>
            <a:ext cx="1552223"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328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37</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5"/>
            <a:ext cx="10477428" cy="502766"/>
          </a:xfrm>
          <a:prstGeom prst="rect">
            <a:avLst/>
          </a:prstGeom>
          <a:noFill/>
        </p:spPr>
        <p:txBody>
          <a:bodyPr wrap="square">
            <a:spAutoFit/>
          </a:bodyPr>
          <a:lstStyle/>
          <a:p>
            <a:r>
              <a:rPr lang="en-US" sz="2667" dirty="0" err="1">
                <a:solidFill>
                  <a:srgbClr val="0E78C0"/>
                </a:solidFill>
              </a:rPr>
              <a:t>Hàm</a:t>
            </a:r>
            <a:r>
              <a:rPr lang="en-US" sz="2667" dirty="0">
                <a:solidFill>
                  <a:srgbClr val="0E78C0"/>
                </a:solidFill>
              </a:rPr>
              <a:t> </a:t>
            </a:r>
            <a:r>
              <a:rPr lang="en-US" sz="2667" dirty="0" err="1">
                <a:solidFill>
                  <a:srgbClr val="0E78C0"/>
                </a:solidFill>
              </a:rPr>
              <a:t>sinh</a:t>
            </a:r>
            <a:r>
              <a:rPr lang="en-US" sz="2667" dirty="0">
                <a:solidFill>
                  <a:srgbClr val="0E78C0"/>
                </a:solidFill>
              </a:rPr>
              <a:t> </a:t>
            </a:r>
            <a:r>
              <a:rPr lang="en-US" sz="2667" dirty="0" err="1">
                <a:solidFill>
                  <a:srgbClr val="0E78C0"/>
                </a:solidFill>
              </a:rPr>
              <a:t>chuỗi</a:t>
            </a:r>
            <a:r>
              <a:rPr lang="en-US" sz="2667" dirty="0">
                <a:solidFill>
                  <a:srgbClr val="0E78C0"/>
                </a:solidFill>
              </a:rPr>
              <a:t> </a:t>
            </a:r>
            <a:r>
              <a:rPr lang="en-US" sz="2667" dirty="0" err="1">
                <a:solidFill>
                  <a:srgbClr val="0E78C0"/>
                </a:solidFill>
              </a:rPr>
              <a:t>ngẫu</a:t>
            </a:r>
            <a:r>
              <a:rPr lang="en-US" sz="2667" dirty="0">
                <a:solidFill>
                  <a:srgbClr val="0E78C0"/>
                </a:solidFill>
              </a:rPr>
              <a:t> </a:t>
            </a:r>
            <a:r>
              <a:rPr lang="en-US" sz="2667" dirty="0" err="1">
                <a:solidFill>
                  <a:srgbClr val="0E78C0"/>
                </a:solidFill>
              </a:rPr>
              <a:t>nhiên</a:t>
            </a:r>
            <a:endParaRPr lang="en-US" sz="2667" dirty="0">
              <a:solidFill>
                <a:srgbClr val="0E78C0"/>
              </a:solidFill>
            </a:endParaRPr>
          </a:p>
        </p:txBody>
      </p:sp>
      <p:pic>
        <p:nvPicPr>
          <p:cNvPr id="7" name="Picture 6">
            <a:extLst>
              <a:ext uri="{FF2B5EF4-FFF2-40B4-BE49-F238E27FC236}">
                <a16:creationId xmlns:a16="http://schemas.microsoft.com/office/drawing/2014/main" id="{2FDD3102-C62F-4550-B5F3-83E87843574B}"/>
              </a:ext>
            </a:extLst>
          </p:cNvPr>
          <p:cNvPicPr>
            <a:picLocks noChangeAspect="1"/>
          </p:cNvPicPr>
          <p:nvPr/>
        </p:nvPicPr>
        <p:blipFill>
          <a:blip r:embed="rId4"/>
          <a:stretch>
            <a:fillRect/>
          </a:stretch>
        </p:blipFill>
        <p:spPr>
          <a:xfrm>
            <a:off x="925676" y="2734186"/>
            <a:ext cx="3999161" cy="379432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7C017D0-5909-4309-9646-5EFD6D8079E1}"/>
              </a:ext>
            </a:extLst>
          </p:cNvPr>
          <p:cNvPicPr>
            <a:picLocks noChangeAspect="1"/>
          </p:cNvPicPr>
          <p:nvPr/>
        </p:nvPicPr>
        <p:blipFill>
          <a:blip r:embed="rId5"/>
          <a:stretch>
            <a:fillRect/>
          </a:stretch>
        </p:blipFill>
        <p:spPr>
          <a:xfrm>
            <a:off x="5402571" y="2744872"/>
            <a:ext cx="4102672" cy="1371792"/>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4ABE10F-109D-45C4-96FB-4CB7A0EF4B24}"/>
              </a:ext>
            </a:extLst>
          </p:cNvPr>
          <p:cNvPicPr>
            <a:picLocks noChangeAspect="1"/>
          </p:cNvPicPr>
          <p:nvPr/>
        </p:nvPicPr>
        <p:blipFill>
          <a:blip r:embed="rId6"/>
          <a:stretch>
            <a:fillRect/>
          </a:stretch>
        </p:blipFill>
        <p:spPr>
          <a:xfrm>
            <a:off x="5402571" y="4504947"/>
            <a:ext cx="4102672" cy="1244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8476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38</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F3E79507-05A1-499F-A04E-3A8740543A84}"/>
              </a:ext>
            </a:extLst>
          </p:cNvPr>
          <p:cNvSpPr txBox="1"/>
          <p:nvPr/>
        </p:nvSpPr>
        <p:spPr>
          <a:xfrm>
            <a:off x="2477903" y="2895521"/>
            <a:ext cx="7236191" cy="502766"/>
          </a:xfrm>
          <a:prstGeom prst="rect">
            <a:avLst/>
          </a:prstGeom>
          <a:noFill/>
        </p:spPr>
        <p:txBody>
          <a:bodyPr wrap="square">
            <a:spAutoFit/>
          </a:bodyPr>
          <a:lstStyle/>
          <a:p>
            <a:pPr algn="ctr"/>
            <a:r>
              <a:rPr lang="en-US" sz="2667" dirty="0" err="1">
                <a:solidFill>
                  <a:srgbClr val="0E78C0"/>
                </a:solidFill>
              </a:rPr>
              <a:t>Vậy</a:t>
            </a:r>
            <a:r>
              <a:rPr lang="en-US" sz="2667" dirty="0">
                <a:solidFill>
                  <a:srgbClr val="0E78C0"/>
                </a:solidFill>
              </a:rPr>
              <a:t> </a:t>
            </a:r>
            <a:r>
              <a:rPr lang="en-US" sz="2667" dirty="0" err="1">
                <a:solidFill>
                  <a:srgbClr val="0E78C0"/>
                </a:solidFill>
              </a:rPr>
              <a:t>làm</a:t>
            </a:r>
            <a:r>
              <a:rPr lang="en-US" sz="2667" dirty="0">
                <a:solidFill>
                  <a:srgbClr val="0E78C0"/>
                </a:solidFill>
              </a:rPr>
              <a:t> </a:t>
            </a:r>
            <a:r>
              <a:rPr lang="en-US" sz="2667" dirty="0" err="1">
                <a:solidFill>
                  <a:srgbClr val="0E78C0"/>
                </a:solidFill>
              </a:rPr>
              <a:t>sao</a:t>
            </a:r>
            <a:r>
              <a:rPr lang="en-US" sz="2667" dirty="0">
                <a:solidFill>
                  <a:srgbClr val="0E78C0"/>
                </a:solidFill>
              </a:rPr>
              <a:t> </a:t>
            </a:r>
            <a:r>
              <a:rPr lang="en-US" sz="2667" dirty="0" err="1">
                <a:solidFill>
                  <a:srgbClr val="0E78C0"/>
                </a:solidFill>
              </a:rPr>
              <a:t>để</a:t>
            </a:r>
            <a:r>
              <a:rPr lang="en-US" sz="2667" dirty="0">
                <a:solidFill>
                  <a:srgbClr val="0E78C0"/>
                </a:solidFill>
              </a:rPr>
              <a:t> </a:t>
            </a:r>
            <a:r>
              <a:rPr lang="en-US" sz="2667" dirty="0" err="1">
                <a:solidFill>
                  <a:srgbClr val="0E78C0"/>
                </a:solidFill>
              </a:rPr>
              <a:t>sinh</a:t>
            </a:r>
            <a:r>
              <a:rPr lang="en-US" sz="2667" dirty="0">
                <a:solidFill>
                  <a:srgbClr val="0E78C0"/>
                </a:solidFill>
              </a:rPr>
              <a:t> ra 1 </a:t>
            </a:r>
            <a:r>
              <a:rPr lang="en-US" sz="2667" dirty="0" err="1">
                <a:solidFill>
                  <a:srgbClr val="0E78C0"/>
                </a:solidFill>
              </a:rPr>
              <a:t>chuỗi</a:t>
            </a:r>
            <a:r>
              <a:rPr lang="en-US" sz="2667" dirty="0">
                <a:solidFill>
                  <a:srgbClr val="0E78C0"/>
                </a:solidFill>
              </a:rPr>
              <a:t> palindrome?</a:t>
            </a:r>
          </a:p>
        </p:txBody>
      </p:sp>
      <p:sp>
        <p:nvSpPr>
          <p:cNvPr id="8" name="TextBox 7">
            <a:extLst>
              <a:ext uri="{FF2B5EF4-FFF2-40B4-BE49-F238E27FC236}">
                <a16:creationId xmlns:a16="http://schemas.microsoft.com/office/drawing/2014/main" id="{1AA14B6C-524E-4CD1-9E33-D108F799DCF0}"/>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pic>
        <p:nvPicPr>
          <p:cNvPr id="9" name="Picture 8" descr="A close up of a flower&#10;&#10;Description automatically generated with medium confidence">
            <a:extLst>
              <a:ext uri="{FF2B5EF4-FFF2-40B4-BE49-F238E27FC236}">
                <a16:creationId xmlns:a16="http://schemas.microsoft.com/office/drawing/2014/main" id="{D8FEFF77-7AEB-4F65-935E-218B8113B656}"/>
              </a:ext>
            </a:extLst>
          </p:cNvPr>
          <p:cNvPicPr>
            <a:picLocks noChangeAspect="1"/>
          </p:cNvPicPr>
          <p:nvPr/>
        </p:nvPicPr>
        <p:blipFill>
          <a:blip r:embed="rId4"/>
          <a:stretch>
            <a:fillRect/>
          </a:stretch>
        </p:blipFill>
        <p:spPr>
          <a:xfrm>
            <a:off x="5319889" y="4120379"/>
            <a:ext cx="1552223"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519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39</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5"/>
            <a:ext cx="10477428" cy="502766"/>
          </a:xfrm>
          <a:prstGeom prst="rect">
            <a:avLst/>
          </a:prstGeom>
          <a:noFill/>
        </p:spPr>
        <p:txBody>
          <a:bodyPr wrap="square">
            <a:spAutoFit/>
          </a:bodyPr>
          <a:lstStyle/>
          <a:p>
            <a:r>
              <a:rPr lang="en-US" sz="2667" dirty="0" err="1">
                <a:solidFill>
                  <a:srgbClr val="0E78C0"/>
                </a:solidFill>
              </a:rPr>
              <a:t>Hàm</a:t>
            </a:r>
            <a:r>
              <a:rPr lang="en-US" sz="2667" dirty="0">
                <a:solidFill>
                  <a:srgbClr val="0E78C0"/>
                </a:solidFill>
              </a:rPr>
              <a:t> </a:t>
            </a:r>
            <a:r>
              <a:rPr lang="en-US" sz="2667" dirty="0" err="1">
                <a:solidFill>
                  <a:srgbClr val="0E78C0"/>
                </a:solidFill>
              </a:rPr>
              <a:t>sinh</a:t>
            </a:r>
            <a:r>
              <a:rPr lang="en-US" sz="2667" dirty="0">
                <a:solidFill>
                  <a:srgbClr val="0E78C0"/>
                </a:solidFill>
              </a:rPr>
              <a:t> </a:t>
            </a:r>
            <a:r>
              <a:rPr lang="en-US" sz="2667" dirty="0" err="1">
                <a:solidFill>
                  <a:srgbClr val="0E78C0"/>
                </a:solidFill>
              </a:rPr>
              <a:t>cây</a:t>
            </a:r>
            <a:r>
              <a:rPr lang="en-US" sz="2667" dirty="0">
                <a:solidFill>
                  <a:srgbClr val="0E78C0"/>
                </a:solidFill>
              </a:rPr>
              <a:t> </a:t>
            </a:r>
            <a:r>
              <a:rPr lang="en-US" sz="2667" dirty="0" err="1">
                <a:solidFill>
                  <a:srgbClr val="0E78C0"/>
                </a:solidFill>
              </a:rPr>
              <a:t>không</a:t>
            </a:r>
            <a:r>
              <a:rPr lang="en-US" sz="2667" dirty="0">
                <a:solidFill>
                  <a:srgbClr val="0E78C0"/>
                </a:solidFill>
              </a:rPr>
              <a:t> </a:t>
            </a:r>
            <a:r>
              <a:rPr lang="en-US" sz="2667" dirty="0" err="1">
                <a:solidFill>
                  <a:srgbClr val="0E78C0"/>
                </a:solidFill>
              </a:rPr>
              <a:t>trọng</a:t>
            </a:r>
            <a:r>
              <a:rPr lang="en-US" sz="2667" dirty="0">
                <a:solidFill>
                  <a:srgbClr val="0E78C0"/>
                </a:solidFill>
              </a:rPr>
              <a:t> </a:t>
            </a:r>
            <a:r>
              <a:rPr lang="en-US" sz="2667" dirty="0" err="1">
                <a:solidFill>
                  <a:srgbClr val="0E78C0"/>
                </a:solidFill>
              </a:rPr>
              <a:t>số</a:t>
            </a:r>
            <a:endParaRPr lang="en-US" sz="2667" dirty="0">
              <a:solidFill>
                <a:srgbClr val="0E78C0"/>
              </a:solidFill>
            </a:endParaRPr>
          </a:p>
        </p:txBody>
      </p:sp>
      <p:pic>
        <p:nvPicPr>
          <p:cNvPr id="7" name="Picture 6">
            <a:extLst>
              <a:ext uri="{FF2B5EF4-FFF2-40B4-BE49-F238E27FC236}">
                <a16:creationId xmlns:a16="http://schemas.microsoft.com/office/drawing/2014/main" id="{5C69174D-72C6-43B5-8203-FD44CAFE4E7B}"/>
              </a:ext>
            </a:extLst>
          </p:cNvPr>
          <p:cNvPicPr>
            <a:picLocks noChangeAspect="1"/>
          </p:cNvPicPr>
          <p:nvPr/>
        </p:nvPicPr>
        <p:blipFill rotWithShape="1">
          <a:blip r:embed="rId4"/>
          <a:srcRect b="3528"/>
          <a:stretch/>
        </p:blipFill>
        <p:spPr>
          <a:xfrm>
            <a:off x="925675" y="2734186"/>
            <a:ext cx="4276636" cy="375692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33C2EC-E034-4DA3-8F27-B396CD358159}"/>
              </a:ext>
            </a:extLst>
          </p:cNvPr>
          <p:cNvPicPr>
            <a:picLocks noChangeAspect="1"/>
          </p:cNvPicPr>
          <p:nvPr/>
        </p:nvPicPr>
        <p:blipFill>
          <a:blip r:embed="rId5"/>
          <a:stretch>
            <a:fillRect/>
          </a:stretch>
        </p:blipFill>
        <p:spPr>
          <a:xfrm>
            <a:off x="5528219" y="2734186"/>
            <a:ext cx="5175356" cy="194522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9FC0165-8EF4-4CFE-8969-69B22F9D7253}"/>
              </a:ext>
            </a:extLst>
          </p:cNvPr>
          <p:cNvPicPr>
            <a:picLocks noChangeAspect="1"/>
          </p:cNvPicPr>
          <p:nvPr/>
        </p:nvPicPr>
        <p:blipFill>
          <a:blip r:embed="rId6"/>
          <a:stretch>
            <a:fillRect/>
          </a:stretch>
        </p:blipFill>
        <p:spPr>
          <a:xfrm>
            <a:off x="5528219" y="4954196"/>
            <a:ext cx="3937549" cy="1536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3765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BDC0F0E9-F21D-49BD-B1D2-6B71BD6036CA}"/>
              </a:ext>
            </a:extLst>
          </p:cNvPr>
          <p:cNvSpPr txBox="1"/>
          <p:nvPr/>
        </p:nvSpPr>
        <p:spPr>
          <a:xfrm>
            <a:off x="925677" y="1235354"/>
            <a:ext cx="6096000" cy="584775"/>
          </a:xfrm>
          <a:prstGeom prst="rect">
            <a:avLst/>
          </a:prstGeom>
          <a:noFill/>
        </p:spPr>
        <p:txBody>
          <a:bodyPr wrap="square">
            <a:spAutoFit/>
          </a:bodyPr>
          <a:lstStyle/>
          <a:p>
            <a:r>
              <a:rPr lang="en-US" sz="3200" b="1">
                <a:solidFill>
                  <a:srgbClr val="0E78C0"/>
                </a:solidFill>
              </a:rPr>
              <a:t>Bộ test </a:t>
            </a:r>
            <a:endParaRPr lang="en-US" sz="3200" b="1"/>
          </a:p>
        </p:txBody>
      </p:sp>
      <p:sp>
        <p:nvSpPr>
          <p:cNvPr id="11" name="TextBox 10">
            <a:extLst>
              <a:ext uri="{FF2B5EF4-FFF2-40B4-BE49-F238E27FC236}">
                <a16:creationId xmlns:a16="http://schemas.microsoft.com/office/drawing/2014/main" id="{8E51853A-3D83-4224-9EB9-B796A3724A26}"/>
              </a:ext>
            </a:extLst>
          </p:cNvPr>
          <p:cNvSpPr txBox="1"/>
          <p:nvPr/>
        </p:nvSpPr>
        <p:spPr>
          <a:xfrm>
            <a:off x="925679" y="1956010"/>
            <a:ext cx="9700488" cy="502766"/>
          </a:xfrm>
          <a:prstGeom prst="rect">
            <a:avLst/>
          </a:prstGeom>
          <a:noFill/>
        </p:spPr>
        <p:txBody>
          <a:bodyPr wrap="square">
            <a:spAutoFit/>
          </a:bodyPr>
          <a:lstStyle/>
          <a:p>
            <a:r>
              <a:rPr lang="en-US" sz="2667">
                <a:solidFill>
                  <a:srgbClr val="0E78C0"/>
                </a:solidFill>
              </a:rPr>
              <a:t>Tập hợp nhiều cặp input-output của một bài toán nào đó</a:t>
            </a:r>
          </a:p>
        </p:txBody>
      </p:sp>
      <p:sp>
        <p:nvSpPr>
          <p:cNvPr id="12" name="TextBox 11">
            <a:extLst>
              <a:ext uri="{FF2B5EF4-FFF2-40B4-BE49-F238E27FC236}">
                <a16:creationId xmlns:a16="http://schemas.microsoft.com/office/drawing/2014/main" id="{E73BF29C-2DFF-436C-AA4D-4FE802B2A798}"/>
              </a:ext>
            </a:extLst>
          </p:cNvPr>
          <p:cNvSpPr txBox="1"/>
          <p:nvPr/>
        </p:nvSpPr>
        <p:spPr>
          <a:xfrm>
            <a:off x="925677" y="2684134"/>
            <a:ext cx="9700488" cy="502766"/>
          </a:xfrm>
          <a:prstGeom prst="rect">
            <a:avLst/>
          </a:prstGeom>
          <a:noFill/>
        </p:spPr>
        <p:txBody>
          <a:bodyPr wrap="square">
            <a:spAutoFit/>
          </a:bodyPr>
          <a:lstStyle/>
          <a:p>
            <a:r>
              <a:rPr lang="en-US" sz="2667">
                <a:solidFill>
                  <a:srgbClr val="0E78C0"/>
                </a:solidFill>
              </a:rPr>
              <a:t>Trong đó input và output phải thỏa mãn yêu cầu bài toán</a:t>
            </a:r>
          </a:p>
        </p:txBody>
      </p:sp>
      <p:sp>
        <p:nvSpPr>
          <p:cNvPr id="8" name="TextBox 7">
            <a:extLst>
              <a:ext uri="{FF2B5EF4-FFF2-40B4-BE49-F238E27FC236}">
                <a16:creationId xmlns:a16="http://schemas.microsoft.com/office/drawing/2014/main" id="{84D65DB7-55B2-41EF-AE85-5C27342E3F50}"/>
              </a:ext>
            </a:extLst>
          </p:cNvPr>
          <p:cNvSpPr txBox="1"/>
          <p:nvPr/>
        </p:nvSpPr>
        <p:spPr>
          <a:xfrm>
            <a:off x="925677" y="3544313"/>
            <a:ext cx="6096000" cy="584775"/>
          </a:xfrm>
          <a:prstGeom prst="rect">
            <a:avLst/>
          </a:prstGeom>
          <a:noFill/>
        </p:spPr>
        <p:txBody>
          <a:bodyPr wrap="square">
            <a:spAutoFit/>
          </a:bodyPr>
          <a:lstStyle/>
          <a:p>
            <a:r>
              <a:rPr lang="en-US" sz="3200" b="1">
                <a:solidFill>
                  <a:srgbClr val="0E78C0"/>
                </a:solidFill>
              </a:rPr>
              <a:t>Tại sao cần bộ test </a:t>
            </a:r>
            <a:endParaRPr lang="en-US" sz="3200" b="1"/>
          </a:p>
        </p:txBody>
      </p:sp>
      <p:sp>
        <p:nvSpPr>
          <p:cNvPr id="9" name="TextBox 8">
            <a:extLst>
              <a:ext uri="{FF2B5EF4-FFF2-40B4-BE49-F238E27FC236}">
                <a16:creationId xmlns:a16="http://schemas.microsoft.com/office/drawing/2014/main" id="{8DA96239-1B5A-449D-9A95-4404FB61ECD1}"/>
              </a:ext>
            </a:extLst>
          </p:cNvPr>
          <p:cNvSpPr txBox="1"/>
          <p:nvPr/>
        </p:nvSpPr>
        <p:spPr>
          <a:xfrm>
            <a:off x="925678" y="4353101"/>
            <a:ext cx="10178604" cy="502766"/>
          </a:xfrm>
          <a:prstGeom prst="rect">
            <a:avLst/>
          </a:prstGeom>
          <a:noFill/>
        </p:spPr>
        <p:txBody>
          <a:bodyPr wrap="square">
            <a:spAutoFit/>
          </a:bodyPr>
          <a:lstStyle/>
          <a:p>
            <a:r>
              <a:rPr lang="en-US" sz="2667">
                <a:solidFill>
                  <a:srgbClr val="0E78C0"/>
                </a:solidFill>
              </a:rPr>
              <a:t>D</a:t>
            </a:r>
            <a:r>
              <a:rPr lang="vi-VN" sz="2667">
                <a:solidFill>
                  <a:srgbClr val="0E78C0"/>
                </a:solidFill>
              </a:rPr>
              <a:t>ùng để kiểm tra tính đúng đắn </a:t>
            </a:r>
            <a:r>
              <a:rPr lang="en-US" sz="2667">
                <a:solidFill>
                  <a:srgbClr val="0E78C0"/>
                </a:solidFill>
              </a:rPr>
              <a:t>và</a:t>
            </a:r>
            <a:r>
              <a:rPr lang="vi-VN" sz="2667">
                <a:solidFill>
                  <a:srgbClr val="0E78C0"/>
                </a:solidFill>
              </a:rPr>
              <a:t> hiệu năng của chương trình</a:t>
            </a:r>
            <a:endParaRPr lang="en-US" sz="2667">
              <a:solidFill>
                <a:srgbClr val="0E78C0"/>
              </a:solidFill>
            </a:endParaRPr>
          </a:p>
        </p:txBody>
      </p:sp>
      <p:sp>
        <p:nvSpPr>
          <p:cNvPr id="13" name="TextBox 12">
            <a:extLst>
              <a:ext uri="{FF2B5EF4-FFF2-40B4-BE49-F238E27FC236}">
                <a16:creationId xmlns:a16="http://schemas.microsoft.com/office/drawing/2014/main" id="{A2EAA8B6-07B1-4720-A427-3C8DCC803879}"/>
              </a:ext>
            </a:extLst>
          </p:cNvPr>
          <p:cNvSpPr txBox="1"/>
          <p:nvPr/>
        </p:nvSpPr>
        <p:spPr>
          <a:xfrm>
            <a:off x="925677" y="5081225"/>
            <a:ext cx="9700488" cy="502766"/>
          </a:xfrm>
          <a:prstGeom prst="rect">
            <a:avLst/>
          </a:prstGeom>
          <a:noFill/>
        </p:spPr>
        <p:txBody>
          <a:bodyPr wrap="square">
            <a:spAutoFit/>
          </a:bodyPr>
          <a:lstStyle/>
          <a:p>
            <a:r>
              <a:rPr lang="en-US" sz="2667">
                <a:solidFill>
                  <a:srgbClr val="0E78C0"/>
                </a:solidFill>
              </a:rPr>
              <a:t>Đảm bảo chương trình chạy theo ý muốn của người lập trình</a:t>
            </a:r>
          </a:p>
        </p:txBody>
      </p:sp>
    </p:spTree>
    <p:extLst>
      <p:ext uri="{BB962C8B-B14F-4D97-AF65-F5344CB8AC3E}">
        <p14:creationId xmlns:p14="http://schemas.microsoft.com/office/powerpoint/2010/main" val="3662213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8" grpId="0"/>
      <p:bldP spid="9"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40</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F3E79507-05A1-499F-A04E-3A8740543A84}"/>
              </a:ext>
            </a:extLst>
          </p:cNvPr>
          <p:cNvSpPr txBox="1"/>
          <p:nvPr/>
        </p:nvSpPr>
        <p:spPr>
          <a:xfrm>
            <a:off x="2477903" y="2737622"/>
            <a:ext cx="7236191" cy="502766"/>
          </a:xfrm>
          <a:prstGeom prst="rect">
            <a:avLst/>
          </a:prstGeom>
          <a:noFill/>
        </p:spPr>
        <p:txBody>
          <a:bodyPr wrap="square">
            <a:spAutoFit/>
          </a:bodyPr>
          <a:lstStyle/>
          <a:p>
            <a:pPr algn="ctr"/>
            <a:r>
              <a:rPr lang="en-US" sz="2667" dirty="0" err="1">
                <a:solidFill>
                  <a:srgbClr val="0E78C0"/>
                </a:solidFill>
              </a:rPr>
              <a:t>Vậy</a:t>
            </a:r>
            <a:r>
              <a:rPr lang="en-US" sz="2667" dirty="0">
                <a:solidFill>
                  <a:srgbClr val="0E78C0"/>
                </a:solidFill>
              </a:rPr>
              <a:t> </a:t>
            </a:r>
            <a:r>
              <a:rPr lang="en-US" sz="2667" dirty="0" err="1">
                <a:solidFill>
                  <a:srgbClr val="0E78C0"/>
                </a:solidFill>
              </a:rPr>
              <a:t>làm</a:t>
            </a:r>
            <a:r>
              <a:rPr lang="en-US" sz="2667" dirty="0">
                <a:solidFill>
                  <a:srgbClr val="0E78C0"/>
                </a:solidFill>
              </a:rPr>
              <a:t> </a:t>
            </a:r>
            <a:r>
              <a:rPr lang="en-US" sz="2667" dirty="0" err="1">
                <a:solidFill>
                  <a:srgbClr val="0E78C0"/>
                </a:solidFill>
              </a:rPr>
              <a:t>sao</a:t>
            </a:r>
            <a:r>
              <a:rPr lang="en-US" sz="2667" dirty="0">
                <a:solidFill>
                  <a:srgbClr val="0E78C0"/>
                </a:solidFill>
              </a:rPr>
              <a:t> </a:t>
            </a:r>
            <a:r>
              <a:rPr lang="en-US" sz="2667" dirty="0" err="1">
                <a:solidFill>
                  <a:srgbClr val="0E78C0"/>
                </a:solidFill>
              </a:rPr>
              <a:t>để</a:t>
            </a:r>
            <a:r>
              <a:rPr lang="en-US" sz="2667" dirty="0">
                <a:solidFill>
                  <a:srgbClr val="0E78C0"/>
                </a:solidFill>
              </a:rPr>
              <a:t> </a:t>
            </a:r>
            <a:r>
              <a:rPr lang="en-US" sz="2667" dirty="0" err="1">
                <a:solidFill>
                  <a:srgbClr val="0E78C0"/>
                </a:solidFill>
              </a:rPr>
              <a:t>sinh</a:t>
            </a:r>
            <a:r>
              <a:rPr lang="en-US" sz="2667" dirty="0">
                <a:solidFill>
                  <a:srgbClr val="0E78C0"/>
                </a:solidFill>
              </a:rPr>
              <a:t> ra 1 </a:t>
            </a:r>
            <a:r>
              <a:rPr lang="en-US" sz="2667" dirty="0" err="1">
                <a:solidFill>
                  <a:srgbClr val="0E78C0"/>
                </a:solidFill>
              </a:rPr>
              <a:t>cây</a:t>
            </a:r>
            <a:r>
              <a:rPr lang="en-US" sz="2667" dirty="0">
                <a:solidFill>
                  <a:srgbClr val="0E78C0"/>
                </a:solidFill>
              </a:rPr>
              <a:t> </a:t>
            </a:r>
            <a:r>
              <a:rPr lang="en-US" sz="2667" dirty="0" err="1">
                <a:solidFill>
                  <a:srgbClr val="0E78C0"/>
                </a:solidFill>
              </a:rPr>
              <a:t>có</a:t>
            </a:r>
            <a:r>
              <a:rPr lang="en-US" sz="2667" dirty="0">
                <a:solidFill>
                  <a:srgbClr val="0E78C0"/>
                </a:solidFill>
              </a:rPr>
              <a:t> </a:t>
            </a:r>
            <a:r>
              <a:rPr lang="en-US" sz="2667" dirty="0" err="1">
                <a:solidFill>
                  <a:srgbClr val="0E78C0"/>
                </a:solidFill>
              </a:rPr>
              <a:t>trọng</a:t>
            </a:r>
            <a:r>
              <a:rPr lang="en-US" sz="2667" dirty="0">
                <a:solidFill>
                  <a:srgbClr val="0E78C0"/>
                </a:solidFill>
              </a:rPr>
              <a:t> </a:t>
            </a:r>
            <a:r>
              <a:rPr lang="en-US" sz="2667" dirty="0" err="1">
                <a:solidFill>
                  <a:srgbClr val="0E78C0"/>
                </a:solidFill>
              </a:rPr>
              <a:t>số</a:t>
            </a:r>
            <a:r>
              <a:rPr lang="en-US" sz="2667" dirty="0">
                <a:solidFill>
                  <a:srgbClr val="0E78C0"/>
                </a:solidFill>
              </a:rPr>
              <a:t>?</a:t>
            </a:r>
          </a:p>
        </p:txBody>
      </p:sp>
      <p:sp>
        <p:nvSpPr>
          <p:cNvPr id="8" name="TextBox 7">
            <a:extLst>
              <a:ext uri="{FF2B5EF4-FFF2-40B4-BE49-F238E27FC236}">
                <a16:creationId xmlns:a16="http://schemas.microsoft.com/office/drawing/2014/main" id="{1AA14B6C-524E-4CD1-9E33-D108F799DCF0}"/>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pic>
        <p:nvPicPr>
          <p:cNvPr id="9" name="Picture 8" descr="A close up of a flower&#10;&#10;Description automatically generated with medium confidence">
            <a:extLst>
              <a:ext uri="{FF2B5EF4-FFF2-40B4-BE49-F238E27FC236}">
                <a16:creationId xmlns:a16="http://schemas.microsoft.com/office/drawing/2014/main" id="{B690FD5D-BD2E-4CE3-9D86-F69CFB426842}"/>
              </a:ext>
            </a:extLst>
          </p:cNvPr>
          <p:cNvPicPr>
            <a:picLocks noChangeAspect="1"/>
          </p:cNvPicPr>
          <p:nvPr/>
        </p:nvPicPr>
        <p:blipFill>
          <a:blip r:embed="rId4"/>
          <a:stretch>
            <a:fillRect/>
          </a:stretch>
        </p:blipFill>
        <p:spPr>
          <a:xfrm>
            <a:off x="5319889" y="4120379"/>
            <a:ext cx="1552223"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556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41</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5"/>
            <a:ext cx="10477428" cy="502766"/>
          </a:xfrm>
          <a:prstGeom prst="rect">
            <a:avLst/>
          </a:prstGeom>
          <a:noFill/>
        </p:spPr>
        <p:txBody>
          <a:bodyPr wrap="square">
            <a:spAutoFit/>
          </a:bodyPr>
          <a:lstStyle/>
          <a:p>
            <a:r>
              <a:rPr lang="en-US" sz="2667" dirty="0" err="1">
                <a:solidFill>
                  <a:srgbClr val="0E78C0"/>
                </a:solidFill>
              </a:rPr>
              <a:t>Hàm</a:t>
            </a:r>
            <a:r>
              <a:rPr lang="en-US" sz="2667" dirty="0">
                <a:solidFill>
                  <a:srgbClr val="0E78C0"/>
                </a:solidFill>
              </a:rPr>
              <a:t> </a:t>
            </a:r>
            <a:r>
              <a:rPr lang="en-US" sz="2667" dirty="0" err="1">
                <a:solidFill>
                  <a:srgbClr val="0E78C0"/>
                </a:solidFill>
              </a:rPr>
              <a:t>sinh</a:t>
            </a:r>
            <a:r>
              <a:rPr lang="en-US" sz="2667" dirty="0">
                <a:solidFill>
                  <a:srgbClr val="0E78C0"/>
                </a:solidFill>
              </a:rPr>
              <a:t> </a:t>
            </a:r>
            <a:r>
              <a:rPr lang="en-US" sz="2667" dirty="0" err="1">
                <a:solidFill>
                  <a:srgbClr val="0E78C0"/>
                </a:solidFill>
              </a:rPr>
              <a:t>đồ</a:t>
            </a:r>
            <a:r>
              <a:rPr lang="en-US" sz="2667" dirty="0">
                <a:solidFill>
                  <a:srgbClr val="0E78C0"/>
                </a:solidFill>
              </a:rPr>
              <a:t> </a:t>
            </a:r>
            <a:r>
              <a:rPr lang="en-US" sz="2667" dirty="0" err="1">
                <a:solidFill>
                  <a:srgbClr val="0E78C0"/>
                </a:solidFill>
              </a:rPr>
              <a:t>thị</a:t>
            </a:r>
            <a:r>
              <a:rPr lang="en-US" sz="2667" dirty="0">
                <a:solidFill>
                  <a:srgbClr val="0E78C0"/>
                </a:solidFill>
              </a:rPr>
              <a:t> </a:t>
            </a:r>
            <a:r>
              <a:rPr lang="en-US" sz="2667" dirty="0" err="1">
                <a:solidFill>
                  <a:srgbClr val="0E78C0"/>
                </a:solidFill>
              </a:rPr>
              <a:t>có</a:t>
            </a:r>
            <a:r>
              <a:rPr lang="en-US" sz="2667" dirty="0">
                <a:solidFill>
                  <a:srgbClr val="0E78C0"/>
                </a:solidFill>
              </a:rPr>
              <a:t> </a:t>
            </a:r>
            <a:r>
              <a:rPr lang="en-US" sz="2667" dirty="0" err="1">
                <a:solidFill>
                  <a:srgbClr val="0E78C0"/>
                </a:solidFill>
              </a:rPr>
              <a:t>hướng</a:t>
            </a:r>
            <a:r>
              <a:rPr lang="en-US" sz="2667" dirty="0">
                <a:solidFill>
                  <a:srgbClr val="0E78C0"/>
                </a:solidFill>
              </a:rPr>
              <a:t> </a:t>
            </a:r>
            <a:r>
              <a:rPr lang="en-US" sz="2667" dirty="0" err="1">
                <a:solidFill>
                  <a:srgbClr val="0E78C0"/>
                </a:solidFill>
              </a:rPr>
              <a:t>không</a:t>
            </a:r>
            <a:r>
              <a:rPr lang="en-US" sz="2667" dirty="0">
                <a:solidFill>
                  <a:srgbClr val="0E78C0"/>
                </a:solidFill>
              </a:rPr>
              <a:t> </a:t>
            </a:r>
            <a:r>
              <a:rPr lang="en-US" sz="2667" dirty="0" err="1">
                <a:solidFill>
                  <a:srgbClr val="0E78C0"/>
                </a:solidFill>
              </a:rPr>
              <a:t>trọng</a:t>
            </a:r>
            <a:r>
              <a:rPr lang="en-US" sz="2667" dirty="0">
                <a:solidFill>
                  <a:srgbClr val="0E78C0"/>
                </a:solidFill>
              </a:rPr>
              <a:t> </a:t>
            </a:r>
            <a:r>
              <a:rPr lang="en-US" sz="2667" dirty="0" err="1">
                <a:solidFill>
                  <a:srgbClr val="0E78C0"/>
                </a:solidFill>
              </a:rPr>
              <a:t>số</a:t>
            </a:r>
            <a:endParaRPr lang="en-US" sz="2667" dirty="0">
              <a:solidFill>
                <a:srgbClr val="0E78C0"/>
              </a:solidFill>
            </a:endParaRPr>
          </a:p>
        </p:txBody>
      </p:sp>
      <p:pic>
        <p:nvPicPr>
          <p:cNvPr id="8" name="Picture 7">
            <a:extLst>
              <a:ext uri="{FF2B5EF4-FFF2-40B4-BE49-F238E27FC236}">
                <a16:creationId xmlns:a16="http://schemas.microsoft.com/office/drawing/2014/main" id="{298FDDC1-9D2D-4FDE-992B-8ECFE797B7EE}"/>
              </a:ext>
            </a:extLst>
          </p:cNvPr>
          <p:cNvPicPr>
            <a:picLocks noChangeAspect="1"/>
          </p:cNvPicPr>
          <p:nvPr/>
        </p:nvPicPr>
        <p:blipFill>
          <a:blip r:embed="rId4"/>
          <a:stretch>
            <a:fillRect/>
          </a:stretch>
        </p:blipFill>
        <p:spPr>
          <a:xfrm>
            <a:off x="925675" y="2779283"/>
            <a:ext cx="5387837" cy="369335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C2CB85CA-C116-4D3A-9E9C-368B99579679}"/>
              </a:ext>
            </a:extLst>
          </p:cNvPr>
          <p:cNvPicPr>
            <a:picLocks noChangeAspect="1"/>
          </p:cNvPicPr>
          <p:nvPr/>
        </p:nvPicPr>
        <p:blipFill>
          <a:blip r:embed="rId5"/>
          <a:stretch>
            <a:fillRect/>
          </a:stretch>
        </p:blipFill>
        <p:spPr>
          <a:xfrm>
            <a:off x="6502661" y="2779284"/>
            <a:ext cx="4908889" cy="2469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3359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42</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F3E79507-05A1-499F-A04E-3A8740543A84}"/>
              </a:ext>
            </a:extLst>
          </p:cNvPr>
          <p:cNvSpPr txBox="1"/>
          <p:nvPr/>
        </p:nvSpPr>
        <p:spPr>
          <a:xfrm>
            <a:off x="2455324" y="2895521"/>
            <a:ext cx="7281349" cy="502766"/>
          </a:xfrm>
          <a:prstGeom prst="rect">
            <a:avLst/>
          </a:prstGeom>
          <a:noFill/>
        </p:spPr>
        <p:txBody>
          <a:bodyPr wrap="square">
            <a:spAutoFit/>
          </a:bodyPr>
          <a:lstStyle/>
          <a:p>
            <a:pPr algn="ctr"/>
            <a:r>
              <a:rPr lang="en-US" sz="2667" dirty="0" err="1">
                <a:solidFill>
                  <a:srgbClr val="0E78C0"/>
                </a:solidFill>
              </a:rPr>
              <a:t>Vậy</a:t>
            </a:r>
            <a:r>
              <a:rPr lang="en-US" sz="2667" dirty="0">
                <a:solidFill>
                  <a:srgbClr val="0E78C0"/>
                </a:solidFill>
              </a:rPr>
              <a:t> </a:t>
            </a:r>
            <a:r>
              <a:rPr lang="en-US" sz="2667" dirty="0" err="1">
                <a:solidFill>
                  <a:srgbClr val="0E78C0"/>
                </a:solidFill>
              </a:rPr>
              <a:t>làm</a:t>
            </a:r>
            <a:r>
              <a:rPr lang="en-US" sz="2667" dirty="0">
                <a:solidFill>
                  <a:srgbClr val="0E78C0"/>
                </a:solidFill>
              </a:rPr>
              <a:t> </a:t>
            </a:r>
            <a:r>
              <a:rPr lang="en-US" sz="2667" dirty="0" err="1">
                <a:solidFill>
                  <a:srgbClr val="0E78C0"/>
                </a:solidFill>
              </a:rPr>
              <a:t>sao</a:t>
            </a:r>
            <a:r>
              <a:rPr lang="en-US" sz="2667" dirty="0">
                <a:solidFill>
                  <a:srgbClr val="0E78C0"/>
                </a:solidFill>
              </a:rPr>
              <a:t> </a:t>
            </a:r>
            <a:r>
              <a:rPr lang="en-US" sz="2667" dirty="0" err="1">
                <a:solidFill>
                  <a:srgbClr val="0E78C0"/>
                </a:solidFill>
              </a:rPr>
              <a:t>để</a:t>
            </a:r>
            <a:r>
              <a:rPr lang="en-US" sz="2667" dirty="0">
                <a:solidFill>
                  <a:srgbClr val="0E78C0"/>
                </a:solidFill>
              </a:rPr>
              <a:t> </a:t>
            </a:r>
            <a:r>
              <a:rPr lang="en-US" sz="2667" dirty="0" err="1">
                <a:solidFill>
                  <a:srgbClr val="0E78C0"/>
                </a:solidFill>
              </a:rPr>
              <a:t>sinh</a:t>
            </a:r>
            <a:r>
              <a:rPr lang="en-US" sz="2667" dirty="0">
                <a:solidFill>
                  <a:srgbClr val="0E78C0"/>
                </a:solidFill>
              </a:rPr>
              <a:t> ra 1 </a:t>
            </a:r>
            <a:r>
              <a:rPr lang="en-US" sz="2667" dirty="0" err="1">
                <a:solidFill>
                  <a:srgbClr val="0E78C0"/>
                </a:solidFill>
              </a:rPr>
              <a:t>đồ</a:t>
            </a:r>
            <a:r>
              <a:rPr lang="en-US" sz="2667" dirty="0">
                <a:solidFill>
                  <a:srgbClr val="0E78C0"/>
                </a:solidFill>
              </a:rPr>
              <a:t> </a:t>
            </a:r>
            <a:r>
              <a:rPr lang="en-US" sz="2667" dirty="0" err="1">
                <a:solidFill>
                  <a:srgbClr val="0E78C0"/>
                </a:solidFill>
              </a:rPr>
              <a:t>thị</a:t>
            </a:r>
            <a:r>
              <a:rPr lang="en-US" sz="2667" dirty="0">
                <a:solidFill>
                  <a:srgbClr val="0E78C0"/>
                </a:solidFill>
              </a:rPr>
              <a:t> </a:t>
            </a:r>
            <a:r>
              <a:rPr lang="en-US" sz="2667" dirty="0" err="1">
                <a:solidFill>
                  <a:srgbClr val="0E78C0"/>
                </a:solidFill>
              </a:rPr>
              <a:t>vô</a:t>
            </a:r>
            <a:r>
              <a:rPr lang="en-US" sz="2667" dirty="0">
                <a:solidFill>
                  <a:srgbClr val="0E78C0"/>
                </a:solidFill>
              </a:rPr>
              <a:t> </a:t>
            </a:r>
            <a:r>
              <a:rPr lang="en-US" sz="2667" dirty="0" err="1">
                <a:solidFill>
                  <a:srgbClr val="0E78C0"/>
                </a:solidFill>
              </a:rPr>
              <a:t>hướng</a:t>
            </a:r>
            <a:r>
              <a:rPr lang="en-US" sz="2667" dirty="0">
                <a:solidFill>
                  <a:srgbClr val="0E78C0"/>
                </a:solidFill>
              </a:rPr>
              <a:t> ?</a:t>
            </a:r>
          </a:p>
        </p:txBody>
      </p:sp>
      <p:sp>
        <p:nvSpPr>
          <p:cNvPr id="8" name="TextBox 7">
            <a:extLst>
              <a:ext uri="{FF2B5EF4-FFF2-40B4-BE49-F238E27FC236}">
                <a16:creationId xmlns:a16="http://schemas.microsoft.com/office/drawing/2014/main" id="{1AA14B6C-524E-4CD1-9E33-D108F799DCF0}"/>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pic>
        <p:nvPicPr>
          <p:cNvPr id="6" name="Picture 5" descr="A close up of a flower&#10;&#10;Description automatically generated with medium confidence">
            <a:extLst>
              <a:ext uri="{FF2B5EF4-FFF2-40B4-BE49-F238E27FC236}">
                <a16:creationId xmlns:a16="http://schemas.microsoft.com/office/drawing/2014/main" id="{FA9B3AC4-9BE0-400D-944C-2297DF905775}"/>
              </a:ext>
            </a:extLst>
          </p:cNvPr>
          <p:cNvPicPr>
            <a:picLocks noChangeAspect="1"/>
          </p:cNvPicPr>
          <p:nvPr/>
        </p:nvPicPr>
        <p:blipFill>
          <a:blip r:embed="rId4"/>
          <a:stretch>
            <a:fillRect/>
          </a:stretch>
        </p:blipFill>
        <p:spPr>
          <a:xfrm>
            <a:off x="5319889" y="4120379"/>
            <a:ext cx="1552223"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3732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43</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F3E79507-05A1-499F-A04E-3A8740543A84}"/>
              </a:ext>
            </a:extLst>
          </p:cNvPr>
          <p:cNvSpPr txBox="1"/>
          <p:nvPr/>
        </p:nvSpPr>
        <p:spPr>
          <a:xfrm>
            <a:off x="2223894" y="2005465"/>
            <a:ext cx="7281349" cy="502766"/>
          </a:xfrm>
          <a:prstGeom prst="rect">
            <a:avLst/>
          </a:prstGeom>
          <a:noFill/>
        </p:spPr>
        <p:txBody>
          <a:bodyPr wrap="square">
            <a:spAutoFit/>
          </a:bodyPr>
          <a:lstStyle/>
          <a:p>
            <a:pPr algn="ctr"/>
            <a:r>
              <a:rPr lang="en-US" sz="2667" dirty="0" err="1">
                <a:solidFill>
                  <a:srgbClr val="0E78C0"/>
                </a:solidFill>
              </a:rPr>
              <a:t>Vậy</a:t>
            </a:r>
            <a:r>
              <a:rPr lang="en-US" sz="2667" dirty="0">
                <a:solidFill>
                  <a:srgbClr val="0E78C0"/>
                </a:solidFill>
              </a:rPr>
              <a:t> </a:t>
            </a:r>
            <a:r>
              <a:rPr lang="en-US" sz="2667" dirty="0" err="1">
                <a:solidFill>
                  <a:srgbClr val="0E78C0"/>
                </a:solidFill>
              </a:rPr>
              <a:t>làm</a:t>
            </a:r>
            <a:r>
              <a:rPr lang="en-US" sz="2667" dirty="0">
                <a:solidFill>
                  <a:srgbClr val="0E78C0"/>
                </a:solidFill>
              </a:rPr>
              <a:t> </a:t>
            </a:r>
            <a:r>
              <a:rPr lang="en-US" sz="2667" dirty="0" err="1">
                <a:solidFill>
                  <a:srgbClr val="0E78C0"/>
                </a:solidFill>
              </a:rPr>
              <a:t>sao</a:t>
            </a:r>
            <a:r>
              <a:rPr lang="en-US" sz="2667" dirty="0">
                <a:solidFill>
                  <a:srgbClr val="0E78C0"/>
                </a:solidFill>
              </a:rPr>
              <a:t> </a:t>
            </a:r>
            <a:r>
              <a:rPr lang="en-US" sz="2667" dirty="0" err="1">
                <a:solidFill>
                  <a:srgbClr val="0E78C0"/>
                </a:solidFill>
              </a:rPr>
              <a:t>để</a:t>
            </a:r>
            <a:r>
              <a:rPr lang="en-US" sz="2667" dirty="0">
                <a:solidFill>
                  <a:srgbClr val="0E78C0"/>
                </a:solidFill>
              </a:rPr>
              <a:t> </a:t>
            </a:r>
            <a:r>
              <a:rPr lang="en-US" sz="2667" dirty="0" err="1">
                <a:solidFill>
                  <a:srgbClr val="0E78C0"/>
                </a:solidFill>
              </a:rPr>
              <a:t>sinh</a:t>
            </a:r>
            <a:r>
              <a:rPr lang="en-US" sz="2667" dirty="0">
                <a:solidFill>
                  <a:srgbClr val="0E78C0"/>
                </a:solidFill>
              </a:rPr>
              <a:t> ra 1 </a:t>
            </a:r>
            <a:r>
              <a:rPr lang="en-US" sz="2667" dirty="0" err="1">
                <a:solidFill>
                  <a:srgbClr val="0E78C0"/>
                </a:solidFill>
              </a:rPr>
              <a:t>đồ</a:t>
            </a:r>
            <a:r>
              <a:rPr lang="en-US" sz="2667" dirty="0">
                <a:solidFill>
                  <a:srgbClr val="0E78C0"/>
                </a:solidFill>
              </a:rPr>
              <a:t> </a:t>
            </a:r>
            <a:r>
              <a:rPr lang="en-US" sz="2667" dirty="0" err="1">
                <a:solidFill>
                  <a:srgbClr val="0E78C0"/>
                </a:solidFill>
              </a:rPr>
              <a:t>thị</a:t>
            </a:r>
            <a:r>
              <a:rPr lang="en-US" sz="2667" dirty="0">
                <a:solidFill>
                  <a:srgbClr val="0E78C0"/>
                </a:solidFill>
              </a:rPr>
              <a:t> </a:t>
            </a:r>
            <a:r>
              <a:rPr lang="en-US" sz="2667" dirty="0" err="1">
                <a:solidFill>
                  <a:srgbClr val="0E78C0"/>
                </a:solidFill>
              </a:rPr>
              <a:t>vô</a:t>
            </a:r>
            <a:r>
              <a:rPr lang="en-US" sz="2667" dirty="0">
                <a:solidFill>
                  <a:srgbClr val="0E78C0"/>
                </a:solidFill>
              </a:rPr>
              <a:t> </a:t>
            </a:r>
            <a:r>
              <a:rPr lang="en-US" sz="2667" dirty="0" err="1">
                <a:solidFill>
                  <a:srgbClr val="0E78C0"/>
                </a:solidFill>
              </a:rPr>
              <a:t>hướng</a:t>
            </a:r>
            <a:r>
              <a:rPr lang="en-US" sz="2667" dirty="0">
                <a:solidFill>
                  <a:srgbClr val="0E78C0"/>
                </a:solidFill>
              </a:rPr>
              <a:t> ?</a:t>
            </a:r>
          </a:p>
        </p:txBody>
      </p:sp>
      <p:sp>
        <p:nvSpPr>
          <p:cNvPr id="8" name="TextBox 7">
            <a:extLst>
              <a:ext uri="{FF2B5EF4-FFF2-40B4-BE49-F238E27FC236}">
                <a16:creationId xmlns:a16="http://schemas.microsoft.com/office/drawing/2014/main" id="{1AA14B6C-524E-4CD1-9E33-D108F799DCF0}"/>
              </a:ext>
            </a:extLst>
          </p:cNvPr>
          <p:cNvSpPr txBox="1"/>
          <p:nvPr/>
        </p:nvSpPr>
        <p:spPr>
          <a:xfrm>
            <a:off x="925677" y="1389911"/>
            <a:ext cx="8579567" cy="584775"/>
          </a:xfrm>
          <a:prstGeom prst="rect">
            <a:avLst/>
          </a:prstGeom>
          <a:noFill/>
        </p:spPr>
        <p:txBody>
          <a:bodyPr wrap="square">
            <a:spAutoFit/>
          </a:bodyPr>
          <a:lstStyle/>
          <a:p>
            <a:r>
              <a:rPr lang="en-US" sz="3200" b="1" dirty="0" err="1">
                <a:solidFill>
                  <a:srgbClr val="0E78C0"/>
                </a:solidFill>
              </a:rPr>
              <a:t>Một</a:t>
            </a:r>
            <a:r>
              <a:rPr lang="en-US" sz="3200" b="1" dirty="0">
                <a:solidFill>
                  <a:srgbClr val="0E78C0"/>
                </a:solidFill>
              </a:rPr>
              <a:t> </a:t>
            </a:r>
            <a:r>
              <a:rPr lang="en-US" sz="3200" b="1" dirty="0" err="1">
                <a:solidFill>
                  <a:srgbClr val="0E78C0"/>
                </a:solidFill>
              </a:rPr>
              <a:t>số</a:t>
            </a:r>
            <a:r>
              <a:rPr lang="en-US" sz="3200" b="1" dirty="0">
                <a:solidFill>
                  <a:srgbClr val="0E78C0"/>
                </a:solidFill>
              </a:rPr>
              <a:t> </a:t>
            </a:r>
            <a:r>
              <a:rPr lang="en-US" sz="3200" b="1" dirty="0" err="1">
                <a:solidFill>
                  <a:srgbClr val="0E78C0"/>
                </a:solidFill>
              </a:rPr>
              <a:t>hàm</a:t>
            </a:r>
            <a:r>
              <a:rPr lang="en-US" sz="3200" b="1" dirty="0">
                <a:solidFill>
                  <a:srgbClr val="0E78C0"/>
                </a:solidFill>
              </a:rPr>
              <a:t> </a:t>
            </a:r>
            <a:r>
              <a:rPr lang="en-US" sz="3200" b="1" dirty="0" err="1">
                <a:solidFill>
                  <a:srgbClr val="0E78C0"/>
                </a:solidFill>
              </a:rPr>
              <a:t>hữu</a:t>
            </a:r>
            <a:r>
              <a:rPr lang="en-US" sz="3200" b="1" dirty="0">
                <a:solidFill>
                  <a:srgbClr val="0E78C0"/>
                </a:solidFill>
              </a:rPr>
              <a:t> </a:t>
            </a:r>
            <a:r>
              <a:rPr lang="en-US" sz="3200" b="1" dirty="0" err="1">
                <a:solidFill>
                  <a:srgbClr val="0E78C0"/>
                </a:solidFill>
              </a:rPr>
              <a:t>ích</a:t>
            </a:r>
            <a:r>
              <a:rPr lang="en-US" sz="3200" b="1" dirty="0">
                <a:solidFill>
                  <a:srgbClr val="0E78C0"/>
                </a:solidFill>
              </a:rPr>
              <a:t> </a:t>
            </a:r>
            <a:r>
              <a:rPr lang="en-US" sz="3200" b="1" dirty="0" err="1">
                <a:solidFill>
                  <a:srgbClr val="0E78C0"/>
                </a:solidFill>
              </a:rPr>
              <a:t>để</a:t>
            </a:r>
            <a:r>
              <a:rPr lang="en-US" sz="3200" b="1" dirty="0">
                <a:solidFill>
                  <a:srgbClr val="0E78C0"/>
                </a:solidFill>
              </a:rPr>
              <a:t> </a:t>
            </a:r>
            <a:r>
              <a:rPr lang="en-US" sz="3200" b="1" dirty="0" err="1">
                <a:solidFill>
                  <a:srgbClr val="0E78C0"/>
                </a:solidFill>
              </a:rPr>
              <a:t>viết</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sinh</a:t>
            </a:r>
            <a:r>
              <a:rPr lang="en-US" sz="3200" b="1" dirty="0">
                <a:solidFill>
                  <a:srgbClr val="0E78C0"/>
                </a:solidFill>
              </a:rPr>
              <a:t> test</a:t>
            </a:r>
            <a:endParaRPr lang="en-US" sz="3200" b="1" dirty="0"/>
          </a:p>
        </p:txBody>
      </p:sp>
      <p:pic>
        <p:nvPicPr>
          <p:cNvPr id="3" name="Picture 2">
            <a:extLst>
              <a:ext uri="{FF2B5EF4-FFF2-40B4-BE49-F238E27FC236}">
                <a16:creationId xmlns:a16="http://schemas.microsoft.com/office/drawing/2014/main" id="{9316DB7C-329D-40BC-93EF-59D77BB31E5E}"/>
              </a:ext>
            </a:extLst>
          </p:cNvPr>
          <p:cNvPicPr>
            <a:picLocks noChangeAspect="1"/>
          </p:cNvPicPr>
          <p:nvPr/>
        </p:nvPicPr>
        <p:blipFill>
          <a:blip r:embed="rId4"/>
          <a:stretch>
            <a:fillRect/>
          </a:stretch>
        </p:blipFill>
        <p:spPr>
          <a:xfrm>
            <a:off x="3637956" y="2752708"/>
            <a:ext cx="4916088" cy="3630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8162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44</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dirty="0" err="1">
                <a:solidFill>
                  <a:srgbClr val="0E78C0"/>
                </a:solidFill>
              </a:rPr>
              <a:t>Lời</a:t>
            </a:r>
            <a:r>
              <a:rPr lang="en-US" sz="3200" b="1" dirty="0">
                <a:solidFill>
                  <a:srgbClr val="0E78C0"/>
                </a:solidFill>
              </a:rPr>
              <a:t> </a:t>
            </a:r>
            <a:r>
              <a:rPr lang="en-US" sz="3200" b="1" dirty="0" err="1">
                <a:solidFill>
                  <a:srgbClr val="0E78C0"/>
                </a:solidFill>
              </a:rPr>
              <a:t>giải</a:t>
            </a:r>
            <a:r>
              <a:rPr lang="en-US" sz="3200" b="1" dirty="0">
                <a:solidFill>
                  <a:srgbClr val="0E78C0"/>
                </a:solidFill>
              </a:rPr>
              <a:t> 1 </a:t>
            </a:r>
            <a:r>
              <a:rPr lang="en-US" sz="3200" b="1" dirty="0" err="1">
                <a:solidFill>
                  <a:srgbClr val="0E78C0"/>
                </a:solidFill>
              </a:rPr>
              <a:t>và</a:t>
            </a:r>
            <a:r>
              <a:rPr lang="en-US" sz="3200" b="1" dirty="0">
                <a:solidFill>
                  <a:srgbClr val="0E78C0"/>
                </a:solidFill>
              </a:rPr>
              <a:t> </a:t>
            </a:r>
            <a:r>
              <a:rPr lang="en-US" sz="3200" b="1" dirty="0" err="1">
                <a:solidFill>
                  <a:srgbClr val="0E78C0"/>
                </a:solidFill>
              </a:rPr>
              <a:t>lời</a:t>
            </a:r>
            <a:r>
              <a:rPr lang="en-US" sz="3200" b="1" dirty="0">
                <a:solidFill>
                  <a:srgbClr val="0E78C0"/>
                </a:solidFill>
              </a:rPr>
              <a:t> </a:t>
            </a:r>
            <a:r>
              <a:rPr lang="en-US" sz="3200" b="1" dirty="0" err="1">
                <a:solidFill>
                  <a:srgbClr val="0E78C0"/>
                </a:solidFill>
              </a:rPr>
              <a:t>giải</a:t>
            </a:r>
            <a:r>
              <a:rPr lang="en-US" sz="3200" b="1" dirty="0">
                <a:solidFill>
                  <a:srgbClr val="0E78C0"/>
                </a:solidFill>
              </a:rPr>
              <a:t> 2</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5" y="2200705"/>
            <a:ext cx="10477428" cy="1734064"/>
          </a:xfrm>
          <a:prstGeom prst="rect">
            <a:avLst/>
          </a:prstGeom>
          <a:noFill/>
        </p:spPr>
        <p:txBody>
          <a:bodyPr wrap="square">
            <a:spAutoFit/>
          </a:bodyPr>
          <a:lstStyle/>
          <a:p>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1 </a:t>
            </a:r>
            <a:r>
              <a:rPr lang="en-US" sz="2667" dirty="0" err="1">
                <a:solidFill>
                  <a:srgbClr val="0E78C0"/>
                </a:solidFill>
              </a:rPr>
              <a:t>là</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tối</a:t>
            </a:r>
            <a:r>
              <a:rPr lang="en-US" sz="2667" dirty="0">
                <a:solidFill>
                  <a:srgbClr val="0E78C0"/>
                </a:solidFill>
              </a:rPr>
              <a:t> </a:t>
            </a:r>
            <a:r>
              <a:rPr lang="en-US" sz="2667" dirty="0" err="1">
                <a:solidFill>
                  <a:srgbClr val="0E78C0"/>
                </a:solidFill>
              </a:rPr>
              <a:t>ưu</a:t>
            </a:r>
            <a:r>
              <a:rPr lang="en-US" sz="2667" dirty="0">
                <a:solidFill>
                  <a:srgbClr val="0E78C0"/>
                </a:solidFill>
              </a:rPr>
              <a:t> </a:t>
            </a:r>
            <a:r>
              <a:rPr lang="en-US" sz="2667" dirty="0" err="1">
                <a:solidFill>
                  <a:srgbClr val="0E78C0"/>
                </a:solidFill>
              </a:rPr>
              <a:t>mà</a:t>
            </a:r>
            <a:r>
              <a:rPr lang="en-US" sz="2667" dirty="0">
                <a:solidFill>
                  <a:srgbClr val="0E78C0"/>
                </a:solidFill>
              </a:rPr>
              <a:t> </a:t>
            </a:r>
            <a:r>
              <a:rPr lang="en-US" sz="2667" dirty="0" err="1">
                <a:solidFill>
                  <a:srgbClr val="0E78C0"/>
                </a:solidFill>
              </a:rPr>
              <a:t>chúng</a:t>
            </a:r>
            <a:r>
              <a:rPr lang="en-US" sz="2667" dirty="0">
                <a:solidFill>
                  <a:srgbClr val="0E78C0"/>
                </a:solidFill>
              </a:rPr>
              <a:t> ta </a:t>
            </a:r>
            <a:r>
              <a:rPr lang="en-US" sz="2667" dirty="0" err="1">
                <a:solidFill>
                  <a:srgbClr val="0E78C0"/>
                </a:solidFill>
              </a:rPr>
              <a:t>cần</a:t>
            </a:r>
            <a:r>
              <a:rPr lang="en-US" sz="2667" dirty="0">
                <a:solidFill>
                  <a:srgbClr val="0E78C0"/>
                </a:solidFill>
              </a:rPr>
              <a:t> </a:t>
            </a:r>
            <a:r>
              <a:rPr lang="en-US" sz="2667" dirty="0" err="1">
                <a:solidFill>
                  <a:srgbClr val="0E78C0"/>
                </a:solidFill>
              </a:rPr>
              <a:t>kiểm</a:t>
            </a:r>
            <a:r>
              <a:rPr lang="en-US" sz="2667" dirty="0">
                <a:solidFill>
                  <a:srgbClr val="0E78C0"/>
                </a:solidFill>
              </a:rPr>
              <a:t> </a:t>
            </a:r>
            <a:r>
              <a:rPr lang="en-US" sz="2667" dirty="0" err="1">
                <a:solidFill>
                  <a:srgbClr val="0E78C0"/>
                </a:solidFill>
              </a:rPr>
              <a:t>tra</a:t>
            </a:r>
            <a:r>
              <a:rPr lang="en-US" sz="2667" dirty="0">
                <a:solidFill>
                  <a:srgbClr val="0E78C0"/>
                </a:solidFill>
              </a:rPr>
              <a:t> </a:t>
            </a:r>
            <a:r>
              <a:rPr lang="en-US" sz="2667" dirty="0" err="1">
                <a:solidFill>
                  <a:srgbClr val="0E78C0"/>
                </a:solidFill>
              </a:rPr>
              <a:t>về</a:t>
            </a:r>
            <a:r>
              <a:rPr lang="en-US" sz="2667" dirty="0">
                <a:solidFill>
                  <a:srgbClr val="0E78C0"/>
                </a:solidFill>
              </a:rPr>
              <a:t> </a:t>
            </a:r>
            <a:r>
              <a:rPr lang="en-US" sz="2667" dirty="0" err="1">
                <a:solidFill>
                  <a:srgbClr val="0E78C0"/>
                </a:solidFill>
              </a:rPr>
              <a:t>tính</a:t>
            </a:r>
            <a:r>
              <a:rPr lang="en-US" sz="2667" dirty="0">
                <a:solidFill>
                  <a:srgbClr val="0E78C0"/>
                </a:solidFill>
              </a:rPr>
              <a:t> </a:t>
            </a:r>
            <a:r>
              <a:rPr lang="en-US" sz="2667" dirty="0" err="1">
                <a:solidFill>
                  <a:srgbClr val="0E78C0"/>
                </a:solidFill>
              </a:rPr>
              <a:t>đúng</a:t>
            </a:r>
            <a:r>
              <a:rPr lang="en-US" sz="2667" dirty="0">
                <a:solidFill>
                  <a:srgbClr val="0E78C0"/>
                </a:solidFill>
              </a:rPr>
              <a:t> </a:t>
            </a:r>
            <a:r>
              <a:rPr lang="en-US" sz="2667" dirty="0" err="1">
                <a:solidFill>
                  <a:srgbClr val="0E78C0"/>
                </a:solidFill>
              </a:rPr>
              <a:t>đắn</a:t>
            </a:r>
            <a:r>
              <a:rPr lang="en-US" sz="2667" dirty="0">
                <a:solidFill>
                  <a:srgbClr val="0E78C0"/>
                </a:solidFill>
              </a:rPr>
              <a:t> </a:t>
            </a:r>
            <a:r>
              <a:rPr lang="en-US" sz="2667" dirty="0" err="1">
                <a:solidFill>
                  <a:srgbClr val="0E78C0"/>
                </a:solidFill>
              </a:rPr>
              <a:t>và</a:t>
            </a:r>
            <a:r>
              <a:rPr lang="en-US" sz="2667" dirty="0">
                <a:solidFill>
                  <a:srgbClr val="0E78C0"/>
                </a:solidFill>
              </a:rPr>
              <a:t> </a:t>
            </a:r>
            <a:r>
              <a:rPr lang="en-US" sz="2667" dirty="0" err="1">
                <a:solidFill>
                  <a:srgbClr val="0E78C0"/>
                </a:solidFill>
              </a:rPr>
              <a:t>hiệu</a:t>
            </a:r>
            <a:r>
              <a:rPr lang="en-US" sz="2667" dirty="0">
                <a:solidFill>
                  <a:srgbClr val="0E78C0"/>
                </a:solidFill>
              </a:rPr>
              <a:t> </a:t>
            </a:r>
            <a:r>
              <a:rPr lang="en-US" sz="2667" dirty="0" err="1">
                <a:solidFill>
                  <a:srgbClr val="0E78C0"/>
                </a:solidFill>
              </a:rPr>
              <a:t>suất</a:t>
            </a:r>
            <a:endParaRPr lang="en-US" sz="2667" dirty="0">
              <a:solidFill>
                <a:srgbClr val="0E78C0"/>
              </a:solidFill>
            </a:endParaRPr>
          </a:p>
          <a:p>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2 </a:t>
            </a:r>
            <a:r>
              <a:rPr lang="en-US" sz="2667" dirty="0" err="1">
                <a:solidFill>
                  <a:srgbClr val="0E78C0"/>
                </a:solidFill>
              </a:rPr>
              <a:t>là</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đúng</a:t>
            </a:r>
            <a:r>
              <a:rPr lang="en-US" sz="2667" dirty="0">
                <a:solidFill>
                  <a:srgbClr val="0E78C0"/>
                </a:solidFill>
              </a:rPr>
              <a:t> </a:t>
            </a:r>
            <a:r>
              <a:rPr lang="en-US" sz="2667" dirty="0" err="1">
                <a:solidFill>
                  <a:srgbClr val="0E78C0"/>
                </a:solidFill>
              </a:rPr>
              <a:t>dễ</a:t>
            </a:r>
            <a:r>
              <a:rPr lang="en-US" sz="2667" dirty="0">
                <a:solidFill>
                  <a:srgbClr val="0E78C0"/>
                </a:solidFill>
              </a:rPr>
              <a:t> </a:t>
            </a:r>
            <a:r>
              <a:rPr lang="en-US" sz="2667" dirty="0" err="1">
                <a:solidFill>
                  <a:srgbClr val="0E78C0"/>
                </a:solidFill>
              </a:rPr>
              <a:t>dàng</a:t>
            </a:r>
            <a:r>
              <a:rPr lang="en-US" sz="2667" dirty="0">
                <a:solidFill>
                  <a:srgbClr val="0E78C0"/>
                </a:solidFill>
              </a:rPr>
              <a:t> </a:t>
            </a:r>
            <a:r>
              <a:rPr lang="en-US" sz="2667" dirty="0" err="1">
                <a:solidFill>
                  <a:srgbClr val="0E78C0"/>
                </a:solidFill>
              </a:rPr>
              <a:t>cài</a:t>
            </a:r>
            <a:r>
              <a:rPr lang="en-US" sz="2667" dirty="0">
                <a:solidFill>
                  <a:srgbClr val="0E78C0"/>
                </a:solidFill>
              </a:rPr>
              <a:t> </a:t>
            </a:r>
            <a:r>
              <a:rPr lang="en-US" sz="2667" dirty="0" err="1">
                <a:solidFill>
                  <a:srgbClr val="0E78C0"/>
                </a:solidFill>
              </a:rPr>
              <a:t>đặt</a:t>
            </a:r>
            <a:r>
              <a:rPr lang="en-US" sz="2667" dirty="0">
                <a:solidFill>
                  <a:srgbClr val="0E78C0"/>
                </a:solidFill>
              </a:rPr>
              <a:t> </a:t>
            </a:r>
            <a:r>
              <a:rPr lang="en-US" sz="2667" dirty="0" err="1">
                <a:solidFill>
                  <a:srgbClr val="0E78C0"/>
                </a:solidFill>
              </a:rPr>
              <a:t>không</a:t>
            </a:r>
            <a:r>
              <a:rPr lang="en-US" sz="2667" dirty="0">
                <a:solidFill>
                  <a:srgbClr val="0E78C0"/>
                </a:solidFill>
              </a:rPr>
              <a:t> </a:t>
            </a:r>
            <a:r>
              <a:rPr lang="en-US" sz="2667" dirty="0" err="1">
                <a:solidFill>
                  <a:srgbClr val="0E78C0"/>
                </a:solidFill>
              </a:rPr>
              <a:t>nhất</a:t>
            </a:r>
            <a:r>
              <a:rPr lang="en-US" sz="2667" dirty="0">
                <a:solidFill>
                  <a:srgbClr val="0E78C0"/>
                </a:solidFill>
              </a:rPr>
              <a:t> </a:t>
            </a:r>
            <a:r>
              <a:rPr lang="en-US" sz="2667" dirty="0" err="1">
                <a:solidFill>
                  <a:srgbClr val="0E78C0"/>
                </a:solidFill>
              </a:rPr>
              <a:t>thiết</a:t>
            </a:r>
            <a:r>
              <a:rPr lang="en-US" sz="2667" dirty="0">
                <a:solidFill>
                  <a:srgbClr val="0E78C0"/>
                </a:solidFill>
              </a:rPr>
              <a:t> </a:t>
            </a:r>
            <a:r>
              <a:rPr lang="en-US" sz="2667" dirty="0" err="1">
                <a:solidFill>
                  <a:srgbClr val="0E78C0"/>
                </a:solidFill>
              </a:rPr>
              <a:t>phải</a:t>
            </a:r>
            <a:r>
              <a:rPr lang="en-US" sz="2667" dirty="0">
                <a:solidFill>
                  <a:srgbClr val="0E78C0"/>
                </a:solidFill>
              </a:rPr>
              <a:t> </a:t>
            </a:r>
            <a:r>
              <a:rPr lang="en-US" sz="2667" dirty="0" err="1">
                <a:solidFill>
                  <a:srgbClr val="0E78C0"/>
                </a:solidFill>
              </a:rPr>
              <a:t>nhanh</a:t>
            </a:r>
            <a:r>
              <a:rPr lang="en-US" sz="2667" dirty="0">
                <a:solidFill>
                  <a:srgbClr val="0E78C0"/>
                </a:solidFill>
              </a:rPr>
              <a:t>, </a:t>
            </a:r>
            <a:r>
              <a:rPr lang="en-US" sz="2667" dirty="0" err="1">
                <a:solidFill>
                  <a:srgbClr val="0E78C0"/>
                </a:solidFill>
              </a:rPr>
              <a:t>thường</a:t>
            </a:r>
            <a:r>
              <a:rPr lang="en-US" sz="2667" dirty="0">
                <a:solidFill>
                  <a:srgbClr val="0E78C0"/>
                </a:solidFill>
              </a:rPr>
              <a:t> </a:t>
            </a:r>
            <a:r>
              <a:rPr lang="en-US" sz="2667" dirty="0" err="1">
                <a:solidFill>
                  <a:srgbClr val="0E78C0"/>
                </a:solidFill>
              </a:rPr>
              <a:t>sẽ</a:t>
            </a:r>
            <a:r>
              <a:rPr lang="en-US" sz="2667" dirty="0">
                <a:solidFill>
                  <a:srgbClr val="0E78C0"/>
                </a:solidFill>
              </a:rPr>
              <a:t> </a:t>
            </a:r>
            <a:r>
              <a:rPr lang="en-US" sz="2667" dirty="0" err="1">
                <a:solidFill>
                  <a:srgbClr val="0E78C0"/>
                </a:solidFill>
              </a:rPr>
              <a:t>cài</a:t>
            </a:r>
            <a:r>
              <a:rPr lang="en-US" sz="2667" dirty="0">
                <a:solidFill>
                  <a:srgbClr val="0E78C0"/>
                </a:solidFill>
              </a:rPr>
              <a:t> </a:t>
            </a:r>
            <a:r>
              <a:rPr lang="en-US" sz="2667" dirty="0" err="1">
                <a:solidFill>
                  <a:srgbClr val="0E78C0"/>
                </a:solidFill>
              </a:rPr>
              <a:t>bằng</a:t>
            </a:r>
            <a:r>
              <a:rPr lang="en-US" sz="2667" dirty="0">
                <a:solidFill>
                  <a:srgbClr val="0E78C0"/>
                </a:solidFill>
              </a:rPr>
              <a:t> </a:t>
            </a:r>
            <a:r>
              <a:rPr lang="en-US" sz="2667" dirty="0" err="1">
                <a:solidFill>
                  <a:srgbClr val="0E78C0"/>
                </a:solidFill>
              </a:rPr>
              <a:t>các</a:t>
            </a:r>
            <a:r>
              <a:rPr lang="en-US" sz="2667" dirty="0">
                <a:solidFill>
                  <a:srgbClr val="0E78C0"/>
                </a:solidFill>
              </a:rPr>
              <a:t> </a:t>
            </a:r>
            <a:r>
              <a:rPr lang="en-US" sz="2667" dirty="0" err="1">
                <a:solidFill>
                  <a:srgbClr val="0E78C0"/>
                </a:solidFill>
              </a:rPr>
              <a:t>thuật</a:t>
            </a:r>
            <a:r>
              <a:rPr lang="en-US" sz="2667" dirty="0">
                <a:solidFill>
                  <a:srgbClr val="0E78C0"/>
                </a:solidFill>
              </a:rPr>
              <a:t> </a:t>
            </a:r>
            <a:r>
              <a:rPr lang="en-US" sz="2667" dirty="0" err="1">
                <a:solidFill>
                  <a:srgbClr val="0E78C0"/>
                </a:solidFill>
              </a:rPr>
              <a:t>toán</a:t>
            </a:r>
            <a:r>
              <a:rPr lang="en-US" sz="2667" dirty="0">
                <a:solidFill>
                  <a:srgbClr val="0E78C0"/>
                </a:solidFill>
              </a:rPr>
              <a:t> </a:t>
            </a:r>
            <a:r>
              <a:rPr lang="en-US" sz="2667" dirty="0" err="1">
                <a:solidFill>
                  <a:srgbClr val="0E78C0"/>
                </a:solidFill>
              </a:rPr>
              <a:t>trâu</a:t>
            </a:r>
            <a:endParaRPr lang="en-US" sz="2667" dirty="0">
              <a:solidFill>
                <a:srgbClr val="0E78C0"/>
              </a:solidFill>
            </a:endParaRPr>
          </a:p>
        </p:txBody>
      </p:sp>
      <p:pic>
        <p:nvPicPr>
          <p:cNvPr id="2050" name="Picture 2" descr="Meme Creator - Funny when your brute force solution passes all the cases on  the first try Meme Generator at MemeCreator.org!">
            <a:extLst>
              <a:ext uri="{FF2B5EF4-FFF2-40B4-BE49-F238E27FC236}">
                <a16:creationId xmlns:a16="http://schemas.microsoft.com/office/drawing/2014/main" id="{0E3B0AAF-5369-4C9E-A2A2-0F66FF8201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923" y="3965291"/>
            <a:ext cx="2648155" cy="26481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038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45</a:t>
            </a:fld>
            <a:endParaRPr/>
          </a:p>
        </p:txBody>
      </p:sp>
      <p:pic>
        <p:nvPicPr>
          <p:cNvPr id="11" name="Picture 10" descr="Icon&#10;&#10;Description automatically generated">
            <a:extLst>
              <a:ext uri="{FF2B5EF4-FFF2-40B4-BE49-F238E27FC236}">
                <a16:creationId xmlns:a16="http://schemas.microsoft.com/office/drawing/2014/main" id="{1CB90368-2834-4A32-8BE7-4EC792561CE6}"/>
              </a:ext>
            </a:extLst>
          </p:cNvPr>
          <p:cNvPicPr>
            <a:picLocks noChangeAspect="1"/>
          </p:cNvPicPr>
          <p:nvPr/>
        </p:nvPicPr>
        <p:blipFill>
          <a:blip r:embed="rId3"/>
          <a:stretch>
            <a:fillRect/>
          </a:stretch>
        </p:blipFill>
        <p:spPr>
          <a:xfrm>
            <a:off x="336288" y="229498"/>
            <a:ext cx="1178779" cy="634013"/>
          </a:xfrm>
          <a:prstGeom prst="rect">
            <a:avLst/>
          </a:prstGeom>
        </p:spPr>
      </p:pic>
      <p:sp>
        <p:nvSpPr>
          <p:cNvPr id="6" name="TextBox 5">
            <a:extLst>
              <a:ext uri="{FF2B5EF4-FFF2-40B4-BE49-F238E27FC236}">
                <a16:creationId xmlns:a16="http://schemas.microsoft.com/office/drawing/2014/main" id="{55EC7015-2632-4BFD-9851-F6546309E142}"/>
              </a:ext>
            </a:extLst>
          </p:cNvPr>
          <p:cNvSpPr txBox="1"/>
          <p:nvPr/>
        </p:nvSpPr>
        <p:spPr>
          <a:xfrm>
            <a:off x="925677" y="1389911"/>
            <a:ext cx="7179745" cy="584775"/>
          </a:xfrm>
          <a:prstGeom prst="rect">
            <a:avLst/>
          </a:prstGeom>
          <a:noFill/>
        </p:spPr>
        <p:txBody>
          <a:bodyPr wrap="square">
            <a:spAutoFit/>
          </a:bodyPr>
          <a:lstStyle/>
          <a:p>
            <a:r>
              <a:rPr lang="en-US" sz="3200" b="1" dirty="0" err="1">
                <a:solidFill>
                  <a:srgbClr val="0E78C0"/>
                </a:solidFill>
              </a:rPr>
              <a:t>Tìm</a:t>
            </a:r>
            <a:r>
              <a:rPr lang="en-US" sz="3200" b="1" dirty="0">
                <a:solidFill>
                  <a:srgbClr val="0E78C0"/>
                </a:solidFill>
              </a:rPr>
              <a:t> </a:t>
            </a:r>
            <a:r>
              <a:rPr lang="en-US" sz="3200" b="1" dirty="0" err="1">
                <a:solidFill>
                  <a:srgbClr val="0E78C0"/>
                </a:solidFill>
              </a:rPr>
              <a:t>lời</a:t>
            </a:r>
            <a:r>
              <a:rPr lang="en-US" sz="3200" b="1" dirty="0">
                <a:solidFill>
                  <a:srgbClr val="0E78C0"/>
                </a:solidFill>
              </a:rPr>
              <a:t> </a:t>
            </a:r>
            <a:r>
              <a:rPr lang="en-US" sz="3200" b="1" dirty="0" err="1">
                <a:solidFill>
                  <a:srgbClr val="0E78C0"/>
                </a:solidFill>
              </a:rPr>
              <a:t>giải</a:t>
            </a:r>
            <a:r>
              <a:rPr lang="en-US" sz="3200" b="1" dirty="0">
                <a:solidFill>
                  <a:srgbClr val="0E78C0"/>
                </a:solidFill>
              </a:rPr>
              <a:t> </a:t>
            </a:r>
            <a:r>
              <a:rPr lang="en-US" sz="3200" b="1" dirty="0" err="1">
                <a:solidFill>
                  <a:srgbClr val="0E78C0"/>
                </a:solidFill>
              </a:rPr>
              <a:t>trâu</a:t>
            </a:r>
            <a:r>
              <a:rPr lang="en-US" sz="3200" b="1" dirty="0">
                <a:solidFill>
                  <a:srgbClr val="0E78C0"/>
                </a:solidFill>
              </a:rPr>
              <a:t> </a:t>
            </a:r>
            <a:r>
              <a:rPr lang="en-US" sz="3200" b="1" dirty="0" err="1">
                <a:solidFill>
                  <a:srgbClr val="0E78C0"/>
                </a:solidFill>
              </a:rPr>
              <a:t>cho</a:t>
            </a:r>
            <a:r>
              <a:rPr lang="en-US" sz="3200" b="1" dirty="0">
                <a:solidFill>
                  <a:srgbClr val="0E78C0"/>
                </a:solidFill>
              </a:rPr>
              <a:t> </a:t>
            </a:r>
            <a:r>
              <a:rPr lang="en-US" sz="3200" b="1" dirty="0" err="1">
                <a:solidFill>
                  <a:srgbClr val="0E78C0"/>
                </a:solidFill>
              </a:rPr>
              <a:t>bài</a:t>
            </a:r>
            <a:r>
              <a:rPr lang="en-US" sz="3200" b="1" dirty="0">
                <a:solidFill>
                  <a:srgbClr val="0E78C0"/>
                </a:solidFill>
              </a:rPr>
              <a:t> </a:t>
            </a:r>
            <a:r>
              <a:rPr lang="en-US" sz="3200" b="1" dirty="0" err="1">
                <a:solidFill>
                  <a:srgbClr val="0E78C0"/>
                </a:solidFill>
              </a:rPr>
              <a:t>toán</a:t>
            </a:r>
            <a:r>
              <a:rPr lang="en-US" sz="3200" b="1" dirty="0">
                <a:solidFill>
                  <a:srgbClr val="0E78C0"/>
                </a:solidFill>
              </a:rPr>
              <a:t> </a:t>
            </a:r>
            <a:r>
              <a:rPr lang="en-US" sz="3200" b="1" dirty="0" err="1">
                <a:solidFill>
                  <a:srgbClr val="0E78C0"/>
                </a:solidFill>
              </a:rPr>
              <a:t>sau</a:t>
            </a:r>
            <a:endParaRPr lang="en-US" sz="3200" b="1" dirty="0"/>
          </a:p>
        </p:txBody>
      </p:sp>
      <p:pic>
        <p:nvPicPr>
          <p:cNvPr id="3" name="Picture 2">
            <a:extLst>
              <a:ext uri="{FF2B5EF4-FFF2-40B4-BE49-F238E27FC236}">
                <a16:creationId xmlns:a16="http://schemas.microsoft.com/office/drawing/2014/main" id="{09A00ABD-9654-490D-B9F7-B1412BCFA34A}"/>
              </a:ext>
            </a:extLst>
          </p:cNvPr>
          <p:cNvPicPr>
            <a:picLocks noChangeAspect="1"/>
          </p:cNvPicPr>
          <p:nvPr/>
        </p:nvPicPr>
        <p:blipFill>
          <a:blip r:embed="rId4"/>
          <a:stretch>
            <a:fillRect/>
          </a:stretch>
        </p:blipFill>
        <p:spPr>
          <a:xfrm>
            <a:off x="925676" y="2005464"/>
            <a:ext cx="8805347" cy="4499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9664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46</a:t>
            </a:fld>
            <a:endParaRPr/>
          </a:p>
        </p:txBody>
      </p:sp>
      <p:pic>
        <p:nvPicPr>
          <p:cNvPr id="11" name="Picture 10" descr="Icon&#10;&#10;Description automatically generated">
            <a:extLst>
              <a:ext uri="{FF2B5EF4-FFF2-40B4-BE49-F238E27FC236}">
                <a16:creationId xmlns:a16="http://schemas.microsoft.com/office/drawing/2014/main" id="{1CB90368-2834-4A32-8BE7-4EC792561CE6}"/>
              </a:ext>
            </a:extLst>
          </p:cNvPr>
          <p:cNvPicPr>
            <a:picLocks noChangeAspect="1"/>
          </p:cNvPicPr>
          <p:nvPr/>
        </p:nvPicPr>
        <p:blipFill>
          <a:blip r:embed="rId3"/>
          <a:stretch>
            <a:fillRect/>
          </a:stretch>
        </p:blipFill>
        <p:spPr>
          <a:xfrm>
            <a:off x="336288" y="229498"/>
            <a:ext cx="1178779" cy="634013"/>
          </a:xfrm>
          <a:prstGeom prst="rect">
            <a:avLst/>
          </a:prstGeom>
        </p:spPr>
      </p:pic>
      <p:pic>
        <p:nvPicPr>
          <p:cNvPr id="7" name="Picture 6">
            <a:extLst>
              <a:ext uri="{FF2B5EF4-FFF2-40B4-BE49-F238E27FC236}">
                <a16:creationId xmlns:a16="http://schemas.microsoft.com/office/drawing/2014/main" id="{FCD4B1DC-96BF-455C-9C04-021B03E09EF3}"/>
              </a:ext>
            </a:extLst>
          </p:cNvPr>
          <p:cNvPicPr>
            <a:picLocks noChangeAspect="1"/>
          </p:cNvPicPr>
          <p:nvPr/>
        </p:nvPicPr>
        <p:blipFill>
          <a:blip r:embed="rId4"/>
          <a:stretch>
            <a:fillRect/>
          </a:stretch>
        </p:blipFill>
        <p:spPr>
          <a:xfrm>
            <a:off x="3187294" y="1159592"/>
            <a:ext cx="5817412" cy="4877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1966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47</a:t>
            </a:fld>
            <a:endParaRPr/>
          </a:p>
        </p:txBody>
      </p:sp>
      <p:pic>
        <p:nvPicPr>
          <p:cNvPr id="10" name="Picture 9" descr="Icon&#10;&#10;Description automatically generated">
            <a:extLst>
              <a:ext uri="{FF2B5EF4-FFF2-40B4-BE49-F238E27FC236}">
                <a16:creationId xmlns:a16="http://schemas.microsoft.com/office/drawing/2014/main" id="{1F2251A7-0D86-480C-B83D-73250DC5A253}"/>
              </a:ext>
            </a:extLst>
          </p:cNvPr>
          <p:cNvPicPr>
            <a:picLocks noChangeAspect="1"/>
          </p:cNvPicPr>
          <p:nvPr/>
        </p:nvPicPr>
        <p:blipFill>
          <a:blip r:embed="rId3"/>
          <a:stretch>
            <a:fillRect/>
          </a:stretch>
        </p:blipFill>
        <p:spPr>
          <a:xfrm>
            <a:off x="336288" y="229498"/>
            <a:ext cx="1178779" cy="634013"/>
          </a:xfrm>
          <a:prstGeom prst="rect">
            <a:avLst/>
          </a:prstGeom>
        </p:spPr>
      </p:pic>
      <p:sp>
        <p:nvSpPr>
          <p:cNvPr id="5" name="TextBox 4">
            <a:extLst>
              <a:ext uri="{FF2B5EF4-FFF2-40B4-BE49-F238E27FC236}">
                <a16:creationId xmlns:a16="http://schemas.microsoft.com/office/drawing/2014/main" id="{FB483018-665E-409A-846A-41653CB01B25}"/>
              </a:ext>
            </a:extLst>
          </p:cNvPr>
          <p:cNvSpPr txBox="1"/>
          <p:nvPr/>
        </p:nvSpPr>
        <p:spPr>
          <a:xfrm>
            <a:off x="925677" y="1389911"/>
            <a:ext cx="6096000" cy="584775"/>
          </a:xfrm>
          <a:prstGeom prst="rect">
            <a:avLst/>
          </a:prstGeom>
          <a:noFill/>
        </p:spPr>
        <p:txBody>
          <a:bodyPr wrap="square">
            <a:spAutoFit/>
          </a:bodyPr>
          <a:lstStyle/>
          <a:p>
            <a:r>
              <a:rPr lang="en-US" sz="3200" b="1" dirty="0" err="1">
                <a:solidFill>
                  <a:srgbClr val="0E78C0"/>
                </a:solidFill>
              </a:rPr>
              <a:t>Trình</a:t>
            </a:r>
            <a:r>
              <a:rPr lang="en-US" sz="3200" b="1" dirty="0">
                <a:solidFill>
                  <a:srgbClr val="0E78C0"/>
                </a:solidFill>
              </a:rPr>
              <a:t> so test</a:t>
            </a:r>
            <a:endParaRPr lang="en-US" sz="3200" b="1" dirty="0"/>
          </a:p>
        </p:txBody>
      </p:sp>
      <p:sp>
        <p:nvSpPr>
          <p:cNvPr id="6" name="TextBox 5">
            <a:extLst>
              <a:ext uri="{FF2B5EF4-FFF2-40B4-BE49-F238E27FC236}">
                <a16:creationId xmlns:a16="http://schemas.microsoft.com/office/drawing/2014/main" id="{AE3EFB8A-38DC-49E0-8A52-9176C0FD0E6F}"/>
              </a:ext>
            </a:extLst>
          </p:cNvPr>
          <p:cNvSpPr txBox="1"/>
          <p:nvPr/>
        </p:nvSpPr>
        <p:spPr>
          <a:xfrm>
            <a:off x="925676" y="2200705"/>
            <a:ext cx="7473257" cy="2554930"/>
          </a:xfrm>
          <a:prstGeom prst="rect">
            <a:avLst/>
          </a:prstGeom>
          <a:noFill/>
        </p:spPr>
        <p:txBody>
          <a:bodyPr wrap="square">
            <a:spAutoFit/>
          </a:bodyPr>
          <a:lstStyle/>
          <a:p>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này</a:t>
            </a:r>
            <a:r>
              <a:rPr lang="en-US" sz="2667" dirty="0">
                <a:solidFill>
                  <a:srgbClr val="0E78C0"/>
                </a:solidFill>
              </a:rPr>
              <a:t> </a:t>
            </a:r>
            <a:r>
              <a:rPr lang="en-US" sz="2667" dirty="0" err="1">
                <a:solidFill>
                  <a:srgbClr val="0E78C0"/>
                </a:solidFill>
              </a:rPr>
              <a:t>có</a:t>
            </a:r>
            <a:r>
              <a:rPr lang="en-US" sz="2667" dirty="0">
                <a:solidFill>
                  <a:srgbClr val="0E78C0"/>
                </a:solidFill>
              </a:rPr>
              <a:t> </a:t>
            </a:r>
            <a:r>
              <a:rPr lang="en-US" sz="2667" dirty="0" err="1">
                <a:solidFill>
                  <a:srgbClr val="0E78C0"/>
                </a:solidFill>
              </a:rPr>
              <a:t>nhiệm</a:t>
            </a:r>
            <a:r>
              <a:rPr lang="en-US" sz="2667" dirty="0">
                <a:solidFill>
                  <a:srgbClr val="0E78C0"/>
                </a:solidFill>
              </a:rPr>
              <a:t> </a:t>
            </a:r>
            <a:r>
              <a:rPr lang="en-US" sz="2667" dirty="0" err="1">
                <a:solidFill>
                  <a:srgbClr val="0E78C0"/>
                </a:solidFill>
              </a:rPr>
              <a:t>vụ</a:t>
            </a:r>
            <a:r>
              <a:rPr lang="en-US" sz="2667" dirty="0">
                <a:solidFill>
                  <a:srgbClr val="0E78C0"/>
                </a:solidFill>
              </a:rPr>
              <a:t> </a:t>
            </a:r>
            <a:r>
              <a:rPr lang="en-US" sz="2667" dirty="0" err="1">
                <a:solidFill>
                  <a:srgbClr val="0E78C0"/>
                </a:solidFill>
              </a:rPr>
              <a:t>duyệt</a:t>
            </a:r>
            <a:r>
              <a:rPr lang="en-US" sz="2667" dirty="0">
                <a:solidFill>
                  <a:srgbClr val="0E78C0"/>
                </a:solidFill>
              </a:rPr>
              <a:t> N </a:t>
            </a:r>
            <a:r>
              <a:rPr lang="en-US" sz="2667" dirty="0" err="1">
                <a:solidFill>
                  <a:srgbClr val="0E78C0"/>
                </a:solidFill>
              </a:rPr>
              <a:t>lần</a:t>
            </a:r>
            <a:r>
              <a:rPr lang="en-US" sz="2667" dirty="0">
                <a:solidFill>
                  <a:srgbClr val="0E78C0"/>
                </a:solidFill>
              </a:rPr>
              <a:t>, </a:t>
            </a:r>
            <a:r>
              <a:rPr lang="en-US" sz="2667" dirty="0" err="1">
                <a:solidFill>
                  <a:srgbClr val="0E78C0"/>
                </a:solidFill>
              </a:rPr>
              <a:t>mỗi</a:t>
            </a:r>
            <a:r>
              <a:rPr lang="en-US" sz="2667" dirty="0">
                <a:solidFill>
                  <a:srgbClr val="0E78C0"/>
                </a:solidFill>
              </a:rPr>
              <a:t> </a:t>
            </a:r>
            <a:r>
              <a:rPr lang="en-US" sz="2667" dirty="0" err="1">
                <a:solidFill>
                  <a:srgbClr val="0E78C0"/>
                </a:solidFill>
              </a:rPr>
              <a:t>lần</a:t>
            </a:r>
            <a:r>
              <a:rPr lang="en-US" sz="2667" dirty="0">
                <a:solidFill>
                  <a:srgbClr val="0E78C0"/>
                </a:solidFill>
              </a:rPr>
              <a:t> </a:t>
            </a:r>
            <a:r>
              <a:rPr lang="en-US" sz="2667" dirty="0" err="1">
                <a:solidFill>
                  <a:srgbClr val="0E78C0"/>
                </a:solidFill>
              </a:rPr>
              <a:t>duyệt</a:t>
            </a:r>
            <a:r>
              <a:rPr lang="en-US" sz="2667" dirty="0">
                <a:solidFill>
                  <a:srgbClr val="0E78C0"/>
                </a:solidFill>
              </a:rPr>
              <a:t> </a:t>
            </a:r>
            <a:r>
              <a:rPr lang="en-US" sz="2667" dirty="0" err="1">
                <a:solidFill>
                  <a:srgbClr val="0E78C0"/>
                </a:solidFill>
              </a:rPr>
              <a:t>thì</a:t>
            </a:r>
            <a:r>
              <a:rPr lang="en-US" sz="2667" dirty="0">
                <a:solidFill>
                  <a:srgbClr val="0E78C0"/>
                </a:solidFill>
              </a:rPr>
              <a:t> </a:t>
            </a:r>
            <a:r>
              <a:rPr lang="en-US" sz="2667" dirty="0" err="1">
                <a:solidFill>
                  <a:srgbClr val="0E78C0"/>
                </a:solidFill>
              </a:rPr>
              <a:t>chạy</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sinh</a:t>
            </a:r>
            <a:r>
              <a:rPr lang="en-US" sz="2667" dirty="0">
                <a:solidFill>
                  <a:srgbClr val="0E78C0"/>
                </a:solidFill>
              </a:rPr>
              <a:t> test </a:t>
            </a:r>
            <a:r>
              <a:rPr lang="en-US" sz="2667" dirty="0" err="1">
                <a:solidFill>
                  <a:srgbClr val="0E78C0"/>
                </a:solidFill>
              </a:rPr>
              <a:t>rồi</a:t>
            </a:r>
            <a:r>
              <a:rPr lang="en-US" sz="2667" dirty="0">
                <a:solidFill>
                  <a:srgbClr val="0E78C0"/>
                </a:solidFill>
              </a:rPr>
              <a:t> </a:t>
            </a:r>
            <a:r>
              <a:rPr lang="en-US" sz="2667" dirty="0" err="1">
                <a:solidFill>
                  <a:srgbClr val="0E78C0"/>
                </a:solidFill>
              </a:rPr>
              <a:t>chạy</a:t>
            </a:r>
            <a:r>
              <a:rPr lang="en-US" sz="2667" dirty="0">
                <a:solidFill>
                  <a:srgbClr val="0E78C0"/>
                </a:solidFill>
              </a:rPr>
              <a:t> 2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1 </a:t>
            </a:r>
            <a:r>
              <a:rPr lang="en-US" sz="2667" dirty="0" err="1">
                <a:solidFill>
                  <a:srgbClr val="0E78C0"/>
                </a:solidFill>
              </a:rPr>
              <a:t>và</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2 so </a:t>
            </a:r>
            <a:r>
              <a:rPr lang="en-US" sz="2667" dirty="0" err="1">
                <a:solidFill>
                  <a:srgbClr val="0E78C0"/>
                </a:solidFill>
              </a:rPr>
              <a:t>sánh</a:t>
            </a:r>
            <a:r>
              <a:rPr lang="en-US" sz="2667" dirty="0">
                <a:solidFill>
                  <a:srgbClr val="0E78C0"/>
                </a:solidFill>
              </a:rPr>
              <a:t> output </a:t>
            </a:r>
            <a:r>
              <a:rPr lang="en-US" sz="2667" dirty="0" err="1">
                <a:solidFill>
                  <a:srgbClr val="0E78C0"/>
                </a:solidFill>
              </a:rPr>
              <a:t>mà</a:t>
            </a:r>
            <a:r>
              <a:rPr lang="en-US" sz="2667" dirty="0">
                <a:solidFill>
                  <a:srgbClr val="0E78C0"/>
                </a:solidFill>
              </a:rPr>
              <a:t> </a:t>
            </a:r>
            <a:r>
              <a:rPr lang="en-US" sz="2667" dirty="0" err="1">
                <a:solidFill>
                  <a:srgbClr val="0E78C0"/>
                </a:solidFill>
              </a:rPr>
              <a:t>đưa</a:t>
            </a:r>
            <a:r>
              <a:rPr lang="en-US" sz="2667" dirty="0">
                <a:solidFill>
                  <a:srgbClr val="0E78C0"/>
                </a:solidFill>
              </a:rPr>
              <a:t> ra </a:t>
            </a:r>
            <a:r>
              <a:rPr lang="en-US" sz="2667" dirty="0" err="1">
                <a:solidFill>
                  <a:srgbClr val="0E78C0"/>
                </a:solidFill>
              </a:rPr>
              <a:t>kết</a:t>
            </a:r>
            <a:r>
              <a:rPr lang="en-US" sz="2667" dirty="0">
                <a:solidFill>
                  <a:srgbClr val="0E78C0"/>
                </a:solidFill>
              </a:rPr>
              <a:t> </a:t>
            </a:r>
            <a:r>
              <a:rPr lang="en-US" sz="2667" dirty="0" err="1">
                <a:solidFill>
                  <a:srgbClr val="0E78C0"/>
                </a:solidFill>
              </a:rPr>
              <a:t>quả</a:t>
            </a:r>
            <a:endParaRPr lang="en-US" sz="2667" dirty="0">
              <a:solidFill>
                <a:srgbClr val="0E78C0"/>
              </a:solidFill>
            </a:endParaRPr>
          </a:p>
          <a:p>
            <a:endParaRPr lang="en-US" sz="2667" dirty="0">
              <a:solidFill>
                <a:srgbClr val="0E78C0"/>
              </a:solidFill>
            </a:endParaRPr>
          </a:p>
          <a:p>
            <a:endParaRPr lang="en-US" sz="2667" dirty="0">
              <a:solidFill>
                <a:srgbClr val="0E78C0"/>
              </a:solidFill>
            </a:endParaRPr>
          </a:p>
        </p:txBody>
      </p:sp>
      <p:pic>
        <p:nvPicPr>
          <p:cNvPr id="3" name="Picture 2">
            <a:extLst>
              <a:ext uri="{FF2B5EF4-FFF2-40B4-BE49-F238E27FC236}">
                <a16:creationId xmlns:a16="http://schemas.microsoft.com/office/drawing/2014/main" id="{93837E26-06DB-4DBA-AF4D-BDAA9CDEF52D}"/>
              </a:ext>
            </a:extLst>
          </p:cNvPr>
          <p:cNvPicPr>
            <a:picLocks noChangeAspect="1"/>
          </p:cNvPicPr>
          <p:nvPr/>
        </p:nvPicPr>
        <p:blipFill>
          <a:blip r:embed="rId4"/>
          <a:stretch>
            <a:fillRect/>
          </a:stretch>
        </p:blipFill>
        <p:spPr>
          <a:xfrm>
            <a:off x="8398933" y="2200706"/>
            <a:ext cx="2996111" cy="2778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0808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48</a:t>
            </a:fld>
            <a:endParaRPr/>
          </a:p>
        </p:txBody>
      </p:sp>
      <p:pic>
        <p:nvPicPr>
          <p:cNvPr id="11" name="Picture 10" descr="Icon&#10;&#10;Description automatically generated">
            <a:extLst>
              <a:ext uri="{FF2B5EF4-FFF2-40B4-BE49-F238E27FC236}">
                <a16:creationId xmlns:a16="http://schemas.microsoft.com/office/drawing/2014/main" id="{1CB90368-2834-4A32-8BE7-4EC792561CE6}"/>
              </a:ext>
            </a:extLst>
          </p:cNvPr>
          <p:cNvPicPr>
            <a:picLocks noChangeAspect="1"/>
          </p:cNvPicPr>
          <p:nvPr/>
        </p:nvPicPr>
        <p:blipFill>
          <a:blip r:embed="rId3"/>
          <a:stretch>
            <a:fillRect/>
          </a:stretch>
        </p:blipFill>
        <p:spPr>
          <a:xfrm>
            <a:off x="336288" y="229498"/>
            <a:ext cx="1178779" cy="634013"/>
          </a:xfrm>
          <a:prstGeom prst="rect">
            <a:avLst/>
          </a:prstGeom>
        </p:spPr>
      </p:pic>
      <p:sp>
        <p:nvSpPr>
          <p:cNvPr id="8" name="TextBox 7">
            <a:extLst>
              <a:ext uri="{FF2B5EF4-FFF2-40B4-BE49-F238E27FC236}">
                <a16:creationId xmlns:a16="http://schemas.microsoft.com/office/drawing/2014/main" id="{49E5716C-CEA7-4FD3-B716-957527CE6071}"/>
              </a:ext>
            </a:extLst>
          </p:cNvPr>
          <p:cNvSpPr txBox="1"/>
          <p:nvPr/>
        </p:nvSpPr>
        <p:spPr>
          <a:xfrm>
            <a:off x="925678" y="1267728"/>
            <a:ext cx="3476989" cy="1077218"/>
          </a:xfrm>
          <a:prstGeom prst="rect">
            <a:avLst/>
          </a:prstGeom>
          <a:noFill/>
        </p:spPr>
        <p:txBody>
          <a:bodyPr wrap="square">
            <a:spAutoFit/>
          </a:bodyPr>
          <a:lstStyle/>
          <a:p>
            <a:r>
              <a:rPr lang="en-US" sz="3200" b="1" dirty="0">
                <a:solidFill>
                  <a:srgbClr val="0E78C0"/>
                </a:solidFill>
              </a:rPr>
              <a:t>Template </a:t>
            </a:r>
            <a:r>
              <a:rPr lang="en-US" sz="3200" b="1" dirty="0" err="1">
                <a:solidFill>
                  <a:srgbClr val="0E78C0"/>
                </a:solidFill>
              </a:rPr>
              <a:t>cho</a:t>
            </a:r>
            <a:r>
              <a:rPr lang="en-US" sz="3200" b="1" dirty="0">
                <a:solidFill>
                  <a:srgbClr val="0E78C0"/>
                </a:solidFill>
              </a:rPr>
              <a:t> </a:t>
            </a:r>
            <a:r>
              <a:rPr lang="en-US" sz="3200" b="1" dirty="0" err="1">
                <a:solidFill>
                  <a:srgbClr val="0E78C0"/>
                </a:solidFill>
              </a:rPr>
              <a:t>trình</a:t>
            </a:r>
            <a:r>
              <a:rPr lang="en-US" sz="3200" b="1" dirty="0">
                <a:solidFill>
                  <a:srgbClr val="0E78C0"/>
                </a:solidFill>
              </a:rPr>
              <a:t> </a:t>
            </a:r>
            <a:r>
              <a:rPr lang="en-US" sz="3200" b="1" dirty="0" err="1">
                <a:solidFill>
                  <a:srgbClr val="0E78C0"/>
                </a:solidFill>
              </a:rPr>
              <a:t>chấm</a:t>
            </a:r>
            <a:r>
              <a:rPr lang="en-US" sz="3200" b="1" dirty="0">
                <a:solidFill>
                  <a:srgbClr val="0E78C0"/>
                </a:solidFill>
              </a:rPr>
              <a:t> C++</a:t>
            </a:r>
            <a:endParaRPr lang="en-US" sz="3200" b="1" dirty="0"/>
          </a:p>
        </p:txBody>
      </p:sp>
      <p:pic>
        <p:nvPicPr>
          <p:cNvPr id="5" name="Picture 4">
            <a:extLst>
              <a:ext uri="{FF2B5EF4-FFF2-40B4-BE49-F238E27FC236}">
                <a16:creationId xmlns:a16="http://schemas.microsoft.com/office/drawing/2014/main" id="{C0E47A01-62E3-4B69-9F69-9C7A5B89C3A0}"/>
              </a:ext>
            </a:extLst>
          </p:cNvPr>
          <p:cNvPicPr>
            <a:picLocks noChangeAspect="1"/>
          </p:cNvPicPr>
          <p:nvPr/>
        </p:nvPicPr>
        <p:blipFill rotWithShape="1">
          <a:blip r:embed="rId4"/>
          <a:srcRect l="-1" r="-16245"/>
          <a:stretch/>
        </p:blipFill>
        <p:spPr>
          <a:xfrm>
            <a:off x="1078257" y="2463213"/>
            <a:ext cx="2647076" cy="2700296"/>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CD328F7-FB85-42C3-9714-A371D8156572}"/>
              </a:ext>
            </a:extLst>
          </p:cNvPr>
          <p:cNvPicPr>
            <a:picLocks noChangeAspect="1"/>
          </p:cNvPicPr>
          <p:nvPr/>
        </p:nvPicPr>
        <p:blipFill rotWithShape="1">
          <a:blip r:embed="rId5"/>
          <a:srcRect b="1932"/>
          <a:stretch/>
        </p:blipFill>
        <p:spPr>
          <a:xfrm>
            <a:off x="4226596" y="706598"/>
            <a:ext cx="7807045" cy="59219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8265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49</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11" name="TextBox 10">
            <a:extLst>
              <a:ext uri="{FF2B5EF4-FFF2-40B4-BE49-F238E27FC236}">
                <a16:creationId xmlns:a16="http://schemas.microsoft.com/office/drawing/2014/main" id="{9767FF04-CD75-4D7E-B084-24D5BDA6E794}"/>
              </a:ext>
            </a:extLst>
          </p:cNvPr>
          <p:cNvSpPr txBox="1"/>
          <p:nvPr/>
        </p:nvSpPr>
        <p:spPr>
          <a:xfrm>
            <a:off x="925678" y="1004047"/>
            <a:ext cx="5000989" cy="913199"/>
          </a:xfrm>
          <a:prstGeom prst="rect">
            <a:avLst/>
          </a:prstGeom>
          <a:noFill/>
        </p:spPr>
        <p:txBody>
          <a:bodyPr wrap="square">
            <a:spAutoFit/>
          </a:bodyPr>
          <a:lstStyle/>
          <a:p>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sẽ</a:t>
            </a:r>
            <a:r>
              <a:rPr lang="en-US" sz="2667" dirty="0">
                <a:solidFill>
                  <a:srgbClr val="0E78C0"/>
                </a:solidFill>
              </a:rPr>
              <a:t> </a:t>
            </a:r>
            <a:r>
              <a:rPr lang="en-US" sz="2667" dirty="0" err="1">
                <a:solidFill>
                  <a:srgbClr val="0E78C0"/>
                </a:solidFill>
              </a:rPr>
              <a:t>tự</a:t>
            </a:r>
            <a:r>
              <a:rPr lang="en-US" sz="2667" dirty="0">
                <a:solidFill>
                  <a:srgbClr val="0E78C0"/>
                </a:solidFill>
              </a:rPr>
              <a:t> </a:t>
            </a:r>
            <a:r>
              <a:rPr lang="en-US" sz="2667" dirty="0" err="1">
                <a:solidFill>
                  <a:srgbClr val="0E78C0"/>
                </a:solidFill>
              </a:rPr>
              <a:t>động</a:t>
            </a:r>
            <a:r>
              <a:rPr lang="en-US" sz="2667" dirty="0">
                <a:solidFill>
                  <a:srgbClr val="0E78C0"/>
                </a:solidFill>
              </a:rPr>
              <a:t> </a:t>
            </a:r>
            <a:r>
              <a:rPr lang="en-US" sz="2667" dirty="0" err="1">
                <a:solidFill>
                  <a:srgbClr val="0E78C0"/>
                </a:solidFill>
              </a:rPr>
              <a:t>sinh</a:t>
            </a:r>
            <a:r>
              <a:rPr lang="en-US" sz="2667" dirty="0">
                <a:solidFill>
                  <a:srgbClr val="0E78C0"/>
                </a:solidFill>
              </a:rPr>
              <a:t> test </a:t>
            </a:r>
            <a:r>
              <a:rPr lang="en-US" sz="2667" dirty="0" err="1">
                <a:solidFill>
                  <a:srgbClr val="0E78C0"/>
                </a:solidFill>
              </a:rPr>
              <a:t>và</a:t>
            </a:r>
            <a:r>
              <a:rPr lang="en-US" sz="2667" dirty="0">
                <a:solidFill>
                  <a:srgbClr val="0E78C0"/>
                </a:solidFill>
              </a:rPr>
              <a:t> </a:t>
            </a:r>
            <a:r>
              <a:rPr lang="en-US" sz="2667" dirty="0" err="1">
                <a:solidFill>
                  <a:srgbClr val="0E78C0"/>
                </a:solidFill>
              </a:rPr>
              <a:t>kiểm</a:t>
            </a:r>
            <a:r>
              <a:rPr lang="en-US" sz="2667" dirty="0">
                <a:solidFill>
                  <a:srgbClr val="0E78C0"/>
                </a:solidFill>
              </a:rPr>
              <a:t> </a:t>
            </a:r>
            <a:r>
              <a:rPr lang="en-US" sz="2667" dirty="0" err="1">
                <a:solidFill>
                  <a:srgbClr val="0E78C0"/>
                </a:solidFill>
              </a:rPr>
              <a:t>tra</a:t>
            </a:r>
            <a:r>
              <a:rPr lang="en-US" sz="2667" dirty="0">
                <a:solidFill>
                  <a:srgbClr val="0E78C0"/>
                </a:solidFill>
              </a:rPr>
              <a:t> </a:t>
            </a:r>
          </a:p>
        </p:txBody>
      </p:sp>
      <p:sp>
        <p:nvSpPr>
          <p:cNvPr id="12" name="TextBox 11">
            <a:extLst>
              <a:ext uri="{FF2B5EF4-FFF2-40B4-BE49-F238E27FC236}">
                <a16:creationId xmlns:a16="http://schemas.microsoft.com/office/drawing/2014/main" id="{0C79D73A-836B-431F-8138-2BDD0E4D0AE4}"/>
              </a:ext>
            </a:extLst>
          </p:cNvPr>
          <p:cNvSpPr txBox="1"/>
          <p:nvPr/>
        </p:nvSpPr>
        <p:spPr>
          <a:xfrm>
            <a:off x="6204856" y="1003149"/>
            <a:ext cx="5000989" cy="913199"/>
          </a:xfrm>
          <a:prstGeom prst="rect">
            <a:avLst/>
          </a:prstGeom>
          <a:noFill/>
        </p:spPr>
        <p:txBody>
          <a:bodyPr wrap="square">
            <a:spAutoFit/>
          </a:bodyPr>
          <a:lstStyle/>
          <a:p>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sẽ</a:t>
            </a:r>
            <a:r>
              <a:rPr lang="en-US" sz="2667" dirty="0">
                <a:solidFill>
                  <a:srgbClr val="0E78C0"/>
                </a:solidFill>
              </a:rPr>
              <a:t> </a:t>
            </a:r>
            <a:r>
              <a:rPr lang="en-US" sz="2667" dirty="0" err="1">
                <a:solidFill>
                  <a:srgbClr val="0E78C0"/>
                </a:solidFill>
              </a:rPr>
              <a:t>dừng</a:t>
            </a:r>
            <a:r>
              <a:rPr lang="en-US" sz="2667" dirty="0">
                <a:solidFill>
                  <a:srgbClr val="0E78C0"/>
                </a:solidFill>
              </a:rPr>
              <a:t> </a:t>
            </a:r>
            <a:r>
              <a:rPr lang="en-US" sz="2667" dirty="0" err="1">
                <a:solidFill>
                  <a:srgbClr val="0E78C0"/>
                </a:solidFill>
              </a:rPr>
              <a:t>lại</a:t>
            </a:r>
            <a:r>
              <a:rPr lang="en-US" sz="2667" dirty="0">
                <a:solidFill>
                  <a:srgbClr val="0E78C0"/>
                </a:solidFill>
              </a:rPr>
              <a:t> </a:t>
            </a:r>
            <a:r>
              <a:rPr lang="en-US" sz="2667" dirty="0" err="1">
                <a:solidFill>
                  <a:srgbClr val="0E78C0"/>
                </a:solidFill>
              </a:rPr>
              <a:t>khi</a:t>
            </a:r>
            <a:r>
              <a:rPr lang="en-US" sz="2667" dirty="0">
                <a:solidFill>
                  <a:srgbClr val="0E78C0"/>
                </a:solidFill>
              </a:rPr>
              <a:t> </a:t>
            </a:r>
            <a:r>
              <a:rPr lang="en-US" sz="2667" dirty="0" err="1">
                <a:solidFill>
                  <a:srgbClr val="0E78C0"/>
                </a:solidFill>
              </a:rPr>
              <a:t>có</a:t>
            </a:r>
            <a:r>
              <a:rPr lang="en-US" sz="2667" dirty="0">
                <a:solidFill>
                  <a:srgbClr val="0E78C0"/>
                </a:solidFill>
              </a:rPr>
              <a:t> 1 test </a:t>
            </a:r>
            <a:r>
              <a:rPr lang="en-US" sz="2667" dirty="0" err="1">
                <a:solidFill>
                  <a:srgbClr val="0E78C0"/>
                </a:solidFill>
              </a:rPr>
              <a:t>không</a:t>
            </a:r>
            <a:r>
              <a:rPr lang="en-US" sz="2667" dirty="0">
                <a:solidFill>
                  <a:srgbClr val="0E78C0"/>
                </a:solidFill>
              </a:rPr>
              <a:t> </a:t>
            </a:r>
            <a:r>
              <a:rPr lang="en-US" sz="2667" dirty="0" err="1">
                <a:solidFill>
                  <a:srgbClr val="0E78C0"/>
                </a:solidFill>
              </a:rPr>
              <a:t>khớp</a:t>
            </a:r>
            <a:endParaRPr lang="en-US" sz="2667" dirty="0">
              <a:solidFill>
                <a:srgbClr val="0E78C0"/>
              </a:solidFill>
            </a:endParaRPr>
          </a:p>
        </p:txBody>
      </p:sp>
      <p:pic>
        <p:nvPicPr>
          <p:cNvPr id="8" name="Picture 7">
            <a:extLst>
              <a:ext uri="{FF2B5EF4-FFF2-40B4-BE49-F238E27FC236}">
                <a16:creationId xmlns:a16="http://schemas.microsoft.com/office/drawing/2014/main" id="{8888B333-7376-4F5E-A203-9DA8BA3F80B9}"/>
              </a:ext>
            </a:extLst>
          </p:cNvPr>
          <p:cNvPicPr>
            <a:picLocks noChangeAspect="1"/>
          </p:cNvPicPr>
          <p:nvPr/>
        </p:nvPicPr>
        <p:blipFill rotWithShape="1">
          <a:blip r:embed="rId4"/>
          <a:srcRect b="22108"/>
          <a:stretch/>
        </p:blipFill>
        <p:spPr>
          <a:xfrm>
            <a:off x="925677" y="1946997"/>
            <a:ext cx="4864779" cy="4600560"/>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AD95930D-6DF7-403E-BADB-08D525439883}"/>
              </a:ext>
            </a:extLst>
          </p:cNvPr>
          <p:cNvPicPr>
            <a:picLocks noChangeAspect="1"/>
          </p:cNvPicPr>
          <p:nvPr/>
        </p:nvPicPr>
        <p:blipFill rotWithShape="1">
          <a:blip r:embed="rId5"/>
          <a:srcRect t="32965"/>
          <a:stretch/>
        </p:blipFill>
        <p:spPr>
          <a:xfrm>
            <a:off x="6337557" y="2054577"/>
            <a:ext cx="5004499" cy="45042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0547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BDC0F0E9-F21D-49BD-B1D2-6B71BD6036CA}"/>
              </a:ext>
            </a:extLst>
          </p:cNvPr>
          <p:cNvSpPr txBox="1"/>
          <p:nvPr/>
        </p:nvSpPr>
        <p:spPr>
          <a:xfrm>
            <a:off x="925677" y="1235354"/>
            <a:ext cx="6096000" cy="584775"/>
          </a:xfrm>
          <a:prstGeom prst="rect">
            <a:avLst/>
          </a:prstGeom>
          <a:noFill/>
        </p:spPr>
        <p:txBody>
          <a:bodyPr wrap="square">
            <a:spAutoFit/>
          </a:bodyPr>
          <a:lstStyle/>
          <a:p>
            <a:r>
              <a:rPr lang="en-US" sz="3200" b="1" dirty="0">
                <a:solidFill>
                  <a:srgbClr val="0E78C0"/>
                </a:solidFill>
              </a:rPr>
              <a:t>Testing bao </a:t>
            </a:r>
            <a:r>
              <a:rPr lang="en-US" sz="3200" b="1" dirty="0" err="1">
                <a:solidFill>
                  <a:srgbClr val="0E78C0"/>
                </a:solidFill>
              </a:rPr>
              <a:t>gồm</a:t>
            </a:r>
            <a:endParaRPr lang="en-US" sz="3200" b="1" dirty="0"/>
          </a:p>
        </p:txBody>
      </p:sp>
      <p:sp>
        <p:nvSpPr>
          <p:cNvPr id="12" name="TextBox 11">
            <a:extLst>
              <a:ext uri="{FF2B5EF4-FFF2-40B4-BE49-F238E27FC236}">
                <a16:creationId xmlns:a16="http://schemas.microsoft.com/office/drawing/2014/main" id="{E73BF29C-2DFF-436C-AA4D-4FE802B2A798}"/>
              </a:ext>
            </a:extLst>
          </p:cNvPr>
          <p:cNvSpPr txBox="1"/>
          <p:nvPr/>
        </p:nvSpPr>
        <p:spPr>
          <a:xfrm>
            <a:off x="925677" y="2474237"/>
            <a:ext cx="9700488" cy="502766"/>
          </a:xfrm>
          <a:prstGeom prst="rect">
            <a:avLst/>
          </a:prstGeom>
          <a:noFill/>
        </p:spPr>
        <p:txBody>
          <a:bodyPr wrap="square">
            <a:spAutoFit/>
          </a:bodyPr>
          <a:lstStyle/>
          <a:p>
            <a:r>
              <a:rPr lang="en-US" sz="2667" dirty="0" err="1">
                <a:solidFill>
                  <a:srgbClr val="0E78C0"/>
                </a:solidFill>
              </a:rPr>
              <a:t>Là</a:t>
            </a:r>
            <a:r>
              <a:rPr lang="en-US" sz="2667" dirty="0">
                <a:solidFill>
                  <a:srgbClr val="0E78C0"/>
                </a:solidFill>
              </a:rPr>
              <a:t>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test </a:t>
            </a:r>
            <a:r>
              <a:rPr lang="en-US" sz="2667" dirty="0" err="1">
                <a:solidFill>
                  <a:srgbClr val="0E78C0"/>
                </a:solidFill>
              </a:rPr>
              <a:t>tự</a:t>
            </a:r>
            <a:r>
              <a:rPr lang="en-US" sz="2667" dirty="0">
                <a:solidFill>
                  <a:srgbClr val="0E78C0"/>
                </a:solidFill>
              </a:rPr>
              <a:t> </a:t>
            </a:r>
            <a:r>
              <a:rPr lang="en-US" sz="2667" dirty="0" err="1">
                <a:solidFill>
                  <a:srgbClr val="0E78C0"/>
                </a:solidFill>
              </a:rPr>
              <a:t>động</a:t>
            </a:r>
            <a:endParaRPr lang="en-US" sz="2667" dirty="0">
              <a:solidFill>
                <a:srgbClr val="0E78C0"/>
              </a:solidFill>
            </a:endParaRPr>
          </a:p>
        </p:txBody>
      </p:sp>
      <p:sp>
        <p:nvSpPr>
          <p:cNvPr id="8" name="TextBox 7">
            <a:extLst>
              <a:ext uri="{FF2B5EF4-FFF2-40B4-BE49-F238E27FC236}">
                <a16:creationId xmlns:a16="http://schemas.microsoft.com/office/drawing/2014/main" id="{84D65DB7-55B2-41EF-AE85-5C27342E3F50}"/>
              </a:ext>
            </a:extLst>
          </p:cNvPr>
          <p:cNvSpPr txBox="1"/>
          <p:nvPr/>
        </p:nvSpPr>
        <p:spPr>
          <a:xfrm>
            <a:off x="925677" y="1890129"/>
            <a:ext cx="6096000" cy="584775"/>
          </a:xfrm>
          <a:prstGeom prst="rect">
            <a:avLst/>
          </a:prstGeom>
          <a:noFill/>
        </p:spPr>
        <p:txBody>
          <a:bodyPr wrap="square">
            <a:spAutoFit/>
          </a:bodyPr>
          <a:lstStyle/>
          <a:p>
            <a:r>
              <a:rPr lang="en-US" sz="3200" b="1" dirty="0">
                <a:solidFill>
                  <a:srgbClr val="0E78C0"/>
                </a:solidFill>
              </a:rPr>
              <a:t>Test script:</a:t>
            </a:r>
            <a:endParaRPr lang="en-US" sz="3200" b="1" dirty="0"/>
          </a:p>
        </p:txBody>
      </p:sp>
      <p:sp>
        <p:nvSpPr>
          <p:cNvPr id="14" name="TextBox 13">
            <a:extLst>
              <a:ext uri="{FF2B5EF4-FFF2-40B4-BE49-F238E27FC236}">
                <a16:creationId xmlns:a16="http://schemas.microsoft.com/office/drawing/2014/main" id="{99D3DBCC-C0EC-4AD8-94F4-C866AD65BF0F}"/>
              </a:ext>
            </a:extLst>
          </p:cNvPr>
          <p:cNvSpPr txBox="1"/>
          <p:nvPr/>
        </p:nvSpPr>
        <p:spPr>
          <a:xfrm>
            <a:off x="925677" y="3564584"/>
            <a:ext cx="9700488" cy="502766"/>
          </a:xfrm>
          <a:prstGeom prst="rect">
            <a:avLst/>
          </a:prstGeom>
          <a:noFill/>
        </p:spPr>
        <p:txBody>
          <a:bodyPr wrap="square">
            <a:spAutoFit/>
          </a:bodyPr>
          <a:lstStyle/>
          <a:p>
            <a:r>
              <a:rPr lang="en-US" sz="2667" dirty="0" err="1">
                <a:solidFill>
                  <a:srgbClr val="0E78C0"/>
                </a:solidFill>
              </a:rPr>
              <a:t>Là</a:t>
            </a:r>
            <a:r>
              <a:rPr lang="en-US" sz="2667" dirty="0">
                <a:solidFill>
                  <a:srgbClr val="0E78C0"/>
                </a:solidFill>
              </a:rPr>
              <a:t> </a:t>
            </a:r>
            <a:r>
              <a:rPr lang="en-US" sz="2667" dirty="0" err="1">
                <a:solidFill>
                  <a:srgbClr val="0E78C0"/>
                </a:solidFill>
              </a:rPr>
              <a:t>các</a:t>
            </a:r>
            <a:r>
              <a:rPr lang="en-US" sz="2667" dirty="0">
                <a:solidFill>
                  <a:srgbClr val="0E78C0"/>
                </a:solidFill>
              </a:rPr>
              <a:t> </a:t>
            </a:r>
            <a:r>
              <a:rPr lang="en-US" sz="2667" dirty="0" err="1">
                <a:solidFill>
                  <a:srgbClr val="0E78C0"/>
                </a:solidFill>
              </a:rPr>
              <a:t>mẫu</a:t>
            </a:r>
            <a:r>
              <a:rPr lang="en-US" sz="2667" dirty="0">
                <a:solidFill>
                  <a:srgbClr val="0E78C0"/>
                </a:solidFill>
              </a:rPr>
              <a:t> input output </a:t>
            </a:r>
            <a:r>
              <a:rPr lang="en-US" sz="2667" dirty="0" err="1">
                <a:solidFill>
                  <a:srgbClr val="0E78C0"/>
                </a:solidFill>
              </a:rPr>
              <a:t>nhất</a:t>
            </a:r>
            <a:r>
              <a:rPr lang="en-US" sz="2667" dirty="0">
                <a:solidFill>
                  <a:srgbClr val="0E78C0"/>
                </a:solidFill>
              </a:rPr>
              <a:t> </a:t>
            </a:r>
            <a:r>
              <a:rPr lang="en-US" sz="2667" dirty="0" err="1">
                <a:solidFill>
                  <a:srgbClr val="0E78C0"/>
                </a:solidFill>
              </a:rPr>
              <a:t>định</a:t>
            </a:r>
            <a:endParaRPr lang="en-US" sz="2667" dirty="0">
              <a:solidFill>
                <a:srgbClr val="0E78C0"/>
              </a:solidFill>
            </a:endParaRPr>
          </a:p>
        </p:txBody>
      </p:sp>
      <p:sp>
        <p:nvSpPr>
          <p:cNvPr id="15" name="TextBox 14">
            <a:extLst>
              <a:ext uri="{FF2B5EF4-FFF2-40B4-BE49-F238E27FC236}">
                <a16:creationId xmlns:a16="http://schemas.microsoft.com/office/drawing/2014/main" id="{ED0A876B-6DE6-4B7B-ABB8-D2E6600774BB}"/>
              </a:ext>
            </a:extLst>
          </p:cNvPr>
          <p:cNvSpPr txBox="1"/>
          <p:nvPr/>
        </p:nvSpPr>
        <p:spPr>
          <a:xfrm>
            <a:off x="925677" y="2980476"/>
            <a:ext cx="6096000" cy="584775"/>
          </a:xfrm>
          <a:prstGeom prst="rect">
            <a:avLst/>
          </a:prstGeom>
          <a:noFill/>
        </p:spPr>
        <p:txBody>
          <a:bodyPr wrap="square">
            <a:spAutoFit/>
          </a:bodyPr>
          <a:lstStyle/>
          <a:p>
            <a:r>
              <a:rPr lang="en-US" sz="3200" b="1" dirty="0">
                <a:solidFill>
                  <a:srgbClr val="0E78C0"/>
                </a:solidFill>
              </a:rPr>
              <a:t>Test Cases:</a:t>
            </a:r>
            <a:endParaRPr lang="en-US" sz="3200" b="1" dirty="0"/>
          </a:p>
        </p:txBody>
      </p:sp>
      <p:sp>
        <p:nvSpPr>
          <p:cNvPr id="16" name="TextBox 15">
            <a:extLst>
              <a:ext uri="{FF2B5EF4-FFF2-40B4-BE49-F238E27FC236}">
                <a16:creationId xmlns:a16="http://schemas.microsoft.com/office/drawing/2014/main" id="{962FB034-32E3-4CAC-B22C-6290EA239B3F}"/>
              </a:ext>
            </a:extLst>
          </p:cNvPr>
          <p:cNvSpPr txBox="1"/>
          <p:nvPr/>
        </p:nvSpPr>
        <p:spPr>
          <a:xfrm>
            <a:off x="925677" y="4650791"/>
            <a:ext cx="9700488" cy="502766"/>
          </a:xfrm>
          <a:prstGeom prst="rect">
            <a:avLst/>
          </a:prstGeom>
          <a:noFill/>
        </p:spPr>
        <p:txBody>
          <a:bodyPr wrap="square">
            <a:spAutoFit/>
          </a:bodyPr>
          <a:lstStyle/>
          <a:p>
            <a:r>
              <a:rPr lang="en-US" sz="2667" dirty="0" err="1">
                <a:solidFill>
                  <a:srgbClr val="0E78C0"/>
                </a:solidFill>
              </a:rPr>
              <a:t>Là</a:t>
            </a:r>
            <a:r>
              <a:rPr lang="en-US" sz="2667" dirty="0">
                <a:solidFill>
                  <a:srgbClr val="0E78C0"/>
                </a:solidFill>
              </a:rPr>
              <a:t> 1 </a:t>
            </a:r>
            <a:r>
              <a:rPr lang="en-US" sz="2667" dirty="0" err="1">
                <a:solidFill>
                  <a:srgbClr val="0E78C0"/>
                </a:solidFill>
              </a:rPr>
              <a:t>chuỗi</a:t>
            </a:r>
            <a:r>
              <a:rPr lang="en-US" sz="2667" dirty="0">
                <a:solidFill>
                  <a:srgbClr val="0E78C0"/>
                </a:solidFill>
              </a:rPr>
              <a:t> testcase, </a:t>
            </a:r>
            <a:r>
              <a:rPr lang="en-US" sz="2667" dirty="0" err="1">
                <a:solidFill>
                  <a:srgbClr val="0E78C0"/>
                </a:solidFill>
              </a:rPr>
              <a:t>dùng</a:t>
            </a:r>
            <a:r>
              <a:rPr lang="en-US" sz="2667" dirty="0">
                <a:solidFill>
                  <a:srgbClr val="0E78C0"/>
                </a:solidFill>
              </a:rPr>
              <a:t> </a:t>
            </a:r>
            <a:r>
              <a:rPr lang="en-US" sz="2667" dirty="0" err="1">
                <a:solidFill>
                  <a:srgbClr val="0E78C0"/>
                </a:solidFill>
              </a:rPr>
              <a:t>đề</a:t>
            </a:r>
            <a:r>
              <a:rPr lang="en-US" sz="2667" dirty="0">
                <a:solidFill>
                  <a:srgbClr val="0E78C0"/>
                </a:solidFill>
              </a:rPr>
              <a:t> </a:t>
            </a:r>
            <a:r>
              <a:rPr lang="en-US" sz="2667" dirty="0" err="1">
                <a:solidFill>
                  <a:srgbClr val="0E78C0"/>
                </a:solidFill>
              </a:rPr>
              <a:t>biểu</a:t>
            </a:r>
            <a:r>
              <a:rPr lang="en-US" sz="2667" dirty="0">
                <a:solidFill>
                  <a:srgbClr val="0E78C0"/>
                </a:solidFill>
              </a:rPr>
              <a:t> </a:t>
            </a:r>
            <a:r>
              <a:rPr lang="en-US" sz="2667" dirty="0" err="1">
                <a:solidFill>
                  <a:srgbClr val="0E78C0"/>
                </a:solidFill>
              </a:rPr>
              <a:t>diễn</a:t>
            </a:r>
            <a:r>
              <a:rPr lang="en-US" sz="2667" dirty="0">
                <a:solidFill>
                  <a:srgbClr val="0E78C0"/>
                </a:solidFill>
              </a:rPr>
              <a:t> 1 </a:t>
            </a:r>
            <a:r>
              <a:rPr lang="en-US" sz="2667" dirty="0" err="1">
                <a:solidFill>
                  <a:srgbClr val="0E78C0"/>
                </a:solidFill>
              </a:rPr>
              <a:t>tình</a:t>
            </a:r>
            <a:r>
              <a:rPr lang="en-US" sz="2667" dirty="0">
                <a:solidFill>
                  <a:srgbClr val="0E78C0"/>
                </a:solidFill>
              </a:rPr>
              <a:t> </a:t>
            </a:r>
            <a:r>
              <a:rPr lang="en-US" sz="2667" dirty="0" err="1">
                <a:solidFill>
                  <a:srgbClr val="0E78C0"/>
                </a:solidFill>
              </a:rPr>
              <a:t>huống</a:t>
            </a:r>
            <a:endParaRPr lang="en-US" sz="2667" dirty="0">
              <a:solidFill>
                <a:srgbClr val="0E78C0"/>
              </a:solidFill>
            </a:endParaRPr>
          </a:p>
        </p:txBody>
      </p:sp>
      <p:sp>
        <p:nvSpPr>
          <p:cNvPr id="17" name="TextBox 16">
            <a:extLst>
              <a:ext uri="{FF2B5EF4-FFF2-40B4-BE49-F238E27FC236}">
                <a16:creationId xmlns:a16="http://schemas.microsoft.com/office/drawing/2014/main" id="{5B3BB8E6-6D33-45CE-B8D2-9087CA86F60D}"/>
              </a:ext>
            </a:extLst>
          </p:cNvPr>
          <p:cNvSpPr txBox="1"/>
          <p:nvPr/>
        </p:nvSpPr>
        <p:spPr>
          <a:xfrm>
            <a:off x="925677" y="4066683"/>
            <a:ext cx="6096000" cy="584775"/>
          </a:xfrm>
          <a:prstGeom prst="rect">
            <a:avLst/>
          </a:prstGeom>
          <a:noFill/>
        </p:spPr>
        <p:txBody>
          <a:bodyPr wrap="square">
            <a:spAutoFit/>
          </a:bodyPr>
          <a:lstStyle/>
          <a:p>
            <a:r>
              <a:rPr lang="en-US" sz="3200" b="1" dirty="0">
                <a:solidFill>
                  <a:srgbClr val="0E78C0"/>
                </a:solidFill>
              </a:rPr>
              <a:t>Test Scenarios:</a:t>
            </a:r>
            <a:endParaRPr lang="en-US" sz="3200" b="1" dirty="0"/>
          </a:p>
        </p:txBody>
      </p:sp>
      <p:sp>
        <p:nvSpPr>
          <p:cNvPr id="18" name="TextBox 17">
            <a:extLst>
              <a:ext uri="{FF2B5EF4-FFF2-40B4-BE49-F238E27FC236}">
                <a16:creationId xmlns:a16="http://schemas.microsoft.com/office/drawing/2014/main" id="{41608178-CC00-4B63-A46D-BF08D547307B}"/>
              </a:ext>
            </a:extLst>
          </p:cNvPr>
          <p:cNvSpPr txBox="1"/>
          <p:nvPr/>
        </p:nvSpPr>
        <p:spPr>
          <a:xfrm>
            <a:off x="925677" y="5736998"/>
            <a:ext cx="9700488" cy="502766"/>
          </a:xfrm>
          <a:prstGeom prst="rect">
            <a:avLst/>
          </a:prstGeom>
          <a:noFill/>
        </p:spPr>
        <p:txBody>
          <a:bodyPr wrap="square">
            <a:spAutoFit/>
          </a:bodyPr>
          <a:lstStyle/>
          <a:p>
            <a:r>
              <a:rPr lang="en-US" sz="2667" dirty="0" err="1">
                <a:solidFill>
                  <a:srgbClr val="0E78C0"/>
                </a:solidFill>
              </a:rPr>
              <a:t>Để</a:t>
            </a:r>
            <a:r>
              <a:rPr lang="en-US" sz="2667" dirty="0">
                <a:solidFill>
                  <a:srgbClr val="0E78C0"/>
                </a:solidFill>
              </a:rPr>
              <a:t> </a:t>
            </a:r>
            <a:r>
              <a:rPr lang="en-US" sz="2667" dirty="0" err="1">
                <a:solidFill>
                  <a:srgbClr val="0E78C0"/>
                </a:solidFill>
              </a:rPr>
              <a:t>mô</a:t>
            </a:r>
            <a:r>
              <a:rPr lang="en-US" sz="2667" dirty="0">
                <a:solidFill>
                  <a:srgbClr val="0E78C0"/>
                </a:solidFill>
              </a:rPr>
              <a:t> </a:t>
            </a:r>
            <a:r>
              <a:rPr lang="en-US" sz="2667" dirty="0" err="1">
                <a:solidFill>
                  <a:srgbClr val="0E78C0"/>
                </a:solidFill>
              </a:rPr>
              <a:t>tả</a:t>
            </a:r>
            <a:r>
              <a:rPr lang="en-US" sz="2667" dirty="0">
                <a:solidFill>
                  <a:srgbClr val="0E78C0"/>
                </a:solidFill>
              </a:rPr>
              <a:t> </a:t>
            </a:r>
            <a:r>
              <a:rPr lang="en-US" sz="2667" dirty="0" err="1">
                <a:solidFill>
                  <a:srgbClr val="0E78C0"/>
                </a:solidFill>
              </a:rPr>
              <a:t>các</a:t>
            </a:r>
            <a:r>
              <a:rPr lang="en-US" sz="2667" dirty="0">
                <a:solidFill>
                  <a:srgbClr val="0E78C0"/>
                </a:solidFill>
              </a:rPr>
              <a:t> </a:t>
            </a:r>
            <a:r>
              <a:rPr lang="en-US" sz="2667" dirty="0" err="1">
                <a:solidFill>
                  <a:srgbClr val="0E78C0"/>
                </a:solidFill>
              </a:rPr>
              <a:t>bước</a:t>
            </a:r>
            <a:r>
              <a:rPr lang="en-US" sz="2667" dirty="0">
                <a:solidFill>
                  <a:srgbClr val="0E78C0"/>
                </a:solidFill>
              </a:rPr>
              <a:t> </a:t>
            </a:r>
            <a:r>
              <a:rPr lang="en-US" sz="2667" dirty="0" err="1">
                <a:solidFill>
                  <a:srgbClr val="0E78C0"/>
                </a:solidFill>
              </a:rPr>
              <a:t>thực</a:t>
            </a:r>
            <a:r>
              <a:rPr lang="en-US" sz="2667" dirty="0">
                <a:solidFill>
                  <a:srgbClr val="0E78C0"/>
                </a:solidFill>
              </a:rPr>
              <a:t> </a:t>
            </a:r>
            <a:r>
              <a:rPr lang="en-US" sz="2667" dirty="0" err="1">
                <a:solidFill>
                  <a:srgbClr val="0E78C0"/>
                </a:solidFill>
              </a:rPr>
              <a:t>hiện</a:t>
            </a:r>
            <a:r>
              <a:rPr lang="en-US" sz="2667" dirty="0">
                <a:solidFill>
                  <a:srgbClr val="0E78C0"/>
                </a:solidFill>
              </a:rPr>
              <a:t> </a:t>
            </a:r>
            <a:r>
              <a:rPr lang="en-US" sz="2667" dirty="0" err="1">
                <a:solidFill>
                  <a:srgbClr val="0E78C0"/>
                </a:solidFill>
              </a:rPr>
              <a:t>và</a:t>
            </a:r>
            <a:r>
              <a:rPr lang="en-US" sz="2667" dirty="0">
                <a:solidFill>
                  <a:srgbClr val="0E78C0"/>
                </a:solidFill>
              </a:rPr>
              <a:t> </a:t>
            </a:r>
            <a:r>
              <a:rPr lang="en-US" sz="2667" dirty="0" err="1">
                <a:solidFill>
                  <a:srgbClr val="0E78C0"/>
                </a:solidFill>
              </a:rPr>
              <a:t>kết</a:t>
            </a:r>
            <a:r>
              <a:rPr lang="en-US" sz="2667" dirty="0">
                <a:solidFill>
                  <a:srgbClr val="0E78C0"/>
                </a:solidFill>
              </a:rPr>
              <a:t> </a:t>
            </a:r>
            <a:r>
              <a:rPr lang="en-US" sz="2667" dirty="0" err="1">
                <a:solidFill>
                  <a:srgbClr val="0E78C0"/>
                </a:solidFill>
              </a:rPr>
              <a:t>quả</a:t>
            </a:r>
            <a:r>
              <a:rPr lang="en-US" sz="2667" dirty="0">
                <a:solidFill>
                  <a:srgbClr val="0E78C0"/>
                </a:solidFill>
              </a:rPr>
              <a:t> </a:t>
            </a:r>
            <a:r>
              <a:rPr lang="en-US" sz="2667" dirty="0" err="1">
                <a:solidFill>
                  <a:srgbClr val="0E78C0"/>
                </a:solidFill>
              </a:rPr>
              <a:t>mong</a:t>
            </a:r>
            <a:r>
              <a:rPr lang="en-US" sz="2667" dirty="0">
                <a:solidFill>
                  <a:srgbClr val="0E78C0"/>
                </a:solidFill>
              </a:rPr>
              <a:t> </a:t>
            </a:r>
            <a:r>
              <a:rPr lang="en-US" sz="2667" dirty="0" err="1">
                <a:solidFill>
                  <a:srgbClr val="0E78C0"/>
                </a:solidFill>
              </a:rPr>
              <a:t>đợi</a:t>
            </a:r>
            <a:r>
              <a:rPr lang="en-US" sz="2667" dirty="0">
                <a:solidFill>
                  <a:srgbClr val="0E78C0"/>
                </a:solidFill>
              </a:rPr>
              <a:t> ở </a:t>
            </a:r>
            <a:r>
              <a:rPr lang="en-US" sz="2667" dirty="0" err="1">
                <a:solidFill>
                  <a:srgbClr val="0E78C0"/>
                </a:solidFill>
              </a:rPr>
              <a:t>mỗi</a:t>
            </a:r>
            <a:r>
              <a:rPr lang="en-US" sz="2667" dirty="0">
                <a:solidFill>
                  <a:srgbClr val="0E78C0"/>
                </a:solidFill>
              </a:rPr>
              <a:t> </a:t>
            </a:r>
            <a:r>
              <a:rPr lang="en-US" sz="2667" dirty="0" err="1">
                <a:solidFill>
                  <a:srgbClr val="0E78C0"/>
                </a:solidFill>
              </a:rPr>
              <a:t>bước</a:t>
            </a:r>
            <a:endParaRPr lang="en-US" sz="2667" dirty="0">
              <a:solidFill>
                <a:srgbClr val="0E78C0"/>
              </a:solidFill>
            </a:endParaRPr>
          </a:p>
        </p:txBody>
      </p:sp>
      <p:sp>
        <p:nvSpPr>
          <p:cNvPr id="19" name="TextBox 18">
            <a:extLst>
              <a:ext uri="{FF2B5EF4-FFF2-40B4-BE49-F238E27FC236}">
                <a16:creationId xmlns:a16="http://schemas.microsoft.com/office/drawing/2014/main" id="{C2E2F8A4-B861-46E6-89F6-24334BA4CB32}"/>
              </a:ext>
            </a:extLst>
          </p:cNvPr>
          <p:cNvSpPr txBox="1"/>
          <p:nvPr/>
        </p:nvSpPr>
        <p:spPr>
          <a:xfrm>
            <a:off x="925677" y="5152890"/>
            <a:ext cx="6096000" cy="584775"/>
          </a:xfrm>
          <a:prstGeom prst="rect">
            <a:avLst/>
          </a:prstGeom>
          <a:noFill/>
        </p:spPr>
        <p:txBody>
          <a:bodyPr wrap="square">
            <a:spAutoFit/>
          </a:bodyPr>
          <a:lstStyle/>
          <a:p>
            <a:r>
              <a:rPr lang="en-US" sz="3200" b="1" dirty="0">
                <a:solidFill>
                  <a:srgbClr val="0E78C0"/>
                </a:solidFill>
              </a:rPr>
              <a:t>Test Steps:</a:t>
            </a:r>
            <a:endParaRPr lang="en-US" sz="3200" b="1" dirty="0"/>
          </a:p>
        </p:txBody>
      </p:sp>
    </p:spTree>
    <p:extLst>
      <p:ext uri="{BB962C8B-B14F-4D97-AF65-F5344CB8AC3E}">
        <p14:creationId xmlns:p14="http://schemas.microsoft.com/office/powerpoint/2010/main" val="1744900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8" grpId="0"/>
      <p:bldP spid="14" grpId="0"/>
      <p:bldP spid="15" grpId="0"/>
      <p:bldP spid="16" grpId="0"/>
      <p:bldP spid="17" grpId="0"/>
      <p:bldP spid="18"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 name="Google Shape;431;p46">
            <a:extLst>
              <a:ext uri="{FF2B5EF4-FFF2-40B4-BE49-F238E27FC236}">
                <a16:creationId xmlns:a16="http://schemas.microsoft.com/office/drawing/2014/main" id="{F91F290E-FB82-4116-91AB-EE1100601DD9}"/>
              </a:ext>
            </a:extLst>
          </p:cNvPr>
          <p:cNvSpPr txBox="1">
            <a:spLocks noGrp="1"/>
          </p:cNvSpPr>
          <p:nvPr>
            <p:ph type="ctrTitle"/>
          </p:nvPr>
        </p:nvSpPr>
        <p:spPr>
          <a:xfrm flipH="1">
            <a:off x="3013772" y="2925073"/>
            <a:ext cx="6927600" cy="2561600"/>
          </a:xfrm>
          <a:prstGeom prst="rect">
            <a:avLst/>
          </a:prstGeom>
        </p:spPr>
        <p:txBody>
          <a:bodyPr spcFirstLastPara="1" vert="horz" wrap="square" lIns="121900" tIns="121900" rIns="121900" bIns="121900" rtlCol="0" anchor="ctr" anchorCtr="0">
            <a:noAutofit/>
          </a:bodyPr>
          <a:lstStyle/>
          <a:p>
            <a:r>
              <a:rPr lang="en-US" sz="4800" dirty="0" err="1">
                <a:solidFill>
                  <a:srgbClr val="0E78C0"/>
                </a:solidFill>
              </a:rPr>
              <a:t>Ví</a:t>
            </a:r>
            <a:r>
              <a:rPr lang="en-US" sz="4800" dirty="0">
                <a:solidFill>
                  <a:srgbClr val="0E78C0"/>
                </a:solidFill>
              </a:rPr>
              <a:t> </a:t>
            </a:r>
            <a:r>
              <a:rPr lang="en-US" sz="4800" dirty="0" err="1">
                <a:solidFill>
                  <a:srgbClr val="0E78C0"/>
                </a:solidFill>
              </a:rPr>
              <a:t>dụ</a:t>
            </a:r>
            <a:endParaRPr sz="4800" dirty="0">
              <a:solidFill>
                <a:srgbClr val="0E78C0"/>
              </a:solidFill>
            </a:endParaRPr>
          </a:p>
        </p:txBody>
      </p:sp>
      <p:sp>
        <p:nvSpPr>
          <p:cNvPr id="10" name="Google Shape;432;p46">
            <a:extLst>
              <a:ext uri="{FF2B5EF4-FFF2-40B4-BE49-F238E27FC236}">
                <a16:creationId xmlns:a16="http://schemas.microsoft.com/office/drawing/2014/main" id="{A9305232-63F2-4CF3-B7AE-3A44FA2E16BA}"/>
              </a:ext>
            </a:extLst>
          </p:cNvPr>
          <p:cNvSpPr txBox="1">
            <a:spLocks/>
          </p:cNvSpPr>
          <p:nvPr/>
        </p:nvSpPr>
        <p:spPr>
          <a:xfrm flipH="1">
            <a:off x="3013772" y="2509307"/>
            <a:ext cx="3972400" cy="100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800" b="1">
                <a:solidFill>
                  <a:srgbClr val="0E78C0"/>
                </a:solidFill>
                <a:latin typeface="Exo 2" pitchFamily="2" charset="0"/>
              </a:rPr>
              <a:t>04</a:t>
            </a:r>
          </a:p>
        </p:txBody>
      </p:sp>
      <p:cxnSp>
        <p:nvCxnSpPr>
          <p:cNvPr id="11" name="Google Shape;433;p46">
            <a:extLst>
              <a:ext uri="{FF2B5EF4-FFF2-40B4-BE49-F238E27FC236}">
                <a16:creationId xmlns:a16="http://schemas.microsoft.com/office/drawing/2014/main" id="{6C7B0ABC-2CCF-4C0B-B5DC-4BF798DCCC0C}"/>
              </a:ext>
            </a:extLst>
          </p:cNvPr>
          <p:cNvCxnSpPr/>
          <p:nvPr/>
        </p:nvCxnSpPr>
        <p:spPr>
          <a:xfrm>
            <a:off x="2882767" y="-47600"/>
            <a:ext cx="0" cy="3176800"/>
          </a:xfrm>
          <a:prstGeom prst="straightConnector1">
            <a:avLst/>
          </a:prstGeom>
          <a:noFill/>
          <a:ln w="9525" cap="flat" cmpd="sng">
            <a:solidFill>
              <a:srgbClr val="0E78C0"/>
            </a:solidFill>
            <a:prstDash val="solid"/>
            <a:round/>
            <a:headEnd type="none" w="med" len="med"/>
            <a:tailEnd type="none" w="med" len="med"/>
          </a:ln>
        </p:spPr>
      </p:cxnSp>
      <p:pic>
        <p:nvPicPr>
          <p:cNvPr id="19" name="Picture 18" descr="Icon&#10;&#10;Description automatically generated">
            <a:extLst>
              <a:ext uri="{FF2B5EF4-FFF2-40B4-BE49-F238E27FC236}">
                <a16:creationId xmlns:a16="http://schemas.microsoft.com/office/drawing/2014/main" id="{9BDFB452-5F50-4108-A16D-B88B1CD9B675}"/>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2928142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51</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pic>
        <p:nvPicPr>
          <p:cNvPr id="3" name="Picture 2">
            <a:extLst>
              <a:ext uri="{FF2B5EF4-FFF2-40B4-BE49-F238E27FC236}">
                <a16:creationId xmlns:a16="http://schemas.microsoft.com/office/drawing/2014/main" id="{2C2FAF88-B150-46EB-85C6-13F7B7F1A635}"/>
              </a:ext>
            </a:extLst>
          </p:cNvPr>
          <p:cNvPicPr>
            <a:picLocks noChangeAspect="1"/>
          </p:cNvPicPr>
          <p:nvPr/>
        </p:nvPicPr>
        <p:blipFill>
          <a:blip r:embed="rId4"/>
          <a:stretch>
            <a:fillRect/>
          </a:stretch>
        </p:blipFill>
        <p:spPr>
          <a:xfrm>
            <a:off x="3455412" y="863511"/>
            <a:ext cx="6839043" cy="5706531"/>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1DC07290-A0ED-49EE-9560-2399294A4023}"/>
              </a:ext>
            </a:extLst>
          </p:cNvPr>
          <p:cNvSpPr txBox="1"/>
          <p:nvPr/>
        </p:nvSpPr>
        <p:spPr>
          <a:xfrm>
            <a:off x="952747" y="863511"/>
            <a:ext cx="2698056" cy="584775"/>
          </a:xfrm>
          <a:prstGeom prst="rect">
            <a:avLst/>
          </a:prstGeom>
          <a:noFill/>
        </p:spPr>
        <p:txBody>
          <a:bodyPr wrap="square">
            <a:spAutoFit/>
          </a:bodyPr>
          <a:lstStyle/>
          <a:p>
            <a:r>
              <a:rPr lang="en-US" sz="3200" b="1" dirty="0" err="1">
                <a:solidFill>
                  <a:srgbClr val="0E78C0"/>
                </a:solidFill>
              </a:rPr>
              <a:t>Ví</a:t>
            </a:r>
            <a:r>
              <a:rPr lang="en-US" sz="3200" b="1" dirty="0">
                <a:solidFill>
                  <a:srgbClr val="0E78C0"/>
                </a:solidFill>
              </a:rPr>
              <a:t> </a:t>
            </a:r>
            <a:r>
              <a:rPr lang="en-US" sz="3200" b="1" dirty="0" err="1">
                <a:solidFill>
                  <a:srgbClr val="0E78C0"/>
                </a:solidFill>
              </a:rPr>
              <a:t>dụ</a:t>
            </a:r>
            <a:r>
              <a:rPr lang="en-US" sz="3200" b="1" dirty="0">
                <a:solidFill>
                  <a:srgbClr val="0E78C0"/>
                </a:solidFill>
              </a:rPr>
              <a:t> 1</a:t>
            </a:r>
          </a:p>
        </p:txBody>
      </p:sp>
      <p:pic>
        <p:nvPicPr>
          <p:cNvPr id="7" name="Picture 6" descr="A close up of a flower&#10;&#10;Description automatically generated with medium confidence">
            <a:extLst>
              <a:ext uri="{FF2B5EF4-FFF2-40B4-BE49-F238E27FC236}">
                <a16:creationId xmlns:a16="http://schemas.microsoft.com/office/drawing/2014/main" id="{A219AEC1-224B-458D-8CCC-690BEBA32CCF}"/>
              </a:ext>
            </a:extLst>
          </p:cNvPr>
          <p:cNvPicPr>
            <a:picLocks noChangeAspect="1"/>
          </p:cNvPicPr>
          <p:nvPr/>
        </p:nvPicPr>
        <p:blipFill>
          <a:blip r:embed="rId5"/>
          <a:stretch>
            <a:fillRect/>
          </a:stretch>
        </p:blipFill>
        <p:spPr>
          <a:xfrm>
            <a:off x="925678" y="3115669"/>
            <a:ext cx="1552223"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377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52</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15" name="TextBox 14">
            <a:extLst>
              <a:ext uri="{FF2B5EF4-FFF2-40B4-BE49-F238E27FC236}">
                <a16:creationId xmlns:a16="http://schemas.microsoft.com/office/drawing/2014/main" id="{1DC07290-A0ED-49EE-9560-2399294A4023}"/>
              </a:ext>
            </a:extLst>
          </p:cNvPr>
          <p:cNvSpPr txBox="1"/>
          <p:nvPr/>
        </p:nvSpPr>
        <p:spPr>
          <a:xfrm>
            <a:off x="952747" y="863511"/>
            <a:ext cx="2698056" cy="584775"/>
          </a:xfrm>
          <a:prstGeom prst="rect">
            <a:avLst/>
          </a:prstGeom>
          <a:noFill/>
        </p:spPr>
        <p:txBody>
          <a:bodyPr wrap="square">
            <a:spAutoFit/>
          </a:bodyPr>
          <a:lstStyle/>
          <a:p>
            <a:r>
              <a:rPr lang="en-US" sz="3200" b="1" dirty="0" err="1">
                <a:solidFill>
                  <a:srgbClr val="0E78C0"/>
                </a:solidFill>
              </a:rPr>
              <a:t>Ví</a:t>
            </a:r>
            <a:r>
              <a:rPr lang="en-US" sz="3200" b="1" dirty="0">
                <a:solidFill>
                  <a:srgbClr val="0E78C0"/>
                </a:solidFill>
              </a:rPr>
              <a:t> </a:t>
            </a:r>
            <a:r>
              <a:rPr lang="en-US" sz="3200" b="1" dirty="0" err="1">
                <a:solidFill>
                  <a:srgbClr val="0E78C0"/>
                </a:solidFill>
              </a:rPr>
              <a:t>dụ</a:t>
            </a:r>
            <a:r>
              <a:rPr lang="en-US" sz="3200" b="1" dirty="0">
                <a:solidFill>
                  <a:srgbClr val="0E78C0"/>
                </a:solidFill>
              </a:rPr>
              <a:t> 1</a:t>
            </a:r>
          </a:p>
        </p:txBody>
      </p:sp>
      <p:pic>
        <p:nvPicPr>
          <p:cNvPr id="4" name="Picture 3">
            <a:extLst>
              <a:ext uri="{FF2B5EF4-FFF2-40B4-BE49-F238E27FC236}">
                <a16:creationId xmlns:a16="http://schemas.microsoft.com/office/drawing/2014/main" id="{5711BEFC-CBED-4120-BBBE-2412043FB24B}"/>
              </a:ext>
            </a:extLst>
          </p:cNvPr>
          <p:cNvPicPr>
            <a:picLocks noChangeAspect="1"/>
          </p:cNvPicPr>
          <p:nvPr/>
        </p:nvPicPr>
        <p:blipFill>
          <a:blip r:embed="rId4"/>
          <a:stretch>
            <a:fillRect/>
          </a:stretch>
        </p:blipFill>
        <p:spPr>
          <a:xfrm>
            <a:off x="3385508" y="863512"/>
            <a:ext cx="5420985" cy="58933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6164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53</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15" name="TextBox 14">
            <a:extLst>
              <a:ext uri="{FF2B5EF4-FFF2-40B4-BE49-F238E27FC236}">
                <a16:creationId xmlns:a16="http://schemas.microsoft.com/office/drawing/2014/main" id="{1DC07290-A0ED-49EE-9560-2399294A4023}"/>
              </a:ext>
            </a:extLst>
          </p:cNvPr>
          <p:cNvSpPr txBox="1"/>
          <p:nvPr/>
        </p:nvSpPr>
        <p:spPr>
          <a:xfrm>
            <a:off x="952747" y="863511"/>
            <a:ext cx="2698056" cy="584775"/>
          </a:xfrm>
          <a:prstGeom prst="rect">
            <a:avLst/>
          </a:prstGeom>
          <a:noFill/>
        </p:spPr>
        <p:txBody>
          <a:bodyPr wrap="square">
            <a:spAutoFit/>
          </a:bodyPr>
          <a:lstStyle/>
          <a:p>
            <a:r>
              <a:rPr lang="en-US" sz="3200" b="1" dirty="0" err="1">
                <a:solidFill>
                  <a:srgbClr val="0E78C0"/>
                </a:solidFill>
              </a:rPr>
              <a:t>Ví</a:t>
            </a:r>
            <a:r>
              <a:rPr lang="en-US" sz="3200" b="1" dirty="0">
                <a:solidFill>
                  <a:srgbClr val="0E78C0"/>
                </a:solidFill>
              </a:rPr>
              <a:t> </a:t>
            </a:r>
            <a:r>
              <a:rPr lang="en-US" sz="3200" b="1" dirty="0" err="1">
                <a:solidFill>
                  <a:srgbClr val="0E78C0"/>
                </a:solidFill>
              </a:rPr>
              <a:t>dụ</a:t>
            </a:r>
            <a:r>
              <a:rPr lang="en-US" sz="3200" b="1" dirty="0">
                <a:solidFill>
                  <a:srgbClr val="0E78C0"/>
                </a:solidFill>
              </a:rPr>
              <a:t> 2</a:t>
            </a:r>
          </a:p>
        </p:txBody>
      </p:sp>
      <p:pic>
        <p:nvPicPr>
          <p:cNvPr id="4" name="Picture 3">
            <a:extLst>
              <a:ext uri="{FF2B5EF4-FFF2-40B4-BE49-F238E27FC236}">
                <a16:creationId xmlns:a16="http://schemas.microsoft.com/office/drawing/2014/main" id="{9CE4F46F-4E1F-4C2F-9144-61ADA393D9C5}"/>
              </a:ext>
            </a:extLst>
          </p:cNvPr>
          <p:cNvPicPr>
            <a:picLocks noChangeAspect="1"/>
          </p:cNvPicPr>
          <p:nvPr/>
        </p:nvPicPr>
        <p:blipFill>
          <a:blip r:embed="rId4"/>
          <a:stretch>
            <a:fillRect/>
          </a:stretch>
        </p:blipFill>
        <p:spPr>
          <a:xfrm>
            <a:off x="3650803" y="238113"/>
            <a:ext cx="6158412" cy="6381775"/>
          </a:xfrm>
          <a:prstGeom prst="rect">
            <a:avLst/>
          </a:prstGeom>
          <a:ln>
            <a:noFill/>
          </a:ln>
          <a:effectLst>
            <a:outerShdw blurRad="292100" dist="139700" dir="2700000" algn="tl" rotWithShape="0">
              <a:srgbClr val="333333">
                <a:alpha val="65000"/>
              </a:srgbClr>
            </a:outerShdw>
          </a:effectLst>
        </p:spPr>
      </p:pic>
      <p:pic>
        <p:nvPicPr>
          <p:cNvPr id="7" name="Picture 6" descr="A close up of a flower&#10;&#10;Description automatically generated with medium confidence">
            <a:extLst>
              <a:ext uri="{FF2B5EF4-FFF2-40B4-BE49-F238E27FC236}">
                <a16:creationId xmlns:a16="http://schemas.microsoft.com/office/drawing/2014/main" id="{F4149C1E-8CC8-4D33-8319-4A6B09DC10CF}"/>
              </a:ext>
            </a:extLst>
          </p:cNvPr>
          <p:cNvPicPr>
            <a:picLocks noChangeAspect="1"/>
          </p:cNvPicPr>
          <p:nvPr/>
        </p:nvPicPr>
        <p:blipFill>
          <a:blip r:embed="rId5"/>
          <a:stretch>
            <a:fillRect/>
          </a:stretch>
        </p:blipFill>
        <p:spPr>
          <a:xfrm>
            <a:off x="925678" y="3115669"/>
            <a:ext cx="1552223"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2943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54</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15" name="TextBox 14">
            <a:extLst>
              <a:ext uri="{FF2B5EF4-FFF2-40B4-BE49-F238E27FC236}">
                <a16:creationId xmlns:a16="http://schemas.microsoft.com/office/drawing/2014/main" id="{1DC07290-A0ED-49EE-9560-2399294A4023}"/>
              </a:ext>
            </a:extLst>
          </p:cNvPr>
          <p:cNvSpPr txBox="1"/>
          <p:nvPr/>
        </p:nvSpPr>
        <p:spPr>
          <a:xfrm>
            <a:off x="952747" y="863511"/>
            <a:ext cx="2698056" cy="584775"/>
          </a:xfrm>
          <a:prstGeom prst="rect">
            <a:avLst/>
          </a:prstGeom>
          <a:noFill/>
        </p:spPr>
        <p:txBody>
          <a:bodyPr wrap="square">
            <a:spAutoFit/>
          </a:bodyPr>
          <a:lstStyle/>
          <a:p>
            <a:r>
              <a:rPr lang="en-US" sz="3200" b="1" dirty="0" err="1">
                <a:solidFill>
                  <a:srgbClr val="0E78C0"/>
                </a:solidFill>
              </a:rPr>
              <a:t>Ví</a:t>
            </a:r>
            <a:r>
              <a:rPr lang="en-US" sz="3200" b="1" dirty="0">
                <a:solidFill>
                  <a:srgbClr val="0E78C0"/>
                </a:solidFill>
              </a:rPr>
              <a:t> </a:t>
            </a:r>
            <a:r>
              <a:rPr lang="en-US" sz="3200" b="1" dirty="0" err="1">
                <a:solidFill>
                  <a:srgbClr val="0E78C0"/>
                </a:solidFill>
              </a:rPr>
              <a:t>dụ</a:t>
            </a:r>
            <a:r>
              <a:rPr lang="en-US" sz="3200" b="1" dirty="0">
                <a:solidFill>
                  <a:srgbClr val="0E78C0"/>
                </a:solidFill>
              </a:rPr>
              <a:t> 2</a:t>
            </a:r>
          </a:p>
        </p:txBody>
      </p:sp>
      <p:pic>
        <p:nvPicPr>
          <p:cNvPr id="3" name="Picture 2">
            <a:extLst>
              <a:ext uri="{FF2B5EF4-FFF2-40B4-BE49-F238E27FC236}">
                <a16:creationId xmlns:a16="http://schemas.microsoft.com/office/drawing/2014/main" id="{EF81CABC-8F16-4378-AE64-7699480D12AE}"/>
              </a:ext>
            </a:extLst>
          </p:cNvPr>
          <p:cNvPicPr>
            <a:picLocks noChangeAspect="1"/>
          </p:cNvPicPr>
          <p:nvPr/>
        </p:nvPicPr>
        <p:blipFill>
          <a:blip r:embed="rId4"/>
          <a:stretch>
            <a:fillRect/>
          </a:stretch>
        </p:blipFill>
        <p:spPr>
          <a:xfrm>
            <a:off x="925678" y="1648180"/>
            <a:ext cx="5595845" cy="486595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133DA8D-96F1-40CA-A3AC-8C7FFD7C8267}"/>
              </a:ext>
            </a:extLst>
          </p:cNvPr>
          <p:cNvPicPr>
            <a:picLocks noChangeAspect="1"/>
          </p:cNvPicPr>
          <p:nvPr/>
        </p:nvPicPr>
        <p:blipFill>
          <a:blip r:embed="rId5"/>
          <a:stretch>
            <a:fillRect/>
          </a:stretch>
        </p:blipFill>
        <p:spPr>
          <a:xfrm>
            <a:off x="6682874" y="1648179"/>
            <a:ext cx="5172839" cy="2427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2165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2" name="Picture 11">
            <a:extLst>
              <a:ext uri="{FF2B5EF4-FFF2-40B4-BE49-F238E27FC236}">
                <a16:creationId xmlns:a16="http://schemas.microsoft.com/office/drawing/2014/main" id="{5453322A-C6ED-4E08-9660-05FF082E5805}"/>
              </a:ext>
            </a:extLst>
          </p:cNvPr>
          <p:cNvPicPr>
            <a:picLocks noChangeAspect="1"/>
          </p:cNvPicPr>
          <p:nvPr/>
        </p:nvPicPr>
        <p:blipFill>
          <a:blip r:embed="rId3"/>
          <a:stretch>
            <a:fillRect/>
          </a:stretch>
        </p:blipFill>
        <p:spPr>
          <a:xfrm>
            <a:off x="610020" y="4470254"/>
            <a:ext cx="6369769" cy="2387681"/>
          </a:xfrm>
          <a:prstGeom prst="rect">
            <a:avLst/>
          </a:prstGeom>
          <a:ln>
            <a:noFill/>
          </a:ln>
          <a:effectLst>
            <a:outerShdw blurRad="292100" dist="139700" dir="2700000" algn="tl" rotWithShape="0">
              <a:srgbClr val="333333">
                <a:alpha val="65000"/>
              </a:srgbClr>
            </a:outerShdw>
          </a:effectLst>
        </p:spPr>
      </p:pic>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55</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4"/>
          <a:stretch>
            <a:fillRect/>
          </a:stretch>
        </p:blipFill>
        <p:spPr>
          <a:xfrm>
            <a:off x="336288" y="229498"/>
            <a:ext cx="1178779" cy="634013"/>
          </a:xfrm>
          <a:prstGeom prst="rect">
            <a:avLst/>
          </a:prstGeom>
        </p:spPr>
      </p:pic>
      <p:sp>
        <p:nvSpPr>
          <p:cNvPr id="15" name="TextBox 14">
            <a:extLst>
              <a:ext uri="{FF2B5EF4-FFF2-40B4-BE49-F238E27FC236}">
                <a16:creationId xmlns:a16="http://schemas.microsoft.com/office/drawing/2014/main" id="{1DC07290-A0ED-49EE-9560-2399294A4023}"/>
              </a:ext>
            </a:extLst>
          </p:cNvPr>
          <p:cNvSpPr txBox="1"/>
          <p:nvPr/>
        </p:nvSpPr>
        <p:spPr>
          <a:xfrm>
            <a:off x="952747" y="863511"/>
            <a:ext cx="2698056" cy="584775"/>
          </a:xfrm>
          <a:prstGeom prst="rect">
            <a:avLst/>
          </a:prstGeom>
          <a:noFill/>
        </p:spPr>
        <p:txBody>
          <a:bodyPr wrap="square">
            <a:spAutoFit/>
          </a:bodyPr>
          <a:lstStyle/>
          <a:p>
            <a:r>
              <a:rPr lang="en-US" sz="3200" b="1" dirty="0" err="1">
                <a:solidFill>
                  <a:srgbClr val="0E78C0"/>
                </a:solidFill>
              </a:rPr>
              <a:t>Ví</a:t>
            </a:r>
            <a:r>
              <a:rPr lang="en-US" sz="3200" b="1" dirty="0">
                <a:solidFill>
                  <a:srgbClr val="0E78C0"/>
                </a:solidFill>
              </a:rPr>
              <a:t> </a:t>
            </a:r>
            <a:r>
              <a:rPr lang="en-US" sz="3200" b="1" dirty="0" err="1">
                <a:solidFill>
                  <a:srgbClr val="0E78C0"/>
                </a:solidFill>
              </a:rPr>
              <a:t>dụ</a:t>
            </a:r>
            <a:r>
              <a:rPr lang="en-US" sz="3200" b="1" dirty="0">
                <a:solidFill>
                  <a:srgbClr val="0E78C0"/>
                </a:solidFill>
              </a:rPr>
              <a:t> 3</a:t>
            </a:r>
          </a:p>
        </p:txBody>
      </p:sp>
      <p:pic>
        <p:nvPicPr>
          <p:cNvPr id="3" name="Picture 2">
            <a:extLst>
              <a:ext uri="{FF2B5EF4-FFF2-40B4-BE49-F238E27FC236}">
                <a16:creationId xmlns:a16="http://schemas.microsoft.com/office/drawing/2014/main" id="{ABBC7AB2-B295-48A9-ADCF-C9C264408AE2}"/>
              </a:ext>
            </a:extLst>
          </p:cNvPr>
          <p:cNvPicPr>
            <a:picLocks noChangeAspect="1"/>
          </p:cNvPicPr>
          <p:nvPr/>
        </p:nvPicPr>
        <p:blipFill>
          <a:blip r:embed="rId5"/>
          <a:stretch>
            <a:fillRect/>
          </a:stretch>
        </p:blipFill>
        <p:spPr>
          <a:xfrm>
            <a:off x="4223235" y="631743"/>
            <a:ext cx="6971992" cy="3799059"/>
          </a:xfrm>
          <a:prstGeom prst="rect">
            <a:avLst/>
          </a:prstGeom>
          <a:ln>
            <a:noFill/>
          </a:ln>
          <a:effectLst>
            <a:outerShdw blurRad="292100" dist="139700" dir="2700000" algn="tl" rotWithShape="0">
              <a:srgbClr val="333333">
                <a:alpha val="65000"/>
              </a:srgbClr>
            </a:outerShdw>
          </a:effectLst>
        </p:spPr>
      </p:pic>
      <p:pic>
        <p:nvPicPr>
          <p:cNvPr id="2050" name="Picture 2" descr="\includegraphics[width=0.6\textwidth ]{tree}">
            <a:extLst>
              <a:ext uri="{FF2B5EF4-FFF2-40B4-BE49-F238E27FC236}">
                <a16:creationId xmlns:a16="http://schemas.microsoft.com/office/drawing/2014/main" id="{68F11F65-4BDD-4EE6-B906-31B8B59E67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019" y="2113077"/>
            <a:ext cx="3159476" cy="16580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00167C5-2338-4395-BBA6-80CFF9CF3D2A}"/>
              </a:ext>
            </a:extLst>
          </p:cNvPr>
          <p:cNvPicPr>
            <a:picLocks noChangeAspect="1"/>
          </p:cNvPicPr>
          <p:nvPr/>
        </p:nvPicPr>
        <p:blipFill>
          <a:blip r:embed="rId7"/>
          <a:stretch>
            <a:fillRect/>
          </a:stretch>
        </p:blipFill>
        <p:spPr>
          <a:xfrm>
            <a:off x="4223235" y="1406293"/>
            <a:ext cx="6971992" cy="3063961"/>
          </a:xfrm>
          <a:prstGeom prst="rect">
            <a:avLst/>
          </a:prstGeom>
        </p:spPr>
      </p:pic>
      <p:pic>
        <p:nvPicPr>
          <p:cNvPr id="11" name="Picture 10" descr="A close up of a flower&#10;&#10;Description automatically generated with medium confidence">
            <a:extLst>
              <a:ext uri="{FF2B5EF4-FFF2-40B4-BE49-F238E27FC236}">
                <a16:creationId xmlns:a16="http://schemas.microsoft.com/office/drawing/2014/main" id="{BA845A87-8FB4-461C-9D7D-71F635C6D1AC}"/>
              </a:ext>
            </a:extLst>
          </p:cNvPr>
          <p:cNvPicPr>
            <a:picLocks noChangeAspect="1"/>
          </p:cNvPicPr>
          <p:nvPr/>
        </p:nvPicPr>
        <p:blipFill>
          <a:blip r:embed="rId8"/>
          <a:stretch>
            <a:fillRect/>
          </a:stretch>
        </p:blipFill>
        <p:spPr>
          <a:xfrm flipH="1">
            <a:off x="9528942" y="4887983"/>
            <a:ext cx="1552221" cy="1552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9444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56</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15" name="TextBox 14">
            <a:extLst>
              <a:ext uri="{FF2B5EF4-FFF2-40B4-BE49-F238E27FC236}">
                <a16:creationId xmlns:a16="http://schemas.microsoft.com/office/drawing/2014/main" id="{1DC07290-A0ED-49EE-9560-2399294A4023}"/>
              </a:ext>
            </a:extLst>
          </p:cNvPr>
          <p:cNvSpPr txBox="1"/>
          <p:nvPr/>
        </p:nvSpPr>
        <p:spPr>
          <a:xfrm>
            <a:off x="952747" y="863511"/>
            <a:ext cx="2698056" cy="584775"/>
          </a:xfrm>
          <a:prstGeom prst="rect">
            <a:avLst/>
          </a:prstGeom>
          <a:noFill/>
        </p:spPr>
        <p:txBody>
          <a:bodyPr wrap="square">
            <a:spAutoFit/>
          </a:bodyPr>
          <a:lstStyle/>
          <a:p>
            <a:r>
              <a:rPr lang="en-US" sz="3200" b="1" dirty="0" err="1">
                <a:solidFill>
                  <a:srgbClr val="0E78C0"/>
                </a:solidFill>
              </a:rPr>
              <a:t>Ví</a:t>
            </a:r>
            <a:r>
              <a:rPr lang="en-US" sz="3200" b="1" dirty="0">
                <a:solidFill>
                  <a:srgbClr val="0E78C0"/>
                </a:solidFill>
              </a:rPr>
              <a:t> </a:t>
            </a:r>
            <a:r>
              <a:rPr lang="en-US" sz="3200" b="1" dirty="0" err="1">
                <a:solidFill>
                  <a:srgbClr val="0E78C0"/>
                </a:solidFill>
              </a:rPr>
              <a:t>dụ</a:t>
            </a:r>
            <a:r>
              <a:rPr lang="en-US" sz="3200" b="1" dirty="0">
                <a:solidFill>
                  <a:srgbClr val="0E78C0"/>
                </a:solidFill>
              </a:rPr>
              <a:t> 3</a:t>
            </a:r>
          </a:p>
        </p:txBody>
      </p:sp>
      <p:pic>
        <p:nvPicPr>
          <p:cNvPr id="4" name="Picture 3">
            <a:extLst>
              <a:ext uri="{FF2B5EF4-FFF2-40B4-BE49-F238E27FC236}">
                <a16:creationId xmlns:a16="http://schemas.microsoft.com/office/drawing/2014/main" id="{14A5E910-73CA-47EC-A1EB-2DD1E409C2DA}"/>
              </a:ext>
            </a:extLst>
          </p:cNvPr>
          <p:cNvPicPr>
            <a:picLocks noChangeAspect="1"/>
          </p:cNvPicPr>
          <p:nvPr/>
        </p:nvPicPr>
        <p:blipFill>
          <a:blip r:embed="rId4"/>
          <a:stretch>
            <a:fillRect/>
          </a:stretch>
        </p:blipFill>
        <p:spPr>
          <a:xfrm>
            <a:off x="3899147" y="1004048"/>
            <a:ext cx="4128076" cy="42804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4102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7" name="Google Shape;377;p35"/>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57</a:t>
            </a:fld>
            <a:endParaRPr/>
          </a:p>
        </p:txBody>
      </p:sp>
      <p:sp>
        <p:nvSpPr>
          <p:cNvPr id="7" name="Google Shape;598;p51">
            <a:extLst>
              <a:ext uri="{FF2B5EF4-FFF2-40B4-BE49-F238E27FC236}">
                <a16:creationId xmlns:a16="http://schemas.microsoft.com/office/drawing/2014/main" id="{A97E7146-56FB-4473-9486-4EF132F28F81}"/>
              </a:ext>
            </a:extLst>
          </p:cNvPr>
          <p:cNvSpPr txBox="1">
            <a:spLocks/>
          </p:cNvSpPr>
          <p:nvPr/>
        </p:nvSpPr>
        <p:spPr>
          <a:xfrm flipH="1">
            <a:off x="1090730" y="1548000"/>
            <a:ext cx="10010541" cy="18204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5333" b="1">
                <a:solidFill>
                  <a:srgbClr val="0E78C0"/>
                </a:solidFill>
                <a:latin typeface="Exo 2" pitchFamily="2" charset="0"/>
              </a:rPr>
              <a:t>THANKS FOR LISTENING!</a:t>
            </a:r>
          </a:p>
        </p:txBody>
      </p:sp>
      <p:cxnSp>
        <p:nvCxnSpPr>
          <p:cNvPr id="8" name="Straight Connector 7">
            <a:extLst>
              <a:ext uri="{FF2B5EF4-FFF2-40B4-BE49-F238E27FC236}">
                <a16:creationId xmlns:a16="http://schemas.microsoft.com/office/drawing/2014/main" id="{3ABA8A9A-3FFF-4FAF-98D0-44378B8B82FA}"/>
              </a:ext>
            </a:extLst>
          </p:cNvPr>
          <p:cNvCxnSpPr/>
          <p:nvPr/>
        </p:nvCxnSpPr>
        <p:spPr>
          <a:xfrm>
            <a:off x="1" y="5652656"/>
            <a:ext cx="2701636" cy="0"/>
          </a:xfrm>
          <a:prstGeom prst="line">
            <a:avLst/>
          </a:prstGeom>
          <a:ln>
            <a:solidFill>
              <a:srgbClr val="434343"/>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020DF12-3EE2-49FA-9B37-BA1183C3633B}"/>
              </a:ext>
            </a:extLst>
          </p:cNvPr>
          <p:cNvCxnSpPr/>
          <p:nvPr/>
        </p:nvCxnSpPr>
        <p:spPr>
          <a:xfrm>
            <a:off x="9490365" y="1163780"/>
            <a:ext cx="2701636" cy="0"/>
          </a:xfrm>
          <a:prstGeom prst="line">
            <a:avLst/>
          </a:prstGeom>
          <a:ln>
            <a:solidFill>
              <a:srgbClr val="434343"/>
            </a:solidFill>
          </a:ln>
        </p:spPr>
        <p:style>
          <a:lnRef idx="1">
            <a:schemeClr val="dk1"/>
          </a:lnRef>
          <a:fillRef idx="0">
            <a:schemeClr val="dk1"/>
          </a:fillRef>
          <a:effectRef idx="0">
            <a:schemeClr val="dk1"/>
          </a:effectRef>
          <a:fontRef idx="minor">
            <a:schemeClr val="tx1"/>
          </a:fontRef>
        </p:style>
      </p:cxnSp>
      <p:pic>
        <p:nvPicPr>
          <p:cNvPr id="11" name="Picture 10" descr="Icon&#10;&#10;Description automatically generated">
            <a:extLst>
              <a:ext uri="{FF2B5EF4-FFF2-40B4-BE49-F238E27FC236}">
                <a16:creationId xmlns:a16="http://schemas.microsoft.com/office/drawing/2014/main" id="{86B122BD-BFB9-4356-958B-EDF757ED9F2E}"/>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2425625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BDC0F0E9-F21D-49BD-B1D2-6B71BD6036CA}"/>
              </a:ext>
            </a:extLst>
          </p:cNvPr>
          <p:cNvSpPr txBox="1"/>
          <p:nvPr/>
        </p:nvSpPr>
        <p:spPr>
          <a:xfrm>
            <a:off x="925677" y="1235354"/>
            <a:ext cx="6096000" cy="584775"/>
          </a:xfrm>
          <a:prstGeom prst="rect">
            <a:avLst/>
          </a:prstGeom>
          <a:noFill/>
        </p:spPr>
        <p:txBody>
          <a:bodyPr wrap="square">
            <a:spAutoFit/>
          </a:bodyPr>
          <a:lstStyle/>
          <a:p>
            <a:r>
              <a:rPr lang="en-US" sz="3200" b="1" dirty="0" err="1">
                <a:solidFill>
                  <a:srgbClr val="0E78C0"/>
                </a:solidFill>
              </a:rPr>
              <a:t>Các</a:t>
            </a:r>
            <a:r>
              <a:rPr lang="en-US" sz="3200" b="1" dirty="0">
                <a:solidFill>
                  <a:srgbClr val="0E78C0"/>
                </a:solidFill>
              </a:rPr>
              <a:t> </a:t>
            </a:r>
            <a:r>
              <a:rPr lang="en-US" sz="3200" b="1" dirty="0" err="1">
                <a:solidFill>
                  <a:srgbClr val="0E78C0"/>
                </a:solidFill>
              </a:rPr>
              <a:t>thành</a:t>
            </a:r>
            <a:r>
              <a:rPr lang="en-US" sz="3200" b="1" dirty="0">
                <a:solidFill>
                  <a:srgbClr val="0E78C0"/>
                </a:solidFill>
              </a:rPr>
              <a:t> </a:t>
            </a:r>
            <a:r>
              <a:rPr lang="en-US" sz="3200" b="1" dirty="0" err="1">
                <a:solidFill>
                  <a:srgbClr val="0E78C0"/>
                </a:solidFill>
              </a:rPr>
              <a:t>phần</a:t>
            </a:r>
            <a:r>
              <a:rPr lang="en-US" sz="3200" b="1" dirty="0">
                <a:solidFill>
                  <a:srgbClr val="0E78C0"/>
                </a:solidFill>
              </a:rPr>
              <a:t> </a:t>
            </a:r>
            <a:r>
              <a:rPr lang="en-US" sz="3200" b="1" dirty="0" err="1">
                <a:solidFill>
                  <a:srgbClr val="0E78C0"/>
                </a:solidFill>
              </a:rPr>
              <a:t>của</a:t>
            </a:r>
            <a:r>
              <a:rPr lang="en-US" sz="3200" b="1" dirty="0">
                <a:solidFill>
                  <a:srgbClr val="0E78C0"/>
                </a:solidFill>
              </a:rPr>
              <a:t> Test-case</a:t>
            </a:r>
            <a:endParaRPr lang="en-US" sz="3200" b="1" dirty="0"/>
          </a:p>
        </p:txBody>
      </p:sp>
      <p:sp>
        <p:nvSpPr>
          <p:cNvPr id="11" name="TextBox 10">
            <a:extLst>
              <a:ext uri="{FF2B5EF4-FFF2-40B4-BE49-F238E27FC236}">
                <a16:creationId xmlns:a16="http://schemas.microsoft.com/office/drawing/2014/main" id="{8E51853A-3D83-4224-9EB9-B796A3724A26}"/>
              </a:ext>
            </a:extLst>
          </p:cNvPr>
          <p:cNvSpPr txBox="1"/>
          <p:nvPr/>
        </p:nvSpPr>
        <p:spPr>
          <a:xfrm>
            <a:off x="925677" y="2513386"/>
            <a:ext cx="9700488" cy="2965364"/>
          </a:xfrm>
          <a:prstGeom prst="rect">
            <a:avLst/>
          </a:prstGeom>
          <a:noFill/>
        </p:spPr>
        <p:txBody>
          <a:bodyPr wrap="square">
            <a:spAutoFit/>
          </a:bodyPr>
          <a:lstStyle/>
          <a:p>
            <a:r>
              <a:rPr lang="en-US" sz="2667" dirty="0">
                <a:solidFill>
                  <a:srgbClr val="0E78C0"/>
                </a:solidFill>
              </a:rPr>
              <a:t>Corner cases </a:t>
            </a:r>
            <a:r>
              <a:rPr lang="en-US" sz="2667" dirty="0" err="1">
                <a:solidFill>
                  <a:srgbClr val="0E78C0"/>
                </a:solidFill>
              </a:rPr>
              <a:t>nghĩa</a:t>
            </a:r>
            <a:r>
              <a:rPr lang="en-US" sz="2667" dirty="0">
                <a:solidFill>
                  <a:srgbClr val="0E78C0"/>
                </a:solidFill>
              </a:rPr>
              <a:t> </a:t>
            </a:r>
            <a:r>
              <a:rPr lang="en-US" sz="2667" dirty="0" err="1">
                <a:solidFill>
                  <a:srgbClr val="0E78C0"/>
                </a:solidFill>
              </a:rPr>
              <a:t>là</a:t>
            </a:r>
            <a:r>
              <a:rPr lang="en-US" sz="2667" dirty="0">
                <a:solidFill>
                  <a:srgbClr val="0E78C0"/>
                </a:solidFill>
              </a:rPr>
              <a:t> </a:t>
            </a:r>
            <a:r>
              <a:rPr lang="en-US" sz="2667" dirty="0" err="1">
                <a:solidFill>
                  <a:srgbClr val="0E78C0"/>
                </a:solidFill>
              </a:rPr>
              <a:t>những</a:t>
            </a:r>
            <a:r>
              <a:rPr lang="en-US" sz="2667" dirty="0">
                <a:solidFill>
                  <a:srgbClr val="0E78C0"/>
                </a:solidFill>
              </a:rPr>
              <a:t> </a:t>
            </a:r>
            <a:r>
              <a:rPr lang="en-US" sz="2667" dirty="0" err="1">
                <a:solidFill>
                  <a:srgbClr val="0E78C0"/>
                </a:solidFill>
              </a:rPr>
              <a:t>trường</a:t>
            </a:r>
            <a:r>
              <a:rPr lang="en-US" sz="2667" dirty="0">
                <a:solidFill>
                  <a:srgbClr val="0E78C0"/>
                </a:solidFill>
              </a:rPr>
              <a:t> </a:t>
            </a:r>
            <a:r>
              <a:rPr lang="en-US" sz="2667" dirty="0" err="1">
                <a:solidFill>
                  <a:srgbClr val="0E78C0"/>
                </a:solidFill>
              </a:rPr>
              <a:t>đặt</a:t>
            </a:r>
            <a:r>
              <a:rPr lang="en-US" sz="2667" dirty="0">
                <a:solidFill>
                  <a:srgbClr val="0E78C0"/>
                </a:solidFill>
              </a:rPr>
              <a:t> </a:t>
            </a:r>
            <a:r>
              <a:rPr lang="en-US" sz="2667" dirty="0" err="1">
                <a:solidFill>
                  <a:srgbClr val="0E78C0"/>
                </a:solidFill>
              </a:rPr>
              <a:t>biệt</a:t>
            </a:r>
            <a:r>
              <a:rPr lang="en-US" sz="2667" dirty="0">
                <a:solidFill>
                  <a:srgbClr val="0E78C0"/>
                </a:solidFill>
              </a:rPr>
              <a:t> </a:t>
            </a:r>
            <a:r>
              <a:rPr lang="en-US" sz="2667" dirty="0" err="1">
                <a:solidFill>
                  <a:srgbClr val="0E78C0"/>
                </a:solidFill>
              </a:rPr>
              <a:t>của</a:t>
            </a:r>
            <a:r>
              <a:rPr lang="en-US" sz="2667" dirty="0">
                <a:solidFill>
                  <a:srgbClr val="0E78C0"/>
                </a:solidFill>
              </a:rPr>
              <a:t> </a:t>
            </a:r>
            <a:r>
              <a:rPr lang="en-US" sz="2667" dirty="0" err="1">
                <a:solidFill>
                  <a:srgbClr val="0E78C0"/>
                </a:solidFill>
              </a:rPr>
              <a:t>đề</a:t>
            </a:r>
            <a:r>
              <a:rPr lang="en-US" sz="2667" dirty="0">
                <a:solidFill>
                  <a:srgbClr val="0E78C0"/>
                </a:solidFill>
              </a:rPr>
              <a:t> </a:t>
            </a:r>
            <a:r>
              <a:rPr lang="en-US" sz="2667" dirty="0" err="1">
                <a:solidFill>
                  <a:srgbClr val="0E78C0"/>
                </a:solidFill>
              </a:rPr>
              <a:t>có</a:t>
            </a:r>
            <a:r>
              <a:rPr lang="en-US" sz="2667" dirty="0">
                <a:solidFill>
                  <a:srgbClr val="0E78C0"/>
                </a:solidFill>
              </a:rPr>
              <a:t> </a:t>
            </a:r>
            <a:r>
              <a:rPr lang="en-US" sz="2667" dirty="0" err="1">
                <a:solidFill>
                  <a:srgbClr val="0E78C0"/>
                </a:solidFill>
              </a:rPr>
              <a:t>thể</a:t>
            </a:r>
            <a:r>
              <a:rPr lang="en-US" sz="2667" dirty="0">
                <a:solidFill>
                  <a:srgbClr val="0E78C0"/>
                </a:solidFill>
              </a:rPr>
              <a:t> </a:t>
            </a:r>
            <a:r>
              <a:rPr lang="en-US" sz="2667" dirty="0" err="1">
                <a:solidFill>
                  <a:srgbClr val="0E78C0"/>
                </a:solidFill>
              </a:rPr>
              <a:t>làm</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chạy</a:t>
            </a:r>
            <a:r>
              <a:rPr lang="en-US" sz="2667" dirty="0">
                <a:solidFill>
                  <a:srgbClr val="0E78C0"/>
                </a:solidFill>
              </a:rPr>
              <a:t> </a:t>
            </a:r>
            <a:r>
              <a:rPr lang="en-US" sz="2667" dirty="0" err="1">
                <a:solidFill>
                  <a:srgbClr val="0E78C0"/>
                </a:solidFill>
              </a:rPr>
              <a:t>sai</a:t>
            </a:r>
            <a:endParaRPr lang="en-US" sz="2667" dirty="0">
              <a:solidFill>
                <a:srgbClr val="0E78C0"/>
              </a:solidFill>
            </a:endParaRPr>
          </a:p>
          <a:p>
            <a:endParaRPr lang="en-US" sz="2667" dirty="0">
              <a:solidFill>
                <a:srgbClr val="0E78C0"/>
              </a:solidFill>
            </a:endParaRPr>
          </a:p>
          <a:p>
            <a:r>
              <a:rPr lang="en-US" sz="2667" dirty="0" err="1">
                <a:solidFill>
                  <a:srgbClr val="0E78C0"/>
                </a:solidFill>
              </a:rPr>
              <a:t>Để</a:t>
            </a:r>
            <a:r>
              <a:rPr lang="en-US" sz="2667" dirty="0">
                <a:solidFill>
                  <a:srgbClr val="0E78C0"/>
                </a:solidFill>
              </a:rPr>
              <a:t> </a:t>
            </a:r>
            <a:r>
              <a:rPr lang="en-US" sz="2667" dirty="0" err="1">
                <a:solidFill>
                  <a:srgbClr val="0E78C0"/>
                </a:solidFill>
              </a:rPr>
              <a:t>kiểm</a:t>
            </a:r>
            <a:r>
              <a:rPr lang="en-US" sz="2667" dirty="0">
                <a:solidFill>
                  <a:srgbClr val="0E78C0"/>
                </a:solidFill>
              </a:rPr>
              <a:t> </a:t>
            </a:r>
            <a:r>
              <a:rPr lang="en-US" sz="2667" dirty="0" err="1">
                <a:solidFill>
                  <a:srgbClr val="0E78C0"/>
                </a:solidFill>
              </a:rPr>
              <a:t>tra</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có</a:t>
            </a:r>
            <a:r>
              <a:rPr lang="en-US" sz="2667" dirty="0">
                <a:solidFill>
                  <a:srgbClr val="0E78C0"/>
                </a:solidFill>
              </a:rPr>
              <a:t> </a:t>
            </a:r>
            <a:r>
              <a:rPr lang="en-US" sz="2667" dirty="0" err="1">
                <a:solidFill>
                  <a:srgbClr val="0E78C0"/>
                </a:solidFill>
              </a:rPr>
              <a:t>thể</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quyết</a:t>
            </a:r>
            <a:r>
              <a:rPr lang="en-US" sz="2667" dirty="0">
                <a:solidFill>
                  <a:srgbClr val="0E78C0"/>
                </a:solidFill>
              </a:rPr>
              <a:t> </a:t>
            </a:r>
            <a:r>
              <a:rPr lang="en-US" sz="2667" dirty="0" err="1">
                <a:solidFill>
                  <a:srgbClr val="0E78C0"/>
                </a:solidFill>
              </a:rPr>
              <a:t>mọi</a:t>
            </a:r>
            <a:r>
              <a:rPr lang="en-US" sz="2667" dirty="0">
                <a:solidFill>
                  <a:srgbClr val="0E78C0"/>
                </a:solidFill>
              </a:rPr>
              <a:t> </a:t>
            </a:r>
            <a:r>
              <a:rPr lang="en-US" sz="2667" dirty="0" err="1">
                <a:solidFill>
                  <a:srgbClr val="0E78C0"/>
                </a:solidFill>
              </a:rPr>
              <a:t>trường</a:t>
            </a:r>
            <a:r>
              <a:rPr lang="en-US" sz="2667" dirty="0">
                <a:solidFill>
                  <a:srgbClr val="0E78C0"/>
                </a:solidFill>
              </a:rPr>
              <a:t> </a:t>
            </a:r>
            <a:r>
              <a:rPr lang="en-US" sz="2667" dirty="0" err="1">
                <a:solidFill>
                  <a:srgbClr val="0E78C0"/>
                </a:solidFill>
              </a:rPr>
              <a:t>hợp</a:t>
            </a:r>
            <a:endParaRPr lang="en-US" sz="2667" dirty="0">
              <a:solidFill>
                <a:srgbClr val="0E78C0"/>
              </a:solidFill>
            </a:endParaRPr>
          </a:p>
          <a:p>
            <a:endParaRPr lang="en-US" sz="2667" dirty="0">
              <a:solidFill>
                <a:srgbClr val="0E78C0"/>
              </a:solidFill>
            </a:endParaRPr>
          </a:p>
          <a:p>
            <a:r>
              <a:rPr lang="en-US" sz="2667" dirty="0" err="1">
                <a:solidFill>
                  <a:srgbClr val="0E78C0"/>
                </a:solidFill>
              </a:rPr>
              <a:t>Thường</a:t>
            </a:r>
            <a:r>
              <a:rPr lang="en-US" sz="2667" dirty="0">
                <a:solidFill>
                  <a:srgbClr val="0E78C0"/>
                </a:solidFill>
              </a:rPr>
              <a:t> </a:t>
            </a:r>
            <a:r>
              <a:rPr lang="en-US" sz="2667" dirty="0" err="1">
                <a:solidFill>
                  <a:srgbClr val="0E78C0"/>
                </a:solidFill>
              </a:rPr>
              <a:t>được</a:t>
            </a:r>
            <a:r>
              <a:rPr lang="en-US" sz="2667" dirty="0">
                <a:solidFill>
                  <a:srgbClr val="0E78C0"/>
                </a:solidFill>
              </a:rPr>
              <a:t> </a:t>
            </a:r>
            <a:r>
              <a:rPr lang="en-US" sz="2667" dirty="0" err="1">
                <a:solidFill>
                  <a:srgbClr val="0E78C0"/>
                </a:solidFill>
              </a:rPr>
              <a:t>tạo</a:t>
            </a:r>
            <a:r>
              <a:rPr lang="en-US" sz="2667" dirty="0">
                <a:solidFill>
                  <a:srgbClr val="0E78C0"/>
                </a:solidFill>
              </a:rPr>
              <a:t> </a:t>
            </a:r>
            <a:r>
              <a:rPr lang="en-US" sz="2667" dirty="0" err="1">
                <a:solidFill>
                  <a:srgbClr val="0E78C0"/>
                </a:solidFill>
              </a:rPr>
              <a:t>bằng</a:t>
            </a:r>
            <a:r>
              <a:rPr lang="en-US" sz="2667" dirty="0">
                <a:solidFill>
                  <a:srgbClr val="0E78C0"/>
                </a:solidFill>
              </a:rPr>
              <a:t> </a:t>
            </a:r>
            <a:r>
              <a:rPr lang="en-US" sz="2667" dirty="0" err="1">
                <a:solidFill>
                  <a:srgbClr val="0E78C0"/>
                </a:solidFill>
              </a:rPr>
              <a:t>tay</a:t>
            </a:r>
            <a:endParaRPr lang="en-US" sz="2667" dirty="0">
              <a:solidFill>
                <a:srgbClr val="0E78C0"/>
              </a:solidFill>
            </a:endParaRPr>
          </a:p>
          <a:p>
            <a:endParaRPr lang="en-US" sz="2667" dirty="0">
              <a:solidFill>
                <a:srgbClr val="0E78C0"/>
              </a:solidFill>
            </a:endParaRPr>
          </a:p>
        </p:txBody>
      </p:sp>
      <p:sp>
        <p:nvSpPr>
          <p:cNvPr id="14" name="TextBox 13">
            <a:extLst>
              <a:ext uri="{FF2B5EF4-FFF2-40B4-BE49-F238E27FC236}">
                <a16:creationId xmlns:a16="http://schemas.microsoft.com/office/drawing/2014/main" id="{F6599FA8-DF8A-4E7C-87E6-2967038C84E2}"/>
              </a:ext>
            </a:extLst>
          </p:cNvPr>
          <p:cNvSpPr txBox="1"/>
          <p:nvPr/>
        </p:nvSpPr>
        <p:spPr>
          <a:xfrm>
            <a:off x="925677" y="1928611"/>
            <a:ext cx="6096000" cy="584775"/>
          </a:xfrm>
          <a:prstGeom prst="rect">
            <a:avLst/>
          </a:prstGeom>
          <a:noFill/>
        </p:spPr>
        <p:txBody>
          <a:bodyPr wrap="square">
            <a:spAutoFit/>
          </a:bodyPr>
          <a:lstStyle/>
          <a:p>
            <a:r>
              <a:rPr lang="en-US" sz="3200" b="1" dirty="0">
                <a:solidFill>
                  <a:srgbClr val="0E78C0"/>
                </a:solidFill>
              </a:rPr>
              <a:t>1. Corner cases</a:t>
            </a:r>
            <a:endParaRPr lang="en-US" sz="3200" b="1" dirty="0"/>
          </a:p>
        </p:txBody>
      </p:sp>
    </p:spTree>
    <p:extLst>
      <p:ext uri="{BB962C8B-B14F-4D97-AF65-F5344CB8AC3E}">
        <p14:creationId xmlns:p14="http://schemas.microsoft.com/office/powerpoint/2010/main" val="2906057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BDC0F0E9-F21D-49BD-B1D2-6B71BD6036CA}"/>
              </a:ext>
            </a:extLst>
          </p:cNvPr>
          <p:cNvSpPr txBox="1"/>
          <p:nvPr/>
        </p:nvSpPr>
        <p:spPr>
          <a:xfrm>
            <a:off x="925677" y="1235354"/>
            <a:ext cx="6096000" cy="584775"/>
          </a:xfrm>
          <a:prstGeom prst="rect">
            <a:avLst/>
          </a:prstGeom>
          <a:noFill/>
        </p:spPr>
        <p:txBody>
          <a:bodyPr wrap="square">
            <a:spAutoFit/>
          </a:bodyPr>
          <a:lstStyle/>
          <a:p>
            <a:r>
              <a:rPr lang="en-US" sz="3200" b="1" dirty="0" err="1">
                <a:solidFill>
                  <a:srgbClr val="0E78C0"/>
                </a:solidFill>
              </a:rPr>
              <a:t>Các</a:t>
            </a:r>
            <a:r>
              <a:rPr lang="en-US" sz="3200" b="1" dirty="0">
                <a:solidFill>
                  <a:srgbClr val="0E78C0"/>
                </a:solidFill>
              </a:rPr>
              <a:t> </a:t>
            </a:r>
            <a:r>
              <a:rPr lang="en-US" sz="3200" b="1" dirty="0" err="1">
                <a:solidFill>
                  <a:srgbClr val="0E78C0"/>
                </a:solidFill>
              </a:rPr>
              <a:t>thành</a:t>
            </a:r>
            <a:r>
              <a:rPr lang="en-US" sz="3200" b="1" dirty="0">
                <a:solidFill>
                  <a:srgbClr val="0E78C0"/>
                </a:solidFill>
              </a:rPr>
              <a:t> </a:t>
            </a:r>
            <a:r>
              <a:rPr lang="en-US" sz="3200" b="1" dirty="0" err="1">
                <a:solidFill>
                  <a:srgbClr val="0E78C0"/>
                </a:solidFill>
              </a:rPr>
              <a:t>phần</a:t>
            </a:r>
            <a:r>
              <a:rPr lang="en-US" sz="3200" b="1" dirty="0">
                <a:solidFill>
                  <a:srgbClr val="0E78C0"/>
                </a:solidFill>
              </a:rPr>
              <a:t> </a:t>
            </a:r>
            <a:r>
              <a:rPr lang="en-US" sz="3200" b="1" dirty="0" err="1">
                <a:solidFill>
                  <a:srgbClr val="0E78C0"/>
                </a:solidFill>
              </a:rPr>
              <a:t>của</a:t>
            </a:r>
            <a:r>
              <a:rPr lang="en-US" sz="3200" b="1" dirty="0">
                <a:solidFill>
                  <a:srgbClr val="0E78C0"/>
                </a:solidFill>
              </a:rPr>
              <a:t> Test-case</a:t>
            </a:r>
            <a:endParaRPr lang="en-US" sz="3200" b="1" dirty="0"/>
          </a:p>
        </p:txBody>
      </p:sp>
      <p:sp>
        <p:nvSpPr>
          <p:cNvPr id="11" name="TextBox 10">
            <a:extLst>
              <a:ext uri="{FF2B5EF4-FFF2-40B4-BE49-F238E27FC236}">
                <a16:creationId xmlns:a16="http://schemas.microsoft.com/office/drawing/2014/main" id="{8E51853A-3D83-4224-9EB9-B796A3724A26}"/>
              </a:ext>
            </a:extLst>
          </p:cNvPr>
          <p:cNvSpPr txBox="1"/>
          <p:nvPr/>
        </p:nvSpPr>
        <p:spPr>
          <a:xfrm>
            <a:off x="925677" y="2513386"/>
            <a:ext cx="9700488" cy="4196662"/>
          </a:xfrm>
          <a:prstGeom prst="rect">
            <a:avLst/>
          </a:prstGeom>
          <a:noFill/>
        </p:spPr>
        <p:txBody>
          <a:bodyPr wrap="square">
            <a:spAutoFit/>
          </a:bodyPr>
          <a:lstStyle/>
          <a:p>
            <a:r>
              <a:rPr lang="en-US" sz="2667" dirty="0">
                <a:solidFill>
                  <a:srgbClr val="0E78C0"/>
                </a:solidFill>
              </a:rPr>
              <a:t>Boundary cases bao </a:t>
            </a:r>
            <a:r>
              <a:rPr lang="en-US" sz="2667" dirty="0" err="1">
                <a:solidFill>
                  <a:srgbClr val="0E78C0"/>
                </a:solidFill>
              </a:rPr>
              <a:t>gôm</a:t>
            </a:r>
            <a:r>
              <a:rPr lang="en-US" sz="2667" dirty="0">
                <a:solidFill>
                  <a:srgbClr val="0E78C0"/>
                </a:solidFill>
              </a:rPr>
              <a:t> </a:t>
            </a:r>
            <a:r>
              <a:rPr lang="en-US" sz="2667" dirty="0" err="1">
                <a:solidFill>
                  <a:srgbClr val="0E78C0"/>
                </a:solidFill>
              </a:rPr>
              <a:t>những</a:t>
            </a:r>
            <a:r>
              <a:rPr lang="en-US" sz="2667" dirty="0">
                <a:solidFill>
                  <a:srgbClr val="0E78C0"/>
                </a:solidFill>
              </a:rPr>
              <a:t> </a:t>
            </a:r>
            <a:r>
              <a:rPr lang="en-US" sz="2667" dirty="0" err="1">
                <a:solidFill>
                  <a:srgbClr val="0E78C0"/>
                </a:solidFill>
              </a:rPr>
              <a:t>trường</a:t>
            </a:r>
            <a:r>
              <a:rPr lang="en-US" sz="2667" dirty="0">
                <a:solidFill>
                  <a:srgbClr val="0E78C0"/>
                </a:solidFill>
              </a:rPr>
              <a:t> </a:t>
            </a:r>
            <a:r>
              <a:rPr lang="en-US" sz="2667" dirty="0" err="1">
                <a:solidFill>
                  <a:srgbClr val="0E78C0"/>
                </a:solidFill>
              </a:rPr>
              <a:t>hợp</a:t>
            </a:r>
            <a:r>
              <a:rPr lang="en-US" sz="2667" dirty="0">
                <a:solidFill>
                  <a:srgbClr val="0E78C0"/>
                </a:solidFill>
              </a:rPr>
              <a:t> </a:t>
            </a:r>
            <a:r>
              <a:rPr lang="en-US" sz="2667" dirty="0" err="1">
                <a:solidFill>
                  <a:srgbClr val="0E78C0"/>
                </a:solidFill>
              </a:rPr>
              <a:t>giới</a:t>
            </a:r>
            <a:r>
              <a:rPr lang="en-US" sz="2667" dirty="0">
                <a:solidFill>
                  <a:srgbClr val="0E78C0"/>
                </a:solidFill>
              </a:rPr>
              <a:t> </a:t>
            </a:r>
            <a:r>
              <a:rPr lang="en-US" sz="2667" dirty="0" err="1">
                <a:solidFill>
                  <a:srgbClr val="0E78C0"/>
                </a:solidFill>
              </a:rPr>
              <a:t>hạn</a:t>
            </a:r>
            <a:r>
              <a:rPr lang="en-US" sz="2667" dirty="0">
                <a:solidFill>
                  <a:srgbClr val="0E78C0"/>
                </a:solidFill>
              </a:rPr>
              <a:t> </a:t>
            </a:r>
            <a:r>
              <a:rPr lang="en-US" sz="2667" dirty="0" err="1">
                <a:solidFill>
                  <a:srgbClr val="0E78C0"/>
                </a:solidFill>
              </a:rPr>
              <a:t>của</a:t>
            </a:r>
            <a:r>
              <a:rPr lang="en-US" sz="2667" dirty="0">
                <a:solidFill>
                  <a:srgbClr val="0E78C0"/>
                </a:solidFill>
              </a:rPr>
              <a:t> </a:t>
            </a:r>
            <a:r>
              <a:rPr lang="en-US" sz="2667" dirty="0" err="1">
                <a:solidFill>
                  <a:srgbClr val="0E78C0"/>
                </a:solidFill>
              </a:rPr>
              <a:t>đề</a:t>
            </a:r>
            <a:r>
              <a:rPr lang="en-US" sz="2667" dirty="0">
                <a:solidFill>
                  <a:srgbClr val="0E78C0"/>
                </a:solidFill>
              </a:rPr>
              <a:t>, </a:t>
            </a:r>
            <a:r>
              <a:rPr lang="en-US" sz="2667" dirty="0" err="1">
                <a:solidFill>
                  <a:srgbClr val="0E78C0"/>
                </a:solidFill>
              </a:rPr>
              <a:t>những</a:t>
            </a:r>
            <a:r>
              <a:rPr lang="en-US" sz="2667" dirty="0">
                <a:solidFill>
                  <a:srgbClr val="0E78C0"/>
                </a:solidFill>
              </a:rPr>
              <a:t> </a:t>
            </a:r>
            <a:r>
              <a:rPr lang="en-US" sz="2667" dirty="0" err="1">
                <a:solidFill>
                  <a:srgbClr val="0E78C0"/>
                </a:solidFill>
              </a:rPr>
              <a:t>rằng</a:t>
            </a:r>
            <a:r>
              <a:rPr lang="en-US" sz="2667" dirty="0">
                <a:solidFill>
                  <a:srgbClr val="0E78C0"/>
                </a:solidFill>
              </a:rPr>
              <a:t> </a:t>
            </a:r>
            <a:r>
              <a:rPr lang="en-US" sz="2667" dirty="0" err="1">
                <a:solidFill>
                  <a:srgbClr val="0E78C0"/>
                </a:solidFill>
              </a:rPr>
              <a:t>buột</a:t>
            </a:r>
            <a:r>
              <a:rPr lang="en-US" sz="2667" dirty="0">
                <a:solidFill>
                  <a:srgbClr val="0E78C0"/>
                </a:solidFill>
              </a:rPr>
              <a:t> </a:t>
            </a:r>
            <a:r>
              <a:rPr lang="en-US" sz="2667" dirty="0" err="1">
                <a:solidFill>
                  <a:srgbClr val="0E78C0"/>
                </a:solidFill>
              </a:rPr>
              <a:t>đặc</a:t>
            </a:r>
            <a:r>
              <a:rPr lang="en-US" sz="2667" dirty="0">
                <a:solidFill>
                  <a:srgbClr val="0E78C0"/>
                </a:solidFill>
              </a:rPr>
              <a:t> </a:t>
            </a:r>
            <a:r>
              <a:rPr lang="en-US" sz="2667" dirty="0" err="1">
                <a:solidFill>
                  <a:srgbClr val="0E78C0"/>
                </a:solidFill>
              </a:rPr>
              <a:t>biệt</a:t>
            </a:r>
            <a:endParaRPr lang="en-US" sz="2667" dirty="0">
              <a:solidFill>
                <a:srgbClr val="0E78C0"/>
              </a:solidFill>
            </a:endParaRPr>
          </a:p>
          <a:p>
            <a:endParaRPr lang="en-US" sz="2667" dirty="0">
              <a:solidFill>
                <a:srgbClr val="0E78C0"/>
              </a:solidFill>
            </a:endParaRPr>
          </a:p>
          <a:p>
            <a:r>
              <a:rPr lang="en-US" sz="2667" dirty="0" err="1">
                <a:solidFill>
                  <a:srgbClr val="0E78C0"/>
                </a:solidFill>
              </a:rPr>
              <a:t>Để</a:t>
            </a:r>
            <a:r>
              <a:rPr lang="en-US" sz="2667" dirty="0">
                <a:solidFill>
                  <a:srgbClr val="0E78C0"/>
                </a:solidFill>
              </a:rPr>
              <a:t> </a:t>
            </a:r>
            <a:r>
              <a:rPr lang="en-US" sz="2667" dirty="0" err="1">
                <a:solidFill>
                  <a:srgbClr val="0E78C0"/>
                </a:solidFill>
              </a:rPr>
              <a:t>kiểm</a:t>
            </a:r>
            <a:r>
              <a:rPr lang="en-US" sz="2667" dirty="0">
                <a:solidFill>
                  <a:srgbClr val="0E78C0"/>
                </a:solidFill>
              </a:rPr>
              <a:t> </a:t>
            </a:r>
            <a:r>
              <a:rPr lang="en-US" sz="2667" dirty="0" err="1">
                <a:solidFill>
                  <a:srgbClr val="0E78C0"/>
                </a:solidFill>
              </a:rPr>
              <a:t>tra</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đã</a:t>
            </a:r>
            <a:r>
              <a:rPr lang="en-US" sz="2667" dirty="0">
                <a:solidFill>
                  <a:srgbClr val="0E78C0"/>
                </a:solidFill>
              </a:rPr>
              <a:t> </a:t>
            </a:r>
            <a:r>
              <a:rPr lang="en-US" sz="2667" dirty="0" err="1">
                <a:solidFill>
                  <a:srgbClr val="0E78C0"/>
                </a:solidFill>
              </a:rPr>
              <a:t>đảm</a:t>
            </a:r>
            <a:r>
              <a:rPr lang="en-US" sz="2667" dirty="0">
                <a:solidFill>
                  <a:srgbClr val="0E78C0"/>
                </a:solidFill>
              </a:rPr>
              <a:t> </a:t>
            </a:r>
            <a:r>
              <a:rPr lang="en-US" sz="2667" dirty="0" err="1">
                <a:solidFill>
                  <a:srgbClr val="0E78C0"/>
                </a:solidFill>
              </a:rPr>
              <a:t>bảo</a:t>
            </a:r>
            <a:r>
              <a:rPr lang="en-US" sz="2667" dirty="0">
                <a:solidFill>
                  <a:srgbClr val="0E78C0"/>
                </a:solidFill>
              </a:rPr>
              <a:t> </a:t>
            </a:r>
            <a:r>
              <a:rPr lang="en-US" sz="2667" dirty="0" err="1">
                <a:solidFill>
                  <a:srgbClr val="0E78C0"/>
                </a:solidFill>
              </a:rPr>
              <a:t>hết</a:t>
            </a:r>
            <a:r>
              <a:rPr lang="en-US" sz="2667" dirty="0">
                <a:solidFill>
                  <a:srgbClr val="0E78C0"/>
                </a:solidFill>
              </a:rPr>
              <a:t> </a:t>
            </a:r>
            <a:r>
              <a:rPr lang="en-US" sz="2667" dirty="0" err="1">
                <a:solidFill>
                  <a:srgbClr val="0E78C0"/>
                </a:solidFill>
              </a:rPr>
              <a:t>những</a:t>
            </a:r>
            <a:r>
              <a:rPr lang="en-US" sz="2667" dirty="0">
                <a:solidFill>
                  <a:srgbClr val="0E78C0"/>
                </a:solidFill>
              </a:rPr>
              <a:t> </a:t>
            </a:r>
            <a:r>
              <a:rPr lang="en-US" sz="2667" dirty="0" err="1">
                <a:solidFill>
                  <a:srgbClr val="0E78C0"/>
                </a:solidFill>
              </a:rPr>
              <a:t>rằng</a:t>
            </a:r>
            <a:r>
              <a:rPr lang="en-US" sz="2667" dirty="0">
                <a:solidFill>
                  <a:srgbClr val="0E78C0"/>
                </a:solidFill>
              </a:rPr>
              <a:t> </a:t>
            </a:r>
            <a:r>
              <a:rPr lang="en-US" sz="2667" dirty="0" err="1">
                <a:solidFill>
                  <a:srgbClr val="0E78C0"/>
                </a:solidFill>
              </a:rPr>
              <a:t>buộc</a:t>
            </a:r>
            <a:r>
              <a:rPr lang="en-US" sz="2667" dirty="0">
                <a:solidFill>
                  <a:srgbClr val="0E78C0"/>
                </a:solidFill>
              </a:rPr>
              <a:t> </a:t>
            </a:r>
            <a:r>
              <a:rPr lang="en-US" sz="2667" dirty="0" err="1">
                <a:solidFill>
                  <a:srgbClr val="0E78C0"/>
                </a:solidFill>
              </a:rPr>
              <a:t>của</a:t>
            </a:r>
            <a:r>
              <a:rPr lang="en-US" sz="2667" dirty="0">
                <a:solidFill>
                  <a:srgbClr val="0E78C0"/>
                </a:solidFill>
              </a:rPr>
              <a:t> </a:t>
            </a:r>
            <a:r>
              <a:rPr lang="en-US" sz="2667" dirty="0" err="1">
                <a:solidFill>
                  <a:srgbClr val="0E78C0"/>
                </a:solidFill>
              </a:rPr>
              <a:t>đề</a:t>
            </a:r>
            <a:r>
              <a:rPr lang="en-US" sz="2667" dirty="0">
                <a:solidFill>
                  <a:srgbClr val="0E78C0"/>
                </a:solidFill>
              </a:rPr>
              <a:t> hay </a:t>
            </a:r>
            <a:r>
              <a:rPr lang="en-US" sz="2667" dirty="0" err="1">
                <a:solidFill>
                  <a:srgbClr val="0E78C0"/>
                </a:solidFill>
              </a:rPr>
              <a:t>chưa</a:t>
            </a:r>
            <a:endParaRPr lang="en-US" sz="2667" dirty="0">
              <a:solidFill>
                <a:srgbClr val="0E78C0"/>
              </a:solidFill>
            </a:endParaRPr>
          </a:p>
          <a:p>
            <a:endParaRPr lang="en-US" sz="2667" dirty="0">
              <a:solidFill>
                <a:srgbClr val="0E78C0"/>
              </a:solidFill>
            </a:endParaRPr>
          </a:p>
          <a:p>
            <a:r>
              <a:rPr lang="en-US" sz="2667" dirty="0" err="1">
                <a:solidFill>
                  <a:srgbClr val="0E78C0"/>
                </a:solidFill>
              </a:rPr>
              <a:t>Thường</a:t>
            </a:r>
            <a:r>
              <a:rPr lang="en-US" sz="2667" dirty="0">
                <a:solidFill>
                  <a:srgbClr val="0E78C0"/>
                </a:solidFill>
              </a:rPr>
              <a:t> </a:t>
            </a:r>
            <a:r>
              <a:rPr lang="en-US" sz="2667" dirty="0" err="1">
                <a:solidFill>
                  <a:srgbClr val="0E78C0"/>
                </a:solidFill>
              </a:rPr>
              <a:t>được</a:t>
            </a:r>
            <a:r>
              <a:rPr lang="en-US" sz="2667" dirty="0">
                <a:solidFill>
                  <a:srgbClr val="0E78C0"/>
                </a:solidFill>
              </a:rPr>
              <a:t> </a:t>
            </a:r>
            <a:r>
              <a:rPr lang="en-US" sz="2667" dirty="0" err="1">
                <a:solidFill>
                  <a:srgbClr val="0E78C0"/>
                </a:solidFill>
              </a:rPr>
              <a:t>tạo</a:t>
            </a:r>
            <a:r>
              <a:rPr lang="en-US" sz="2667" dirty="0">
                <a:solidFill>
                  <a:srgbClr val="0E78C0"/>
                </a:solidFill>
              </a:rPr>
              <a:t> </a:t>
            </a:r>
            <a:r>
              <a:rPr lang="en-US" sz="2667" dirty="0" err="1">
                <a:solidFill>
                  <a:srgbClr val="0E78C0"/>
                </a:solidFill>
              </a:rPr>
              <a:t>bằng</a:t>
            </a:r>
            <a:r>
              <a:rPr lang="en-US" sz="2667" dirty="0">
                <a:solidFill>
                  <a:srgbClr val="0E78C0"/>
                </a:solidFill>
              </a:rPr>
              <a:t>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khác</a:t>
            </a:r>
            <a:r>
              <a:rPr lang="en-US" sz="2667" dirty="0">
                <a:solidFill>
                  <a:srgbClr val="0E78C0"/>
                </a:solidFill>
              </a:rPr>
              <a:t>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sinh</a:t>
            </a:r>
            <a:r>
              <a:rPr lang="en-US" sz="2667" dirty="0">
                <a:solidFill>
                  <a:srgbClr val="0E78C0"/>
                </a:solidFill>
              </a:rPr>
              <a:t> test</a:t>
            </a:r>
          </a:p>
          <a:p>
            <a:endParaRPr lang="en-US" sz="2667" dirty="0">
              <a:solidFill>
                <a:srgbClr val="0E78C0"/>
              </a:solidFill>
            </a:endParaRPr>
          </a:p>
          <a:p>
            <a:endParaRPr lang="en-US" sz="2667" dirty="0">
              <a:solidFill>
                <a:srgbClr val="0E78C0"/>
              </a:solidFill>
            </a:endParaRPr>
          </a:p>
          <a:p>
            <a:endParaRPr lang="en-US" sz="2667" dirty="0">
              <a:solidFill>
                <a:srgbClr val="0E78C0"/>
              </a:solidFill>
            </a:endParaRPr>
          </a:p>
        </p:txBody>
      </p:sp>
      <p:sp>
        <p:nvSpPr>
          <p:cNvPr id="14" name="TextBox 13">
            <a:extLst>
              <a:ext uri="{FF2B5EF4-FFF2-40B4-BE49-F238E27FC236}">
                <a16:creationId xmlns:a16="http://schemas.microsoft.com/office/drawing/2014/main" id="{F6599FA8-DF8A-4E7C-87E6-2967038C84E2}"/>
              </a:ext>
            </a:extLst>
          </p:cNvPr>
          <p:cNvSpPr txBox="1"/>
          <p:nvPr/>
        </p:nvSpPr>
        <p:spPr>
          <a:xfrm>
            <a:off x="925677" y="1928611"/>
            <a:ext cx="6096000" cy="584775"/>
          </a:xfrm>
          <a:prstGeom prst="rect">
            <a:avLst/>
          </a:prstGeom>
          <a:noFill/>
        </p:spPr>
        <p:txBody>
          <a:bodyPr wrap="square">
            <a:spAutoFit/>
          </a:bodyPr>
          <a:lstStyle/>
          <a:p>
            <a:r>
              <a:rPr lang="en-US" sz="3200" b="1" dirty="0">
                <a:solidFill>
                  <a:srgbClr val="0E78C0"/>
                </a:solidFill>
              </a:rPr>
              <a:t>2. Boundary cases</a:t>
            </a:r>
            <a:endParaRPr lang="en-US" sz="3200" b="1" dirty="0"/>
          </a:p>
        </p:txBody>
      </p:sp>
    </p:spTree>
    <p:extLst>
      <p:ext uri="{BB962C8B-B14F-4D97-AF65-F5344CB8AC3E}">
        <p14:creationId xmlns:p14="http://schemas.microsoft.com/office/powerpoint/2010/main" val="1240667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112058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pic>
        <p:nvPicPr>
          <p:cNvPr id="10" name="Picture 9" descr="Icon&#10;&#10;Description automatically generated">
            <a:extLst>
              <a:ext uri="{FF2B5EF4-FFF2-40B4-BE49-F238E27FC236}">
                <a16:creationId xmlns:a16="http://schemas.microsoft.com/office/drawing/2014/main" id="{7AA02B01-7507-4FB8-857E-6F85C69EB35C}"/>
              </a:ext>
            </a:extLst>
          </p:cNvPr>
          <p:cNvPicPr>
            <a:picLocks noChangeAspect="1"/>
          </p:cNvPicPr>
          <p:nvPr/>
        </p:nvPicPr>
        <p:blipFill>
          <a:blip r:embed="rId3"/>
          <a:stretch>
            <a:fillRect/>
          </a:stretch>
        </p:blipFill>
        <p:spPr>
          <a:xfrm>
            <a:off x="336288" y="229498"/>
            <a:ext cx="1178779" cy="634013"/>
          </a:xfrm>
          <a:prstGeom prst="rect">
            <a:avLst/>
          </a:prstGeom>
        </p:spPr>
      </p:pic>
      <p:sp>
        <p:nvSpPr>
          <p:cNvPr id="7" name="TextBox 6">
            <a:extLst>
              <a:ext uri="{FF2B5EF4-FFF2-40B4-BE49-F238E27FC236}">
                <a16:creationId xmlns:a16="http://schemas.microsoft.com/office/drawing/2014/main" id="{BDC0F0E9-F21D-49BD-B1D2-6B71BD6036CA}"/>
              </a:ext>
            </a:extLst>
          </p:cNvPr>
          <p:cNvSpPr txBox="1"/>
          <p:nvPr/>
        </p:nvSpPr>
        <p:spPr>
          <a:xfrm>
            <a:off x="925677" y="1235354"/>
            <a:ext cx="6096000" cy="584775"/>
          </a:xfrm>
          <a:prstGeom prst="rect">
            <a:avLst/>
          </a:prstGeom>
          <a:noFill/>
        </p:spPr>
        <p:txBody>
          <a:bodyPr wrap="square">
            <a:spAutoFit/>
          </a:bodyPr>
          <a:lstStyle/>
          <a:p>
            <a:r>
              <a:rPr lang="en-US" sz="3200" b="1" dirty="0" err="1">
                <a:solidFill>
                  <a:srgbClr val="0E78C0"/>
                </a:solidFill>
              </a:rPr>
              <a:t>Các</a:t>
            </a:r>
            <a:r>
              <a:rPr lang="en-US" sz="3200" b="1" dirty="0">
                <a:solidFill>
                  <a:srgbClr val="0E78C0"/>
                </a:solidFill>
              </a:rPr>
              <a:t> </a:t>
            </a:r>
            <a:r>
              <a:rPr lang="en-US" sz="3200" b="1" dirty="0" err="1">
                <a:solidFill>
                  <a:srgbClr val="0E78C0"/>
                </a:solidFill>
              </a:rPr>
              <a:t>thành</a:t>
            </a:r>
            <a:r>
              <a:rPr lang="en-US" sz="3200" b="1" dirty="0">
                <a:solidFill>
                  <a:srgbClr val="0E78C0"/>
                </a:solidFill>
              </a:rPr>
              <a:t> </a:t>
            </a:r>
            <a:r>
              <a:rPr lang="en-US" sz="3200" b="1" dirty="0" err="1">
                <a:solidFill>
                  <a:srgbClr val="0E78C0"/>
                </a:solidFill>
              </a:rPr>
              <a:t>phần</a:t>
            </a:r>
            <a:r>
              <a:rPr lang="en-US" sz="3200" b="1" dirty="0">
                <a:solidFill>
                  <a:srgbClr val="0E78C0"/>
                </a:solidFill>
              </a:rPr>
              <a:t> </a:t>
            </a:r>
            <a:r>
              <a:rPr lang="en-US" sz="3200" b="1" dirty="0" err="1">
                <a:solidFill>
                  <a:srgbClr val="0E78C0"/>
                </a:solidFill>
              </a:rPr>
              <a:t>của</a:t>
            </a:r>
            <a:r>
              <a:rPr lang="en-US" sz="3200" b="1" dirty="0">
                <a:solidFill>
                  <a:srgbClr val="0E78C0"/>
                </a:solidFill>
              </a:rPr>
              <a:t> Test-case</a:t>
            </a:r>
            <a:endParaRPr lang="en-US" sz="3200" b="1" dirty="0"/>
          </a:p>
        </p:txBody>
      </p:sp>
      <p:sp>
        <p:nvSpPr>
          <p:cNvPr id="11" name="TextBox 10">
            <a:extLst>
              <a:ext uri="{FF2B5EF4-FFF2-40B4-BE49-F238E27FC236}">
                <a16:creationId xmlns:a16="http://schemas.microsoft.com/office/drawing/2014/main" id="{8E51853A-3D83-4224-9EB9-B796A3724A26}"/>
              </a:ext>
            </a:extLst>
          </p:cNvPr>
          <p:cNvSpPr txBox="1"/>
          <p:nvPr/>
        </p:nvSpPr>
        <p:spPr>
          <a:xfrm>
            <a:off x="925677" y="2513386"/>
            <a:ext cx="9700488" cy="3786229"/>
          </a:xfrm>
          <a:prstGeom prst="rect">
            <a:avLst/>
          </a:prstGeom>
          <a:noFill/>
        </p:spPr>
        <p:txBody>
          <a:bodyPr wrap="square">
            <a:spAutoFit/>
          </a:bodyPr>
          <a:lstStyle/>
          <a:p>
            <a:r>
              <a:rPr lang="en-US" sz="2667" dirty="0">
                <a:solidFill>
                  <a:srgbClr val="0E78C0"/>
                </a:solidFill>
              </a:rPr>
              <a:t>Huge Test-case bao </a:t>
            </a:r>
            <a:r>
              <a:rPr lang="en-US" sz="2667" dirty="0" err="1">
                <a:solidFill>
                  <a:srgbClr val="0E78C0"/>
                </a:solidFill>
              </a:rPr>
              <a:t>gôm</a:t>
            </a:r>
            <a:r>
              <a:rPr lang="en-US" sz="2667" dirty="0">
                <a:solidFill>
                  <a:srgbClr val="0E78C0"/>
                </a:solidFill>
              </a:rPr>
              <a:t> </a:t>
            </a:r>
            <a:r>
              <a:rPr lang="en-US" sz="2667" dirty="0" err="1">
                <a:solidFill>
                  <a:srgbClr val="0E78C0"/>
                </a:solidFill>
              </a:rPr>
              <a:t>những</a:t>
            </a:r>
            <a:r>
              <a:rPr lang="en-US" sz="2667" dirty="0">
                <a:solidFill>
                  <a:srgbClr val="0E78C0"/>
                </a:solidFill>
              </a:rPr>
              <a:t> </a:t>
            </a:r>
            <a:r>
              <a:rPr lang="en-US" sz="2667" dirty="0" err="1">
                <a:solidFill>
                  <a:srgbClr val="0E78C0"/>
                </a:solidFill>
              </a:rPr>
              <a:t>bộ</a:t>
            </a:r>
            <a:r>
              <a:rPr lang="en-US" sz="2667" dirty="0">
                <a:solidFill>
                  <a:srgbClr val="0E78C0"/>
                </a:solidFill>
              </a:rPr>
              <a:t> test </a:t>
            </a:r>
            <a:r>
              <a:rPr lang="en-US" sz="2667" dirty="0" err="1">
                <a:solidFill>
                  <a:srgbClr val="0E78C0"/>
                </a:solidFill>
              </a:rPr>
              <a:t>lớn</a:t>
            </a:r>
            <a:r>
              <a:rPr lang="en-US" sz="2667" dirty="0">
                <a:solidFill>
                  <a:srgbClr val="0E78C0"/>
                </a:solidFill>
              </a:rPr>
              <a:t>, </a:t>
            </a:r>
            <a:r>
              <a:rPr lang="en-US" sz="2667" dirty="0" err="1">
                <a:solidFill>
                  <a:srgbClr val="0E78C0"/>
                </a:solidFill>
              </a:rPr>
              <a:t>trường</a:t>
            </a:r>
            <a:r>
              <a:rPr lang="en-US" sz="2667" dirty="0">
                <a:solidFill>
                  <a:srgbClr val="0E78C0"/>
                </a:solidFill>
              </a:rPr>
              <a:t> </a:t>
            </a:r>
            <a:r>
              <a:rPr lang="en-US" sz="2667" dirty="0" err="1">
                <a:solidFill>
                  <a:srgbClr val="0E78C0"/>
                </a:solidFill>
              </a:rPr>
              <a:t>hợp</a:t>
            </a:r>
            <a:r>
              <a:rPr lang="en-US" sz="2667" dirty="0">
                <a:solidFill>
                  <a:srgbClr val="0E78C0"/>
                </a:solidFill>
              </a:rPr>
              <a:t> </a:t>
            </a:r>
            <a:r>
              <a:rPr lang="en-US" sz="2667" dirty="0" err="1">
                <a:solidFill>
                  <a:srgbClr val="0E78C0"/>
                </a:solidFill>
              </a:rPr>
              <a:t>xấu</a:t>
            </a:r>
            <a:r>
              <a:rPr lang="en-US" sz="2667" dirty="0">
                <a:solidFill>
                  <a:srgbClr val="0E78C0"/>
                </a:solidFill>
              </a:rPr>
              <a:t> </a:t>
            </a:r>
            <a:r>
              <a:rPr lang="en-US" sz="2667" dirty="0" err="1">
                <a:solidFill>
                  <a:srgbClr val="0E78C0"/>
                </a:solidFill>
              </a:rPr>
              <a:t>nhất</a:t>
            </a:r>
            <a:r>
              <a:rPr lang="en-US" sz="2667" dirty="0">
                <a:solidFill>
                  <a:srgbClr val="0E78C0"/>
                </a:solidFill>
              </a:rPr>
              <a:t> </a:t>
            </a:r>
          </a:p>
          <a:p>
            <a:endParaRPr lang="en-US" sz="2667" dirty="0">
              <a:solidFill>
                <a:srgbClr val="0E78C0"/>
              </a:solidFill>
            </a:endParaRPr>
          </a:p>
          <a:p>
            <a:r>
              <a:rPr lang="en-US" sz="2667" dirty="0" err="1">
                <a:solidFill>
                  <a:srgbClr val="0E78C0"/>
                </a:solidFill>
              </a:rPr>
              <a:t>Để</a:t>
            </a:r>
            <a:r>
              <a:rPr lang="en-US" sz="2667" dirty="0">
                <a:solidFill>
                  <a:srgbClr val="0E78C0"/>
                </a:solidFill>
              </a:rPr>
              <a:t> </a:t>
            </a:r>
            <a:r>
              <a:rPr lang="en-US" sz="2667" dirty="0" err="1">
                <a:solidFill>
                  <a:srgbClr val="0E78C0"/>
                </a:solidFill>
              </a:rPr>
              <a:t>kiểm</a:t>
            </a:r>
            <a:r>
              <a:rPr lang="en-US" sz="2667" dirty="0">
                <a:solidFill>
                  <a:srgbClr val="0E78C0"/>
                </a:solidFill>
              </a:rPr>
              <a:t> </a:t>
            </a:r>
            <a:r>
              <a:rPr lang="en-US" sz="2667" dirty="0" err="1">
                <a:solidFill>
                  <a:srgbClr val="0E78C0"/>
                </a:solidFill>
              </a:rPr>
              <a:t>tra</a:t>
            </a:r>
            <a:r>
              <a:rPr lang="en-US" sz="2667" dirty="0">
                <a:solidFill>
                  <a:srgbClr val="0E78C0"/>
                </a:solidFill>
              </a:rPr>
              <a:t> </a:t>
            </a:r>
            <a:r>
              <a:rPr lang="en-US" sz="2667" dirty="0" err="1">
                <a:solidFill>
                  <a:srgbClr val="0E78C0"/>
                </a:solidFill>
              </a:rPr>
              <a:t>thời</a:t>
            </a:r>
            <a:r>
              <a:rPr lang="en-US" sz="2667" dirty="0">
                <a:solidFill>
                  <a:srgbClr val="0E78C0"/>
                </a:solidFill>
              </a:rPr>
              <a:t> </a:t>
            </a:r>
            <a:r>
              <a:rPr lang="en-US" sz="2667" dirty="0" err="1">
                <a:solidFill>
                  <a:srgbClr val="0E78C0"/>
                </a:solidFill>
              </a:rPr>
              <a:t>gian</a:t>
            </a:r>
            <a:r>
              <a:rPr lang="en-US" sz="2667" dirty="0">
                <a:solidFill>
                  <a:srgbClr val="0E78C0"/>
                </a:solidFill>
              </a:rPr>
              <a:t> </a:t>
            </a:r>
            <a:r>
              <a:rPr lang="en-US" sz="2667" dirty="0" err="1">
                <a:solidFill>
                  <a:srgbClr val="0E78C0"/>
                </a:solidFill>
              </a:rPr>
              <a:t>thực</a:t>
            </a:r>
            <a:r>
              <a:rPr lang="en-US" sz="2667" dirty="0">
                <a:solidFill>
                  <a:srgbClr val="0E78C0"/>
                </a:solidFill>
              </a:rPr>
              <a:t> </a:t>
            </a:r>
            <a:r>
              <a:rPr lang="en-US" sz="2667" dirty="0" err="1">
                <a:solidFill>
                  <a:srgbClr val="0E78C0"/>
                </a:solidFill>
              </a:rPr>
              <a:t>thi</a:t>
            </a:r>
            <a:r>
              <a:rPr lang="en-US" sz="2667" dirty="0">
                <a:solidFill>
                  <a:srgbClr val="0E78C0"/>
                </a:solidFill>
              </a:rPr>
              <a:t> </a:t>
            </a:r>
            <a:r>
              <a:rPr lang="en-US" sz="2667" dirty="0" err="1">
                <a:solidFill>
                  <a:srgbClr val="0E78C0"/>
                </a:solidFill>
              </a:rPr>
              <a:t>của</a:t>
            </a:r>
            <a:r>
              <a:rPr lang="en-US" sz="2667" dirty="0">
                <a:solidFill>
                  <a:srgbClr val="0E78C0"/>
                </a:solidFill>
              </a:rPr>
              <a:t> </a:t>
            </a:r>
            <a:r>
              <a:rPr lang="en-US" sz="2667" dirty="0" err="1">
                <a:solidFill>
                  <a:srgbClr val="0E78C0"/>
                </a:solidFill>
              </a:rPr>
              <a:t>lời</a:t>
            </a:r>
            <a:r>
              <a:rPr lang="en-US" sz="2667" dirty="0">
                <a:solidFill>
                  <a:srgbClr val="0E78C0"/>
                </a:solidFill>
              </a:rPr>
              <a:t> </a:t>
            </a:r>
            <a:r>
              <a:rPr lang="en-US" sz="2667" dirty="0" err="1">
                <a:solidFill>
                  <a:srgbClr val="0E78C0"/>
                </a:solidFill>
              </a:rPr>
              <a:t>giải</a:t>
            </a:r>
            <a:r>
              <a:rPr lang="en-US" sz="2667" dirty="0">
                <a:solidFill>
                  <a:srgbClr val="0E78C0"/>
                </a:solidFill>
              </a:rPr>
              <a:t> </a:t>
            </a:r>
            <a:r>
              <a:rPr lang="en-US" sz="2667" dirty="0" err="1">
                <a:solidFill>
                  <a:srgbClr val="0E78C0"/>
                </a:solidFill>
              </a:rPr>
              <a:t>đã</a:t>
            </a:r>
            <a:r>
              <a:rPr lang="en-US" sz="2667" dirty="0">
                <a:solidFill>
                  <a:srgbClr val="0E78C0"/>
                </a:solidFill>
              </a:rPr>
              <a:t> </a:t>
            </a:r>
            <a:r>
              <a:rPr lang="en-US" sz="2667" dirty="0" err="1">
                <a:solidFill>
                  <a:srgbClr val="0E78C0"/>
                </a:solidFill>
              </a:rPr>
              <a:t>đảm</a:t>
            </a:r>
            <a:r>
              <a:rPr lang="en-US" sz="2667" dirty="0">
                <a:solidFill>
                  <a:srgbClr val="0E78C0"/>
                </a:solidFill>
              </a:rPr>
              <a:t> </a:t>
            </a:r>
            <a:r>
              <a:rPr lang="en-US" sz="2667" dirty="0" err="1">
                <a:solidFill>
                  <a:srgbClr val="0E78C0"/>
                </a:solidFill>
              </a:rPr>
              <a:t>bảo</a:t>
            </a:r>
            <a:r>
              <a:rPr lang="en-US" sz="2667" dirty="0">
                <a:solidFill>
                  <a:srgbClr val="0E78C0"/>
                </a:solidFill>
              </a:rPr>
              <a:t> </a:t>
            </a:r>
            <a:r>
              <a:rPr lang="en-US" sz="2667" dirty="0" err="1">
                <a:solidFill>
                  <a:srgbClr val="0E78C0"/>
                </a:solidFill>
              </a:rPr>
              <a:t>trong</a:t>
            </a:r>
            <a:r>
              <a:rPr lang="en-US" sz="2667" dirty="0">
                <a:solidFill>
                  <a:srgbClr val="0E78C0"/>
                </a:solidFill>
              </a:rPr>
              <a:t> </a:t>
            </a:r>
            <a:r>
              <a:rPr lang="en-US" sz="2667" dirty="0" err="1">
                <a:solidFill>
                  <a:srgbClr val="0E78C0"/>
                </a:solidFill>
              </a:rPr>
              <a:t>giới</a:t>
            </a:r>
            <a:r>
              <a:rPr lang="en-US" sz="2667" dirty="0">
                <a:solidFill>
                  <a:srgbClr val="0E78C0"/>
                </a:solidFill>
              </a:rPr>
              <a:t> </a:t>
            </a:r>
            <a:r>
              <a:rPr lang="en-US" sz="2667" dirty="0" err="1">
                <a:solidFill>
                  <a:srgbClr val="0E78C0"/>
                </a:solidFill>
              </a:rPr>
              <a:t>hạn</a:t>
            </a:r>
            <a:r>
              <a:rPr lang="en-US" sz="2667" dirty="0">
                <a:solidFill>
                  <a:srgbClr val="0E78C0"/>
                </a:solidFill>
              </a:rPr>
              <a:t> </a:t>
            </a:r>
            <a:r>
              <a:rPr lang="en-US" sz="2667" dirty="0" err="1">
                <a:solidFill>
                  <a:srgbClr val="0E78C0"/>
                </a:solidFill>
              </a:rPr>
              <a:t>đề</a:t>
            </a:r>
            <a:r>
              <a:rPr lang="en-US" sz="2667" dirty="0">
                <a:solidFill>
                  <a:srgbClr val="0E78C0"/>
                </a:solidFill>
              </a:rPr>
              <a:t> hay </a:t>
            </a:r>
            <a:r>
              <a:rPr lang="en-US" sz="2667" dirty="0" err="1">
                <a:solidFill>
                  <a:srgbClr val="0E78C0"/>
                </a:solidFill>
              </a:rPr>
              <a:t>chưa</a:t>
            </a:r>
            <a:endParaRPr lang="en-US" sz="2667" dirty="0">
              <a:solidFill>
                <a:srgbClr val="0E78C0"/>
              </a:solidFill>
            </a:endParaRPr>
          </a:p>
          <a:p>
            <a:endParaRPr lang="en-US" sz="2667" dirty="0">
              <a:solidFill>
                <a:srgbClr val="0E78C0"/>
              </a:solidFill>
            </a:endParaRPr>
          </a:p>
          <a:p>
            <a:r>
              <a:rPr lang="en-US" sz="2667" dirty="0" err="1">
                <a:solidFill>
                  <a:srgbClr val="0E78C0"/>
                </a:solidFill>
              </a:rPr>
              <a:t>Thường</a:t>
            </a:r>
            <a:r>
              <a:rPr lang="en-US" sz="2667" dirty="0">
                <a:solidFill>
                  <a:srgbClr val="0E78C0"/>
                </a:solidFill>
              </a:rPr>
              <a:t> </a:t>
            </a:r>
            <a:r>
              <a:rPr lang="en-US" sz="2667" dirty="0" err="1">
                <a:solidFill>
                  <a:srgbClr val="0E78C0"/>
                </a:solidFill>
              </a:rPr>
              <a:t>được</a:t>
            </a:r>
            <a:r>
              <a:rPr lang="en-US" sz="2667" dirty="0">
                <a:solidFill>
                  <a:srgbClr val="0E78C0"/>
                </a:solidFill>
              </a:rPr>
              <a:t> </a:t>
            </a:r>
            <a:r>
              <a:rPr lang="en-US" sz="2667" dirty="0" err="1">
                <a:solidFill>
                  <a:srgbClr val="0E78C0"/>
                </a:solidFill>
              </a:rPr>
              <a:t>tạo</a:t>
            </a:r>
            <a:r>
              <a:rPr lang="en-US" sz="2667" dirty="0">
                <a:solidFill>
                  <a:srgbClr val="0E78C0"/>
                </a:solidFill>
              </a:rPr>
              <a:t> </a:t>
            </a:r>
            <a:r>
              <a:rPr lang="en-US" sz="2667" dirty="0" err="1">
                <a:solidFill>
                  <a:srgbClr val="0E78C0"/>
                </a:solidFill>
              </a:rPr>
              <a:t>bằng</a:t>
            </a:r>
            <a:r>
              <a:rPr lang="en-US" sz="2667" dirty="0">
                <a:solidFill>
                  <a:srgbClr val="0E78C0"/>
                </a:solidFill>
              </a:rPr>
              <a:t>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khác</a:t>
            </a:r>
            <a:r>
              <a:rPr lang="en-US" sz="2667" dirty="0">
                <a:solidFill>
                  <a:srgbClr val="0E78C0"/>
                </a:solidFill>
              </a:rPr>
              <a:t> </a:t>
            </a:r>
            <a:r>
              <a:rPr lang="en-US" sz="2667" dirty="0" err="1">
                <a:solidFill>
                  <a:srgbClr val="0E78C0"/>
                </a:solidFill>
              </a:rPr>
              <a:t>chương</a:t>
            </a:r>
            <a:r>
              <a:rPr lang="en-US" sz="2667" dirty="0">
                <a:solidFill>
                  <a:srgbClr val="0E78C0"/>
                </a:solidFill>
              </a:rPr>
              <a:t> </a:t>
            </a:r>
            <a:r>
              <a:rPr lang="en-US" sz="2667" dirty="0" err="1">
                <a:solidFill>
                  <a:srgbClr val="0E78C0"/>
                </a:solidFill>
              </a:rPr>
              <a:t>trình</a:t>
            </a:r>
            <a:r>
              <a:rPr lang="en-US" sz="2667" dirty="0">
                <a:solidFill>
                  <a:srgbClr val="0E78C0"/>
                </a:solidFill>
              </a:rPr>
              <a:t> </a:t>
            </a:r>
            <a:r>
              <a:rPr lang="en-US" sz="2667" dirty="0" err="1">
                <a:solidFill>
                  <a:srgbClr val="0E78C0"/>
                </a:solidFill>
              </a:rPr>
              <a:t>sinh</a:t>
            </a:r>
            <a:r>
              <a:rPr lang="en-US" sz="2667" dirty="0">
                <a:solidFill>
                  <a:srgbClr val="0E78C0"/>
                </a:solidFill>
              </a:rPr>
              <a:t> test</a:t>
            </a:r>
          </a:p>
          <a:p>
            <a:endParaRPr lang="en-US" sz="2667" dirty="0">
              <a:solidFill>
                <a:srgbClr val="0E78C0"/>
              </a:solidFill>
            </a:endParaRPr>
          </a:p>
          <a:p>
            <a:endParaRPr lang="en-US" sz="2667" dirty="0">
              <a:solidFill>
                <a:srgbClr val="0E78C0"/>
              </a:solidFill>
            </a:endParaRPr>
          </a:p>
          <a:p>
            <a:endParaRPr lang="en-US" sz="2667" dirty="0">
              <a:solidFill>
                <a:srgbClr val="0E78C0"/>
              </a:solidFill>
            </a:endParaRPr>
          </a:p>
        </p:txBody>
      </p:sp>
      <p:sp>
        <p:nvSpPr>
          <p:cNvPr id="14" name="TextBox 13">
            <a:extLst>
              <a:ext uri="{FF2B5EF4-FFF2-40B4-BE49-F238E27FC236}">
                <a16:creationId xmlns:a16="http://schemas.microsoft.com/office/drawing/2014/main" id="{F6599FA8-DF8A-4E7C-87E6-2967038C84E2}"/>
              </a:ext>
            </a:extLst>
          </p:cNvPr>
          <p:cNvSpPr txBox="1"/>
          <p:nvPr/>
        </p:nvSpPr>
        <p:spPr>
          <a:xfrm>
            <a:off x="925677" y="1928611"/>
            <a:ext cx="6096000" cy="584775"/>
          </a:xfrm>
          <a:prstGeom prst="rect">
            <a:avLst/>
          </a:prstGeom>
          <a:noFill/>
        </p:spPr>
        <p:txBody>
          <a:bodyPr wrap="square">
            <a:spAutoFit/>
          </a:bodyPr>
          <a:lstStyle/>
          <a:p>
            <a:r>
              <a:rPr lang="en-US" sz="3200" b="1" dirty="0">
                <a:solidFill>
                  <a:srgbClr val="0E78C0"/>
                </a:solidFill>
              </a:rPr>
              <a:t>3. Huge Test-case</a:t>
            </a:r>
            <a:endParaRPr lang="en-US" sz="3200" b="1" dirty="0"/>
          </a:p>
        </p:txBody>
      </p:sp>
    </p:spTree>
    <p:extLst>
      <p:ext uri="{BB962C8B-B14F-4D97-AF65-F5344CB8AC3E}">
        <p14:creationId xmlns:p14="http://schemas.microsoft.com/office/powerpoint/2010/main" val="3977985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14" name="Google Shape;215;p34">
            <a:extLst>
              <a:ext uri="{FF2B5EF4-FFF2-40B4-BE49-F238E27FC236}">
                <a16:creationId xmlns:a16="http://schemas.microsoft.com/office/drawing/2014/main" id="{3911B95A-FDE8-43A9-84DF-24B59046E17D}"/>
              </a:ext>
            </a:extLst>
          </p:cNvPr>
          <p:cNvSpPr txBox="1">
            <a:spLocks noGrp="1"/>
          </p:cNvSpPr>
          <p:nvPr>
            <p:ph type="ctrTitle"/>
          </p:nvPr>
        </p:nvSpPr>
        <p:spPr>
          <a:xfrm flipH="1">
            <a:off x="1600695" y="4111888"/>
            <a:ext cx="8990611" cy="1254987"/>
          </a:xfrm>
          <a:prstGeom prst="rect">
            <a:avLst/>
          </a:prstGeom>
        </p:spPr>
        <p:txBody>
          <a:bodyPr spcFirstLastPara="1" vert="horz" wrap="square" lIns="121900" tIns="121900" rIns="121900" bIns="121900" rtlCol="0" anchor="ctr" anchorCtr="0">
            <a:noAutofit/>
          </a:bodyPr>
          <a:lstStyle/>
          <a:p>
            <a:pPr algn="r"/>
            <a:r>
              <a:rPr lang="en-US" sz="4800">
                <a:solidFill>
                  <a:srgbClr val="0E78C0"/>
                </a:solidFill>
              </a:rPr>
              <a:t>Tính đúng đắn và hiệu năng </a:t>
            </a:r>
            <a:endParaRPr sz="4800">
              <a:solidFill>
                <a:srgbClr val="0E78C0"/>
              </a:solidFill>
            </a:endParaRPr>
          </a:p>
        </p:txBody>
      </p:sp>
      <p:sp>
        <p:nvSpPr>
          <p:cNvPr id="15" name="Google Shape;216;p34">
            <a:extLst>
              <a:ext uri="{FF2B5EF4-FFF2-40B4-BE49-F238E27FC236}">
                <a16:creationId xmlns:a16="http://schemas.microsoft.com/office/drawing/2014/main" id="{8205664C-B5AA-4ECC-856E-224EBC8598F5}"/>
              </a:ext>
            </a:extLst>
          </p:cNvPr>
          <p:cNvSpPr txBox="1">
            <a:spLocks/>
          </p:cNvSpPr>
          <p:nvPr/>
        </p:nvSpPr>
        <p:spPr>
          <a:xfrm flipH="1">
            <a:off x="6618905" y="3098467"/>
            <a:ext cx="3972400" cy="10060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12800" b="1">
                <a:solidFill>
                  <a:srgbClr val="0E78C0"/>
                </a:solidFill>
                <a:latin typeface="Exo 2" pitchFamily="2" charset="0"/>
              </a:rPr>
              <a:t>02</a:t>
            </a:r>
          </a:p>
        </p:txBody>
      </p:sp>
      <p:cxnSp>
        <p:nvCxnSpPr>
          <p:cNvPr id="16" name="Google Shape;217;p34">
            <a:extLst>
              <a:ext uri="{FF2B5EF4-FFF2-40B4-BE49-F238E27FC236}">
                <a16:creationId xmlns:a16="http://schemas.microsoft.com/office/drawing/2014/main" id="{1EC6E76C-BDDA-4304-A757-AEEFE1BAD14A}"/>
              </a:ext>
            </a:extLst>
          </p:cNvPr>
          <p:cNvCxnSpPr/>
          <p:nvPr/>
        </p:nvCxnSpPr>
        <p:spPr>
          <a:xfrm>
            <a:off x="10104433" y="5371200"/>
            <a:ext cx="2087600" cy="0"/>
          </a:xfrm>
          <a:prstGeom prst="straightConnector1">
            <a:avLst/>
          </a:prstGeom>
          <a:noFill/>
          <a:ln w="9525" cap="flat" cmpd="sng">
            <a:solidFill>
              <a:srgbClr val="0091EA"/>
            </a:solidFill>
            <a:prstDash val="solid"/>
            <a:round/>
            <a:headEnd type="none" w="med" len="med"/>
            <a:tailEnd type="none" w="med" len="med"/>
          </a:ln>
        </p:spPr>
      </p:cxnSp>
      <p:pic>
        <p:nvPicPr>
          <p:cNvPr id="19" name="Picture 18" descr="Icon&#10;&#10;Description automatically generated">
            <a:extLst>
              <a:ext uri="{FF2B5EF4-FFF2-40B4-BE49-F238E27FC236}">
                <a16:creationId xmlns:a16="http://schemas.microsoft.com/office/drawing/2014/main" id="{82BE6E79-D816-4411-87C6-D933C214F548}"/>
              </a:ext>
            </a:extLst>
          </p:cNvPr>
          <p:cNvPicPr>
            <a:picLocks noChangeAspect="1"/>
          </p:cNvPicPr>
          <p:nvPr/>
        </p:nvPicPr>
        <p:blipFill>
          <a:blip r:embed="rId3"/>
          <a:stretch>
            <a:fillRect/>
          </a:stretch>
        </p:blipFill>
        <p:spPr>
          <a:xfrm>
            <a:off x="336288" y="229498"/>
            <a:ext cx="1178779" cy="634013"/>
          </a:xfrm>
          <a:prstGeom prst="rect">
            <a:avLst/>
          </a:prstGeom>
        </p:spPr>
      </p:pic>
    </p:spTree>
    <p:extLst>
      <p:ext uri="{BB962C8B-B14F-4D97-AF65-F5344CB8AC3E}">
        <p14:creationId xmlns:p14="http://schemas.microsoft.com/office/powerpoint/2010/main" val="22990429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1853</Words>
  <Application>Microsoft Office PowerPoint</Application>
  <PresentationFormat>Widescreen</PresentationFormat>
  <Paragraphs>248</Paragraphs>
  <Slides>57</Slides>
  <Notes>55</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Courier New</vt:lpstr>
      <vt:lpstr>Exo 2</vt:lpstr>
      <vt:lpstr>Office Theme</vt:lpstr>
      <vt:lpstr>Kiểm tra tính đúng đắn và hiệu năng của chương trình bằng bộ test</vt:lpstr>
      <vt:lpstr>PowerPoint Presentation</vt:lpstr>
      <vt:lpstr>Bộ test là gì? Tại sao cần bộ test?</vt:lpstr>
      <vt:lpstr>PowerPoint Presentation</vt:lpstr>
      <vt:lpstr>PowerPoint Presentation</vt:lpstr>
      <vt:lpstr>PowerPoint Presentation</vt:lpstr>
      <vt:lpstr>PowerPoint Presentation</vt:lpstr>
      <vt:lpstr>PowerPoint Presentation</vt:lpstr>
      <vt:lpstr>Tính đúng đắn và hiệu năng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Cách tạo bộ test</vt:lpstr>
      <vt:lpstr>PowerPoint Presentation</vt:lpstr>
      <vt:lpstr>PowerPoint Presentation</vt:lpstr>
      <vt:lpstr>PowerPoint Presentation</vt:lpstr>
      <vt:lpstr>PowerPoint Presentation</vt:lpstr>
      <vt:lpstr>Cách test chương trình bằng trình chấm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tra tính đúng đắn và hiệu năng của chương trình bằng bộ test</dc:title>
  <dc:creator>Lê Xuân Tùng</dc:creator>
  <cp:lastModifiedBy>Việt</cp:lastModifiedBy>
  <cp:revision>11</cp:revision>
  <dcterms:created xsi:type="dcterms:W3CDTF">2021-10-06T04:15:08Z</dcterms:created>
  <dcterms:modified xsi:type="dcterms:W3CDTF">2021-10-13T01:34:38Z</dcterms:modified>
</cp:coreProperties>
</file>