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algn="r"/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Click to edit the notes format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ftr"/>
          </p:nvPr>
        </p:nvSpPr>
        <p:spPr>
          <a:xfrm>
            <a:off x="-360" y="8685360"/>
            <a:ext cx="297180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</p:spPr>
        <p:txBody>
          <a:bodyPr lIns="90000" tIns="46800" rIns="90000" bIns="46800" anchor="b">
            <a:noAutofit/>
          </a:bodyPr>
          <a:lstStyle/>
          <a:p>
            <a:pPr algn="r"/>
            <a:fld id="{A38E4CB6-D7BF-45EF-93F1-2206C10EBEA1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Здравствуйте, уважаемые члены государственной аттестационной комиссии.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Тема дипломного проекта: Разработка базы данных динамических объектов человеко-машинного интерфейса функционально аналитического тренажеров для подготовки оперативного персонала АЭС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BCFEE2DA-E8D8-42A9-BA42-E83334F7BF66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В меню имеется два раздела: Справочники и поиск.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В справочнике расположены типы библиотек, типы элементов и теги элементов. Все типы и теги можно добавлять, удалять и редактировать.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На данном слайде показано меню, страница типов элементов, страница редактировании и удаления.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26C4FD06-083D-4D39-9810-5535C9E75F96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10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Поиск осуществляется по библиотекам и элементам.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На слайде представлены страницы поиска. Сверху поиск библиотек, а снизу поиск элементов.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Поиск библиотек выполняется по трем критерия: по коду, тексту и по типу.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Поиск элементов выполняется по четырем критериям: по коду, тексту, тегу и типу.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При выводе результата можно перейти на страницу выбранного элемента или библиотеки.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7ABC2D30-35A5-46BA-A941-78A6CA056526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11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В результате дипломного проекта: разработана база данных динамических объектов, создан интерфейс добавления, редактирования и удаления. Созданы средства поиска. Разработано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web-</a:t>
            </a:r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приложение.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Результаты дипломной проекта внедрены в Экспериментальный научно-исследовательский и методический центр “Моделирующие системы”.  (Акт  об использовании дипломного проекта ).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45B49486-DE3B-4E20-B7EA-411D2483B8FD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12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Место прохождения практики был - Экспериментальный научно-исследовательский и методический центр “Моделирующие системы”. Руководитель дипломного проекта, заведующий отделом информационных технологий Докукин Дмитрий Александрович. Одним из основных направлений деятельности ЭНИМЦ МС является тренажеростроение для обучения и поддержания квалификации оперативного персонала атомных и тепловых станций, а также для обучения студентов. Миссия компании состоит в том, чтобы повышать конкурентоспособность и безопасность производства российских предприятий за счет внедрения разработок на базе новейших достижений отечественной науки и техники, передовых зарубежных технологий и обучения кадров.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3BFACBDE-1095-4EED-BF9D-87B09C2560AA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Компания обладает лицензией Федерального Надзора России по ядерной и радиационной безопасности на конструирование оборудования для атомных станций. Разработка всех проектов ведется на основе современных технологий и Системы Менеджмента Качества, базирующейся на международном стандарте. Компания имеет множество положительных отзывов и наград, в том числе высшую общественную награду России – Премию «Российский Национальный Олимп»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D4CD6E01-C82B-4555-8126-54757AED2D72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Компания около 20 лет разрабатывает и поставляет аналитические тренажеры для атомных и тепловых электростанций.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Тренажеры являются важной частью подготовки персонала электростанций и подразделяются на полномасштабные (ПМТ) и аналитические (АТ).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ПМТ представляет собой программно-технический моделирующий комплекс, предназначенный для профессиональной совместной подготовки оперативного персонала блочного поста управления (БПУ) с использованием полномасштабной модели реального БПУ и комплексной всережимной математической модели энергоблока, функционирующей в реальном масштабе времени.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АТ - программно-технический моделирующий комплекс, предназначенный для подготовки оперативного персонала БПУ с использованием полномасштабной математической модели энергоблока, функционирующей в реальном масштабе времени. Он отличается от ПМТ отсутствием полномасштабной модели реального БПУ.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93787CE8-4096-47E6-AF58-3C4A8ED5AF73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Человеко-машинный интерфейс тренажера - это информационное и моторное поле которое представлено на экранах дисплеев, а управление оборудованием осуществляется при помощи “мыши”, светового пера или сенсорных экранов.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Разрабатываемые компанией тренажеры имеют полные и точные математические модели, имитирующие в реальном времени все нейтронно-физические, теплофизические и тепло-гидравлические процессы энергоблока, а также всю логику систем управления и автоматики.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Язык программирования приложений: С++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Тренажер состоит из множества элементов, которые взаимодействуют между собой.</a:t>
            </a:r>
            <a:br/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За время прохождения практики я участвовал в разработке элементов для Белоярской АЭС. Во время разработке элементов столкнулся с проблемой хранения динамических объектов, так как некоторые элементы которые требовались для разработки тренажера могли быть ранее созданы и что бы решить данную проблемы было предложено создать базу данных динамических объектов.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2A4A75A2-D9F4-413E-AA78-7686345D9BFB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Для решения проблемы хранения динамических объектов требуется: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Создать единую базу данных, где будет хранится информация об элементах.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Создать интерфейс для добавления, редактирования и удаления.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Обеспечить поиск для нахождения нужной информации.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Разработать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web-</a:t>
            </a:r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приложение.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535E2813-CA8A-4977-B226-852EE3A8A02C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Во время дипломного проекта была разработана база данных состоящая из 10 таблиц: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Клиенты, тренажеры, библиотеки, подключаемые библиотеки, типы библиотек, элементы, состояние элементов, типы элементов, теги и теги элементов.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8788A4C9-3B81-40D6-BC23-62127BAFE3C3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Для создания web-приложения на стороне сервера использовались языки программирования: PHP , SQL.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На стороне клиента для реализации графического пользовательского интерфейса  (GUI ) использовались языки разметки и стилей: HTML , CSS. Для формирования и обработки запросов, создания интерактивного и независимого от браузера интерфейса: JavaScript.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D6610B29-5722-4867-97AF-0115BAFFCA9D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Интерфейс создан в едином стиле. Все в данном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web-</a:t>
            </a:r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приложении интуитивно понятно. На данном слайде представлены страницы: клиентов, клиента, тренажера, библиотеки и элемента.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На странице Клиентов, можно добавить и просмотреть информацию о клиентах. При нажатии на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“</a:t>
            </a:r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плитку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”</a:t>
            </a:r>
            <a:r>
              <a:rPr lang="ru-RU" sz="1200" b="0" strike="noStrike" spc="-1">
                <a:solidFill>
                  <a:srgbClr val="000000"/>
                </a:solidFill>
                <a:latin typeface="Calibri"/>
              </a:rPr>
              <a:t> нужно клиента, переход осуществляется на его страницу. На ней расположена информация о выбранном клиенте которую можно редактировать или удалить. На данной странице можно добавить тренажер и просмотреть уже добавленый. При выборе тренажера переходим на его страницу, на ней можно редактировать, удалить или прочитать полное описание тренажера. Добавить или просмотреть созданные и используемые библиотеки. При выборе нужно библиотеки переходим на ее страницу, на ней можно редактировать, удалить и прочитать полное описание библиотеки. Так-же снизу расположены элементы которые можно добавить на данной странице. При выборе элемента, переходим на его страницу где можно редактировать, удалить и прочитать полное описание элемента.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180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/>
            <a:fld id="{6250DE75-BCA3-47C8-A36C-18A840A33312}" type="slidenum">
              <a:rPr lang="ru-RU" sz="1200" b="0" strike="noStrike" spc="-1">
                <a:solidFill>
                  <a:srgbClr val="000000"/>
                </a:solidFill>
                <a:latin typeface="Calibri"/>
              </a:rPr>
              <a:t>9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742680" lvl="1" indent="-28548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143000" lvl="2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600200" lvl="3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057400" lvl="4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057400" lvl="5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2057400" lvl="6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356520"/>
            <a:ext cx="213372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84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356520"/>
            <a:ext cx="213372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7C532417-6407-4146-B93D-FFBF8F6E8165}" type="slidenum">
              <a:rPr lang="ru-RU" sz="12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042920" y="2060640"/>
            <a:ext cx="7010640" cy="1922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50000"/>
              </a:lnSpc>
              <a:spcBef>
                <a:spcPts val="1247"/>
              </a:spcBef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Разработка базы данных динамических объектов человеко-машинного интерфейса функционально аналитического тренажеров для подготовки оперативного персонала АЭС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724280" y="4648320"/>
            <a:ext cx="4038840" cy="78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ru-RU" sz="1800" b="1" i="1" strike="noStrike" spc="-1">
                <a:solidFill>
                  <a:srgbClr val="000000"/>
                </a:solidFill>
                <a:latin typeface="Times New Roman"/>
              </a:rPr>
              <a:t>Дипломник</a:t>
            </a:r>
            <a:r>
              <a:rPr lang="en-US" sz="1800" b="1" i="1" strike="noStrike" spc="-1">
                <a:solidFill>
                  <a:srgbClr val="000000"/>
                </a:solidFill>
                <a:latin typeface="Times New Roman"/>
              </a:rPr>
              <a:t>: </a:t>
            </a:r>
            <a:r>
              <a:rPr lang="ru-RU" sz="1800" b="1" i="1" strike="noStrike" spc="-1">
                <a:solidFill>
                  <a:srgbClr val="000000"/>
                </a:solidFill>
                <a:latin typeface="Times New Roman"/>
              </a:rPr>
              <a:t>студент гр. АСУ-Т10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ru-RU" sz="1800" b="1" i="1" strike="noStrike" spc="-1">
                <a:solidFill>
                  <a:srgbClr val="000000"/>
                </a:solidFill>
                <a:latin typeface="Times New Roman"/>
              </a:rPr>
              <a:t>Лиферов Евгений Владимирович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2590920" y="6095880"/>
            <a:ext cx="388620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spcBef>
                <a:spcPts val="1123"/>
              </a:spcBef>
            </a:pPr>
            <a:r>
              <a:rPr lang="ru-RU" sz="1800" b="1" i="1" strike="noStrike" spc="-1">
                <a:solidFill>
                  <a:srgbClr val="000000"/>
                </a:solidFill>
                <a:latin typeface="Times New Roman"/>
              </a:rPr>
              <a:t>Обнинск 2014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52160" y="335520"/>
            <a:ext cx="8247240" cy="155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</a:rPr>
              <a:t>МИНИСТЕРСТВО ОБРАЗОВАНИЯ И НАУКИ РОССИЙСКОЙ ФЕДЕРАЦИИ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</a:rPr>
              <a:t>Федеральное государственное автономное образовательное учреждение 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</a:rPr>
              <a:t>высшего профессионального образования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</a:rPr>
              <a:t>НАЦИОНАЛЬНЫЙ ИССЛЕДОВАТЕЛЬСКИЙ ЯДЕРНЫЙ УНИВЕРСИТЕТ «МИФИ»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</a:rPr>
              <a:t>ОБНИНСКИЙ ИНСТИТУТ АТОМНОЙ ЭНЕРГЕТИКИ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</a:rPr>
              <a:t>Техникум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304920" y="4648320"/>
            <a:ext cx="4195800" cy="78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ru-RU" sz="1800" b="1" i="1" strike="noStrike" spc="-1">
                <a:solidFill>
                  <a:srgbClr val="000000"/>
                </a:solidFill>
                <a:latin typeface="Times New Roman"/>
              </a:rPr>
              <a:t>Руководитель дипломного проекта</a:t>
            </a:r>
            <a:r>
              <a:rPr lang="en-US" sz="1800" b="1" i="1" strike="noStrike" spc="-1">
                <a:solidFill>
                  <a:srgbClr val="000000"/>
                </a:solidFill>
                <a:latin typeface="Times New Roman"/>
              </a:rPr>
              <a:t>: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23"/>
              </a:spcBef>
            </a:pPr>
            <a:r>
              <a:rPr lang="ru-RU" sz="1800" b="1" i="1" strike="noStrike" spc="-1">
                <a:solidFill>
                  <a:srgbClr val="000000"/>
                </a:solidFill>
                <a:latin typeface="Times New Roman"/>
              </a:rPr>
              <a:t>Докукин Дмитрий Алексеевич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Меню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Picture 2"/>
          <p:cNvPicPr/>
          <p:nvPr/>
        </p:nvPicPr>
        <p:blipFill>
          <a:blip r:embed="rId3"/>
          <a:stretch/>
        </p:blipFill>
        <p:spPr>
          <a:xfrm>
            <a:off x="468360" y="1353960"/>
            <a:ext cx="1871640" cy="4205520"/>
          </a:xfrm>
          <a:prstGeom prst="rect">
            <a:avLst/>
          </a:prstGeom>
          <a:ln>
            <a:noFill/>
          </a:ln>
        </p:spPr>
      </p:pic>
      <p:pic>
        <p:nvPicPr>
          <p:cNvPr id="91" name="Picture 3"/>
          <p:cNvPicPr/>
          <p:nvPr/>
        </p:nvPicPr>
        <p:blipFill>
          <a:blip r:embed="rId4"/>
          <a:stretch/>
        </p:blipFill>
        <p:spPr>
          <a:xfrm>
            <a:off x="2987640" y="1486080"/>
            <a:ext cx="2673360" cy="2160360"/>
          </a:xfrm>
          <a:prstGeom prst="rect">
            <a:avLst/>
          </a:prstGeom>
          <a:ln>
            <a:noFill/>
          </a:ln>
        </p:spPr>
      </p:pic>
      <p:pic>
        <p:nvPicPr>
          <p:cNvPr id="92" name="Picture 4"/>
          <p:cNvPicPr/>
          <p:nvPr/>
        </p:nvPicPr>
        <p:blipFill>
          <a:blip r:embed="rId5"/>
          <a:stretch/>
        </p:blipFill>
        <p:spPr>
          <a:xfrm>
            <a:off x="4140360" y="3073320"/>
            <a:ext cx="3725640" cy="2279880"/>
          </a:xfrm>
          <a:prstGeom prst="rect">
            <a:avLst/>
          </a:prstGeom>
          <a:ln>
            <a:noFill/>
          </a:ln>
        </p:spPr>
      </p:pic>
      <p:pic>
        <p:nvPicPr>
          <p:cNvPr id="93" name="Picture 5"/>
          <p:cNvPicPr/>
          <p:nvPr/>
        </p:nvPicPr>
        <p:blipFill>
          <a:blip r:embed="rId6"/>
          <a:stretch/>
        </p:blipFill>
        <p:spPr>
          <a:xfrm>
            <a:off x="5292720" y="4218120"/>
            <a:ext cx="3402000" cy="1981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Поиск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2"/>
          <p:cNvPicPr/>
          <p:nvPr/>
        </p:nvPicPr>
        <p:blipFill>
          <a:blip r:embed="rId3"/>
          <a:stretch/>
        </p:blipFill>
        <p:spPr>
          <a:xfrm>
            <a:off x="1547640" y="4076640"/>
            <a:ext cx="6143760" cy="2320920"/>
          </a:xfrm>
          <a:prstGeom prst="rect">
            <a:avLst/>
          </a:prstGeom>
          <a:ln>
            <a:noFill/>
          </a:ln>
        </p:spPr>
      </p:pic>
      <p:pic>
        <p:nvPicPr>
          <p:cNvPr id="96" name="Picture 3"/>
          <p:cNvPicPr/>
          <p:nvPr/>
        </p:nvPicPr>
        <p:blipFill>
          <a:blip r:embed="rId4"/>
          <a:stretch/>
        </p:blipFill>
        <p:spPr>
          <a:xfrm>
            <a:off x="1547640" y="1197000"/>
            <a:ext cx="6143760" cy="233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Заключение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57160" y="1700280"/>
            <a:ext cx="7675560" cy="466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В результатом дипломного проекта: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Font typeface="Calibri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    Разработана база данных.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buClr>
                <a:srgbClr val="000000"/>
              </a:buClr>
              <a:buFont typeface="Calibri"/>
              <a:buAutoNum type="arabicPeriod"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2.     Создан интерфейс добавления, редактирования и удаления.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3.     Созданы средства поиска.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4.     Разработано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web-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приложение.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Результаты дипломной работы внедрены в Экспериментальный научно-исследовательский и методический центр “Моделирующие системы”  (Акт  об использовании дипломного проекта ). 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Экспериментальный научно-исследовательский и методический центр “Моделирующие системы”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" name="Picture 2" descr="http://www.ssl.obninsk.ru/web/002/index.nsf/27ca81d88c8b76c2c3256ec1002659d2/c3db9da7e7e8b7c8c3256f8f0024edb0/Body/0.110!OpenElement&amp;FieldElemFormat=jpg"/>
          <p:cNvPicPr/>
          <p:nvPr/>
        </p:nvPicPr>
        <p:blipFill>
          <a:blip r:embed="rId3"/>
          <a:stretch/>
        </p:blipFill>
        <p:spPr>
          <a:xfrm>
            <a:off x="3708360" y="1916280"/>
            <a:ext cx="1727280" cy="172872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971640" y="4581360"/>
            <a:ext cx="7200720" cy="119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Одним из основных направлений деятельности ЭНИМЦ МС является тренажеростроение для обучения и поддержания квалификации оперативного персонала атомных и тепловых станций, а также для обучения студентов.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2200" b="0" strike="noStrike" spc="-1">
                <a:solidFill>
                  <a:srgbClr val="000000"/>
                </a:solidFill>
                <a:latin typeface="Calibri"/>
              </a:rPr>
              <a:t>Компания обладает лицензией Федерального Надзора России по ядерной и радиационной безопасности на конструирование оборудования для атомных станций.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" name="Picture 2" descr="http://www.ssl.obninsk.ru/web/002/index.nsf/24994c7c3f861801c3256eec00326198/d63dac08bd8481c2c3256eed0040a347/Body/0.84!OpenElement&amp;FieldElemFormat=jpg"/>
          <p:cNvPicPr/>
          <p:nvPr/>
        </p:nvPicPr>
        <p:blipFill>
          <a:blip r:embed="rId3"/>
          <a:stretch/>
        </p:blipFill>
        <p:spPr>
          <a:xfrm>
            <a:off x="3462480" y="1468440"/>
            <a:ext cx="2122200" cy="3085920"/>
          </a:xfrm>
          <a:prstGeom prst="rect">
            <a:avLst/>
          </a:prstGeom>
          <a:ln>
            <a:noFill/>
          </a:ln>
        </p:spPr>
      </p:pic>
      <p:pic>
        <p:nvPicPr>
          <p:cNvPr id="58" name="Picture 4" descr="http://www.ssl.obninsk.ru/web/002/index.nsf/24994c7c3f861801c3256eec00326198/df69d7487a5cbb4dc3256f240027d771/Body/0.84!OpenElement&amp;FieldElemFormat=gif"/>
          <p:cNvPicPr/>
          <p:nvPr/>
        </p:nvPicPr>
        <p:blipFill>
          <a:blip r:embed="rId4"/>
          <a:stretch/>
        </p:blipFill>
        <p:spPr>
          <a:xfrm>
            <a:off x="900000" y="1461960"/>
            <a:ext cx="2225880" cy="3086280"/>
          </a:xfrm>
          <a:prstGeom prst="rect">
            <a:avLst/>
          </a:prstGeom>
          <a:ln>
            <a:noFill/>
          </a:ln>
        </p:spPr>
      </p:pic>
      <p:pic>
        <p:nvPicPr>
          <p:cNvPr id="59" name="Picture 6" descr="http://www.ssl.obninsk.ru/web/002/index.nsf/24994c7c3f861801c3256eec00326198/b25ed9e87501a2d2c3256f2400270385/Body/0.84!OpenElement&amp;FieldElemFormat=jpg"/>
          <p:cNvPicPr/>
          <p:nvPr/>
        </p:nvPicPr>
        <p:blipFill>
          <a:blip r:embed="rId5"/>
          <a:stretch/>
        </p:blipFill>
        <p:spPr>
          <a:xfrm>
            <a:off x="5969160" y="1450800"/>
            <a:ext cx="2141280" cy="3086280"/>
          </a:xfrm>
          <a:prstGeom prst="rect">
            <a:avLst/>
          </a:prstGeom>
          <a:ln>
            <a:noFill/>
          </a:ln>
        </p:spPr>
      </p:pic>
      <p:sp>
        <p:nvSpPr>
          <p:cNvPr id="60" name="CustomShape 2"/>
          <p:cNvSpPr/>
          <p:nvPr/>
        </p:nvSpPr>
        <p:spPr>
          <a:xfrm>
            <a:off x="1106640" y="5114880"/>
            <a:ext cx="6480000" cy="9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Множество положительных отзывов и наград, в том числе высшую общественную награду России – Премиию «Российский Национальный Олимп»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Тренажеростроение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851040" y="5166720"/>
            <a:ext cx="7632720" cy="119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spAutoFit/>
          </a:bodyPr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Компания около 20 лет разрабатывает и поставляет аналитические тренажеры для атомных и тепловых электростанций. Тренажеры являются важной частью подготовки персонала электростанций и подразделяются на полномасштабные (ПМТ) и аналитические (АТ).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3" name="Picture 4" descr="http://www.ssl.obninsk.ru/web/002/index.nsf/24994c7c3f861801c3256eec00326198/228f376ac37c3038c3256fce0047759b/Body/0.84!OpenElement&amp;FieldElemFormat=jpg"/>
          <p:cNvPicPr/>
          <p:nvPr/>
        </p:nvPicPr>
        <p:blipFill>
          <a:blip r:embed="rId3"/>
          <a:stretch/>
        </p:blipFill>
        <p:spPr>
          <a:xfrm>
            <a:off x="250920" y="1484280"/>
            <a:ext cx="3408120" cy="1297080"/>
          </a:xfrm>
          <a:prstGeom prst="rect">
            <a:avLst/>
          </a:prstGeom>
          <a:ln>
            <a:noFill/>
          </a:ln>
        </p:spPr>
      </p:pic>
      <p:sp>
        <p:nvSpPr>
          <p:cNvPr id="64" name="CustomShape 3"/>
          <p:cNvSpPr/>
          <p:nvPr/>
        </p:nvSpPr>
        <p:spPr>
          <a:xfrm>
            <a:off x="1604880" y="2828880"/>
            <a:ext cx="701640" cy="36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ПМТ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5" name="Picture 6" descr="http://www.ssl.obninsk.ru/web/002/index.nsf/24994c7c3f861801c3256eec00326198/4d1aa69300ebb4cac3256fce004898d1/Body/0.84!OpenElement&amp;FieldElemFormat=jpg"/>
          <p:cNvPicPr/>
          <p:nvPr/>
        </p:nvPicPr>
        <p:blipFill>
          <a:blip r:embed="rId4"/>
          <a:stretch/>
        </p:blipFill>
        <p:spPr>
          <a:xfrm>
            <a:off x="4433760" y="1628640"/>
            <a:ext cx="2705400" cy="1800360"/>
          </a:xfrm>
          <a:prstGeom prst="rect">
            <a:avLst/>
          </a:prstGeom>
          <a:ln>
            <a:noFill/>
          </a:ln>
        </p:spPr>
      </p:pic>
      <p:pic>
        <p:nvPicPr>
          <p:cNvPr id="66" name="Picture 8" descr="http://www.ssl.obninsk.ru/web/002/index.nsf/27ca81d88c8b76c2c3256ec1002659d2/2129296033cea455c3256ec3001c0277/Body/0.5C9C!OpenElement&amp;FieldElemFormat=jpg"/>
          <p:cNvPicPr/>
          <p:nvPr/>
        </p:nvPicPr>
        <p:blipFill>
          <a:blip r:embed="rId5"/>
          <a:stretch/>
        </p:blipFill>
        <p:spPr>
          <a:xfrm>
            <a:off x="6012000" y="3013200"/>
            <a:ext cx="2770200" cy="1847880"/>
          </a:xfrm>
          <a:prstGeom prst="rect">
            <a:avLst/>
          </a:prstGeom>
          <a:ln>
            <a:noFill/>
          </a:ln>
        </p:spPr>
      </p:pic>
      <p:pic>
        <p:nvPicPr>
          <p:cNvPr id="67" name="Picture 10" descr="http://www.ssl.obninsk.ru/web/002/index.nsf/27ca81d88c8b76c2c3256ec1002659d2/2129296033cea455c3256ec3001c0277/Body/16.3D64!OpenElement&amp;FieldElemFormat=jpg"/>
          <p:cNvPicPr/>
          <p:nvPr/>
        </p:nvPicPr>
        <p:blipFill>
          <a:blip r:embed="rId6"/>
          <a:stretch/>
        </p:blipFill>
        <p:spPr>
          <a:xfrm>
            <a:off x="2484360" y="3198960"/>
            <a:ext cx="2654280" cy="1769760"/>
          </a:xfrm>
          <a:prstGeom prst="rect">
            <a:avLst/>
          </a:prstGeom>
          <a:ln>
            <a:noFill/>
          </a:ln>
        </p:spPr>
      </p:pic>
      <p:sp>
        <p:nvSpPr>
          <p:cNvPr id="68" name="CustomShape 4"/>
          <p:cNvSpPr/>
          <p:nvPr/>
        </p:nvSpPr>
        <p:spPr>
          <a:xfrm>
            <a:off x="5387040" y="3898800"/>
            <a:ext cx="424440" cy="36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АТ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Тренажер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0" name="Picture 2" descr="http://www.atomic-energy.ru/files/images/2013/03/svbr-model2.jpg"/>
          <p:cNvPicPr/>
          <p:nvPr/>
        </p:nvPicPr>
        <p:blipFill>
          <a:blip r:embed="rId3"/>
          <a:stretch/>
        </p:blipFill>
        <p:spPr>
          <a:xfrm>
            <a:off x="507960" y="1700280"/>
            <a:ext cx="3821040" cy="2739960"/>
          </a:xfrm>
          <a:prstGeom prst="rect">
            <a:avLst/>
          </a:prstGeom>
          <a:ln>
            <a:noFill/>
          </a:ln>
        </p:spPr>
      </p:pic>
      <p:pic>
        <p:nvPicPr>
          <p:cNvPr id="71" name="Picture 4" descr="http://www.atomic-energy.ru/files/images/2013/03/svbr-model1.jpg"/>
          <p:cNvPicPr/>
          <p:nvPr/>
        </p:nvPicPr>
        <p:blipFill>
          <a:blip r:embed="rId4"/>
          <a:stretch/>
        </p:blipFill>
        <p:spPr>
          <a:xfrm>
            <a:off x="4500720" y="1700280"/>
            <a:ext cx="4217760" cy="2739960"/>
          </a:xfrm>
          <a:prstGeom prst="rect">
            <a:avLst/>
          </a:prstGeom>
          <a:ln>
            <a:noFill/>
          </a:ln>
        </p:spPr>
      </p:pic>
      <p:sp>
        <p:nvSpPr>
          <p:cNvPr id="72" name="CustomShape 2"/>
          <p:cNvSpPr/>
          <p:nvPr/>
        </p:nvSpPr>
        <p:spPr>
          <a:xfrm>
            <a:off x="561960" y="5229360"/>
            <a:ext cx="8180280" cy="91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/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ЧМИ тренажера - это информационное и моторное поле которое представлено на экранах дисплеев, а управление оборудованием осуществляется при помощи “мыши”, светового пера или сенсорных экранов.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Цель проекта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714240" y="2301840"/>
            <a:ext cx="7786800" cy="222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85480" indent="-285480"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Создать единую база данных.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85480" indent="-285480">
              <a:buClr>
                <a:srgbClr val="000000"/>
              </a:buClr>
              <a:buFont typeface="Arial"/>
              <a:buChar char="•"/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85480" indent="-285480"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Создать интерфейс добавления, редактирования и удаления.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85480" indent="-285480">
              <a:buClr>
                <a:srgbClr val="000000"/>
              </a:buClr>
              <a:buFont typeface="Arial"/>
              <a:buChar char="•"/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85480" indent="-285480"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Создание средства поиска.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85480" indent="-285480">
              <a:buClr>
                <a:srgbClr val="000000"/>
              </a:buClr>
              <a:buFont typeface="Arial"/>
              <a:buChar char="•"/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85480" indent="-285480"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 Разработать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web-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приложение.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Схема БД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6" name="Рисунок 2"/>
          <p:cNvPicPr/>
          <p:nvPr/>
        </p:nvPicPr>
        <p:blipFill>
          <a:blip r:embed="rId3"/>
          <a:stretch/>
        </p:blipFill>
        <p:spPr>
          <a:xfrm>
            <a:off x="1511280" y="1595520"/>
            <a:ext cx="6121440" cy="366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Web-</a:t>
            </a: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приложение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8" name="Picture 2" descr="Файл:Mysql.png"/>
          <p:cNvPicPr/>
          <p:nvPr/>
        </p:nvPicPr>
        <p:blipFill>
          <a:blip r:embed="rId3"/>
          <a:stretch/>
        </p:blipFill>
        <p:spPr>
          <a:xfrm>
            <a:off x="4932360" y="1687680"/>
            <a:ext cx="2238480" cy="1158840"/>
          </a:xfrm>
          <a:prstGeom prst="rect">
            <a:avLst/>
          </a:prstGeom>
          <a:ln>
            <a:noFill/>
          </a:ln>
        </p:spPr>
      </p:pic>
      <p:pic>
        <p:nvPicPr>
          <p:cNvPr id="79" name="Picture 4" descr="PHP-logo.svg"/>
          <p:cNvPicPr/>
          <p:nvPr/>
        </p:nvPicPr>
        <p:blipFill>
          <a:blip r:embed="rId4"/>
          <a:stretch/>
        </p:blipFill>
        <p:spPr>
          <a:xfrm>
            <a:off x="1851120" y="2084400"/>
            <a:ext cx="1438200" cy="762120"/>
          </a:xfrm>
          <a:prstGeom prst="rect">
            <a:avLst/>
          </a:prstGeom>
          <a:ln>
            <a:noFill/>
          </a:ln>
        </p:spPr>
      </p:pic>
      <p:pic>
        <p:nvPicPr>
          <p:cNvPr id="80" name="Picture 8" descr="http://upload.wikimedia.org/wikipedia/commons/thumb/6/61/HTML5_logo_and_wordmark.svg/512px-HTML5_logo_and_wordmark.svg.png"/>
          <p:cNvPicPr/>
          <p:nvPr/>
        </p:nvPicPr>
        <p:blipFill>
          <a:blip r:embed="rId5"/>
          <a:stretch/>
        </p:blipFill>
        <p:spPr>
          <a:xfrm>
            <a:off x="1849320" y="3271680"/>
            <a:ext cx="1729080" cy="1729080"/>
          </a:xfrm>
          <a:prstGeom prst="rect">
            <a:avLst/>
          </a:prstGeom>
          <a:ln>
            <a:noFill/>
          </a:ln>
        </p:spPr>
      </p:pic>
      <p:pic>
        <p:nvPicPr>
          <p:cNvPr id="81" name="Picture 10" descr="http://www.logotypes101.com/logos/194/830812341256B99B32E1A9F242BB9F5F/css3logo.png"/>
          <p:cNvPicPr/>
          <p:nvPr/>
        </p:nvPicPr>
        <p:blipFill>
          <a:blip r:embed="rId6"/>
          <a:stretch/>
        </p:blipFill>
        <p:spPr>
          <a:xfrm>
            <a:off x="3675240" y="3271680"/>
            <a:ext cx="1726920" cy="1729080"/>
          </a:xfrm>
          <a:prstGeom prst="rect">
            <a:avLst/>
          </a:prstGeom>
          <a:ln>
            <a:noFill/>
          </a:ln>
        </p:spPr>
      </p:pic>
      <p:pic>
        <p:nvPicPr>
          <p:cNvPr id="82" name="Picture 12" descr="http://tradebenefit.ru/icons/lang/js.png"/>
          <p:cNvPicPr/>
          <p:nvPr/>
        </p:nvPicPr>
        <p:blipFill>
          <a:blip r:embed="rId7"/>
          <a:stretch/>
        </p:blipFill>
        <p:spPr>
          <a:xfrm>
            <a:off x="5861160" y="3271680"/>
            <a:ext cx="1728720" cy="1729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Интерфейс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4" name="Picture 2"/>
          <p:cNvPicPr/>
          <p:nvPr/>
        </p:nvPicPr>
        <p:blipFill>
          <a:blip r:embed="rId3"/>
          <a:stretch/>
        </p:blipFill>
        <p:spPr>
          <a:xfrm>
            <a:off x="290520" y="1197000"/>
            <a:ext cx="3921120" cy="1957320"/>
          </a:xfrm>
          <a:prstGeom prst="rect">
            <a:avLst/>
          </a:prstGeom>
          <a:ln>
            <a:noFill/>
          </a:ln>
        </p:spPr>
      </p:pic>
      <p:pic>
        <p:nvPicPr>
          <p:cNvPr id="85" name="Picture 3"/>
          <p:cNvPicPr/>
          <p:nvPr/>
        </p:nvPicPr>
        <p:blipFill>
          <a:blip r:embed="rId4"/>
          <a:stretch/>
        </p:blipFill>
        <p:spPr>
          <a:xfrm>
            <a:off x="2700360" y="1700280"/>
            <a:ext cx="4159080" cy="2016000"/>
          </a:xfrm>
          <a:prstGeom prst="rect">
            <a:avLst/>
          </a:prstGeom>
          <a:ln>
            <a:noFill/>
          </a:ln>
        </p:spPr>
      </p:pic>
      <p:pic>
        <p:nvPicPr>
          <p:cNvPr id="86" name="Picture 4"/>
          <p:cNvPicPr/>
          <p:nvPr/>
        </p:nvPicPr>
        <p:blipFill>
          <a:blip r:embed="rId5"/>
          <a:stretch/>
        </p:blipFill>
        <p:spPr>
          <a:xfrm>
            <a:off x="5568840" y="1990800"/>
            <a:ext cx="3456000" cy="2327040"/>
          </a:xfrm>
          <a:prstGeom prst="rect">
            <a:avLst/>
          </a:prstGeom>
          <a:ln>
            <a:noFill/>
          </a:ln>
        </p:spPr>
      </p:pic>
      <p:pic>
        <p:nvPicPr>
          <p:cNvPr id="87" name="Picture 5"/>
          <p:cNvPicPr/>
          <p:nvPr/>
        </p:nvPicPr>
        <p:blipFill>
          <a:blip r:embed="rId6"/>
          <a:stretch/>
        </p:blipFill>
        <p:spPr>
          <a:xfrm>
            <a:off x="201600" y="3716280"/>
            <a:ext cx="4097520" cy="2160720"/>
          </a:xfrm>
          <a:prstGeom prst="rect">
            <a:avLst/>
          </a:prstGeom>
          <a:ln>
            <a:noFill/>
          </a:ln>
        </p:spPr>
      </p:pic>
      <p:pic>
        <p:nvPicPr>
          <p:cNvPr id="88" name="Picture 6"/>
          <p:cNvPicPr/>
          <p:nvPr/>
        </p:nvPicPr>
        <p:blipFill>
          <a:blip r:embed="rId7"/>
          <a:stretch/>
        </p:blipFill>
        <p:spPr>
          <a:xfrm>
            <a:off x="3203640" y="4290840"/>
            <a:ext cx="3308400" cy="2376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1069</Words>
  <Application>Microsoft Office PowerPoint</Application>
  <PresentationFormat>Экран (4:3)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DejaVu Sans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LEV13</dc:creator>
  <dc:description/>
  <cp:lastModifiedBy>Лиферов Евгений</cp:lastModifiedBy>
  <cp:revision>70</cp:revision>
  <dcterms:created xsi:type="dcterms:W3CDTF">2014-06-19T20:44:33Z</dcterms:created>
  <dcterms:modified xsi:type="dcterms:W3CDTF">2019-07-08T11:07:06Z</dcterms:modified>
  <dc:language>en-US</dc:language>
</cp:coreProperties>
</file>