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ee53ed721_7_2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13ee53ed721_7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3ee53ed721_7_2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13ee53ed721_7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3ee53ed721_7_2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13ee53ed721_7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3ee53ed721_7_2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13ee53ed721_7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3ee53ed721_7_3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13ee53ed721_7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3ee53ed721_7_3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13ee53ed721_7_3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3ee53ed721_7_3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13ee53ed721_7_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3ee53ed721_7_3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13ee53ed721_7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47883758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47883758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47883758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47883758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8e9f145a8_12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48e9f145a8_1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47883758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47883758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47883758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47883758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48e9f145a8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g148e9f145a8_5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148e9f145a8_5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48e9f145a8_5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g148e9f145a8_5_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ja">
                <a:solidFill>
                  <a:srgbClr val="C586C0"/>
                </a:solidFill>
                <a:latin typeface="Consolas"/>
                <a:ea typeface="Consolas"/>
                <a:cs typeface="Consolas"/>
                <a:sym typeface="Consolas"/>
              </a:rPr>
              <a:t>@startuml</a:t>
            </a:r>
            <a:r>
              <a:rPr b="0" lang="ja">
                <a:solidFill>
                  <a:srgbClr val="D4D4D4"/>
                </a:solidFill>
                <a:latin typeface="Consolas"/>
                <a:ea typeface="Consolas"/>
                <a:cs typeface="Consolas"/>
                <a:sym typeface="Consolas"/>
              </a:rPr>
              <a:t> relay scenario</a:t>
            </a:r>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title</a:t>
            </a:r>
            <a:r>
              <a:rPr b="0" lang="ja">
                <a:solidFill>
                  <a:srgbClr val="D4D4D4"/>
                </a:solidFill>
                <a:latin typeface="Consolas"/>
                <a:ea typeface="Consolas"/>
                <a:cs typeface="Consolas"/>
                <a:sym typeface="Consolas"/>
              </a:rPr>
              <a:t> </a:t>
            </a:r>
            <a:r>
              <a:rPr b="0" lang="ja">
                <a:solidFill>
                  <a:srgbClr val="DCDCAA"/>
                </a:solidFill>
                <a:latin typeface="Consolas"/>
                <a:ea typeface="Consolas"/>
                <a:cs typeface="Consolas"/>
                <a:sym typeface="Consolas"/>
              </a:rPr>
              <a:t>Scenario: relay (https://github.com/hyperledger-labs/weaver-dlt-interoperability/blob/main/rfcs/protocols/data-sharing/generic.md)</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actor</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"Alice"</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"Alice's application\n(aliceBLP + interoperationSdkPlugin)"</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box</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Destination</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"destinationRelay\n(relayBLP+fabricApiClient)"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destinationDriver</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"destinationDriver\n(fabric connector)"</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network1</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"network1\n(fabric network)"</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 box</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box</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"sourceRelay\n(relayBLP+fabricApiClient)"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sourceDriver</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"sourceDriver\n(fabric connector)"</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network2</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"network2\n(fabric network)"</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 box</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actor</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bob</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"Bob"</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9CDCFE"/>
                </a:solidFill>
                <a:latin typeface="Consolas"/>
                <a:ea typeface="Consolas"/>
                <a:cs typeface="Consolas"/>
                <a:sym typeface="Consolas"/>
              </a:rPr>
              <a:t>alice</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I want to know\nstatus of asset S\nin remote ledger</a:t>
            </a:r>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discovery?</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applicationClient.\nRequestState(networks.\nnetworks.NetworkQuery)</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1. NetworkQuery (weaver)</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1.2 Query (weaver)</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1.2a Ack (asynchronous)</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1.3 Set (internal msg\nRequestState -&gt; RemoteDB)</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sourceDriver</a:t>
            </a:r>
            <a:r>
              <a:rPr b="0" lang="ja">
                <a:solidFill>
                  <a:srgbClr val="D4D4D4"/>
                </a:solidFill>
                <a:latin typeface="Consolas"/>
                <a:ea typeface="Consolas"/>
                <a:cs typeface="Consolas"/>
                <a:sym typeface="Consolas"/>
              </a:rPr>
              <a:t>: 1.4 fabricVerifier.sendAsyncRequest(query)\ntranslated from weaver Query message</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1.4a ack</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sourceDriver</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&lt;-&gt;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network2</a:t>
            </a:r>
            <a:r>
              <a:rPr b="0" lang="ja">
                <a:solidFill>
                  <a:srgbClr val="D4D4D4"/>
                </a:solidFill>
                <a:latin typeface="Consolas"/>
                <a:ea typeface="Consolas"/>
                <a:cs typeface="Consolas"/>
                <a:sym typeface="Consolas"/>
              </a:rPr>
              <a:t>: 1.5 invoking smart contract\nin InteroperationModule</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sourceDriver</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1.5a Ack</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sourceDriver</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1.6 ViewPayload (weaver)</a:t>
            </a:r>
            <a:endParaRPr/>
          </a:p>
          <a:p>
            <a:pPr indent="0" lvl="0" marL="0" rtl="0" algn="l">
              <a:spcBef>
                <a:spcPts val="0"/>
              </a:spcBef>
              <a:spcAft>
                <a:spcPts val="0"/>
              </a:spcAft>
              <a:buNone/>
            </a:pPr>
            <a:r>
              <a:rPr b="0" lang="ja">
                <a:solidFill>
                  <a:srgbClr val="569CD6"/>
                </a:solidFill>
                <a:latin typeface="Consolas"/>
                <a:ea typeface="Consolas"/>
                <a:cs typeface="Consolas"/>
                <a:sym typeface="Consolas"/>
              </a:rPr>
              <a:t>note right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D4D4D4"/>
                </a:solidFill>
                <a:latin typeface="Consolas"/>
                <a:ea typeface="Consolas"/>
                <a:cs typeface="Consolas"/>
                <a:sym typeface="Consolas"/>
              </a:rPr>
              <a:t>existing connector / BLP cannot</a:t>
            </a:r>
            <a:endParaRPr/>
          </a:p>
          <a:p>
            <a:pPr indent="0" lvl="0" marL="0" rtl="0" algn="l">
              <a:spcBef>
                <a:spcPts val="0"/>
              </a:spcBef>
              <a:spcAft>
                <a:spcPts val="0"/>
              </a:spcAft>
              <a:buNone/>
            </a:pPr>
            <a:r>
              <a:rPr b="0" lang="ja">
                <a:solidFill>
                  <a:srgbClr val="D4D4D4"/>
                </a:solidFill>
                <a:latin typeface="Consolas"/>
                <a:ea typeface="Consolas"/>
                <a:cs typeface="Consolas"/>
                <a:sym typeface="Consolas"/>
              </a:rPr>
              <a:t>talk in this direction.</a:t>
            </a:r>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D4D4D4"/>
                </a:solidFill>
                <a:latin typeface="Consolas"/>
                <a:ea typeface="Consolas"/>
                <a:cs typeface="Consolas"/>
                <a:sym typeface="Consolas"/>
              </a:rPr>
              <a:t>I'm assuming this ViewPayload</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D4D4D4"/>
                </a:solidFill>
                <a:latin typeface="Consolas"/>
                <a:ea typeface="Consolas"/>
                <a:cs typeface="Consolas"/>
                <a:sym typeface="Consolas"/>
              </a:rPr>
              <a:t>contains the response to Query.</a:t>
            </a:r>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D4D4D4"/>
                </a:solidFill>
                <a:latin typeface="Consolas"/>
                <a:ea typeface="Consolas"/>
                <a:cs typeface="Consolas"/>
                <a:sym typeface="Consolas"/>
              </a:rPr>
              <a:t>If that is the case, you may want to use</a:t>
            </a:r>
            <a:endParaRPr/>
          </a:p>
          <a:p>
            <a:pPr indent="0" lvl="0" marL="0" rtl="0" algn="l">
              <a:spcBef>
                <a:spcPts val="0"/>
              </a:spcBef>
              <a:spcAft>
                <a:spcPts val="0"/>
              </a:spcAft>
              <a:buNone/>
            </a:pPr>
            <a:r>
              <a:rPr b="0" lang="ja">
                <a:solidFill>
                  <a:srgbClr val="D4D4D4"/>
                </a:solidFill>
                <a:latin typeface="Consolas"/>
                <a:ea typeface="Consolas"/>
                <a:cs typeface="Consolas"/>
                <a:sym typeface="Consolas"/>
              </a:rPr>
              <a:t>sendSyncRequest in step 1.4 and</a:t>
            </a:r>
            <a:endParaRPr/>
          </a:p>
          <a:p>
            <a:pPr indent="0" lvl="0" marL="0" rtl="0" algn="l">
              <a:spcBef>
                <a:spcPts val="0"/>
              </a:spcBef>
              <a:spcAft>
                <a:spcPts val="0"/>
              </a:spcAft>
              <a:buNone/>
            </a:pPr>
            <a:r>
              <a:rPr b="0" lang="ja">
                <a:solidFill>
                  <a:srgbClr val="D4D4D4"/>
                </a:solidFill>
                <a:latin typeface="Consolas"/>
                <a:ea typeface="Consolas"/>
                <a:cs typeface="Consolas"/>
                <a:sym typeface="Consolas"/>
              </a:rPr>
              <a:t>block until it receives the response.</a:t>
            </a:r>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 note</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1.7</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1.8 ViewPayload</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sourceDriver</a:t>
            </a:r>
            <a:r>
              <a:rPr b="0" lang="ja">
                <a:solidFill>
                  <a:srgbClr val="D4D4D4"/>
                </a:solidFill>
                <a:latin typeface="Consolas"/>
                <a:ea typeface="Consolas"/>
                <a:cs typeface="Consolas"/>
                <a:sym typeface="Consolas"/>
              </a:rPr>
              <a:t>: 1.8a Ack</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1.9 Set (internal msg SendState -&gt; Local DB)</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sourceRelay</a:t>
            </a:r>
            <a:r>
              <a:rPr b="0" lang="ja">
                <a:solidFill>
                  <a:srgbClr val="D4D4D4"/>
                </a:solidFill>
                <a:latin typeface="Consolas"/>
                <a:ea typeface="Consolas"/>
                <a:cs typeface="Consolas"/>
                <a:sym typeface="Consolas"/>
              </a:rPr>
              <a:t>: 1.10 Ack</a:t>
            </a:r>
            <a:endParaRPr/>
          </a:p>
          <a:p>
            <a:pPr indent="0" lvl="0" marL="0" rtl="0" algn="l">
              <a:spcBef>
                <a:spcPts val="0"/>
              </a:spcBef>
              <a:spcAft>
                <a:spcPts val="0"/>
              </a:spcAft>
              <a:buNone/>
            </a:pP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poll until data gets ready</a:t>
            </a:r>
            <a:r>
              <a:rPr b="0" lang="ja">
                <a:solidFill>
                  <a:srgbClr val="D4D4D4"/>
                </a:solidFill>
                <a:latin typeface="Consolas"/>
                <a:ea typeface="Consolas"/>
                <a:cs typeface="Consolas"/>
                <a:sym typeface="Consolas"/>
              </a:rPr>
              <a:t> ==</a:t>
            </a:r>
            <a:endParaRPr/>
          </a:p>
          <a:p>
            <a:pPr indent="0" lvl="0" marL="0" rtl="0" algn="l">
              <a:spcBef>
                <a:spcPts val="0"/>
              </a:spcBef>
              <a:spcAft>
                <a:spcPts val="0"/>
              </a:spcAft>
              <a:buNone/>
            </a:pPr>
            <a:r>
              <a:rPr b="0" lang="ja">
                <a:solidFill>
                  <a:srgbClr val="569CD6"/>
                </a:solidFill>
                <a:latin typeface="Consolas"/>
                <a:ea typeface="Consolas"/>
                <a:cs typeface="Consolas"/>
                <a:sym typeface="Consolas"/>
              </a:rPr>
              <a:t>loop</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2 GetStateMesasge</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destinationRelay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2.2 RequestState</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t>
            </a:r>
            <a:r>
              <a:rPr b="0" lang="ja">
                <a:solidFill>
                  <a:srgbClr val="D4D4D4"/>
                </a:solidFill>
                <a:latin typeface="Consolas"/>
                <a:ea typeface="Consolas"/>
                <a:cs typeface="Consolas"/>
                <a:sym typeface="Consolas"/>
              </a:rPr>
              <a:t>: here's the data you requested</a:t>
            </a:r>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br>
              <a:rPr b="0" lang="ja">
                <a:solidFill>
                  <a:srgbClr val="D4D4D4"/>
                </a:solidFill>
                <a:latin typeface="Consolas"/>
                <a:ea typeface="Consolas"/>
                <a:cs typeface="Consolas"/>
                <a:sym typeface="Consolas"/>
              </a:rPr>
            </a:br>
            <a:endParaRPr b="0">
              <a:solidFill>
                <a:srgbClr val="D4D4D4"/>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758" name="Google Shape;758;g148e9f145a8_5_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48e9f145a8_5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g148e9f145a8_5_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ja">
                <a:solidFill>
                  <a:srgbClr val="C586C0"/>
                </a:solidFill>
                <a:latin typeface="Consolas"/>
                <a:ea typeface="Consolas"/>
                <a:cs typeface="Consolas"/>
                <a:sym typeface="Consolas"/>
              </a:rPr>
              <a:t>@startuml</a:t>
            </a:r>
            <a:r>
              <a:rPr b="0" lang="ja">
                <a:solidFill>
                  <a:srgbClr val="D4D4D4"/>
                </a:solidFill>
                <a:latin typeface="Consolas"/>
                <a:ea typeface="Consolas"/>
                <a:cs typeface="Consolas"/>
                <a:sym typeface="Consolas"/>
              </a:rPr>
              <a:t> asset transfer scenario</a:t>
            </a:r>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title</a:t>
            </a:r>
            <a:r>
              <a:rPr b="0" lang="ja">
                <a:solidFill>
                  <a:srgbClr val="D4D4D4"/>
                </a:solidFill>
                <a:latin typeface="Consolas"/>
                <a:ea typeface="Consolas"/>
                <a:cs typeface="Consolas"/>
                <a:sym typeface="Consolas"/>
              </a:rPr>
              <a:t> </a:t>
            </a:r>
            <a:r>
              <a:rPr b="0" lang="ja">
                <a:solidFill>
                  <a:srgbClr val="DCDCAA"/>
                </a:solidFill>
                <a:latin typeface="Consolas"/>
                <a:ea typeface="Consolas"/>
                <a:cs typeface="Consolas"/>
                <a:sym typeface="Consolas"/>
              </a:rPr>
              <a:t>Scenario: asset transfer (https://github.com/hyperledger-labs/weaver-dlt-interoperability/blob/main/rfcs/protocols/asset-transfer/generic.md)</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actor</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"Alice"</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"Alice's application\n(aliceBLP + interoperationSdkPlugin)"</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box</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networkARelay</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"networkARelay\n(relayBLP+fabricApiClient)"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networkADriver</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"networkADriver\n(fabric connector)"</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ledgerA</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"Ledger A \n(fabric network1)"</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 box</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box</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networkBRelay</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"networkBRelay\n(relayBLP+fabricApiClient)"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networkBDriver</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"networkBDriver\n(fabric connector)"</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ledgerB</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"Ledger B\n(fabric network2)"</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 box</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participant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bobApp</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"Bob's application\n(bobBLP + interoperationSdkPlugin)"</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actor</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bob</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as</a:t>
            </a:r>
            <a:r>
              <a:rPr b="0" lang="ja">
                <a:solidFill>
                  <a:srgbClr val="D4D4D4"/>
                </a:solidFill>
                <a:latin typeface="Consolas"/>
                <a:ea typeface="Consolas"/>
                <a:cs typeface="Consolas"/>
                <a:sym typeface="Consolas"/>
              </a:rPr>
              <a:t> </a:t>
            </a:r>
            <a:r>
              <a:rPr b="0" lang="ja">
                <a:solidFill>
                  <a:srgbClr val="CE9178"/>
                </a:solidFill>
                <a:latin typeface="Consolas"/>
                <a:ea typeface="Consolas"/>
                <a:cs typeface="Consolas"/>
                <a:sym typeface="Consolas"/>
              </a:rPr>
              <a:t>"Bob"</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9CDCFE"/>
                </a:solidFill>
                <a:latin typeface="Consolas"/>
                <a:ea typeface="Consolas"/>
                <a:cs typeface="Consolas"/>
                <a:sym typeface="Consolas"/>
              </a:rPr>
              <a:t>alice</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I want to pledge asset S to Bob</a:t>
            </a:r>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discovery?</a:t>
            </a:r>
            <a:endParaRPr/>
          </a:p>
          <a:p>
            <a:pPr indent="0" lvl="0" marL="0" rtl="0" algn="l">
              <a:spcBef>
                <a:spcPts val="0"/>
              </a:spcBef>
              <a:spcAft>
                <a:spcPts val="0"/>
              </a:spcAft>
              <a:buNone/>
            </a:pPr>
            <a:r>
              <a:rPr b="0" lang="ja">
                <a:solidFill>
                  <a:srgbClr val="569CD6"/>
                </a:solidFill>
                <a:latin typeface="Consolas"/>
                <a:ea typeface="Consolas"/>
                <a:cs typeface="Consolas"/>
                <a:sym typeface="Consolas"/>
              </a:rPr>
              <a:t>group</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1</a:t>
            </a:r>
            <a:r>
              <a:rPr b="0" lang="ja">
                <a:solidFill>
                  <a:srgbClr val="C586C0"/>
                </a:solidFill>
                <a:latin typeface="Consolas"/>
                <a:ea typeface="Consolas"/>
                <a:cs typeface="Consolas"/>
                <a:sym typeface="Consolas"/>
              </a:rPr>
              <a: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pledges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asset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to</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Bob</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in</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Ledger</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with</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expiration</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time</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epoch</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networkARelay</a:t>
            </a:r>
            <a:r>
              <a:rPr b="0" lang="ja">
                <a:solidFill>
                  <a:srgbClr val="D4D4D4"/>
                </a:solidFill>
                <a:latin typeface="Consolas"/>
                <a:ea typeface="Consolas"/>
                <a:cs typeface="Consolas"/>
                <a:sym typeface="Consolas"/>
              </a:rPr>
              <a:t>: requesting InteroperationModule\nsmart contract invocation</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networkARelay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networkADriver</a:t>
            </a:r>
            <a:r>
              <a:rPr b="0" lang="ja">
                <a:solidFill>
                  <a:srgbClr val="D4D4D4"/>
                </a:solidFill>
                <a:latin typeface="Consolas"/>
                <a:ea typeface="Consolas"/>
                <a:cs typeface="Consolas"/>
                <a:sym typeface="Consolas"/>
              </a:rPr>
              <a:t>: requesting InteroperationModule\nsmart contract invocation</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networkADriver</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&lt;-&gt;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ledgerA</a:t>
            </a:r>
            <a:r>
              <a:rPr b="0" lang="ja">
                <a:solidFill>
                  <a:srgbClr val="D4D4D4"/>
                </a:solidFill>
                <a:latin typeface="Consolas"/>
                <a:ea typeface="Consolas"/>
                <a:cs typeface="Consolas"/>
                <a:sym typeface="Consolas"/>
              </a:rPr>
              <a:t>: invoke smart contract</a:t>
            </a:r>
            <a:endParaRPr/>
          </a:p>
          <a:p>
            <a:pPr indent="0" lvl="0" marL="0" rtl="0" algn="l">
              <a:spcBef>
                <a:spcPts val="0"/>
              </a:spcBef>
              <a:spcAft>
                <a:spcPts val="0"/>
              </a:spcAft>
              <a:buNone/>
            </a:pPr>
            <a:r>
              <a:rPr b="0" lang="ja">
                <a:solidFill>
                  <a:srgbClr val="569CD6"/>
                </a:solidFill>
                <a:latin typeface="Consolas"/>
                <a:ea typeface="Consolas"/>
                <a:cs typeface="Consolas"/>
                <a:sym typeface="Consolas"/>
              </a:rPr>
              <a:t>note</a:t>
            </a:r>
            <a:r>
              <a:rPr b="0" lang="ja">
                <a:solidFill>
                  <a:srgbClr val="D4D4D4"/>
                </a:solidFill>
                <a:latin typeface="Consolas"/>
                <a:ea typeface="Consolas"/>
                <a:cs typeface="Consolas"/>
                <a:sym typeface="Consolas"/>
              </a:rPr>
              <a:t> </a:t>
            </a:r>
            <a:r>
              <a:rPr b="0" lang="ja">
                <a:solidFill>
                  <a:srgbClr val="569CD6"/>
                </a:solidFill>
                <a:latin typeface="Consolas"/>
                <a:ea typeface="Consolas"/>
                <a:cs typeface="Consolas"/>
                <a:sym typeface="Consolas"/>
              </a:rPr>
              <a:t>over</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ledgerA</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D4D4D4"/>
                </a:solidFill>
                <a:latin typeface="Consolas"/>
                <a:ea typeface="Consolas"/>
                <a:cs typeface="Consolas"/>
                <a:sym typeface="Consolas"/>
              </a:rPr>
              <a:t>Alice's asset is pledged</a:t>
            </a:r>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 note</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9CDCFE"/>
                </a:solidFill>
                <a:latin typeface="Consolas"/>
                <a:ea typeface="Consolas"/>
                <a:cs typeface="Consolas"/>
                <a:sym typeface="Consolas"/>
              </a:rPr>
              <a:t>networkARelay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pledge step is finished</a:t>
            </a:r>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discovering bobApp?</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bobApp</a:t>
            </a:r>
            <a:r>
              <a:rPr b="0" lang="ja">
                <a:solidFill>
                  <a:srgbClr val="D4D4D4"/>
                </a:solidFill>
                <a:latin typeface="Consolas"/>
                <a:ea typeface="Consolas"/>
                <a:cs typeface="Consolas"/>
                <a:sym typeface="Consolas"/>
              </a:rPr>
              <a:t>: pledge (sent through networkRelays? or directly?)</a:t>
            </a:r>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group</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2</a:t>
            </a:r>
            <a:r>
              <a:rPr b="0" lang="ja">
                <a:solidFill>
                  <a:srgbClr val="C586C0"/>
                </a:solidFill>
                <a:latin typeface="Consolas"/>
                <a:ea typeface="Consolas"/>
                <a:cs typeface="Consolas"/>
                <a:sym typeface="Consolas"/>
              </a:rPr>
              <a: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Bob</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audits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pledge</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status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of</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asset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in</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ledger</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by</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using</a:t>
            </a:r>
            <a:r>
              <a:rPr b="0" lang="ja">
                <a:solidFill>
                  <a:srgbClr val="D4D4D4"/>
                </a:solidFill>
                <a:latin typeface="Consolas"/>
                <a:ea typeface="Consolas"/>
                <a:cs typeface="Consolas"/>
                <a:sym typeface="Consolas"/>
              </a:rPr>
              <a:t>\</a:t>
            </a:r>
            <a:r>
              <a:rPr b="0" lang="ja">
                <a:solidFill>
                  <a:srgbClr val="9CDCFE"/>
                </a:solidFill>
                <a:latin typeface="Consolas"/>
                <a:ea typeface="Consolas"/>
                <a:cs typeface="Consolas"/>
                <a:sym typeface="Consolas"/>
              </a:rPr>
              <a:t>na</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cross</a:t>
            </a:r>
            <a:r>
              <a:rPr b="0" lang="ja">
                <a:solidFill>
                  <a:srgbClr val="C586C0"/>
                </a:solidFill>
                <a:latin typeface="Consolas"/>
                <a:ea typeface="Consolas"/>
                <a:cs typeface="Consolas"/>
                <a:sym typeface="Consolas"/>
              </a:rPr>
              <a:t>-</a:t>
            </a:r>
            <a:r>
              <a:rPr b="0" lang="ja">
                <a:solidFill>
                  <a:srgbClr val="9CDCFE"/>
                </a:solidFill>
                <a:latin typeface="Consolas"/>
                <a:ea typeface="Consolas"/>
                <a:cs typeface="Consolas"/>
                <a:sym typeface="Consolas"/>
              </a:rPr>
              <a:t>network</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data</a:t>
            </a:r>
            <a:r>
              <a:rPr b="0" lang="ja">
                <a:solidFill>
                  <a:srgbClr val="C586C0"/>
                </a:solidFill>
                <a:latin typeface="Consolas"/>
                <a:ea typeface="Consolas"/>
                <a:cs typeface="Consolas"/>
                <a:sym typeface="Consolas"/>
              </a:rPr>
              <a:t>-</a:t>
            </a:r>
            <a:r>
              <a:rPr b="0" lang="ja">
                <a:solidFill>
                  <a:srgbClr val="9CDCFE"/>
                </a:solidFill>
                <a:latin typeface="Consolas"/>
                <a:ea typeface="Consolas"/>
                <a:cs typeface="Consolas"/>
                <a:sym typeface="Consolas"/>
              </a:rPr>
              <a:t>sharing</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query</a:t>
            </a:r>
            <a:r>
              <a:rPr b="0" lang="ja">
                <a:solidFill>
                  <a:srgbClr val="C586C0"/>
                </a:solidFill>
                <a:latin typeface="Consolas"/>
                <a:ea typeface="Consolas"/>
                <a:cs typeface="Consolas"/>
                <a:sym typeface="Consolas"/>
              </a:rPr>
              <a: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bobApp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&lt;-&gt;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networkARelay</a:t>
            </a:r>
            <a:r>
              <a:rPr b="0" lang="ja">
                <a:solidFill>
                  <a:srgbClr val="D4D4D4"/>
                </a:solidFill>
                <a:latin typeface="Consolas"/>
                <a:ea typeface="Consolas"/>
                <a:cs typeface="Consolas"/>
                <a:sym typeface="Consolas"/>
              </a:rPr>
              <a:t>: bobApp checks ledgerA status\nusing Cross-network data sharing protocol (RFC: 02-001).\nsee 'relay.pu' for the steps</a:t>
            </a:r>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group</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3</a:t>
            </a:r>
            <a:r>
              <a:rPr b="0" lang="ja">
                <a:solidFill>
                  <a:srgbClr val="C586C0"/>
                </a:solidFill>
                <a:latin typeface="Consolas"/>
                <a:ea typeface="Consolas"/>
                <a:cs typeface="Consolas"/>
                <a:sym typeface="Consolas"/>
              </a:rPr>
              <a: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Bob</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claims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with</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proof</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from</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step</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2</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of</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active</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pledge</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in</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ledger</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a:t>
            </a:r>
            <a:r>
              <a:rPr b="0" lang="ja">
                <a:solidFill>
                  <a:srgbClr val="C586C0"/>
                </a:solidFill>
                <a:latin typeface="Consolas"/>
                <a:ea typeface="Consolas"/>
                <a:cs typeface="Consolas"/>
                <a:sym typeface="Consolas"/>
              </a:rPr>
              <a: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bobApp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networkBRelay</a:t>
            </a:r>
            <a:r>
              <a:rPr b="0" lang="ja">
                <a:solidFill>
                  <a:srgbClr val="D4D4D4"/>
                </a:solidFill>
                <a:latin typeface="Consolas"/>
                <a:ea typeface="Consolas"/>
                <a:cs typeface="Consolas"/>
                <a:sym typeface="Consolas"/>
              </a:rPr>
              <a:t>: claim(S, proofFromStep2)</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networkBRelay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networkBDriver</a:t>
            </a:r>
            <a:r>
              <a:rPr b="0" lang="ja">
                <a:solidFill>
                  <a:srgbClr val="D4D4D4"/>
                </a:solidFill>
                <a:latin typeface="Consolas"/>
                <a:ea typeface="Consolas"/>
                <a:cs typeface="Consolas"/>
                <a:sym typeface="Consolas"/>
              </a:rPr>
              <a:t>: invoke</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networkBDriver</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&lt;-&gt;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ledgerB</a:t>
            </a:r>
            <a:r>
              <a:rPr b="0" lang="ja">
                <a:solidFill>
                  <a:srgbClr val="D4D4D4"/>
                </a:solidFill>
                <a:latin typeface="Consolas"/>
                <a:ea typeface="Consolas"/>
                <a:cs typeface="Consolas"/>
                <a:sym typeface="Consolas"/>
              </a:rPr>
              <a:t>: invoke</a:t>
            </a:r>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networkBRelay</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bobApp</a:t>
            </a:r>
            <a:r>
              <a:rPr b="0" lang="ja">
                <a:solidFill>
                  <a:srgbClr val="D4D4D4"/>
                </a:solidFill>
                <a:latin typeface="Consolas"/>
                <a:ea typeface="Consolas"/>
                <a:cs typeface="Consolas"/>
                <a:sym typeface="Consolas"/>
              </a:rPr>
              <a:t>: claim is finished</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bobApp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bobApp</a:t>
            </a:r>
            <a:r>
              <a:rPr b="0" lang="ja">
                <a:solidFill>
                  <a:srgbClr val="D4D4D4"/>
                </a:solidFill>
                <a:latin typeface="Consolas"/>
                <a:ea typeface="Consolas"/>
                <a:cs typeface="Consolas"/>
                <a:sym typeface="Consolas"/>
              </a:rPr>
              <a:t>: discover aliceApp?</a:t>
            </a:r>
            <a:endParaRPr/>
          </a:p>
          <a:p>
            <a:pPr indent="0" lvl="0" marL="0" rtl="0" algn="l">
              <a:spcBef>
                <a:spcPts val="0"/>
              </a:spcBef>
              <a:spcAft>
                <a:spcPts val="0"/>
              </a:spcAft>
              <a:buNone/>
            </a:pPr>
            <a:r>
              <a:rPr b="0" lang="ja">
                <a:solidFill>
                  <a:srgbClr val="9CDCFE"/>
                </a:solidFill>
                <a:latin typeface="Consolas"/>
                <a:ea typeface="Consolas"/>
                <a:cs typeface="Consolas"/>
                <a:sym typeface="Consolas"/>
              </a:rPr>
              <a:t>bobApp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claim</a:t>
            </a:r>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r>
              <a:rPr b="0" lang="ja">
                <a:solidFill>
                  <a:srgbClr val="569CD6"/>
                </a:solidFill>
                <a:latin typeface="Consolas"/>
                <a:ea typeface="Consolas"/>
                <a:cs typeface="Consolas"/>
                <a:sym typeface="Consolas"/>
              </a:rPr>
              <a:t>loop</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until</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time</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exceeds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group</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4</a:t>
            </a:r>
            <a:r>
              <a:rPr b="0" lang="ja">
                <a:solidFill>
                  <a:srgbClr val="C586C0"/>
                </a:solidFill>
                <a:latin typeface="Consolas"/>
                <a:ea typeface="Consolas"/>
                <a:cs typeface="Consolas"/>
                <a:sym typeface="Consolas"/>
              </a:rPr>
              <a: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Alice</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audits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claim</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status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of</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S</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in</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ledger</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by</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Bob</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using</a:t>
            </a:r>
            <a:r>
              <a:rPr b="0" lang="ja">
                <a:solidFill>
                  <a:srgbClr val="D4D4D4"/>
                </a:solidFill>
                <a:latin typeface="Consolas"/>
                <a:ea typeface="Consolas"/>
                <a:cs typeface="Consolas"/>
                <a:sym typeface="Consolas"/>
              </a:rPr>
              <a:t>\</a:t>
            </a:r>
            <a:r>
              <a:rPr b="0" lang="ja">
                <a:solidFill>
                  <a:srgbClr val="9CDCFE"/>
                </a:solidFill>
                <a:latin typeface="Consolas"/>
                <a:ea typeface="Consolas"/>
                <a:cs typeface="Consolas"/>
                <a:sym typeface="Consolas"/>
              </a:rPr>
              <a:t>na</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cross</a:t>
            </a:r>
            <a:r>
              <a:rPr b="0" lang="ja">
                <a:solidFill>
                  <a:srgbClr val="C586C0"/>
                </a:solidFill>
                <a:latin typeface="Consolas"/>
                <a:ea typeface="Consolas"/>
                <a:cs typeface="Consolas"/>
                <a:sym typeface="Consolas"/>
              </a:rPr>
              <a:t>-</a:t>
            </a:r>
            <a:r>
              <a:rPr b="0" lang="ja">
                <a:solidFill>
                  <a:srgbClr val="9CDCFE"/>
                </a:solidFill>
                <a:latin typeface="Consolas"/>
                <a:ea typeface="Consolas"/>
                <a:cs typeface="Consolas"/>
                <a:sym typeface="Consolas"/>
              </a:rPr>
              <a:t>network</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data</a:t>
            </a:r>
            <a:r>
              <a:rPr b="0" lang="ja">
                <a:solidFill>
                  <a:srgbClr val="C586C0"/>
                </a:solidFill>
                <a:latin typeface="Consolas"/>
                <a:ea typeface="Consolas"/>
                <a:cs typeface="Consolas"/>
                <a:sym typeface="Consolas"/>
              </a:rPr>
              <a:t>-</a:t>
            </a:r>
            <a:r>
              <a:rPr b="0" lang="ja">
                <a:solidFill>
                  <a:srgbClr val="9CDCFE"/>
                </a:solidFill>
                <a:latin typeface="Consolas"/>
                <a:ea typeface="Consolas"/>
                <a:cs typeface="Consolas"/>
                <a:sym typeface="Consolas"/>
              </a:rPr>
              <a:t>sharing</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query</a:t>
            </a:r>
            <a:r>
              <a:rPr b="0" lang="ja">
                <a:solidFill>
                  <a:srgbClr val="C586C0"/>
                </a:solidFill>
                <a:latin typeface="Consolas"/>
                <a:ea typeface="Consolas"/>
                <a:cs typeface="Consolas"/>
                <a:sym typeface="Consolas"/>
              </a:rPr>
              <a:t>.</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9CDCFE"/>
                </a:solidFill>
                <a:latin typeface="Consolas"/>
                <a:ea typeface="Consolas"/>
                <a:cs typeface="Consolas"/>
                <a:sym typeface="Consolas"/>
              </a:rPr>
              <a:t>aliceApp</a:t>
            </a:r>
            <a:r>
              <a:rPr b="0" lang="ja">
                <a:solidFill>
                  <a:srgbClr val="D4D4D4"/>
                </a:solidFill>
                <a:latin typeface="Consolas"/>
                <a:ea typeface="Consolas"/>
                <a:cs typeface="Consolas"/>
                <a:sym typeface="Consolas"/>
              </a:rPr>
              <a:t> </a:t>
            </a:r>
            <a:r>
              <a:rPr b="0" lang="ja">
                <a:solidFill>
                  <a:srgbClr val="C586C0"/>
                </a:solidFill>
                <a:latin typeface="Consolas"/>
                <a:ea typeface="Consolas"/>
                <a:cs typeface="Consolas"/>
                <a:sym typeface="Consolas"/>
              </a:rPr>
              <a:t>&lt;-&gt;</a:t>
            </a:r>
            <a:r>
              <a:rPr b="0" lang="ja">
                <a:solidFill>
                  <a:srgbClr val="D4D4D4"/>
                </a:solidFill>
                <a:latin typeface="Consolas"/>
                <a:ea typeface="Consolas"/>
                <a:cs typeface="Consolas"/>
                <a:sym typeface="Consolas"/>
              </a:rPr>
              <a:t> </a:t>
            </a:r>
            <a:r>
              <a:rPr b="0" lang="ja">
                <a:solidFill>
                  <a:srgbClr val="9CDCFE"/>
                </a:solidFill>
                <a:latin typeface="Consolas"/>
                <a:ea typeface="Consolas"/>
                <a:cs typeface="Consolas"/>
                <a:sym typeface="Consolas"/>
              </a:rPr>
              <a:t>networkBRelay</a:t>
            </a:r>
            <a:r>
              <a:rPr b="0" lang="ja">
                <a:solidFill>
                  <a:srgbClr val="D4D4D4"/>
                </a:solidFill>
                <a:latin typeface="Consolas"/>
                <a:ea typeface="Consolas"/>
                <a:cs typeface="Consolas"/>
                <a:sym typeface="Consolas"/>
              </a:rPr>
              <a:t>: aliceApp checks ledgerB status\nusing Cross-network data sharing protocol (RFC: 02-001).\nsee 'relay.pu' for the steps</a:t>
            </a:r>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a:t>
            </a:r>
            <a:endParaRPr b="0">
              <a:solidFill>
                <a:srgbClr val="D4D4D4"/>
              </a:solidFill>
              <a:latin typeface="Consolas"/>
              <a:ea typeface="Consolas"/>
              <a:cs typeface="Consolas"/>
              <a:sym typeface="Consolas"/>
            </a:endParaRPr>
          </a:p>
          <a:p>
            <a:pPr indent="0" lvl="0" marL="0" rtl="0" algn="l">
              <a:spcBef>
                <a:spcPts val="0"/>
              </a:spcBef>
              <a:spcAft>
                <a:spcPts val="0"/>
              </a:spcAft>
              <a:buNone/>
            </a:pPr>
            <a:r>
              <a:rPr b="0" lang="ja">
                <a:solidFill>
                  <a:srgbClr val="569CD6"/>
                </a:solidFill>
                <a:latin typeface="Consolas"/>
                <a:ea typeface="Consolas"/>
                <a:cs typeface="Consolas"/>
                <a:sym typeface="Consolas"/>
              </a:rPr>
              <a:t>end </a:t>
            </a:r>
            <a:endParaRPr b="0">
              <a:solidFill>
                <a:srgbClr val="D4D4D4"/>
              </a:solidFill>
              <a:latin typeface="Consolas"/>
              <a:ea typeface="Consolas"/>
              <a:cs typeface="Consolas"/>
              <a:sym typeface="Consolas"/>
            </a:endParaRPr>
          </a:p>
          <a:p>
            <a:pPr indent="0" lvl="0" marL="0" rtl="0" algn="l">
              <a:spcBef>
                <a:spcPts val="0"/>
              </a:spcBef>
              <a:spcAft>
                <a:spcPts val="0"/>
              </a:spcAft>
              <a:buNone/>
            </a:pPr>
            <a:br>
              <a:rPr b="0" lang="ja">
                <a:solidFill>
                  <a:srgbClr val="D4D4D4"/>
                </a:solidFill>
                <a:latin typeface="Consolas"/>
                <a:ea typeface="Consolas"/>
                <a:cs typeface="Consolas"/>
                <a:sym typeface="Consolas"/>
              </a:rPr>
            </a:br>
            <a:endParaRPr b="0">
              <a:solidFill>
                <a:srgbClr val="D4D4D4"/>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766" name="Google Shape;766;g148e9f145a8_5_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48e9f145a8_17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g148e9f145a8_1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6aeac6437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16aeac64379_1_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6aeac6437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g16aeac64379_1_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6aeac64379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g16aeac64379_1_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6aeac64379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g16aeac64379_1_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ee53ed721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3ee53ed72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6e1ef6e09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0" name="Google Shape;890;g16e1ef6e09b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ee53ed721_0_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3ee53ed721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ee53ed72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ee53ed72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ee53ed721_7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3ee53ed721_7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ee53ed721_7_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3ee53ed721_7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ee53ed721_7_1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3ee53ed721_7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3ee53ed721_7_17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13ee53ed721_7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2" name="Google Shape;52;p13"/>
          <p:cNvSpPr txBox="1"/>
          <p:nvPr>
            <p:ph idx="1" type="body"/>
          </p:nvPr>
        </p:nvSpPr>
        <p:spPr>
          <a:xfrm>
            <a:off x="184639" y="731776"/>
            <a:ext cx="8761535" cy="39237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184639" y="731776"/>
            <a:ext cx="8761535" cy="39237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3"/>
          <p:cNvSpPr/>
          <p:nvPr>
            <p:ph idx="2" type="pic"/>
          </p:nvPr>
        </p:nvSpPr>
        <p:spPr>
          <a:xfrm>
            <a:off x="3887391" y="740569"/>
            <a:ext cx="4629150" cy="3655219"/>
          </a:xfrm>
          <a:prstGeom prst="rect">
            <a:avLst/>
          </a:prstGeom>
          <a:noFill/>
          <a:ln>
            <a:noFill/>
          </a:ln>
        </p:spPr>
      </p:sp>
      <p:sp>
        <p:nvSpPr>
          <p:cNvPr id="115" name="Google Shape;115;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2603531" y="-1687116"/>
            <a:ext cx="3923750" cy="876153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5" name="Shape 135"/>
        <p:cNvGrpSpPr/>
        <p:nvPr/>
      </p:nvGrpSpPr>
      <p:grpSpPr>
        <a:xfrm>
          <a:off x="0" y="0"/>
          <a:ext cx="0" cy="0"/>
          <a:chOff x="0" y="0"/>
          <a:chExt cx="0" cy="0"/>
        </a:xfrm>
      </p:grpSpPr>
      <p:sp>
        <p:nvSpPr>
          <p:cNvPr id="136" name="Google Shape;136;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7" name="Google Shape;137;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8" name="Google Shape;13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141" name="Google Shape;141;p28"/>
          <p:cNvSpPr txBox="1"/>
          <p:nvPr>
            <p:ph idx="1" type="body"/>
          </p:nvPr>
        </p:nvSpPr>
        <p:spPr>
          <a:xfrm>
            <a:off x="184639" y="731776"/>
            <a:ext cx="8761535" cy="39237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142" name="Google Shape;142;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43" name="Google Shape;143;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44" name="Google Shape;144;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5" name="Shape 145"/>
        <p:cNvGrpSpPr/>
        <p:nvPr/>
      </p:nvGrpSpPr>
      <p:grpSpPr>
        <a:xfrm>
          <a:off x="0" y="0"/>
          <a:ext cx="0" cy="0"/>
          <a:chOff x="0" y="0"/>
          <a:chExt cx="0" cy="0"/>
        </a:xfrm>
      </p:grpSpPr>
      <p:sp>
        <p:nvSpPr>
          <p:cNvPr id="146" name="Google Shape;14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9" name="Google Shape;1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0" name="Shape 150"/>
        <p:cNvGrpSpPr/>
        <p:nvPr/>
      </p:nvGrpSpPr>
      <p:grpSpPr>
        <a:xfrm>
          <a:off x="0" y="0"/>
          <a:ext cx="0" cy="0"/>
          <a:chOff x="0" y="0"/>
          <a:chExt cx="0" cy="0"/>
        </a:xfrm>
      </p:grpSpPr>
      <p:sp>
        <p:nvSpPr>
          <p:cNvPr id="151" name="Google Shape;15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2" name="Google Shape;152;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3" name="Google Shape;15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4" name="Shape 154"/>
        <p:cNvGrpSpPr/>
        <p:nvPr/>
      </p:nvGrpSpPr>
      <p:grpSpPr>
        <a:xfrm>
          <a:off x="0" y="0"/>
          <a:ext cx="0" cy="0"/>
          <a:chOff x="0" y="0"/>
          <a:chExt cx="0" cy="0"/>
        </a:xfrm>
      </p:grpSpPr>
      <p:sp>
        <p:nvSpPr>
          <p:cNvPr id="155" name="Google Shape;15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6" name="Google Shape;156;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57" name="Google Shape;157;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58" name="Google Shape;15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1" name="Google Shape;16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sp>
        <p:nvSpPr>
          <p:cNvPr id="163" name="Google Shape;163;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4" name="Google Shape;164;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65" name="Google Shape;16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6" name="Shape 166"/>
        <p:cNvGrpSpPr/>
        <p:nvPr/>
      </p:nvGrpSpPr>
      <p:grpSpPr>
        <a:xfrm>
          <a:off x="0" y="0"/>
          <a:ext cx="0" cy="0"/>
          <a:chOff x="0" y="0"/>
          <a:chExt cx="0" cy="0"/>
        </a:xfrm>
      </p:grpSpPr>
      <p:sp>
        <p:nvSpPr>
          <p:cNvPr id="167" name="Google Shape;167;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8" name="Google Shape;16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2" name="Google Shape;172;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3" name="Google Shape;173;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4" name="Google Shape;17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5" name="Shape 175"/>
        <p:cNvGrpSpPr/>
        <p:nvPr/>
      </p:nvGrpSpPr>
      <p:grpSpPr>
        <a:xfrm>
          <a:off x="0" y="0"/>
          <a:ext cx="0" cy="0"/>
          <a:chOff x="0" y="0"/>
          <a:chExt cx="0" cy="0"/>
        </a:xfrm>
      </p:grpSpPr>
      <p:sp>
        <p:nvSpPr>
          <p:cNvPr id="176" name="Google Shape;176;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7" name="Google Shape;17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8" name="Shape 178"/>
        <p:cNvGrpSpPr/>
        <p:nvPr/>
      </p:nvGrpSpPr>
      <p:grpSpPr>
        <a:xfrm>
          <a:off x="0" y="0"/>
          <a:ext cx="0" cy="0"/>
          <a:chOff x="0" y="0"/>
          <a:chExt cx="0" cy="0"/>
        </a:xfrm>
      </p:grpSpPr>
      <p:sp>
        <p:nvSpPr>
          <p:cNvPr id="179" name="Google Shape;179;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80" name="Google Shape;180;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81" name="Google Shape;18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4.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8" name="Google Shape;58;p14"/>
          <p:cNvSpPr txBox="1"/>
          <p:nvPr>
            <p:ph idx="1" type="body"/>
          </p:nvPr>
        </p:nvSpPr>
        <p:spPr>
          <a:xfrm>
            <a:off x="184639" y="731776"/>
            <a:ext cx="8761535" cy="392375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3" name="Google Shape;13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4" name="Google Shape;1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github.com/hyperledger-labs/weaver-dlt-interoperability/blob/main/rfcs/protocols/asset-transfer/generic.md" TargetMode="External"/><Relationship Id="rId4" Type="http://schemas.openxmlformats.org/officeDocument/2006/relationships/hyperlink" Target="https://github.com/hyperledger-labs/weaver-dlt-interoperability/blob/main/rfcs/protocols/data-sharing/generic.md" TargetMode="External"/><Relationship Id="rId5" Type="http://schemas.openxmlformats.org/officeDocument/2006/relationships/hyperlink" Target="https://github.com/hyperledger-labs/weaver-dlt-interoperability/blob/main/rfcs/protocols/data-sharing/generic.md" TargetMode="External"/><Relationship Id="rId6" Type="http://schemas.openxmlformats.org/officeDocument/2006/relationships/hyperlink" Target="https://github.com/hyperledger-labs/weaver-dlt-interoperability/blob/main/rfcs/models/infrastructure/relays.m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github.com/hyperledger-labs/weaver-dlt-interoperability/blob/main/rfcs/protocols/asset-transfer/generic.md" TargetMode="External"/><Relationship Id="rId4" Type="http://schemas.openxmlformats.org/officeDocument/2006/relationships/hyperlink" Target="https://github.com/hyperledger-labs/weaver-dlt-interoperability/blob/main/rfcs/protocols/data-sharing/generic.md" TargetMode="External"/><Relationship Id="rId5" Type="http://schemas.openxmlformats.org/officeDocument/2006/relationships/hyperlink" Target="https://github.com/hyperledger-labs/weaver-dlt-interoperability/blob/main/rfcs/protocols/data-sharing/generic.md" TargetMode="External"/><Relationship Id="rId6" Type="http://schemas.openxmlformats.org/officeDocument/2006/relationships/hyperlink" Target="https://github.com/hyperledger-labs/weaver-dlt-interoperability/blob/main/rfcs/models/infrastructure/relays.m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9"/>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ja"/>
              <a:t>Cactus-Weaver</a:t>
            </a:r>
            <a:endParaRPr/>
          </a:p>
          <a:p>
            <a:pPr indent="0" lvl="0" marL="0" rtl="0" algn="ctr">
              <a:spcBef>
                <a:spcPts val="0"/>
              </a:spcBef>
              <a:spcAft>
                <a:spcPts val="0"/>
              </a:spcAft>
              <a:buNone/>
            </a:pPr>
            <a:r>
              <a:rPr lang="ja"/>
              <a:t>a</a:t>
            </a:r>
            <a:r>
              <a:rPr lang="ja"/>
              <a:t>rchitecture diagram</a:t>
            </a:r>
            <a:endParaRPr/>
          </a:p>
          <a:p>
            <a:pPr indent="0" lvl="0" marL="0" rtl="0" algn="ctr">
              <a:spcBef>
                <a:spcPts val="0"/>
              </a:spcBef>
              <a:spcAft>
                <a:spcPts val="0"/>
              </a:spcAft>
              <a:buNone/>
            </a:pPr>
            <a:r>
              <a:rPr lang="ja"/>
              <a:t>discussion </a:t>
            </a:r>
            <a:endParaRPr/>
          </a:p>
        </p:txBody>
      </p:sp>
      <p:sp>
        <p:nvSpPr>
          <p:cNvPr id="187" name="Google Shape;187;p39"/>
          <p:cNvSpPr txBox="1"/>
          <p:nvPr/>
        </p:nvSpPr>
        <p:spPr>
          <a:xfrm>
            <a:off x="2904750" y="3230625"/>
            <a:ext cx="3495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t>Cactus and Weaver maintainers</a:t>
            </a:r>
            <a:endParaRPr/>
          </a:p>
          <a:p>
            <a:pPr indent="0" lvl="0" marL="0" rtl="0" algn="ctr">
              <a:spcBef>
                <a:spcPts val="0"/>
              </a:spcBef>
              <a:spcAft>
                <a:spcPts val="0"/>
              </a:spcAft>
              <a:buNone/>
            </a:pPr>
            <a:r>
              <a:rPr lang="ja"/>
              <a:t>(Peter, Rama, Takuma, Izuru, and more)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30741" y="102394"/>
            <a:ext cx="7886700" cy="59280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Summary of the above APIs</a:t>
            </a:r>
            <a:endParaRPr/>
          </a:p>
        </p:txBody>
      </p:sp>
      <p:sp>
        <p:nvSpPr>
          <p:cNvPr id="441" name="Google Shape;441;p48"/>
          <p:cNvSpPr txBox="1"/>
          <p:nvPr>
            <p:ph idx="1" type="body"/>
          </p:nvPr>
        </p:nvSpPr>
        <p:spPr>
          <a:xfrm>
            <a:off x="219989" y="695195"/>
            <a:ext cx="7886700" cy="4072068"/>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Char char="•"/>
            </a:pPr>
            <a:r>
              <a:rPr lang="ja" sz="1800" u="sng"/>
              <a:t>Cactus API (socket.io connection)</a:t>
            </a:r>
            <a:endParaRPr/>
          </a:p>
          <a:p>
            <a:pPr indent="-171450" lvl="1" marL="520700" rtl="0" algn="l">
              <a:lnSpc>
                <a:spcPct val="90000"/>
              </a:lnSpc>
              <a:spcBef>
                <a:spcPts val="400"/>
              </a:spcBef>
              <a:spcAft>
                <a:spcPts val="0"/>
              </a:spcAft>
              <a:buClr>
                <a:schemeClr val="dk1"/>
              </a:buClr>
              <a:buSzPts val="1500"/>
              <a:buChar char="•"/>
            </a:pPr>
            <a:r>
              <a:rPr b="1" lang="ja" sz="1500"/>
              <a:t>pros: Provide the common API (sendSyncRequest / sendAsyncRequest / startMonitor) independent on each ledger</a:t>
            </a:r>
            <a:r>
              <a:rPr lang="ja" sz="1500"/>
              <a:t> </a:t>
            </a:r>
            <a:endParaRPr/>
          </a:p>
          <a:p>
            <a:pPr indent="-171450" lvl="1" marL="520700" rtl="0" algn="l">
              <a:lnSpc>
                <a:spcPct val="90000"/>
              </a:lnSpc>
              <a:spcBef>
                <a:spcPts val="400"/>
              </a:spcBef>
              <a:spcAft>
                <a:spcPts val="0"/>
              </a:spcAft>
              <a:buClr>
                <a:schemeClr val="dk1"/>
              </a:buClr>
              <a:buSzPts val="1500"/>
              <a:buChar char="•"/>
            </a:pPr>
            <a:r>
              <a:rPr b="1" lang="ja" sz="1500"/>
              <a:t>pros: Be able to work without embedding specific features into the target blockchain</a:t>
            </a:r>
            <a:endParaRPr/>
          </a:p>
          <a:p>
            <a:pPr indent="-171450" lvl="1" marL="520700" rtl="0" algn="l">
              <a:lnSpc>
                <a:spcPct val="90000"/>
              </a:lnSpc>
              <a:spcBef>
                <a:spcPts val="400"/>
              </a:spcBef>
              <a:spcAft>
                <a:spcPts val="0"/>
              </a:spcAft>
              <a:buClr>
                <a:schemeClr val="dk1"/>
              </a:buClr>
              <a:buSzPts val="1500"/>
              <a:buChar char="•"/>
            </a:pPr>
            <a:r>
              <a:rPr lang="ja" sz="1500"/>
              <a:t>cons: Data-transfer / Data-exchange are not treated uniformly</a:t>
            </a:r>
            <a:endParaRPr sz="1800"/>
          </a:p>
          <a:p>
            <a:pPr indent="-177800" lvl="0" marL="177800" rtl="0" algn="l">
              <a:lnSpc>
                <a:spcPct val="90000"/>
              </a:lnSpc>
              <a:spcBef>
                <a:spcPts val="800"/>
              </a:spcBef>
              <a:spcAft>
                <a:spcPts val="0"/>
              </a:spcAft>
              <a:buClr>
                <a:schemeClr val="dk1"/>
              </a:buClr>
              <a:buSzPts val="1800"/>
              <a:buChar char="•"/>
            </a:pPr>
            <a:r>
              <a:rPr lang="ja" sz="1800" u="sng"/>
              <a:t>Cactus API (openAPI connection)</a:t>
            </a:r>
            <a:endParaRPr/>
          </a:p>
          <a:p>
            <a:pPr indent="-171450" lvl="1" marL="520700" rtl="0" algn="l">
              <a:lnSpc>
                <a:spcPct val="90000"/>
              </a:lnSpc>
              <a:spcBef>
                <a:spcPts val="400"/>
              </a:spcBef>
              <a:spcAft>
                <a:spcPts val="0"/>
              </a:spcAft>
              <a:buClr>
                <a:schemeClr val="dk1"/>
              </a:buClr>
              <a:buSzPts val="1500"/>
              <a:buChar char="•"/>
            </a:pPr>
            <a:r>
              <a:rPr b="1" lang="ja" sz="1500"/>
              <a:t>pros: Can use each ledger APIs as they are</a:t>
            </a:r>
            <a:endParaRPr/>
          </a:p>
          <a:p>
            <a:pPr indent="-171450" lvl="1" marL="520700" rtl="0" algn="l">
              <a:lnSpc>
                <a:spcPct val="90000"/>
              </a:lnSpc>
              <a:spcBef>
                <a:spcPts val="400"/>
              </a:spcBef>
              <a:spcAft>
                <a:spcPts val="0"/>
              </a:spcAft>
              <a:buClr>
                <a:schemeClr val="dk1"/>
              </a:buClr>
              <a:buSzPts val="1500"/>
              <a:buChar char="•"/>
            </a:pPr>
            <a:r>
              <a:rPr lang="ja" sz="1500"/>
              <a:t>cons: Cannot provide the common API</a:t>
            </a:r>
            <a:endParaRPr sz="1800"/>
          </a:p>
          <a:p>
            <a:pPr indent="-177800" lvl="0" marL="177800" rtl="0" algn="l">
              <a:lnSpc>
                <a:spcPct val="90000"/>
              </a:lnSpc>
              <a:spcBef>
                <a:spcPts val="800"/>
              </a:spcBef>
              <a:spcAft>
                <a:spcPts val="0"/>
              </a:spcAft>
              <a:buClr>
                <a:schemeClr val="dk1"/>
              </a:buClr>
              <a:buSzPts val="1800"/>
              <a:buChar char="•"/>
            </a:pPr>
            <a:r>
              <a:rPr lang="ja" sz="1800" u="sng"/>
              <a:t>Weaver API</a:t>
            </a:r>
            <a:endParaRPr/>
          </a:p>
          <a:p>
            <a:pPr indent="-171450" lvl="1" marL="520700" rtl="0" algn="l">
              <a:lnSpc>
                <a:spcPct val="90000"/>
              </a:lnSpc>
              <a:spcBef>
                <a:spcPts val="400"/>
              </a:spcBef>
              <a:spcAft>
                <a:spcPts val="0"/>
              </a:spcAft>
              <a:buClr>
                <a:schemeClr val="dk1"/>
              </a:buClr>
              <a:buSzPts val="1500"/>
              <a:buChar char="•"/>
            </a:pPr>
            <a:r>
              <a:rPr b="1" lang="ja" sz="1500"/>
              <a:t>pros: Provide the common API (Asset-transfer / Data-transfer / Data-exchange) independent on each ledger</a:t>
            </a:r>
            <a:endParaRPr/>
          </a:p>
          <a:p>
            <a:pPr indent="-171450" lvl="1" marL="520700" rtl="0" algn="l">
              <a:lnSpc>
                <a:spcPct val="90000"/>
              </a:lnSpc>
              <a:spcBef>
                <a:spcPts val="400"/>
              </a:spcBef>
              <a:spcAft>
                <a:spcPts val="0"/>
              </a:spcAft>
              <a:buClr>
                <a:schemeClr val="dk1"/>
              </a:buClr>
              <a:buSzPts val="1500"/>
              <a:buChar char="•"/>
            </a:pPr>
            <a:r>
              <a:rPr lang="ja" sz="1500"/>
              <a:t>cons: Cannot work unless the system contracts are embedded in the target blockchains</a:t>
            </a:r>
            <a:endParaRPr/>
          </a:p>
          <a:p>
            <a:pPr indent="-76200" lvl="1" marL="520700" rtl="0" algn="l">
              <a:lnSpc>
                <a:spcPct val="90000"/>
              </a:lnSpc>
              <a:spcBef>
                <a:spcPts val="400"/>
              </a:spcBef>
              <a:spcAft>
                <a:spcPts val="0"/>
              </a:spcAft>
              <a:buClr>
                <a:schemeClr val="dk1"/>
              </a:buClr>
              <a:buSzPts val="1500"/>
              <a:buNone/>
            </a:pPr>
            <a:r>
              <a:t/>
            </a:r>
            <a:endParaRPr sz="1500"/>
          </a:p>
          <a:p>
            <a:pPr indent="-177800" lvl="0" marL="177800" rtl="0" algn="l">
              <a:lnSpc>
                <a:spcPct val="90000"/>
              </a:lnSpc>
              <a:spcBef>
                <a:spcPts val="800"/>
              </a:spcBef>
              <a:spcAft>
                <a:spcPts val="0"/>
              </a:spcAft>
              <a:buClr>
                <a:srgbClr val="FF0000"/>
              </a:buClr>
              <a:buSzPts val="1800"/>
              <a:buChar char="•"/>
            </a:pPr>
            <a:r>
              <a:rPr lang="ja" sz="1800">
                <a:solidFill>
                  <a:srgbClr val="FF0000"/>
                </a:solidFill>
              </a:rPr>
              <a:t>These APIs have different benefits from each other and should be co-located.</a:t>
            </a:r>
            <a:endParaRPr/>
          </a:p>
          <a:p>
            <a:pPr indent="-63500" lvl="0" marL="177800" rtl="0" algn="l">
              <a:lnSpc>
                <a:spcPct val="90000"/>
              </a:lnSpc>
              <a:spcBef>
                <a:spcPts val="800"/>
              </a:spcBef>
              <a:spcAft>
                <a:spcPts val="0"/>
              </a:spcAft>
              <a:buClr>
                <a:schemeClr val="dk1"/>
              </a:buClr>
              <a:buSzPts val="1800"/>
              <a:buNone/>
            </a:pPr>
            <a:r>
              <a:t/>
            </a:r>
            <a:endParaRPr sz="1800"/>
          </a:p>
        </p:txBody>
      </p:sp>
      <p:sp>
        <p:nvSpPr>
          <p:cNvPr id="442" name="Google Shape;442;p4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443" name="Google Shape;443;p48"/>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9"/>
          <p:cNvSpPr txBox="1"/>
          <p:nvPr>
            <p:ph type="title"/>
          </p:nvPr>
        </p:nvSpPr>
        <p:spPr>
          <a:xfrm>
            <a:off x="116648" y="13692"/>
            <a:ext cx="7886700" cy="62983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Issue on merging</a:t>
            </a:r>
            <a:endParaRPr/>
          </a:p>
        </p:txBody>
      </p:sp>
      <p:sp>
        <p:nvSpPr>
          <p:cNvPr id="449" name="Google Shape;449;p49"/>
          <p:cNvSpPr txBox="1"/>
          <p:nvPr>
            <p:ph idx="1" type="body"/>
          </p:nvPr>
        </p:nvSpPr>
        <p:spPr>
          <a:xfrm>
            <a:off x="266961" y="643525"/>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b="1" lang="ja"/>
              <a:t>Issue: Some features are duplicated</a:t>
            </a:r>
            <a:endParaRPr/>
          </a:p>
          <a:p>
            <a:pPr indent="-177800" lvl="1" marL="520700" rtl="0" algn="l">
              <a:lnSpc>
                <a:spcPct val="90000"/>
              </a:lnSpc>
              <a:spcBef>
                <a:spcPts val="400"/>
              </a:spcBef>
              <a:spcAft>
                <a:spcPts val="0"/>
              </a:spcAft>
              <a:buClr>
                <a:schemeClr val="dk1"/>
              </a:buClr>
              <a:buSzPts val="1800"/>
              <a:buChar char="•"/>
            </a:pPr>
            <a:r>
              <a:rPr lang="ja"/>
              <a:t>Due to our different design concepts of features, some features overlap each other</a:t>
            </a:r>
            <a:endParaRPr/>
          </a:p>
          <a:p>
            <a:pPr indent="-63500" lvl="1" marL="520700" rtl="0" algn="l">
              <a:lnSpc>
                <a:spcPct val="90000"/>
              </a:lnSpc>
              <a:spcBef>
                <a:spcPts val="400"/>
              </a:spcBef>
              <a:spcAft>
                <a:spcPts val="0"/>
              </a:spcAft>
              <a:buClr>
                <a:schemeClr val="dk1"/>
              </a:buClr>
              <a:buSzPts val="1800"/>
              <a:buNone/>
            </a:pPr>
            <a:r>
              <a:t/>
            </a:r>
            <a:endParaRPr/>
          </a:p>
          <a:p>
            <a:pPr indent="-171450" lvl="0" marL="177800" rtl="0" algn="l">
              <a:lnSpc>
                <a:spcPct val="90000"/>
              </a:lnSpc>
              <a:spcBef>
                <a:spcPts val="800"/>
              </a:spcBef>
              <a:spcAft>
                <a:spcPts val="0"/>
              </a:spcAft>
              <a:buClr>
                <a:schemeClr val="dk1"/>
              </a:buClr>
              <a:buSzPts val="2100"/>
              <a:buChar char="•"/>
            </a:pPr>
            <a:r>
              <a:rPr b="1" lang="ja"/>
              <a:t>Solution: Redefine the API structure</a:t>
            </a:r>
            <a:endParaRPr/>
          </a:p>
          <a:p>
            <a:pPr indent="-177800" lvl="1" marL="520700" rtl="0" algn="l">
              <a:lnSpc>
                <a:spcPct val="90000"/>
              </a:lnSpc>
              <a:spcBef>
                <a:spcPts val="400"/>
              </a:spcBef>
              <a:spcAft>
                <a:spcPts val="0"/>
              </a:spcAft>
              <a:buClr>
                <a:schemeClr val="dk1"/>
              </a:buClr>
              <a:buSzPts val="1800"/>
              <a:buChar char="•"/>
            </a:pPr>
            <a:r>
              <a:rPr lang="ja"/>
              <a:t>To avoid sacrificing the benefits of the existing APIs of Cactus and Weaver</a:t>
            </a:r>
            <a:endParaRPr/>
          </a:p>
          <a:p>
            <a:pPr indent="-63500" lvl="1" marL="520700" rtl="0" algn="l">
              <a:lnSpc>
                <a:spcPct val="90000"/>
              </a:lnSpc>
              <a:spcBef>
                <a:spcPts val="400"/>
              </a:spcBef>
              <a:spcAft>
                <a:spcPts val="0"/>
              </a:spcAft>
              <a:buClr>
                <a:schemeClr val="dk1"/>
              </a:buClr>
              <a:buSzPts val="1800"/>
              <a:buNone/>
            </a:pPr>
            <a:r>
              <a:t/>
            </a:r>
            <a:endParaRPr/>
          </a:p>
          <a:p>
            <a:pPr indent="-38100" lvl="0" marL="177800" rtl="0" algn="l">
              <a:lnSpc>
                <a:spcPct val="90000"/>
              </a:lnSpc>
              <a:spcBef>
                <a:spcPts val="800"/>
              </a:spcBef>
              <a:spcAft>
                <a:spcPts val="0"/>
              </a:spcAft>
              <a:buClr>
                <a:schemeClr val="dk1"/>
              </a:buClr>
              <a:buSzPts val="2100"/>
              <a:buNone/>
            </a:pPr>
            <a:r>
              <a:t/>
            </a:r>
            <a:endParaRPr/>
          </a:p>
          <a:p>
            <a:pPr indent="-63500" lvl="1" marL="520700" rtl="0" algn="l">
              <a:lnSpc>
                <a:spcPct val="90000"/>
              </a:lnSpc>
              <a:spcBef>
                <a:spcPts val="400"/>
              </a:spcBef>
              <a:spcAft>
                <a:spcPts val="0"/>
              </a:spcAft>
              <a:buClr>
                <a:schemeClr val="dk1"/>
              </a:buClr>
              <a:buSzPts val="1800"/>
              <a:buNone/>
            </a:pPr>
            <a:r>
              <a:t/>
            </a:r>
            <a:endParaRPr/>
          </a:p>
          <a:p>
            <a:pPr indent="-63500" lvl="1" marL="520700" rtl="0" algn="l">
              <a:lnSpc>
                <a:spcPct val="90000"/>
              </a:lnSpc>
              <a:spcBef>
                <a:spcPts val="400"/>
              </a:spcBef>
              <a:spcAft>
                <a:spcPts val="0"/>
              </a:spcAft>
              <a:buClr>
                <a:schemeClr val="dk1"/>
              </a:buClr>
              <a:buSzPts val="18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450" name="Google Shape;450;p4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451" name="Google Shape;451;p49"/>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0"/>
          <p:cNvSpPr txBox="1"/>
          <p:nvPr>
            <p:ph type="title"/>
          </p:nvPr>
        </p:nvSpPr>
        <p:spPr>
          <a:xfrm>
            <a:off x="116648" y="13692"/>
            <a:ext cx="7886700" cy="62983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A new proposed API design [1/2] </a:t>
            </a:r>
            <a:endParaRPr/>
          </a:p>
        </p:txBody>
      </p:sp>
      <p:sp>
        <p:nvSpPr>
          <p:cNvPr id="457" name="Google Shape;457;p50"/>
          <p:cNvSpPr/>
          <p:nvPr/>
        </p:nvSpPr>
        <p:spPr>
          <a:xfrm>
            <a:off x="324046" y="1564480"/>
            <a:ext cx="3715837" cy="2878019"/>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8" name="Google Shape;458;p50"/>
          <p:cNvSpPr txBox="1"/>
          <p:nvPr/>
        </p:nvSpPr>
        <p:spPr>
          <a:xfrm>
            <a:off x="1539350" y="1305690"/>
            <a:ext cx="1357583"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cactus-node-server</a:t>
            </a:r>
            <a:endParaRPr sz="1100">
              <a:solidFill>
                <a:schemeClr val="dk1"/>
              </a:solidFill>
              <a:latin typeface="Arial"/>
              <a:ea typeface="Arial"/>
              <a:cs typeface="Arial"/>
              <a:sym typeface="Arial"/>
            </a:endParaRPr>
          </a:p>
        </p:txBody>
      </p:sp>
      <p:sp>
        <p:nvSpPr>
          <p:cNvPr id="459" name="Google Shape;459;p50"/>
          <p:cNvSpPr/>
          <p:nvPr/>
        </p:nvSpPr>
        <p:spPr>
          <a:xfrm>
            <a:off x="4800880" y="1571623"/>
            <a:ext cx="1839515" cy="2870876"/>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0" name="Google Shape;460;p50"/>
          <p:cNvSpPr txBox="1"/>
          <p:nvPr/>
        </p:nvSpPr>
        <p:spPr>
          <a:xfrm>
            <a:off x="4617678" y="1324332"/>
            <a:ext cx="2107789"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connector of each ledger</a:t>
            </a:r>
            <a:endParaRPr sz="1100">
              <a:solidFill>
                <a:schemeClr val="dk1"/>
              </a:solidFill>
              <a:latin typeface="Arial"/>
              <a:ea typeface="Arial"/>
              <a:cs typeface="Arial"/>
              <a:sym typeface="Arial"/>
            </a:endParaRPr>
          </a:p>
        </p:txBody>
      </p:sp>
      <p:sp>
        <p:nvSpPr>
          <p:cNvPr id="461" name="Google Shape;461;p50"/>
          <p:cNvSpPr txBox="1"/>
          <p:nvPr/>
        </p:nvSpPr>
        <p:spPr>
          <a:xfrm>
            <a:off x="7326561" y="1783919"/>
            <a:ext cx="871874"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node</a:t>
            </a:r>
            <a:endParaRPr sz="1100">
              <a:solidFill>
                <a:schemeClr val="dk1"/>
              </a:solidFill>
              <a:latin typeface="Arial"/>
              <a:ea typeface="Arial"/>
              <a:cs typeface="Arial"/>
              <a:sym typeface="Arial"/>
            </a:endParaRPr>
          </a:p>
        </p:txBody>
      </p:sp>
      <p:cxnSp>
        <p:nvCxnSpPr>
          <p:cNvPr id="462" name="Google Shape;462;p50"/>
          <p:cNvCxnSpPr/>
          <p:nvPr/>
        </p:nvCxnSpPr>
        <p:spPr>
          <a:xfrm>
            <a:off x="3899726" y="2498612"/>
            <a:ext cx="1033882" cy="7144"/>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463" name="Google Shape;463;p50"/>
          <p:cNvCxnSpPr/>
          <p:nvPr/>
        </p:nvCxnSpPr>
        <p:spPr>
          <a:xfrm rot="10800000">
            <a:off x="3891767" y="2651439"/>
            <a:ext cx="1024437"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464" name="Google Shape;464;p50"/>
          <p:cNvCxnSpPr/>
          <p:nvPr/>
        </p:nvCxnSpPr>
        <p:spPr>
          <a:xfrm>
            <a:off x="6511808" y="2336057"/>
            <a:ext cx="865953"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sp>
        <p:nvSpPr>
          <p:cNvPr id="465" name="Google Shape;465;p50"/>
          <p:cNvSpPr txBox="1"/>
          <p:nvPr/>
        </p:nvSpPr>
        <p:spPr>
          <a:xfrm>
            <a:off x="6682232" y="2132063"/>
            <a:ext cx="508793" cy="19620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Arial"/>
                <a:ea typeface="Arial"/>
                <a:cs typeface="Arial"/>
                <a:sym typeface="Arial"/>
              </a:rPr>
              <a:t>request</a:t>
            </a:r>
            <a:endParaRPr sz="800">
              <a:solidFill>
                <a:schemeClr val="dk1"/>
              </a:solidFill>
              <a:latin typeface="Arial"/>
              <a:ea typeface="Arial"/>
              <a:cs typeface="Arial"/>
              <a:sym typeface="Arial"/>
            </a:endParaRPr>
          </a:p>
        </p:txBody>
      </p:sp>
      <p:sp>
        <p:nvSpPr>
          <p:cNvPr id="466" name="Google Shape;466;p50"/>
          <p:cNvSpPr/>
          <p:nvPr/>
        </p:nvSpPr>
        <p:spPr>
          <a:xfrm>
            <a:off x="620756" y="1656785"/>
            <a:ext cx="983968" cy="1616096"/>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Business</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logic</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plugin</a:t>
            </a:r>
            <a:endParaRPr b="0" i="0" sz="1100" u="none" cap="none" strike="noStrike">
              <a:solidFill>
                <a:srgbClr val="000000"/>
              </a:solidFill>
              <a:latin typeface="Arial"/>
              <a:ea typeface="Arial"/>
              <a:cs typeface="Arial"/>
              <a:sym typeface="Arial"/>
            </a:endParaRPr>
          </a:p>
        </p:txBody>
      </p:sp>
      <p:grpSp>
        <p:nvGrpSpPr>
          <p:cNvPr id="467" name="Google Shape;467;p50"/>
          <p:cNvGrpSpPr/>
          <p:nvPr/>
        </p:nvGrpSpPr>
        <p:grpSpPr>
          <a:xfrm>
            <a:off x="1587139" y="2298442"/>
            <a:ext cx="516101" cy="121444"/>
            <a:chOff x="2030576" y="2894985"/>
            <a:chExt cx="1378510" cy="161925"/>
          </a:xfrm>
        </p:grpSpPr>
        <p:cxnSp>
          <p:nvCxnSpPr>
            <p:cNvPr id="468" name="Google Shape;468;p50"/>
            <p:cNvCxnSpPr/>
            <p:nvPr/>
          </p:nvCxnSpPr>
          <p:spPr>
            <a:xfrm>
              <a:off x="2030576" y="2894985"/>
              <a:ext cx="1378510" cy="9525"/>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469" name="Google Shape;469;p50"/>
            <p:cNvCxnSpPr/>
            <p:nvPr/>
          </p:nvCxnSpPr>
          <p:spPr>
            <a:xfrm rot="10800000">
              <a:off x="2030576" y="3056910"/>
              <a:ext cx="1378510"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grpSp>
      <p:sp>
        <p:nvSpPr>
          <p:cNvPr id="470" name="Google Shape;470;p50"/>
          <p:cNvSpPr/>
          <p:nvPr/>
        </p:nvSpPr>
        <p:spPr>
          <a:xfrm rot="5400000">
            <a:off x="2676398" y="2914751"/>
            <a:ext cx="2878012"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 grpc</a:t>
            </a:r>
            <a:endParaRPr b="0" i="0" sz="1100" u="none" cap="none" strike="noStrike">
              <a:solidFill>
                <a:srgbClr val="000000"/>
              </a:solidFill>
              <a:latin typeface="Arial"/>
              <a:ea typeface="Arial"/>
              <a:cs typeface="Arial"/>
              <a:sym typeface="Arial"/>
            </a:endParaRPr>
          </a:p>
        </p:txBody>
      </p:sp>
      <p:sp>
        <p:nvSpPr>
          <p:cNvPr id="471" name="Google Shape;471;p50"/>
          <p:cNvSpPr/>
          <p:nvPr/>
        </p:nvSpPr>
        <p:spPr>
          <a:xfrm rot="5400000">
            <a:off x="3280998" y="2920131"/>
            <a:ext cx="2867256"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/grpc</a:t>
            </a:r>
            <a:endParaRPr b="0" i="0" sz="1100" u="none" cap="none" strike="noStrike">
              <a:solidFill>
                <a:srgbClr val="000000"/>
              </a:solidFill>
              <a:latin typeface="Arial"/>
              <a:ea typeface="Arial"/>
              <a:cs typeface="Arial"/>
              <a:sym typeface="Arial"/>
            </a:endParaRPr>
          </a:p>
        </p:txBody>
      </p:sp>
      <p:sp>
        <p:nvSpPr>
          <p:cNvPr id="472" name="Google Shape;472;p50"/>
          <p:cNvSpPr/>
          <p:nvPr/>
        </p:nvSpPr>
        <p:spPr>
          <a:xfrm>
            <a:off x="2104372" y="1664330"/>
            <a:ext cx="1787395" cy="2731457"/>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api-client</a:t>
            </a:r>
            <a:endParaRPr sz="1100">
              <a:solidFill>
                <a:srgbClr val="000000"/>
              </a:solidFill>
              <a:latin typeface="Arial"/>
              <a:ea typeface="Arial"/>
              <a:cs typeface="Arial"/>
              <a:sym typeface="Arial"/>
            </a:endParaRPr>
          </a:p>
        </p:txBody>
      </p:sp>
      <p:sp>
        <p:nvSpPr>
          <p:cNvPr id="473" name="Google Shape;473;p50"/>
          <p:cNvSpPr/>
          <p:nvPr/>
        </p:nvSpPr>
        <p:spPr>
          <a:xfrm>
            <a:off x="4911593" y="1677513"/>
            <a:ext cx="529957" cy="1717955"/>
          </a:xfrm>
          <a:prstGeom prst="rect">
            <a:avLst/>
          </a:prstGeom>
          <a:solidFill>
            <a:srgbClr val="DAD9D6"/>
          </a:solidFill>
          <a:ln cap="flat" cmpd="sng" w="9525">
            <a:solidFill>
              <a:srgbClr val="B1B1A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Protocol</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Adapter</a:t>
            </a:r>
            <a:endParaRPr b="0" i="0" sz="1100" u="none" cap="none" strike="noStrike">
              <a:solidFill>
                <a:srgbClr val="000000"/>
              </a:solidFill>
              <a:latin typeface="Arial"/>
              <a:ea typeface="Arial"/>
              <a:cs typeface="Arial"/>
              <a:sym typeface="Arial"/>
            </a:endParaRPr>
          </a:p>
        </p:txBody>
      </p:sp>
      <p:sp>
        <p:nvSpPr>
          <p:cNvPr id="474" name="Google Shape;474;p50"/>
          <p:cNvSpPr/>
          <p:nvPr/>
        </p:nvSpPr>
        <p:spPr>
          <a:xfrm>
            <a:off x="4949790" y="3553633"/>
            <a:ext cx="1574882" cy="842154"/>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openAPI SDK</a:t>
            </a:r>
            <a:endParaRPr sz="1100">
              <a:solidFill>
                <a:srgbClr val="000000"/>
              </a:solidFill>
              <a:latin typeface="Arial"/>
              <a:ea typeface="Arial"/>
              <a:cs typeface="Arial"/>
              <a:sym typeface="Arial"/>
            </a:endParaRPr>
          </a:p>
        </p:txBody>
      </p:sp>
      <p:sp>
        <p:nvSpPr>
          <p:cNvPr id="475" name="Google Shape;475;p50"/>
          <p:cNvSpPr/>
          <p:nvPr/>
        </p:nvSpPr>
        <p:spPr>
          <a:xfrm>
            <a:off x="4980460" y="3781249"/>
            <a:ext cx="1510993" cy="22526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API 1 (depends on each ledger)</a:t>
            </a:r>
            <a:endParaRPr b="0" i="0" sz="800" u="none" cap="none" strike="noStrike">
              <a:solidFill>
                <a:srgbClr val="FFFFFF"/>
              </a:solidFill>
              <a:latin typeface="Arial"/>
              <a:ea typeface="Arial"/>
              <a:cs typeface="Arial"/>
              <a:sym typeface="Arial"/>
            </a:endParaRPr>
          </a:p>
        </p:txBody>
      </p:sp>
      <p:sp>
        <p:nvSpPr>
          <p:cNvPr id="476" name="Google Shape;476;p50"/>
          <p:cNvSpPr/>
          <p:nvPr/>
        </p:nvSpPr>
        <p:spPr>
          <a:xfrm>
            <a:off x="4980460" y="4026652"/>
            <a:ext cx="1510993" cy="22526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API 2 (depends on each ledger)</a:t>
            </a:r>
            <a:endParaRPr b="0" i="0" sz="800" u="none" cap="none" strike="noStrike">
              <a:solidFill>
                <a:srgbClr val="FFFFFF"/>
              </a:solidFill>
              <a:latin typeface="Arial"/>
              <a:ea typeface="Arial"/>
              <a:cs typeface="Arial"/>
              <a:sym typeface="Arial"/>
            </a:endParaRPr>
          </a:p>
        </p:txBody>
      </p:sp>
      <p:cxnSp>
        <p:nvCxnSpPr>
          <p:cNvPr id="477" name="Google Shape;477;p50"/>
          <p:cNvCxnSpPr/>
          <p:nvPr/>
        </p:nvCxnSpPr>
        <p:spPr>
          <a:xfrm>
            <a:off x="3814655" y="3981854"/>
            <a:ext cx="1106272"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sp>
        <p:nvSpPr>
          <p:cNvPr id="478" name="Google Shape;478;p50"/>
          <p:cNvSpPr/>
          <p:nvPr/>
        </p:nvSpPr>
        <p:spPr>
          <a:xfrm>
            <a:off x="2817566" y="682909"/>
            <a:ext cx="3045072" cy="522013"/>
          </a:xfrm>
          <a:prstGeom prst="wedgeRectCallout">
            <a:avLst>
              <a:gd fmla="val -27449" name="adj1"/>
              <a:gd fmla="val 180413" name="adj2"/>
            </a:avLst>
          </a:prstGeom>
          <a:gradFill>
            <a:gsLst>
              <a:gs pos="0">
                <a:srgbClr val="E73440"/>
              </a:gs>
              <a:gs pos="100000">
                <a:srgbClr val="7A1E1C"/>
              </a:gs>
            </a:gsLst>
            <a:lin ang="5400000"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100">
                <a:solidFill>
                  <a:srgbClr val="FFFFFF"/>
                </a:solidFill>
                <a:latin typeface="Arial"/>
                <a:ea typeface="Arial"/>
                <a:cs typeface="Arial"/>
                <a:sym typeface="Arial"/>
              </a:rPr>
              <a:t>Each API can be switched to the two modes</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mode 1: System Contract OFF</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mode 2: System Contract ON</a:t>
            </a:r>
            <a:endParaRPr sz="1100">
              <a:solidFill>
                <a:srgbClr val="FFFFFF"/>
              </a:solidFill>
              <a:latin typeface="Arial"/>
              <a:ea typeface="Arial"/>
              <a:cs typeface="Arial"/>
              <a:sym typeface="Arial"/>
            </a:endParaRPr>
          </a:p>
        </p:txBody>
      </p:sp>
      <p:sp>
        <p:nvSpPr>
          <p:cNvPr id="479" name="Google Shape;479;p50"/>
          <p:cNvSpPr/>
          <p:nvPr/>
        </p:nvSpPr>
        <p:spPr>
          <a:xfrm>
            <a:off x="5594977" y="1664433"/>
            <a:ext cx="882074" cy="1731030"/>
          </a:xfrm>
          <a:prstGeom prst="rect">
            <a:avLst/>
          </a:prstGeom>
          <a:solidFill>
            <a:srgbClr val="D8D8D8"/>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Platform</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SDK</a:t>
            </a:r>
            <a:endParaRPr b="0" i="0" sz="1100" u="none" cap="none" strike="noStrike">
              <a:solidFill>
                <a:srgbClr val="000000"/>
              </a:solidFill>
              <a:latin typeface="Arial"/>
              <a:ea typeface="Arial"/>
              <a:cs typeface="Arial"/>
              <a:sym typeface="Arial"/>
            </a:endParaRPr>
          </a:p>
        </p:txBody>
      </p:sp>
      <p:pic>
        <p:nvPicPr>
          <p:cNvPr descr="ネットワーク 枠線" id="480" name="Google Shape;480;p50"/>
          <p:cNvPicPr preferRelativeResize="0"/>
          <p:nvPr/>
        </p:nvPicPr>
        <p:blipFill rotWithShape="1">
          <a:blip r:embed="rId3">
            <a:alphaModFix/>
          </a:blip>
          <a:srcRect b="0" l="0" r="0" t="0"/>
          <a:stretch/>
        </p:blipFill>
        <p:spPr>
          <a:xfrm>
            <a:off x="7419598" y="1912655"/>
            <a:ext cx="685800" cy="685800"/>
          </a:xfrm>
          <a:prstGeom prst="rect">
            <a:avLst/>
          </a:prstGeom>
          <a:noFill/>
          <a:ln>
            <a:noFill/>
          </a:ln>
        </p:spPr>
      </p:pic>
      <p:sp>
        <p:nvSpPr>
          <p:cNvPr id="481" name="Google Shape;481;p50"/>
          <p:cNvSpPr/>
          <p:nvPr/>
        </p:nvSpPr>
        <p:spPr>
          <a:xfrm>
            <a:off x="7050929" y="3019469"/>
            <a:ext cx="2057400" cy="863210"/>
          </a:xfrm>
          <a:prstGeom prst="wedgeRectCallout">
            <a:avLst>
              <a:gd fmla="val 1414" name="adj1"/>
              <a:gd fmla="val -94662" name="adj2"/>
            </a:avLst>
          </a:prstGeom>
          <a:gradFill>
            <a:gsLst>
              <a:gs pos="0">
                <a:srgbClr val="E73440"/>
              </a:gs>
              <a:gs pos="100000">
                <a:srgbClr val="7A1E1C"/>
              </a:gs>
            </a:gsLst>
            <a:lin ang="5400000"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Arial"/>
                <a:ea typeface="Arial"/>
                <a:cs typeface="Arial"/>
                <a:sym typeface="Arial"/>
              </a:rPr>
              <a:t>In the case of mode 1,</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the embedded contract is not needed.</a:t>
            </a:r>
            <a:endParaRPr sz="1100"/>
          </a:p>
          <a:p>
            <a:pPr indent="0" lvl="0" marL="0" marR="0" rtl="0" algn="l">
              <a:spcBef>
                <a:spcPts val="0"/>
              </a:spcBef>
              <a:spcAft>
                <a:spcPts val="0"/>
              </a:spcAft>
              <a:buNone/>
            </a:pPr>
            <a:r>
              <a:t/>
            </a:r>
            <a:endParaRPr sz="800">
              <a:solidFill>
                <a:srgbClr val="FFFFFF"/>
              </a:solidFill>
              <a:latin typeface="Arial"/>
              <a:ea typeface="Arial"/>
              <a:cs typeface="Arial"/>
              <a:sym typeface="Arial"/>
            </a:endParaRPr>
          </a:p>
          <a:p>
            <a:pPr indent="0" lvl="0" marL="0" marR="0" rtl="0" algn="l">
              <a:spcBef>
                <a:spcPts val="0"/>
              </a:spcBef>
              <a:spcAft>
                <a:spcPts val="0"/>
              </a:spcAft>
              <a:buNone/>
            </a:pPr>
            <a:r>
              <a:rPr lang="ja" sz="800">
                <a:solidFill>
                  <a:srgbClr val="FFFFFF"/>
                </a:solidFill>
                <a:latin typeface="Arial"/>
                <a:ea typeface="Arial"/>
                <a:cs typeface="Arial"/>
                <a:sym typeface="Arial"/>
              </a:rPr>
              <a:t>In the case of mode 2,</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the embedded contract is needed</a:t>
            </a:r>
            <a:endParaRPr sz="800">
              <a:solidFill>
                <a:srgbClr val="FFFFFF"/>
              </a:solidFill>
              <a:latin typeface="Arial"/>
              <a:ea typeface="Arial"/>
              <a:cs typeface="Arial"/>
              <a:sym typeface="Arial"/>
            </a:endParaRPr>
          </a:p>
        </p:txBody>
      </p:sp>
      <p:sp>
        <p:nvSpPr>
          <p:cNvPr id="482" name="Google Shape;482;p50"/>
          <p:cNvSpPr/>
          <p:nvPr/>
        </p:nvSpPr>
        <p:spPr>
          <a:xfrm>
            <a:off x="2785955" y="4548899"/>
            <a:ext cx="2057400" cy="430413"/>
          </a:xfrm>
          <a:prstGeom prst="wedgeRectCallout">
            <a:avLst>
              <a:gd fmla="val 1851" name="adj1"/>
              <a:gd fmla="val -137178" name="adj2"/>
            </a:avLst>
          </a:prstGeom>
          <a:gradFill>
            <a:gsLst>
              <a:gs pos="0">
                <a:srgbClr val="E73440"/>
              </a:gs>
              <a:gs pos="100000">
                <a:srgbClr val="7A1E1C"/>
              </a:gs>
            </a:gsLst>
            <a:lin ang="5400000"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Arial"/>
                <a:ea typeface="Arial"/>
                <a:cs typeface="Arial"/>
                <a:sym typeface="Arial"/>
              </a:rPr>
              <a:t>api-client can deal with each ledger API</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where the common API does not supply</a:t>
            </a:r>
            <a:endParaRPr sz="800">
              <a:solidFill>
                <a:srgbClr val="FFFFFF"/>
              </a:solidFill>
              <a:latin typeface="Arial"/>
              <a:ea typeface="Arial"/>
              <a:cs typeface="Arial"/>
              <a:sym typeface="Arial"/>
            </a:endParaRPr>
          </a:p>
        </p:txBody>
      </p:sp>
      <p:sp>
        <p:nvSpPr>
          <p:cNvPr id="483" name="Google Shape;483;p50"/>
          <p:cNvSpPr/>
          <p:nvPr/>
        </p:nvSpPr>
        <p:spPr>
          <a:xfrm>
            <a:off x="2242193" y="1920114"/>
            <a:ext cx="1572462" cy="147534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Base</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484" name="Google Shape;484;p50"/>
          <p:cNvSpPr/>
          <p:nvPr/>
        </p:nvSpPr>
        <p:spPr>
          <a:xfrm>
            <a:off x="2434355" y="2402926"/>
            <a:ext cx="1303826" cy="28283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sendAsyncRequest</a:t>
            </a:r>
            <a:endParaRPr b="0" i="0" sz="1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 AssetTransfer)</a:t>
            </a:r>
            <a:endParaRPr b="0" i="0" sz="1100" u="none" cap="none" strike="noStrike">
              <a:solidFill>
                <a:srgbClr val="FFFFFF"/>
              </a:solidFill>
              <a:latin typeface="Arial"/>
              <a:ea typeface="Arial"/>
              <a:cs typeface="Arial"/>
              <a:sym typeface="Arial"/>
            </a:endParaRPr>
          </a:p>
        </p:txBody>
      </p:sp>
      <p:sp>
        <p:nvSpPr>
          <p:cNvPr id="485" name="Google Shape;485;p50"/>
          <p:cNvSpPr/>
          <p:nvPr/>
        </p:nvSpPr>
        <p:spPr>
          <a:xfrm>
            <a:off x="2439778" y="2196705"/>
            <a:ext cx="1303826" cy="157815"/>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sendSyncRequest</a:t>
            </a:r>
            <a:endParaRPr b="0" i="0" sz="1100" u="none" cap="none" strike="noStrike">
              <a:solidFill>
                <a:srgbClr val="FFFFFF"/>
              </a:solidFill>
              <a:latin typeface="Arial"/>
              <a:ea typeface="Arial"/>
              <a:cs typeface="Arial"/>
              <a:sym typeface="Arial"/>
            </a:endParaRPr>
          </a:p>
        </p:txBody>
      </p:sp>
      <p:sp>
        <p:nvSpPr>
          <p:cNvPr id="486" name="Google Shape;486;p50"/>
          <p:cNvSpPr/>
          <p:nvPr/>
        </p:nvSpPr>
        <p:spPr>
          <a:xfrm>
            <a:off x="2448092" y="2953748"/>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DataTransfer</a:t>
            </a:r>
            <a:endParaRPr b="0" i="0" sz="1100" u="none" cap="none" strike="noStrike">
              <a:solidFill>
                <a:srgbClr val="FFFFFF"/>
              </a:solidFill>
              <a:latin typeface="Arial"/>
              <a:ea typeface="Arial"/>
              <a:cs typeface="Arial"/>
              <a:sym typeface="Arial"/>
            </a:endParaRPr>
          </a:p>
        </p:txBody>
      </p:sp>
      <p:sp>
        <p:nvSpPr>
          <p:cNvPr id="487" name="Google Shape;487;p50"/>
          <p:cNvSpPr/>
          <p:nvPr/>
        </p:nvSpPr>
        <p:spPr>
          <a:xfrm>
            <a:off x="2444164" y="3180060"/>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DataExchange</a:t>
            </a:r>
            <a:endParaRPr b="0" i="0" sz="1100" u="none" cap="none" strike="noStrike">
              <a:solidFill>
                <a:srgbClr val="FFFFFF"/>
              </a:solidFill>
              <a:latin typeface="Arial"/>
              <a:ea typeface="Arial"/>
              <a:cs typeface="Arial"/>
              <a:sym typeface="Arial"/>
            </a:endParaRPr>
          </a:p>
        </p:txBody>
      </p:sp>
      <p:sp>
        <p:nvSpPr>
          <p:cNvPr id="488" name="Google Shape;488;p50"/>
          <p:cNvSpPr/>
          <p:nvPr/>
        </p:nvSpPr>
        <p:spPr>
          <a:xfrm>
            <a:off x="2434355" y="2733235"/>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StartMonitor</a:t>
            </a:r>
            <a:endParaRPr b="0" i="0" sz="1100" u="none" cap="none" strike="noStrike">
              <a:solidFill>
                <a:srgbClr val="FFFFFF"/>
              </a:solidFill>
              <a:latin typeface="Arial"/>
              <a:ea typeface="Arial"/>
              <a:cs typeface="Arial"/>
              <a:sym typeface="Arial"/>
            </a:endParaRPr>
          </a:p>
        </p:txBody>
      </p:sp>
      <p:sp>
        <p:nvSpPr>
          <p:cNvPr id="489" name="Google Shape;489;p50"/>
          <p:cNvSpPr/>
          <p:nvPr/>
        </p:nvSpPr>
        <p:spPr>
          <a:xfrm>
            <a:off x="2244701" y="3762221"/>
            <a:ext cx="1572462" cy="54054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Ledger-specific</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490" name="Google Shape;490;p50"/>
          <p:cNvSpPr/>
          <p:nvPr/>
        </p:nvSpPr>
        <p:spPr>
          <a:xfrm>
            <a:off x="2439778" y="3982734"/>
            <a:ext cx="1303826" cy="19947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API (ledger-specific)</a:t>
            </a:r>
            <a:endParaRPr b="0" i="0" sz="1100" u="none" cap="none" strike="noStrike">
              <a:solidFill>
                <a:srgbClr val="FFFFFF"/>
              </a:solidFill>
              <a:latin typeface="Arial"/>
              <a:ea typeface="Arial"/>
              <a:cs typeface="Arial"/>
              <a:sym typeface="Arial"/>
            </a:endParaRPr>
          </a:p>
        </p:txBody>
      </p:sp>
      <p:sp>
        <p:nvSpPr>
          <p:cNvPr id="491" name="Google Shape;491;p5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492" name="Google Shape;492;p50"/>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1"/>
          <p:cNvSpPr txBox="1"/>
          <p:nvPr>
            <p:ph type="title"/>
          </p:nvPr>
        </p:nvSpPr>
        <p:spPr>
          <a:xfrm>
            <a:off x="116648" y="13692"/>
            <a:ext cx="7886700" cy="62983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A new proposed API design [2/2] </a:t>
            </a:r>
            <a:endParaRPr/>
          </a:p>
        </p:txBody>
      </p:sp>
      <p:sp>
        <p:nvSpPr>
          <p:cNvPr id="498" name="Google Shape;498;p51"/>
          <p:cNvSpPr/>
          <p:nvPr/>
        </p:nvSpPr>
        <p:spPr>
          <a:xfrm>
            <a:off x="324046" y="1564480"/>
            <a:ext cx="3715837" cy="2878019"/>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9" name="Google Shape;499;p51"/>
          <p:cNvSpPr txBox="1"/>
          <p:nvPr/>
        </p:nvSpPr>
        <p:spPr>
          <a:xfrm>
            <a:off x="1539350" y="1305690"/>
            <a:ext cx="1357583"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cactus-node-server</a:t>
            </a:r>
            <a:endParaRPr sz="1100">
              <a:solidFill>
                <a:schemeClr val="dk1"/>
              </a:solidFill>
              <a:latin typeface="Arial"/>
              <a:ea typeface="Arial"/>
              <a:cs typeface="Arial"/>
              <a:sym typeface="Arial"/>
            </a:endParaRPr>
          </a:p>
        </p:txBody>
      </p:sp>
      <p:sp>
        <p:nvSpPr>
          <p:cNvPr id="500" name="Google Shape;500;p51"/>
          <p:cNvSpPr/>
          <p:nvPr/>
        </p:nvSpPr>
        <p:spPr>
          <a:xfrm>
            <a:off x="4800880" y="1571623"/>
            <a:ext cx="1839515" cy="2870876"/>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1" name="Google Shape;501;p51"/>
          <p:cNvSpPr txBox="1"/>
          <p:nvPr/>
        </p:nvSpPr>
        <p:spPr>
          <a:xfrm>
            <a:off x="4617678" y="1324332"/>
            <a:ext cx="2107789"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connector of each ledger</a:t>
            </a:r>
            <a:endParaRPr sz="1100">
              <a:solidFill>
                <a:schemeClr val="dk1"/>
              </a:solidFill>
              <a:latin typeface="Arial"/>
              <a:ea typeface="Arial"/>
              <a:cs typeface="Arial"/>
              <a:sym typeface="Arial"/>
            </a:endParaRPr>
          </a:p>
        </p:txBody>
      </p:sp>
      <p:sp>
        <p:nvSpPr>
          <p:cNvPr id="502" name="Google Shape;502;p51"/>
          <p:cNvSpPr txBox="1"/>
          <p:nvPr/>
        </p:nvSpPr>
        <p:spPr>
          <a:xfrm>
            <a:off x="7326561" y="1783919"/>
            <a:ext cx="871874"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node</a:t>
            </a:r>
            <a:endParaRPr sz="1100">
              <a:solidFill>
                <a:schemeClr val="dk1"/>
              </a:solidFill>
              <a:latin typeface="Arial"/>
              <a:ea typeface="Arial"/>
              <a:cs typeface="Arial"/>
              <a:sym typeface="Arial"/>
            </a:endParaRPr>
          </a:p>
        </p:txBody>
      </p:sp>
      <p:cxnSp>
        <p:nvCxnSpPr>
          <p:cNvPr id="503" name="Google Shape;503;p51"/>
          <p:cNvCxnSpPr/>
          <p:nvPr/>
        </p:nvCxnSpPr>
        <p:spPr>
          <a:xfrm>
            <a:off x="3899726" y="2498612"/>
            <a:ext cx="1033882" cy="7144"/>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504" name="Google Shape;504;p51"/>
          <p:cNvCxnSpPr/>
          <p:nvPr/>
        </p:nvCxnSpPr>
        <p:spPr>
          <a:xfrm rot="10800000">
            <a:off x="3891767" y="2651439"/>
            <a:ext cx="1024437"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505" name="Google Shape;505;p51"/>
          <p:cNvCxnSpPr/>
          <p:nvPr/>
        </p:nvCxnSpPr>
        <p:spPr>
          <a:xfrm>
            <a:off x="6511808" y="2336057"/>
            <a:ext cx="865953"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sp>
        <p:nvSpPr>
          <p:cNvPr id="506" name="Google Shape;506;p51"/>
          <p:cNvSpPr txBox="1"/>
          <p:nvPr/>
        </p:nvSpPr>
        <p:spPr>
          <a:xfrm>
            <a:off x="6682232" y="2132063"/>
            <a:ext cx="508793" cy="19620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Arial"/>
                <a:ea typeface="Arial"/>
                <a:cs typeface="Arial"/>
                <a:sym typeface="Arial"/>
              </a:rPr>
              <a:t>request</a:t>
            </a:r>
            <a:endParaRPr sz="800">
              <a:solidFill>
                <a:schemeClr val="dk1"/>
              </a:solidFill>
              <a:latin typeface="Arial"/>
              <a:ea typeface="Arial"/>
              <a:cs typeface="Arial"/>
              <a:sym typeface="Arial"/>
            </a:endParaRPr>
          </a:p>
        </p:txBody>
      </p:sp>
      <p:sp>
        <p:nvSpPr>
          <p:cNvPr id="507" name="Google Shape;507;p51"/>
          <p:cNvSpPr/>
          <p:nvPr/>
        </p:nvSpPr>
        <p:spPr>
          <a:xfrm>
            <a:off x="620756" y="1656785"/>
            <a:ext cx="983968" cy="1616096"/>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Business</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logic</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plugin</a:t>
            </a:r>
            <a:endParaRPr b="0" i="0" sz="1100" u="none" cap="none" strike="noStrike">
              <a:solidFill>
                <a:srgbClr val="000000"/>
              </a:solidFill>
              <a:latin typeface="Arial"/>
              <a:ea typeface="Arial"/>
              <a:cs typeface="Arial"/>
              <a:sym typeface="Arial"/>
            </a:endParaRPr>
          </a:p>
        </p:txBody>
      </p:sp>
      <p:grpSp>
        <p:nvGrpSpPr>
          <p:cNvPr id="508" name="Google Shape;508;p51"/>
          <p:cNvGrpSpPr/>
          <p:nvPr/>
        </p:nvGrpSpPr>
        <p:grpSpPr>
          <a:xfrm>
            <a:off x="1587139" y="2298442"/>
            <a:ext cx="516101" cy="121444"/>
            <a:chOff x="2030576" y="2894985"/>
            <a:chExt cx="1378510" cy="161925"/>
          </a:xfrm>
        </p:grpSpPr>
        <p:cxnSp>
          <p:nvCxnSpPr>
            <p:cNvPr id="509" name="Google Shape;509;p51"/>
            <p:cNvCxnSpPr/>
            <p:nvPr/>
          </p:nvCxnSpPr>
          <p:spPr>
            <a:xfrm>
              <a:off x="2030576" y="2894985"/>
              <a:ext cx="1378510" cy="9525"/>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510" name="Google Shape;510;p51"/>
            <p:cNvCxnSpPr/>
            <p:nvPr/>
          </p:nvCxnSpPr>
          <p:spPr>
            <a:xfrm rot="10800000">
              <a:off x="2030576" y="3056910"/>
              <a:ext cx="1378510"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grpSp>
      <p:sp>
        <p:nvSpPr>
          <p:cNvPr id="511" name="Google Shape;511;p51"/>
          <p:cNvSpPr/>
          <p:nvPr/>
        </p:nvSpPr>
        <p:spPr>
          <a:xfrm rot="5400000">
            <a:off x="2676398" y="2914751"/>
            <a:ext cx="2878012"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 grpc</a:t>
            </a:r>
            <a:endParaRPr b="0" i="0" sz="1100" u="none" cap="none" strike="noStrike">
              <a:solidFill>
                <a:srgbClr val="000000"/>
              </a:solidFill>
              <a:latin typeface="Arial"/>
              <a:ea typeface="Arial"/>
              <a:cs typeface="Arial"/>
              <a:sym typeface="Arial"/>
            </a:endParaRPr>
          </a:p>
        </p:txBody>
      </p:sp>
      <p:sp>
        <p:nvSpPr>
          <p:cNvPr id="512" name="Google Shape;512;p51"/>
          <p:cNvSpPr/>
          <p:nvPr/>
        </p:nvSpPr>
        <p:spPr>
          <a:xfrm rot="5400000">
            <a:off x="3280998" y="2920131"/>
            <a:ext cx="2867256"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/grpc</a:t>
            </a:r>
            <a:endParaRPr b="0" i="0" sz="1100" u="none" cap="none" strike="noStrike">
              <a:solidFill>
                <a:srgbClr val="000000"/>
              </a:solidFill>
              <a:latin typeface="Arial"/>
              <a:ea typeface="Arial"/>
              <a:cs typeface="Arial"/>
              <a:sym typeface="Arial"/>
            </a:endParaRPr>
          </a:p>
        </p:txBody>
      </p:sp>
      <p:sp>
        <p:nvSpPr>
          <p:cNvPr id="513" name="Google Shape;513;p51"/>
          <p:cNvSpPr/>
          <p:nvPr/>
        </p:nvSpPr>
        <p:spPr>
          <a:xfrm>
            <a:off x="2104372" y="1664330"/>
            <a:ext cx="1787395" cy="2731457"/>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api-client</a:t>
            </a:r>
            <a:endParaRPr sz="1100">
              <a:solidFill>
                <a:srgbClr val="000000"/>
              </a:solidFill>
              <a:latin typeface="Arial"/>
              <a:ea typeface="Arial"/>
              <a:cs typeface="Arial"/>
              <a:sym typeface="Arial"/>
            </a:endParaRPr>
          </a:p>
        </p:txBody>
      </p:sp>
      <p:sp>
        <p:nvSpPr>
          <p:cNvPr id="514" name="Google Shape;514;p51"/>
          <p:cNvSpPr/>
          <p:nvPr/>
        </p:nvSpPr>
        <p:spPr>
          <a:xfrm>
            <a:off x="4911593" y="1677513"/>
            <a:ext cx="529957" cy="1717955"/>
          </a:xfrm>
          <a:prstGeom prst="rect">
            <a:avLst/>
          </a:prstGeom>
          <a:solidFill>
            <a:srgbClr val="DAD9D6"/>
          </a:solidFill>
          <a:ln cap="flat" cmpd="sng" w="9525">
            <a:solidFill>
              <a:srgbClr val="B1B1A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Protocol</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Adapter</a:t>
            </a:r>
            <a:endParaRPr b="0" i="0" sz="1100" u="none" cap="none" strike="noStrike">
              <a:solidFill>
                <a:srgbClr val="000000"/>
              </a:solidFill>
              <a:latin typeface="Arial"/>
              <a:ea typeface="Arial"/>
              <a:cs typeface="Arial"/>
              <a:sym typeface="Arial"/>
            </a:endParaRPr>
          </a:p>
        </p:txBody>
      </p:sp>
      <p:sp>
        <p:nvSpPr>
          <p:cNvPr id="515" name="Google Shape;515;p51"/>
          <p:cNvSpPr/>
          <p:nvPr/>
        </p:nvSpPr>
        <p:spPr>
          <a:xfrm>
            <a:off x="4949790" y="3553633"/>
            <a:ext cx="1574882" cy="842154"/>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openAPI SDK</a:t>
            </a:r>
            <a:endParaRPr sz="1100">
              <a:solidFill>
                <a:srgbClr val="000000"/>
              </a:solidFill>
              <a:latin typeface="Arial"/>
              <a:ea typeface="Arial"/>
              <a:cs typeface="Arial"/>
              <a:sym typeface="Arial"/>
            </a:endParaRPr>
          </a:p>
        </p:txBody>
      </p:sp>
      <p:sp>
        <p:nvSpPr>
          <p:cNvPr id="516" name="Google Shape;516;p51"/>
          <p:cNvSpPr/>
          <p:nvPr/>
        </p:nvSpPr>
        <p:spPr>
          <a:xfrm>
            <a:off x="4980460" y="3781249"/>
            <a:ext cx="1510993" cy="22526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API 1 (depends on each ledger)</a:t>
            </a:r>
            <a:endParaRPr b="0" i="0" sz="800" u="none" cap="none" strike="noStrike">
              <a:solidFill>
                <a:srgbClr val="FFFFFF"/>
              </a:solidFill>
              <a:latin typeface="Arial"/>
              <a:ea typeface="Arial"/>
              <a:cs typeface="Arial"/>
              <a:sym typeface="Arial"/>
            </a:endParaRPr>
          </a:p>
        </p:txBody>
      </p:sp>
      <p:sp>
        <p:nvSpPr>
          <p:cNvPr id="517" name="Google Shape;517;p51"/>
          <p:cNvSpPr/>
          <p:nvPr/>
        </p:nvSpPr>
        <p:spPr>
          <a:xfrm>
            <a:off x="4980460" y="4026652"/>
            <a:ext cx="1510993" cy="22526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API 2 (depends on each ledger)</a:t>
            </a:r>
            <a:endParaRPr b="0" i="0" sz="800" u="none" cap="none" strike="noStrike">
              <a:solidFill>
                <a:srgbClr val="FFFFFF"/>
              </a:solidFill>
              <a:latin typeface="Arial"/>
              <a:ea typeface="Arial"/>
              <a:cs typeface="Arial"/>
              <a:sym typeface="Arial"/>
            </a:endParaRPr>
          </a:p>
        </p:txBody>
      </p:sp>
      <p:cxnSp>
        <p:nvCxnSpPr>
          <p:cNvPr id="518" name="Google Shape;518;p51"/>
          <p:cNvCxnSpPr/>
          <p:nvPr/>
        </p:nvCxnSpPr>
        <p:spPr>
          <a:xfrm>
            <a:off x="3814655" y="3981854"/>
            <a:ext cx="1106272"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sp>
        <p:nvSpPr>
          <p:cNvPr id="519" name="Google Shape;519;p51"/>
          <p:cNvSpPr/>
          <p:nvPr/>
        </p:nvSpPr>
        <p:spPr>
          <a:xfrm>
            <a:off x="2817566" y="682909"/>
            <a:ext cx="3045072" cy="522013"/>
          </a:xfrm>
          <a:prstGeom prst="wedgeRectCallout">
            <a:avLst>
              <a:gd fmla="val -28683" name="adj1"/>
              <a:gd fmla="val 194810" name="adj2"/>
            </a:avLst>
          </a:prstGeom>
          <a:gradFill>
            <a:gsLst>
              <a:gs pos="0">
                <a:srgbClr val="E73440"/>
              </a:gs>
              <a:gs pos="100000">
                <a:srgbClr val="7A1E1C"/>
              </a:gs>
            </a:gsLst>
            <a:lin ang="5400000"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100">
                <a:solidFill>
                  <a:srgbClr val="FFFFFF"/>
                </a:solidFill>
                <a:latin typeface="Arial"/>
                <a:ea typeface="Arial"/>
                <a:cs typeface="Arial"/>
                <a:sym typeface="Arial"/>
              </a:rPr>
              <a:t>Each API can be switched to the two modes</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mode 1: System Contract OFF</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mode 2: System Contract ON</a:t>
            </a:r>
            <a:endParaRPr sz="1100">
              <a:solidFill>
                <a:srgbClr val="FFFFFF"/>
              </a:solidFill>
              <a:latin typeface="Arial"/>
              <a:ea typeface="Arial"/>
              <a:cs typeface="Arial"/>
              <a:sym typeface="Arial"/>
            </a:endParaRPr>
          </a:p>
        </p:txBody>
      </p:sp>
      <p:sp>
        <p:nvSpPr>
          <p:cNvPr id="520" name="Google Shape;520;p51"/>
          <p:cNvSpPr/>
          <p:nvPr/>
        </p:nvSpPr>
        <p:spPr>
          <a:xfrm>
            <a:off x="5594977" y="1664433"/>
            <a:ext cx="882074" cy="1731030"/>
          </a:xfrm>
          <a:prstGeom prst="rect">
            <a:avLst/>
          </a:prstGeom>
          <a:solidFill>
            <a:srgbClr val="D8D8D8"/>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Platform</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SDK</a:t>
            </a:r>
            <a:endParaRPr b="0" i="0" sz="1100" u="none" cap="none" strike="noStrike">
              <a:solidFill>
                <a:srgbClr val="000000"/>
              </a:solidFill>
              <a:latin typeface="Arial"/>
              <a:ea typeface="Arial"/>
              <a:cs typeface="Arial"/>
              <a:sym typeface="Arial"/>
            </a:endParaRPr>
          </a:p>
        </p:txBody>
      </p:sp>
      <p:pic>
        <p:nvPicPr>
          <p:cNvPr descr="ネットワーク 枠線" id="521" name="Google Shape;521;p51"/>
          <p:cNvPicPr preferRelativeResize="0"/>
          <p:nvPr/>
        </p:nvPicPr>
        <p:blipFill rotWithShape="1">
          <a:blip r:embed="rId3">
            <a:alphaModFix/>
          </a:blip>
          <a:srcRect b="0" l="0" r="0" t="0"/>
          <a:stretch/>
        </p:blipFill>
        <p:spPr>
          <a:xfrm>
            <a:off x="7419598" y="1912655"/>
            <a:ext cx="685800" cy="685800"/>
          </a:xfrm>
          <a:prstGeom prst="rect">
            <a:avLst/>
          </a:prstGeom>
          <a:noFill/>
          <a:ln>
            <a:noFill/>
          </a:ln>
        </p:spPr>
      </p:pic>
      <p:sp>
        <p:nvSpPr>
          <p:cNvPr id="522" name="Google Shape;522;p51"/>
          <p:cNvSpPr/>
          <p:nvPr/>
        </p:nvSpPr>
        <p:spPr>
          <a:xfrm>
            <a:off x="7050929" y="3019469"/>
            <a:ext cx="2057400" cy="863210"/>
          </a:xfrm>
          <a:prstGeom prst="wedgeRectCallout">
            <a:avLst>
              <a:gd fmla="val 1414" name="adj1"/>
              <a:gd fmla="val -94662" name="adj2"/>
            </a:avLst>
          </a:prstGeom>
          <a:gradFill>
            <a:gsLst>
              <a:gs pos="0">
                <a:srgbClr val="E73440"/>
              </a:gs>
              <a:gs pos="100000">
                <a:srgbClr val="7A1E1C"/>
              </a:gs>
            </a:gsLst>
            <a:lin ang="5400000"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Arial"/>
                <a:ea typeface="Arial"/>
                <a:cs typeface="Arial"/>
                <a:sym typeface="Arial"/>
              </a:rPr>
              <a:t>In the case of mode 1,</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the embedded contract is not needed.</a:t>
            </a:r>
            <a:endParaRPr sz="1100"/>
          </a:p>
          <a:p>
            <a:pPr indent="0" lvl="0" marL="0" marR="0" rtl="0" algn="l">
              <a:spcBef>
                <a:spcPts val="0"/>
              </a:spcBef>
              <a:spcAft>
                <a:spcPts val="0"/>
              </a:spcAft>
              <a:buNone/>
            </a:pPr>
            <a:r>
              <a:t/>
            </a:r>
            <a:endParaRPr sz="800">
              <a:solidFill>
                <a:srgbClr val="FFFFFF"/>
              </a:solidFill>
              <a:latin typeface="Arial"/>
              <a:ea typeface="Arial"/>
              <a:cs typeface="Arial"/>
              <a:sym typeface="Arial"/>
            </a:endParaRPr>
          </a:p>
          <a:p>
            <a:pPr indent="0" lvl="0" marL="0" marR="0" rtl="0" algn="l">
              <a:spcBef>
                <a:spcPts val="0"/>
              </a:spcBef>
              <a:spcAft>
                <a:spcPts val="0"/>
              </a:spcAft>
              <a:buNone/>
            </a:pPr>
            <a:r>
              <a:rPr lang="ja" sz="800">
                <a:solidFill>
                  <a:srgbClr val="FFFFFF"/>
                </a:solidFill>
                <a:latin typeface="Arial"/>
                <a:ea typeface="Arial"/>
                <a:cs typeface="Arial"/>
                <a:sym typeface="Arial"/>
              </a:rPr>
              <a:t>In the case of mode 2,</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the embedded contract is needed</a:t>
            </a:r>
            <a:endParaRPr sz="800">
              <a:solidFill>
                <a:srgbClr val="FFFFFF"/>
              </a:solidFill>
              <a:latin typeface="Arial"/>
              <a:ea typeface="Arial"/>
              <a:cs typeface="Arial"/>
              <a:sym typeface="Arial"/>
            </a:endParaRPr>
          </a:p>
        </p:txBody>
      </p:sp>
      <p:sp>
        <p:nvSpPr>
          <p:cNvPr id="523" name="Google Shape;523;p51"/>
          <p:cNvSpPr/>
          <p:nvPr/>
        </p:nvSpPr>
        <p:spPr>
          <a:xfrm>
            <a:off x="2785955" y="4548899"/>
            <a:ext cx="2057400" cy="430413"/>
          </a:xfrm>
          <a:prstGeom prst="wedgeRectCallout">
            <a:avLst>
              <a:gd fmla="val 1851" name="adj1"/>
              <a:gd fmla="val -137178" name="adj2"/>
            </a:avLst>
          </a:prstGeom>
          <a:gradFill>
            <a:gsLst>
              <a:gs pos="0">
                <a:srgbClr val="E73440"/>
              </a:gs>
              <a:gs pos="100000">
                <a:srgbClr val="7A1E1C"/>
              </a:gs>
            </a:gsLst>
            <a:lin ang="5400000"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Arial"/>
                <a:ea typeface="Arial"/>
                <a:cs typeface="Arial"/>
                <a:sym typeface="Arial"/>
              </a:rPr>
              <a:t>api-client can deal with each ledger API</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where the common API does not supply</a:t>
            </a:r>
            <a:endParaRPr sz="800">
              <a:solidFill>
                <a:srgbClr val="FFFFFF"/>
              </a:solidFill>
              <a:latin typeface="Arial"/>
              <a:ea typeface="Arial"/>
              <a:cs typeface="Arial"/>
              <a:sym typeface="Arial"/>
            </a:endParaRPr>
          </a:p>
        </p:txBody>
      </p:sp>
      <p:sp>
        <p:nvSpPr>
          <p:cNvPr id="524" name="Google Shape;524;p51"/>
          <p:cNvSpPr txBox="1"/>
          <p:nvPr/>
        </p:nvSpPr>
        <p:spPr>
          <a:xfrm>
            <a:off x="5056271" y="4552450"/>
            <a:ext cx="3989314" cy="276999"/>
          </a:xfrm>
          <a:prstGeom prst="rect">
            <a:avLst/>
          </a:prstGeom>
          <a:gradFill>
            <a:gsLst>
              <a:gs pos="0">
                <a:srgbClr val="706ABA"/>
              </a:gs>
              <a:gs pos="100000">
                <a:srgbClr val="332F67"/>
              </a:gs>
            </a:gsLst>
            <a:lin ang="5400000" scaled="0"/>
          </a:gradFill>
          <a:ln cap="flat" cmpd="sng" w="9525">
            <a:solidFill>
              <a:srgbClr val="4B4595"/>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ja" sz="1400">
                <a:solidFill>
                  <a:srgbClr val="FFFFFF"/>
                </a:solidFill>
                <a:latin typeface="Arial"/>
                <a:ea typeface="Arial"/>
                <a:cs typeface="Arial"/>
                <a:sym typeface="Arial"/>
              </a:rPr>
              <a:t>base codes: Cactus APIs of OpenAPI connection</a:t>
            </a:r>
            <a:endParaRPr sz="1400">
              <a:solidFill>
                <a:srgbClr val="FFFFFF"/>
              </a:solidFill>
              <a:latin typeface="Arial"/>
              <a:ea typeface="Arial"/>
              <a:cs typeface="Arial"/>
              <a:sym typeface="Arial"/>
            </a:endParaRPr>
          </a:p>
        </p:txBody>
      </p:sp>
      <p:sp>
        <p:nvSpPr>
          <p:cNvPr id="525" name="Google Shape;525;p51"/>
          <p:cNvSpPr txBox="1"/>
          <p:nvPr/>
        </p:nvSpPr>
        <p:spPr>
          <a:xfrm>
            <a:off x="6412248" y="495590"/>
            <a:ext cx="2700500" cy="807913"/>
          </a:xfrm>
          <a:prstGeom prst="rect">
            <a:avLst/>
          </a:prstGeom>
          <a:gradFill>
            <a:gsLst>
              <a:gs pos="0">
                <a:srgbClr val="706ABA"/>
              </a:gs>
              <a:gs pos="100000">
                <a:srgbClr val="332F67"/>
              </a:gs>
            </a:gsLst>
            <a:lin ang="5400000" scaled="0"/>
          </a:gradFill>
          <a:ln cap="flat" cmpd="sng" w="9525">
            <a:solidFill>
              <a:srgbClr val="4B4595"/>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ja" sz="1200">
                <a:solidFill>
                  <a:srgbClr val="FFFFFF"/>
                </a:solidFill>
                <a:latin typeface="Arial"/>
                <a:ea typeface="Arial"/>
                <a:cs typeface="Arial"/>
                <a:sym typeface="Arial"/>
              </a:rPr>
              <a:t>base codes:</a:t>
            </a:r>
            <a:endParaRPr sz="1100"/>
          </a:p>
          <a:p>
            <a:pPr indent="0" lvl="0" marL="0" marR="0" rtl="0" algn="l">
              <a:spcBef>
                <a:spcPts val="0"/>
              </a:spcBef>
              <a:spcAft>
                <a:spcPts val="0"/>
              </a:spcAft>
              <a:buNone/>
            </a:pPr>
            <a:r>
              <a:rPr lang="ja" sz="1200">
                <a:solidFill>
                  <a:srgbClr val="FFFFFF"/>
                </a:solidFill>
                <a:latin typeface="Arial"/>
                <a:ea typeface="Arial"/>
                <a:cs typeface="Arial"/>
                <a:sym typeface="Arial"/>
              </a:rPr>
              <a:t>The merge of </a:t>
            </a:r>
            <a:endParaRPr sz="1100"/>
          </a:p>
          <a:p>
            <a:pPr indent="0" lvl="0" marL="0" marR="0" rtl="0" algn="l">
              <a:spcBef>
                <a:spcPts val="0"/>
              </a:spcBef>
              <a:spcAft>
                <a:spcPts val="0"/>
              </a:spcAft>
              <a:buNone/>
            </a:pPr>
            <a:r>
              <a:rPr lang="ja" sz="1200">
                <a:solidFill>
                  <a:srgbClr val="FFFFFF"/>
                </a:solidFill>
                <a:latin typeface="Arial"/>
                <a:ea typeface="Arial"/>
                <a:cs typeface="Arial"/>
                <a:sym typeface="Arial"/>
              </a:rPr>
              <a:t>Cactus APIs of Socket.io connection</a:t>
            </a:r>
            <a:endParaRPr sz="1100"/>
          </a:p>
          <a:p>
            <a:pPr indent="0" lvl="0" marL="0" marR="0" rtl="0" algn="l">
              <a:spcBef>
                <a:spcPts val="0"/>
              </a:spcBef>
              <a:spcAft>
                <a:spcPts val="0"/>
              </a:spcAft>
              <a:buNone/>
            </a:pPr>
            <a:r>
              <a:rPr lang="ja" sz="1200">
                <a:solidFill>
                  <a:srgbClr val="FFFFFF"/>
                </a:solidFill>
                <a:latin typeface="Arial"/>
                <a:ea typeface="Arial"/>
                <a:cs typeface="Arial"/>
                <a:sym typeface="Arial"/>
              </a:rPr>
              <a:t>and Weaver APIs</a:t>
            </a:r>
            <a:endParaRPr sz="1200">
              <a:solidFill>
                <a:srgbClr val="FFFFFF"/>
              </a:solidFill>
              <a:latin typeface="Arial"/>
              <a:ea typeface="Arial"/>
              <a:cs typeface="Arial"/>
              <a:sym typeface="Arial"/>
            </a:endParaRPr>
          </a:p>
        </p:txBody>
      </p:sp>
      <p:cxnSp>
        <p:nvCxnSpPr>
          <p:cNvPr id="526" name="Google Shape;526;p51"/>
          <p:cNvCxnSpPr/>
          <p:nvPr/>
        </p:nvCxnSpPr>
        <p:spPr>
          <a:xfrm flipH="1">
            <a:off x="6765891" y="1324332"/>
            <a:ext cx="573527" cy="521651"/>
          </a:xfrm>
          <a:prstGeom prst="straightConnector1">
            <a:avLst/>
          </a:prstGeom>
          <a:noFill/>
          <a:ln cap="flat" cmpd="sng" w="9525">
            <a:solidFill>
              <a:srgbClr val="7030A0"/>
            </a:solidFill>
            <a:prstDash val="solid"/>
            <a:miter lim="800000"/>
            <a:headEnd len="sm" w="sm" type="none"/>
            <a:tailEnd len="med" w="med" type="triangle"/>
          </a:ln>
        </p:spPr>
      </p:cxnSp>
      <p:cxnSp>
        <p:nvCxnSpPr>
          <p:cNvPr id="527" name="Google Shape;527;p51"/>
          <p:cNvCxnSpPr>
            <a:stCxn id="524" idx="0"/>
          </p:cNvCxnSpPr>
          <p:nvPr/>
        </p:nvCxnSpPr>
        <p:spPr>
          <a:xfrm rot="10800000">
            <a:off x="6789328" y="4241350"/>
            <a:ext cx="261600" cy="311100"/>
          </a:xfrm>
          <a:prstGeom prst="straightConnector1">
            <a:avLst/>
          </a:prstGeom>
          <a:noFill/>
          <a:ln cap="flat" cmpd="sng" w="9525">
            <a:solidFill>
              <a:srgbClr val="7030A0"/>
            </a:solidFill>
            <a:prstDash val="solid"/>
            <a:miter lim="800000"/>
            <a:headEnd len="sm" w="sm" type="none"/>
            <a:tailEnd len="med" w="med" type="triangle"/>
          </a:ln>
        </p:spPr>
      </p:cxnSp>
      <p:sp>
        <p:nvSpPr>
          <p:cNvPr id="528" name="Google Shape;528;p51"/>
          <p:cNvSpPr/>
          <p:nvPr/>
        </p:nvSpPr>
        <p:spPr>
          <a:xfrm>
            <a:off x="2242193" y="1920114"/>
            <a:ext cx="1572462" cy="147534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Base</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529" name="Google Shape;529;p51"/>
          <p:cNvSpPr/>
          <p:nvPr/>
        </p:nvSpPr>
        <p:spPr>
          <a:xfrm>
            <a:off x="2434355" y="2402926"/>
            <a:ext cx="1303826" cy="28283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sendAsyncRequest</a:t>
            </a:r>
            <a:endParaRPr b="0" i="0" sz="1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 AssetTransfer)</a:t>
            </a:r>
            <a:endParaRPr b="0" i="0" sz="1100" u="none" cap="none" strike="noStrike">
              <a:solidFill>
                <a:srgbClr val="FFFFFF"/>
              </a:solidFill>
              <a:latin typeface="Arial"/>
              <a:ea typeface="Arial"/>
              <a:cs typeface="Arial"/>
              <a:sym typeface="Arial"/>
            </a:endParaRPr>
          </a:p>
        </p:txBody>
      </p:sp>
      <p:sp>
        <p:nvSpPr>
          <p:cNvPr id="530" name="Google Shape;530;p51"/>
          <p:cNvSpPr/>
          <p:nvPr/>
        </p:nvSpPr>
        <p:spPr>
          <a:xfrm>
            <a:off x="2439778" y="2196705"/>
            <a:ext cx="1303826" cy="157815"/>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sendSyncRequest</a:t>
            </a:r>
            <a:endParaRPr b="0" i="0" sz="1100" u="none" cap="none" strike="noStrike">
              <a:solidFill>
                <a:srgbClr val="FFFFFF"/>
              </a:solidFill>
              <a:latin typeface="Arial"/>
              <a:ea typeface="Arial"/>
              <a:cs typeface="Arial"/>
              <a:sym typeface="Arial"/>
            </a:endParaRPr>
          </a:p>
        </p:txBody>
      </p:sp>
      <p:sp>
        <p:nvSpPr>
          <p:cNvPr id="531" name="Google Shape;531;p51"/>
          <p:cNvSpPr/>
          <p:nvPr/>
        </p:nvSpPr>
        <p:spPr>
          <a:xfrm>
            <a:off x="2448092" y="2953748"/>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DataTransfer</a:t>
            </a:r>
            <a:endParaRPr b="0" i="0" sz="1100" u="none" cap="none" strike="noStrike">
              <a:solidFill>
                <a:srgbClr val="FFFFFF"/>
              </a:solidFill>
              <a:latin typeface="Arial"/>
              <a:ea typeface="Arial"/>
              <a:cs typeface="Arial"/>
              <a:sym typeface="Arial"/>
            </a:endParaRPr>
          </a:p>
        </p:txBody>
      </p:sp>
      <p:sp>
        <p:nvSpPr>
          <p:cNvPr id="532" name="Google Shape;532;p51"/>
          <p:cNvSpPr/>
          <p:nvPr/>
        </p:nvSpPr>
        <p:spPr>
          <a:xfrm>
            <a:off x="2444164" y="3180060"/>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DataExchange</a:t>
            </a:r>
            <a:endParaRPr b="0" i="0" sz="1100" u="none" cap="none" strike="noStrike">
              <a:solidFill>
                <a:srgbClr val="FFFFFF"/>
              </a:solidFill>
              <a:latin typeface="Arial"/>
              <a:ea typeface="Arial"/>
              <a:cs typeface="Arial"/>
              <a:sym typeface="Arial"/>
            </a:endParaRPr>
          </a:p>
        </p:txBody>
      </p:sp>
      <p:sp>
        <p:nvSpPr>
          <p:cNvPr id="533" name="Google Shape;533;p51"/>
          <p:cNvSpPr/>
          <p:nvPr/>
        </p:nvSpPr>
        <p:spPr>
          <a:xfrm>
            <a:off x="2434355" y="2733235"/>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StartMonitor</a:t>
            </a:r>
            <a:endParaRPr b="0" i="0" sz="1100" u="none" cap="none" strike="noStrike">
              <a:solidFill>
                <a:srgbClr val="FFFFFF"/>
              </a:solidFill>
              <a:latin typeface="Arial"/>
              <a:ea typeface="Arial"/>
              <a:cs typeface="Arial"/>
              <a:sym typeface="Arial"/>
            </a:endParaRPr>
          </a:p>
        </p:txBody>
      </p:sp>
      <p:sp>
        <p:nvSpPr>
          <p:cNvPr id="534" name="Google Shape;534;p51"/>
          <p:cNvSpPr/>
          <p:nvPr/>
        </p:nvSpPr>
        <p:spPr>
          <a:xfrm>
            <a:off x="2244701" y="3762221"/>
            <a:ext cx="1572462" cy="54054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Ledger-specific</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535" name="Google Shape;535;p51"/>
          <p:cNvSpPr/>
          <p:nvPr/>
        </p:nvSpPr>
        <p:spPr>
          <a:xfrm>
            <a:off x="2439778" y="3982734"/>
            <a:ext cx="1303826" cy="19947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API (ledger-specific)</a:t>
            </a:r>
            <a:endParaRPr b="0" i="0" sz="1100" u="none" cap="none" strike="noStrike">
              <a:solidFill>
                <a:srgbClr val="FFFFFF"/>
              </a:solidFill>
              <a:latin typeface="Arial"/>
              <a:ea typeface="Arial"/>
              <a:cs typeface="Arial"/>
              <a:sym typeface="Arial"/>
            </a:endParaRPr>
          </a:p>
        </p:txBody>
      </p:sp>
      <p:sp>
        <p:nvSpPr>
          <p:cNvPr id="536" name="Google Shape;536;p51"/>
          <p:cNvSpPr/>
          <p:nvPr/>
        </p:nvSpPr>
        <p:spPr>
          <a:xfrm>
            <a:off x="2165394" y="1611763"/>
            <a:ext cx="4573669" cy="1818284"/>
          </a:xfrm>
          <a:prstGeom prst="rect">
            <a:avLst/>
          </a:prstGeom>
          <a:noFill/>
          <a:ln cap="flat" cmpd="sng" w="254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37" name="Google Shape;537;p51"/>
          <p:cNvSpPr/>
          <p:nvPr/>
        </p:nvSpPr>
        <p:spPr>
          <a:xfrm>
            <a:off x="2170134" y="3506846"/>
            <a:ext cx="4555333" cy="965255"/>
          </a:xfrm>
          <a:prstGeom prst="rect">
            <a:avLst/>
          </a:prstGeom>
          <a:noFill/>
          <a:ln cap="flat" cmpd="sng" w="254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38" name="Google Shape;538;p5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539" name="Google Shape;539;p51"/>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2"/>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Enhancement plan by codes</a:t>
            </a:r>
            <a:endParaRPr/>
          </a:p>
        </p:txBody>
      </p:sp>
      <p:sp>
        <p:nvSpPr>
          <p:cNvPr id="545" name="Google Shape;545;p52"/>
          <p:cNvSpPr txBox="1"/>
          <p:nvPr>
            <p:ph idx="1" type="body"/>
          </p:nvPr>
        </p:nvSpPr>
        <p:spPr>
          <a:xfrm>
            <a:off x="184639" y="731776"/>
            <a:ext cx="8761535" cy="392375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ja"/>
              <a:t>Current codes of API-client</a:t>
            </a:r>
            <a:endParaRPr/>
          </a:p>
          <a:p>
            <a:pPr indent="-177800" lvl="1" marL="520700" rtl="0" algn="l">
              <a:lnSpc>
                <a:spcPct val="90000"/>
              </a:lnSpc>
              <a:spcBef>
                <a:spcPts val="400"/>
              </a:spcBef>
              <a:spcAft>
                <a:spcPts val="0"/>
              </a:spcAft>
              <a:buClr>
                <a:schemeClr val="dk1"/>
              </a:buClr>
              <a:buSzPts val="1800"/>
              <a:buChar char="•"/>
            </a:pPr>
            <a:r>
              <a:rPr lang="ja"/>
              <a:t>https://github.com/hyperledger/cactus/tree/main/packages/cactus-api-client/src/main/typescript</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546" name="Google Shape;546;p52"/>
          <p:cNvSpPr/>
          <p:nvPr/>
        </p:nvSpPr>
        <p:spPr>
          <a:xfrm>
            <a:off x="324046" y="1909845"/>
            <a:ext cx="3715837" cy="2878019"/>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7" name="Google Shape;547;p52"/>
          <p:cNvSpPr txBox="1"/>
          <p:nvPr/>
        </p:nvSpPr>
        <p:spPr>
          <a:xfrm>
            <a:off x="1539350" y="1651055"/>
            <a:ext cx="1357583"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cactus-node-server</a:t>
            </a:r>
            <a:endParaRPr sz="1100">
              <a:solidFill>
                <a:schemeClr val="dk1"/>
              </a:solidFill>
              <a:latin typeface="Arial"/>
              <a:ea typeface="Arial"/>
              <a:cs typeface="Arial"/>
              <a:sym typeface="Arial"/>
            </a:endParaRPr>
          </a:p>
        </p:txBody>
      </p:sp>
      <p:sp>
        <p:nvSpPr>
          <p:cNvPr id="548" name="Google Shape;548;p52"/>
          <p:cNvSpPr/>
          <p:nvPr/>
        </p:nvSpPr>
        <p:spPr>
          <a:xfrm>
            <a:off x="620756" y="2002151"/>
            <a:ext cx="983968" cy="1616096"/>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Business</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logic</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plugin</a:t>
            </a:r>
            <a:endParaRPr b="0" i="0" sz="1100" u="none" cap="none" strike="noStrike">
              <a:solidFill>
                <a:srgbClr val="000000"/>
              </a:solidFill>
              <a:latin typeface="Arial"/>
              <a:ea typeface="Arial"/>
              <a:cs typeface="Arial"/>
              <a:sym typeface="Arial"/>
            </a:endParaRPr>
          </a:p>
        </p:txBody>
      </p:sp>
      <p:grpSp>
        <p:nvGrpSpPr>
          <p:cNvPr id="549" name="Google Shape;549;p52"/>
          <p:cNvGrpSpPr/>
          <p:nvPr/>
        </p:nvGrpSpPr>
        <p:grpSpPr>
          <a:xfrm>
            <a:off x="1587139" y="2643807"/>
            <a:ext cx="516101" cy="121444"/>
            <a:chOff x="2030576" y="2894985"/>
            <a:chExt cx="1378510" cy="161925"/>
          </a:xfrm>
        </p:grpSpPr>
        <p:cxnSp>
          <p:nvCxnSpPr>
            <p:cNvPr id="550" name="Google Shape;550;p52"/>
            <p:cNvCxnSpPr/>
            <p:nvPr/>
          </p:nvCxnSpPr>
          <p:spPr>
            <a:xfrm>
              <a:off x="2030576" y="2894985"/>
              <a:ext cx="1378510" cy="9525"/>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551" name="Google Shape;551;p52"/>
            <p:cNvCxnSpPr/>
            <p:nvPr/>
          </p:nvCxnSpPr>
          <p:spPr>
            <a:xfrm rot="10800000">
              <a:off x="2030576" y="3056910"/>
              <a:ext cx="1378510"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grpSp>
      <p:sp>
        <p:nvSpPr>
          <p:cNvPr id="552" name="Google Shape;552;p52"/>
          <p:cNvSpPr/>
          <p:nvPr/>
        </p:nvSpPr>
        <p:spPr>
          <a:xfrm rot="5400000">
            <a:off x="2676398" y="3260117"/>
            <a:ext cx="2878013"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 grpc</a:t>
            </a:r>
            <a:endParaRPr b="0" i="0" sz="1100" u="none" cap="none" strike="noStrike">
              <a:solidFill>
                <a:srgbClr val="000000"/>
              </a:solidFill>
              <a:latin typeface="Arial"/>
              <a:ea typeface="Arial"/>
              <a:cs typeface="Arial"/>
              <a:sym typeface="Arial"/>
            </a:endParaRPr>
          </a:p>
        </p:txBody>
      </p:sp>
      <p:sp>
        <p:nvSpPr>
          <p:cNvPr id="553" name="Google Shape;553;p52"/>
          <p:cNvSpPr/>
          <p:nvPr/>
        </p:nvSpPr>
        <p:spPr>
          <a:xfrm>
            <a:off x="2104372" y="2009695"/>
            <a:ext cx="1787395" cy="2731457"/>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api-client</a:t>
            </a:r>
            <a:endParaRPr sz="1100">
              <a:solidFill>
                <a:srgbClr val="000000"/>
              </a:solidFill>
              <a:latin typeface="Arial"/>
              <a:ea typeface="Arial"/>
              <a:cs typeface="Arial"/>
              <a:sym typeface="Arial"/>
            </a:endParaRPr>
          </a:p>
        </p:txBody>
      </p:sp>
      <p:sp>
        <p:nvSpPr>
          <p:cNvPr id="554" name="Google Shape;554;p52"/>
          <p:cNvSpPr/>
          <p:nvPr/>
        </p:nvSpPr>
        <p:spPr>
          <a:xfrm>
            <a:off x="2242193" y="2265479"/>
            <a:ext cx="1572462" cy="147534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Base</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555" name="Google Shape;555;p52"/>
          <p:cNvSpPr/>
          <p:nvPr/>
        </p:nvSpPr>
        <p:spPr>
          <a:xfrm>
            <a:off x="2434355" y="2748291"/>
            <a:ext cx="1303826" cy="28283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sendAsyncRequest</a:t>
            </a:r>
            <a:endParaRPr b="0" i="0" sz="1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 AssetTransfer)</a:t>
            </a:r>
            <a:endParaRPr b="0" i="0" sz="1100" u="none" cap="none" strike="noStrike">
              <a:solidFill>
                <a:srgbClr val="FFFFFF"/>
              </a:solidFill>
              <a:latin typeface="Arial"/>
              <a:ea typeface="Arial"/>
              <a:cs typeface="Arial"/>
              <a:sym typeface="Arial"/>
            </a:endParaRPr>
          </a:p>
        </p:txBody>
      </p:sp>
      <p:sp>
        <p:nvSpPr>
          <p:cNvPr id="556" name="Google Shape;556;p52"/>
          <p:cNvSpPr/>
          <p:nvPr/>
        </p:nvSpPr>
        <p:spPr>
          <a:xfrm>
            <a:off x="2439778" y="2542070"/>
            <a:ext cx="1303826" cy="157815"/>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sendSyncRequest</a:t>
            </a:r>
            <a:endParaRPr b="0" i="0" sz="1100" u="none" cap="none" strike="noStrike">
              <a:solidFill>
                <a:srgbClr val="FFFFFF"/>
              </a:solidFill>
              <a:latin typeface="Arial"/>
              <a:ea typeface="Arial"/>
              <a:cs typeface="Arial"/>
              <a:sym typeface="Arial"/>
            </a:endParaRPr>
          </a:p>
        </p:txBody>
      </p:sp>
      <p:sp>
        <p:nvSpPr>
          <p:cNvPr id="557" name="Google Shape;557;p52"/>
          <p:cNvSpPr/>
          <p:nvPr/>
        </p:nvSpPr>
        <p:spPr>
          <a:xfrm>
            <a:off x="2448092" y="3299113"/>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DataTransfer</a:t>
            </a:r>
            <a:endParaRPr b="0" i="0" sz="1100" u="none" cap="none" strike="noStrike">
              <a:solidFill>
                <a:srgbClr val="FFFFFF"/>
              </a:solidFill>
              <a:latin typeface="Arial"/>
              <a:ea typeface="Arial"/>
              <a:cs typeface="Arial"/>
              <a:sym typeface="Arial"/>
            </a:endParaRPr>
          </a:p>
        </p:txBody>
      </p:sp>
      <p:sp>
        <p:nvSpPr>
          <p:cNvPr id="558" name="Google Shape;558;p52"/>
          <p:cNvSpPr/>
          <p:nvPr/>
        </p:nvSpPr>
        <p:spPr>
          <a:xfrm>
            <a:off x="2444164" y="3525425"/>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DataExchange</a:t>
            </a:r>
            <a:endParaRPr b="0" i="0" sz="1100" u="none" cap="none" strike="noStrike">
              <a:solidFill>
                <a:srgbClr val="FFFFFF"/>
              </a:solidFill>
              <a:latin typeface="Arial"/>
              <a:ea typeface="Arial"/>
              <a:cs typeface="Arial"/>
              <a:sym typeface="Arial"/>
            </a:endParaRPr>
          </a:p>
        </p:txBody>
      </p:sp>
      <p:sp>
        <p:nvSpPr>
          <p:cNvPr id="559" name="Google Shape;559;p52"/>
          <p:cNvSpPr/>
          <p:nvPr/>
        </p:nvSpPr>
        <p:spPr>
          <a:xfrm>
            <a:off x="2434355" y="3078600"/>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StartMonitor</a:t>
            </a:r>
            <a:endParaRPr b="0" i="0" sz="1100" u="none" cap="none" strike="noStrike">
              <a:solidFill>
                <a:srgbClr val="FFFFFF"/>
              </a:solidFill>
              <a:latin typeface="Arial"/>
              <a:ea typeface="Arial"/>
              <a:cs typeface="Arial"/>
              <a:sym typeface="Arial"/>
            </a:endParaRPr>
          </a:p>
        </p:txBody>
      </p:sp>
      <p:sp>
        <p:nvSpPr>
          <p:cNvPr id="560" name="Google Shape;560;p52"/>
          <p:cNvSpPr/>
          <p:nvPr/>
        </p:nvSpPr>
        <p:spPr>
          <a:xfrm>
            <a:off x="2244701" y="4107587"/>
            <a:ext cx="1572462" cy="54054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Ledger-specific</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561" name="Google Shape;561;p52"/>
          <p:cNvSpPr/>
          <p:nvPr/>
        </p:nvSpPr>
        <p:spPr>
          <a:xfrm>
            <a:off x="2439778" y="4328099"/>
            <a:ext cx="1303826" cy="19947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API (ledger-specific)</a:t>
            </a:r>
            <a:endParaRPr b="0" i="0" sz="1100" u="none" cap="none" strike="noStrike">
              <a:solidFill>
                <a:srgbClr val="FFFFFF"/>
              </a:solidFill>
              <a:latin typeface="Arial"/>
              <a:ea typeface="Arial"/>
              <a:cs typeface="Arial"/>
              <a:sym typeface="Arial"/>
            </a:endParaRPr>
          </a:p>
        </p:txBody>
      </p:sp>
      <p:sp>
        <p:nvSpPr>
          <p:cNvPr id="562" name="Google Shape;562;p52"/>
          <p:cNvSpPr/>
          <p:nvPr/>
        </p:nvSpPr>
        <p:spPr>
          <a:xfrm>
            <a:off x="2367419" y="2468527"/>
            <a:ext cx="1524348" cy="781161"/>
          </a:xfrm>
          <a:prstGeom prst="rect">
            <a:avLst/>
          </a:prstGeom>
          <a:noFill/>
          <a:ln cap="flat" cmpd="sng" w="254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63" name="Google Shape;563;p52"/>
          <p:cNvSpPr/>
          <p:nvPr/>
        </p:nvSpPr>
        <p:spPr>
          <a:xfrm>
            <a:off x="2290307" y="4296566"/>
            <a:ext cx="1524348" cy="276964"/>
          </a:xfrm>
          <a:prstGeom prst="rect">
            <a:avLst/>
          </a:prstGeom>
          <a:noFill/>
          <a:ln cap="flat" cmpd="sng" w="254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64" name="Google Shape;564;p52"/>
          <p:cNvSpPr txBox="1"/>
          <p:nvPr/>
        </p:nvSpPr>
        <p:spPr>
          <a:xfrm>
            <a:off x="4414253" y="2039854"/>
            <a:ext cx="4598855" cy="1038746"/>
          </a:xfrm>
          <a:prstGeom prst="rect">
            <a:avLst/>
          </a:prstGeom>
          <a:solidFill>
            <a:srgbClr val="FCE4E3"/>
          </a:solidFill>
          <a:ln cap="flat" cmpd="sng" w="9525">
            <a:solidFill>
              <a:srgbClr val="B22B30"/>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ja" sz="900">
                <a:solidFill>
                  <a:srgbClr val="000000"/>
                </a:solidFill>
                <a:latin typeface="Consolas"/>
                <a:ea typeface="Consolas"/>
                <a:cs typeface="Consolas"/>
                <a:sym typeface="Consolas"/>
              </a:rPr>
              <a:t>/packages/cactus-api-client/src/main/typescript/socketio-api-client.ts</a:t>
            </a:r>
            <a:endParaRPr sz="1100"/>
          </a:p>
          <a:p>
            <a:pPr indent="0" lvl="0" marL="0" marR="0" rtl="0" algn="l">
              <a:spcBef>
                <a:spcPts val="0"/>
              </a:spcBef>
              <a:spcAft>
                <a:spcPts val="0"/>
              </a:spcAft>
              <a:buNone/>
            </a:pPr>
            <a:r>
              <a:t/>
            </a:r>
            <a:endParaRPr sz="900">
              <a:solidFill>
                <a:srgbClr val="000000"/>
              </a:solidFill>
              <a:latin typeface="Consolas"/>
              <a:ea typeface="Consolas"/>
              <a:cs typeface="Consolas"/>
              <a:sym typeface="Consolas"/>
            </a:endParaRPr>
          </a:p>
          <a:p>
            <a:pPr indent="0" lvl="0" marL="0" marR="0" rtl="0" algn="l">
              <a:spcBef>
                <a:spcPts val="0"/>
              </a:spcBef>
              <a:spcAft>
                <a:spcPts val="0"/>
              </a:spcAft>
              <a:buNone/>
            </a:pPr>
            <a:r>
              <a:rPr lang="ja" sz="900">
                <a:solidFill>
                  <a:srgbClr val="000000"/>
                </a:solidFill>
                <a:latin typeface="Consolas"/>
                <a:ea typeface="Consolas"/>
                <a:cs typeface="Consolas"/>
                <a:sym typeface="Consolas"/>
              </a:rPr>
              <a:t>export class SocketIOApiClient ... {</a:t>
            </a:r>
            <a:endParaRPr sz="1100"/>
          </a:p>
          <a:p>
            <a:pPr indent="0" lvl="0" marL="0" marR="0" rtl="0" algn="l">
              <a:spcBef>
                <a:spcPts val="0"/>
              </a:spcBef>
              <a:spcAft>
                <a:spcPts val="0"/>
              </a:spcAft>
              <a:buNone/>
            </a:pPr>
            <a:r>
              <a:rPr lang="ja" sz="900">
                <a:solidFill>
                  <a:srgbClr val="000000"/>
                </a:solidFill>
                <a:latin typeface="Consolas"/>
                <a:ea typeface="Consolas"/>
                <a:cs typeface="Consolas"/>
                <a:sym typeface="Consolas"/>
              </a:rPr>
              <a:t>  public sendSyncRequest</a:t>
            </a:r>
            <a:endParaRPr sz="1100"/>
          </a:p>
          <a:p>
            <a:pPr indent="0" lvl="0" marL="0" marR="0" rtl="0" algn="l">
              <a:spcBef>
                <a:spcPts val="0"/>
              </a:spcBef>
              <a:spcAft>
                <a:spcPts val="0"/>
              </a:spcAft>
              <a:buNone/>
            </a:pPr>
            <a:r>
              <a:rPr lang="ja" sz="900">
                <a:solidFill>
                  <a:srgbClr val="000000"/>
                </a:solidFill>
                <a:latin typeface="Consolas"/>
                <a:ea typeface="Consolas"/>
                <a:cs typeface="Consolas"/>
                <a:sym typeface="Consolas"/>
              </a:rPr>
              <a:t>  public sendAsyncRequest</a:t>
            </a:r>
            <a:endParaRPr sz="1100"/>
          </a:p>
          <a:p>
            <a:pPr indent="0" lvl="0" marL="0" marR="0" rtl="0" algn="l">
              <a:spcBef>
                <a:spcPts val="0"/>
              </a:spcBef>
              <a:spcAft>
                <a:spcPts val="0"/>
              </a:spcAft>
              <a:buNone/>
            </a:pPr>
            <a:r>
              <a:rPr lang="ja" sz="900">
                <a:solidFill>
                  <a:srgbClr val="000000"/>
                </a:solidFill>
                <a:latin typeface="Consolas"/>
                <a:ea typeface="Consolas"/>
                <a:cs typeface="Consolas"/>
                <a:sym typeface="Consolas"/>
              </a:rPr>
              <a:t>  public watchBlocksV1 (= startMonitor)</a:t>
            </a:r>
            <a:endParaRPr sz="1100"/>
          </a:p>
          <a:p>
            <a:pPr indent="0" lvl="0" marL="0" marR="0" rtl="0" algn="l">
              <a:spcBef>
                <a:spcPts val="0"/>
              </a:spcBef>
              <a:spcAft>
                <a:spcPts val="0"/>
              </a:spcAft>
              <a:buNone/>
            </a:pPr>
            <a:r>
              <a:rPr lang="ja" sz="900">
                <a:solidFill>
                  <a:srgbClr val="000000"/>
                </a:solidFill>
                <a:latin typeface="Consolas"/>
                <a:ea typeface="Consolas"/>
                <a:cs typeface="Consolas"/>
                <a:sym typeface="Consolas"/>
              </a:rPr>
              <a:t>}</a:t>
            </a:r>
            <a:endParaRPr sz="900">
              <a:solidFill>
                <a:srgbClr val="000000"/>
              </a:solidFill>
              <a:latin typeface="Consolas"/>
              <a:ea typeface="Consolas"/>
              <a:cs typeface="Consolas"/>
              <a:sym typeface="Consolas"/>
            </a:endParaRPr>
          </a:p>
        </p:txBody>
      </p:sp>
      <p:sp>
        <p:nvSpPr>
          <p:cNvPr id="565" name="Google Shape;565;p52"/>
          <p:cNvSpPr txBox="1"/>
          <p:nvPr/>
        </p:nvSpPr>
        <p:spPr>
          <a:xfrm>
            <a:off x="4415076" y="3920456"/>
            <a:ext cx="4025381" cy="761747"/>
          </a:xfrm>
          <a:prstGeom prst="rect">
            <a:avLst/>
          </a:prstGeom>
          <a:solidFill>
            <a:srgbClr val="FCE4E3"/>
          </a:solidFill>
          <a:ln cap="flat" cmpd="sng" w="9525">
            <a:solidFill>
              <a:srgbClr val="B22B30"/>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ja" sz="900">
                <a:solidFill>
                  <a:srgbClr val="000000"/>
                </a:solidFill>
                <a:latin typeface="Consolas"/>
                <a:ea typeface="Consolas"/>
                <a:cs typeface="Consolas"/>
                <a:sym typeface="Consolas"/>
              </a:rPr>
              <a:t>/packages/cactus-api-client/src/main/typescript/api-client.ts</a:t>
            </a:r>
            <a:endParaRPr sz="1100"/>
          </a:p>
          <a:p>
            <a:pPr indent="0" lvl="0" marL="0" marR="0" rtl="0" algn="l">
              <a:spcBef>
                <a:spcPts val="0"/>
              </a:spcBef>
              <a:spcAft>
                <a:spcPts val="0"/>
              </a:spcAft>
              <a:buNone/>
            </a:pPr>
            <a:r>
              <a:t/>
            </a:r>
            <a:endParaRPr sz="900">
              <a:solidFill>
                <a:srgbClr val="000000"/>
              </a:solidFill>
              <a:latin typeface="Consolas"/>
              <a:ea typeface="Consolas"/>
              <a:cs typeface="Consolas"/>
              <a:sym typeface="Consolas"/>
            </a:endParaRPr>
          </a:p>
          <a:p>
            <a:pPr indent="0" lvl="0" marL="0" marR="0" rtl="0" algn="l">
              <a:spcBef>
                <a:spcPts val="0"/>
              </a:spcBef>
              <a:spcAft>
                <a:spcPts val="0"/>
              </a:spcAft>
              <a:buNone/>
            </a:pPr>
            <a:r>
              <a:rPr lang="ja" sz="900">
                <a:solidFill>
                  <a:srgbClr val="000000"/>
                </a:solidFill>
                <a:latin typeface="Consolas"/>
                <a:ea typeface="Consolas"/>
                <a:cs typeface="Consolas"/>
                <a:sym typeface="Consolas"/>
              </a:rPr>
              <a:t>export class ApiClient ... {</a:t>
            </a:r>
            <a:endParaRPr sz="1100"/>
          </a:p>
          <a:p>
            <a:pPr indent="0" lvl="0" marL="0" marR="0" rtl="0" algn="l">
              <a:spcBef>
                <a:spcPts val="0"/>
              </a:spcBef>
              <a:spcAft>
                <a:spcPts val="0"/>
              </a:spcAft>
              <a:buNone/>
            </a:pPr>
            <a:r>
              <a:rPr lang="ja" sz="900">
                <a:solidFill>
                  <a:srgbClr val="000000"/>
                </a:solidFill>
                <a:latin typeface="Consolas"/>
                <a:ea typeface="Consolas"/>
                <a:cs typeface="Consolas"/>
                <a:sym typeface="Consolas"/>
              </a:rPr>
              <a:t>  ...</a:t>
            </a:r>
            <a:endParaRPr sz="1100"/>
          </a:p>
          <a:p>
            <a:pPr indent="0" lvl="0" marL="0" marR="0" rtl="0" algn="l">
              <a:spcBef>
                <a:spcPts val="0"/>
              </a:spcBef>
              <a:spcAft>
                <a:spcPts val="0"/>
              </a:spcAft>
              <a:buNone/>
            </a:pPr>
            <a:r>
              <a:rPr lang="ja" sz="900">
                <a:solidFill>
                  <a:srgbClr val="000000"/>
                </a:solidFill>
                <a:latin typeface="Consolas"/>
                <a:ea typeface="Consolas"/>
                <a:cs typeface="Consolas"/>
                <a:sym typeface="Consolas"/>
              </a:rPr>
              <a:t>}</a:t>
            </a:r>
            <a:endParaRPr sz="900">
              <a:solidFill>
                <a:srgbClr val="000000"/>
              </a:solidFill>
              <a:latin typeface="Consolas"/>
              <a:ea typeface="Consolas"/>
              <a:cs typeface="Consolas"/>
              <a:sym typeface="Consolas"/>
            </a:endParaRPr>
          </a:p>
        </p:txBody>
      </p:sp>
      <p:cxnSp>
        <p:nvCxnSpPr>
          <p:cNvPr id="566" name="Google Shape;566;p52"/>
          <p:cNvCxnSpPr/>
          <p:nvPr/>
        </p:nvCxnSpPr>
        <p:spPr>
          <a:xfrm flipH="1">
            <a:off x="3891767" y="2423738"/>
            <a:ext cx="522486" cy="287357"/>
          </a:xfrm>
          <a:prstGeom prst="straightConnector1">
            <a:avLst/>
          </a:prstGeom>
          <a:noFill/>
          <a:ln cap="flat" cmpd="sng" w="28575">
            <a:solidFill>
              <a:srgbClr val="C00000"/>
            </a:solidFill>
            <a:prstDash val="solid"/>
            <a:miter lim="800000"/>
            <a:headEnd len="sm" w="sm" type="none"/>
            <a:tailEnd len="med" w="med" type="triangle"/>
          </a:ln>
        </p:spPr>
      </p:cxnSp>
      <p:cxnSp>
        <p:nvCxnSpPr>
          <p:cNvPr id="567" name="Google Shape;567;p52"/>
          <p:cNvCxnSpPr/>
          <p:nvPr/>
        </p:nvCxnSpPr>
        <p:spPr>
          <a:xfrm flipH="1">
            <a:off x="3845076" y="4198675"/>
            <a:ext cx="569177" cy="273103"/>
          </a:xfrm>
          <a:prstGeom prst="straightConnector1">
            <a:avLst/>
          </a:prstGeom>
          <a:noFill/>
          <a:ln cap="flat" cmpd="sng" w="28575">
            <a:solidFill>
              <a:srgbClr val="C00000"/>
            </a:solidFill>
            <a:prstDash val="solid"/>
            <a:miter lim="800000"/>
            <a:headEnd len="sm" w="sm" type="none"/>
            <a:tailEnd len="med" w="med" type="triangle"/>
          </a:ln>
        </p:spPr>
      </p:cxnSp>
      <p:sp>
        <p:nvSpPr>
          <p:cNvPr id="568" name="Google Shape;568;p5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569" name="Google Shape;569;p52"/>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3"/>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Work items (draft)</a:t>
            </a:r>
            <a:endParaRPr/>
          </a:p>
        </p:txBody>
      </p:sp>
      <p:sp>
        <p:nvSpPr>
          <p:cNvPr id="575" name="Google Shape;575;p53"/>
          <p:cNvSpPr txBox="1"/>
          <p:nvPr>
            <p:ph idx="1" type="body"/>
          </p:nvPr>
        </p:nvSpPr>
        <p:spPr>
          <a:xfrm>
            <a:off x="184639" y="731776"/>
            <a:ext cx="8761535" cy="392375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ja"/>
              <a:t>Item 1: Add the Weaver APIs to the base-api-client.ts (old name: )</a:t>
            </a:r>
            <a:br>
              <a:rPr lang="ja"/>
            </a:br>
            <a:r>
              <a:rPr lang="ja"/>
              <a:t>            (AssetTransfer/DataTransfer/DataExchange)</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r>
              <a:t/>
            </a:r>
            <a:endParaRPr/>
          </a:p>
          <a:p>
            <a:pPr indent="-171450" lvl="0" marL="177800" rtl="0" algn="l">
              <a:lnSpc>
                <a:spcPct val="90000"/>
              </a:lnSpc>
              <a:spcBef>
                <a:spcPts val="800"/>
              </a:spcBef>
              <a:spcAft>
                <a:spcPts val="0"/>
              </a:spcAft>
              <a:buClr>
                <a:schemeClr val="dk1"/>
              </a:buClr>
              <a:buSzPts val="2100"/>
              <a:buChar char="•"/>
            </a:pPr>
            <a:r>
              <a:rPr lang="ja"/>
              <a:t>Goal of the item 1:</a:t>
            </a:r>
            <a:endParaRPr/>
          </a:p>
          <a:p>
            <a:pPr indent="-177800" lvl="1" marL="520700" rtl="0" algn="l">
              <a:lnSpc>
                <a:spcPct val="90000"/>
              </a:lnSpc>
              <a:spcBef>
                <a:spcPts val="400"/>
              </a:spcBef>
              <a:spcAft>
                <a:spcPts val="0"/>
              </a:spcAft>
              <a:buClr>
                <a:schemeClr val="dk1"/>
              </a:buClr>
              <a:buSzPts val="1800"/>
              <a:buChar char="•"/>
            </a:pPr>
            <a:r>
              <a:rPr lang="ja"/>
              <a:t>make the unit-test codes for working the assetTransfer, dataTransfer, dataExchange</a:t>
            </a:r>
            <a:endParaRPr/>
          </a:p>
          <a:p>
            <a:pPr indent="-177800" lvl="1" marL="520700" rtl="0" algn="l">
              <a:lnSpc>
                <a:spcPct val="90000"/>
              </a:lnSpc>
              <a:spcBef>
                <a:spcPts val="400"/>
              </a:spcBef>
              <a:spcAft>
                <a:spcPts val="0"/>
              </a:spcAft>
              <a:buClr>
                <a:schemeClr val="dk1"/>
              </a:buClr>
              <a:buSzPts val="1800"/>
              <a:buChar char="•"/>
            </a:pPr>
            <a:r>
              <a:rPr lang="ja"/>
              <a:t>success the integrate test with weaver-connectors</a:t>
            </a:r>
            <a:endParaRPr/>
          </a:p>
          <a:p>
            <a:pPr indent="0" lvl="0" marL="0" rtl="0" algn="l">
              <a:lnSpc>
                <a:spcPct val="90000"/>
              </a:lnSpc>
              <a:spcBef>
                <a:spcPts val="800"/>
              </a:spcBef>
              <a:spcAft>
                <a:spcPts val="0"/>
              </a:spcAft>
              <a:buClr>
                <a:schemeClr val="dk1"/>
              </a:buClr>
              <a:buSzPts val="2100"/>
              <a:buNone/>
            </a:pPr>
            <a:r>
              <a:t/>
            </a:r>
            <a:endParaRPr/>
          </a:p>
        </p:txBody>
      </p:sp>
      <p:sp>
        <p:nvSpPr>
          <p:cNvPr id="576" name="Google Shape;576;p53"/>
          <p:cNvSpPr txBox="1"/>
          <p:nvPr/>
        </p:nvSpPr>
        <p:spPr>
          <a:xfrm>
            <a:off x="540974" y="1350959"/>
            <a:ext cx="6197851" cy="2285241"/>
          </a:xfrm>
          <a:prstGeom prst="rect">
            <a:avLst/>
          </a:prstGeom>
          <a:solidFill>
            <a:srgbClr val="FCE4E3"/>
          </a:solidFill>
          <a:ln cap="flat" cmpd="sng" w="9525">
            <a:solidFill>
              <a:srgbClr val="B22B30"/>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ja" sz="1200">
                <a:solidFill>
                  <a:srgbClr val="000000"/>
                </a:solidFill>
                <a:latin typeface="Consolas"/>
                <a:ea typeface="Consolas"/>
                <a:cs typeface="Consolas"/>
                <a:sym typeface="Consolas"/>
              </a:rPr>
              <a:t>/packages/cactus-api-client/src/main/typescript/</a:t>
            </a:r>
            <a:r>
              <a:rPr lang="ja" sz="1200" strike="sngStrike">
                <a:solidFill>
                  <a:srgbClr val="000000"/>
                </a:solidFill>
                <a:latin typeface="Consolas"/>
                <a:ea typeface="Consolas"/>
                <a:cs typeface="Consolas"/>
                <a:sym typeface="Consolas"/>
              </a:rPr>
              <a:t>socketio-api-client.ts</a:t>
            </a:r>
            <a:endParaRPr sz="1100"/>
          </a:p>
          <a:p>
            <a:pPr indent="0" lvl="0" marL="0" marR="0" rtl="0" algn="l">
              <a:spcBef>
                <a:spcPts val="0"/>
              </a:spcBef>
              <a:spcAft>
                <a:spcPts val="0"/>
              </a:spcAft>
              <a:buNone/>
            </a:pPr>
            <a:r>
              <a:rPr lang="ja" sz="1200">
                <a:solidFill>
                  <a:srgbClr val="000000"/>
                </a:solidFill>
                <a:latin typeface="Consolas"/>
                <a:ea typeface="Consolas"/>
                <a:cs typeface="Consolas"/>
                <a:sym typeface="Consolas"/>
              </a:rPr>
              <a:t>                                                abstracted-api-client.ts</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200">
              <a:solidFill>
                <a:srgbClr val="000000"/>
              </a:solidFill>
              <a:latin typeface="Consolas"/>
              <a:ea typeface="Consolas"/>
              <a:cs typeface="Consolas"/>
              <a:sym typeface="Consolas"/>
            </a:endParaRPr>
          </a:p>
          <a:p>
            <a:pPr indent="0" lvl="0" marL="0" marR="0" rtl="0" algn="l">
              <a:spcBef>
                <a:spcPts val="0"/>
              </a:spcBef>
              <a:spcAft>
                <a:spcPts val="0"/>
              </a:spcAft>
              <a:buNone/>
            </a:pPr>
            <a:r>
              <a:rPr lang="ja" sz="1200">
                <a:solidFill>
                  <a:srgbClr val="000000"/>
                </a:solidFill>
                <a:latin typeface="Consolas"/>
                <a:ea typeface="Consolas"/>
                <a:cs typeface="Consolas"/>
                <a:sym typeface="Consolas"/>
              </a:rPr>
              <a:t>export class </a:t>
            </a:r>
            <a:r>
              <a:rPr lang="ja" sz="1200" strike="sngStrike">
                <a:solidFill>
                  <a:srgbClr val="000000"/>
                </a:solidFill>
                <a:latin typeface="Consolas"/>
                <a:ea typeface="Consolas"/>
                <a:cs typeface="Consolas"/>
                <a:sym typeface="Consolas"/>
              </a:rPr>
              <a:t>SocketIOApiClient</a:t>
            </a:r>
            <a:r>
              <a:rPr lang="ja" sz="1200">
                <a:solidFill>
                  <a:srgbClr val="000000"/>
                </a:solidFill>
                <a:latin typeface="Consolas"/>
                <a:ea typeface="Consolas"/>
                <a:cs typeface="Consolas"/>
                <a:sym typeface="Consolas"/>
              </a:rPr>
              <a:t> ... {</a:t>
            </a:r>
            <a:endParaRPr sz="1100"/>
          </a:p>
          <a:p>
            <a:pPr indent="0" lvl="0" marL="0" marR="0" rtl="0" algn="l">
              <a:spcBef>
                <a:spcPts val="0"/>
              </a:spcBef>
              <a:spcAft>
                <a:spcPts val="0"/>
              </a:spcAft>
              <a:buNone/>
            </a:pPr>
            <a:r>
              <a:rPr lang="ja" sz="1200">
                <a:solidFill>
                  <a:srgbClr val="000000"/>
                </a:solidFill>
                <a:latin typeface="Consolas"/>
                <a:ea typeface="Consolas"/>
                <a:cs typeface="Consolas"/>
                <a:sym typeface="Consolas"/>
              </a:rPr>
              <a:t>             AbstractedApiClient</a:t>
            </a:r>
            <a:endParaRPr sz="1100"/>
          </a:p>
          <a:p>
            <a:pPr indent="0" lvl="0" marL="0" marR="0" rtl="0" algn="l">
              <a:spcBef>
                <a:spcPts val="0"/>
              </a:spcBef>
              <a:spcAft>
                <a:spcPts val="0"/>
              </a:spcAft>
              <a:buNone/>
            </a:pPr>
            <a:r>
              <a:rPr lang="ja" sz="1200">
                <a:solidFill>
                  <a:srgbClr val="000000"/>
                </a:solidFill>
                <a:latin typeface="Consolas"/>
                <a:ea typeface="Consolas"/>
                <a:cs typeface="Consolas"/>
                <a:sym typeface="Consolas"/>
              </a:rPr>
              <a:t>  public sendSyncRequest</a:t>
            </a:r>
            <a:endParaRPr sz="1100"/>
          </a:p>
          <a:p>
            <a:pPr indent="0" lvl="0" marL="0" marR="0" rtl="0" algn="l">
              <a:spcBef>
                <a:spcPts val="0"/>
              </a:spcBef>
              <a:spcAft>
                <a:spcPts val="0"/>
              </a:spcAft>
              <a:buNone/>
            </a:pPr>
            <a:r>
              <a:rPr lang="ja" sz="1200">
                <a:solidFill>
                  <a:srgbClr val="000000"/>
                </a:solidFill>
                <a:latin typeface="Consolas"/>
                <a:ea typeface="Consolas"/>
                <a:cs typeface="Consolas"/>
                <a:sym typeface="Consolas"/>
              </a:rPr>
              <a:t>  public sendAsyncRequest</a:t>
            </a:r>
            <a:endParaRPr sz="1100"/>
          </a:p>
          <a:p>
            <a:pPr indent="0" lvl="0" marL="0" marR="0" rtl="0" algn="l">
              <a:spcBef>
                <a:spcPts val="0"/>
              </a:spcBef>
              <a:spcAft>
                <a:spcPts val="0"/>
              </a:spcAft>
              <a:buNone/>
            </a:pPr>
            <a:r>
              <a:rPr lang="ja" sz="1200">
                <a:solidFill>
                  <a:srgbClr val="000000"/>
                </a:solidFill>
                <a:latin typeface="Consolas"/>
                <a:ea typeface="Consolas"/>
                <a:cs typeface="Consolas"/>
                <a:sym typeface="Consolas"/>
              </a:rPr>
              <a:t>  public watchBlocksV1 (= startMonitor)</a:t>
            </a:r>
            <a:endParaRPr sz="1100"/>
          </a:p>
          <a:p>
            <a:pPr indent="0" lvl="0" marL="0" marR="0" rtl="0" algn="l">
              <a:spcBef>
                <a:spcPts val="0"/>
              </a:spcBef>
              <a:spcAft>
                <a:spcPts val="0"/>
              </a:spcAft>
              <a:buNone/>
            </a:pPr>
            <a:r>
              <a:rPr lang="ja" sz="1200">
                <a:solidFill>
                  <a:srgbClr val="FF0000"/>
                </a:solidFill>
                <a:latin typeface="Consolas"/>
                <a:ea typeface="Consolas"/>
                <a:cs typeface="Consolas"/>
                <a:sym typeface="Consolas"/>
              </a:rPr>
              <a:t>  public assetTransfer</a:t>
            </a:r>
            <a:endParaRPr sz="1100"/>
          </a:p>
          <a:p>
            <a:pPr indent="0" lvl="0" marL="0" marR="0" rtl="0" algn="l">
              <a:spcBef>
                <a:spcPts val="0"/>
              </a:spcBef>
              <a:spcAft>
                <a:spcPts val="0"/>
              </a:spcAft>
              <a:buNone/>
            </a:pPr>
            <a:r>
              <a:rPr lang="ja" sz="1200">
                <a:solidFill>
                  <a:srgbClr val="FF0000"/>
                </a:solidFill>
                <a:latin typeface="Consolas"/>
                <a:ea typeface="Consolas"/>
                <a:cs typeface="Consolas"/>
                <a:sym typeface="Consolas"/>
              </a:rPr>
              <a:t>  public dataTransfer</a:t>
            </a:r>
            <a:endParaRPr sz="1100"/>
          </a:p>
          <a:p>
            <a:pPr indent="0" lvl="0" marL="0" marR="0" rtl="0" algn="l">
              <a:spcBef>
                <a:spcPts val="0"/>
              </a:spcBef>
              <a:spcAft>
                <a:spcPts val="0"/>
              </a:spcAft>
              <a:buNone/>
            </a:pPr>
            <a:r>
              <a:rPr lang="ja" sz="1200">
                <a:solidFill>
                  <a:srgbClr val="FF0000"/>
                </a:solidFill>
                <a:latin typeface="Consolas"/>
                <a:ea typeface="Consolas"/>
                <a:cs typeface="Consolas"/>
                <a:sym typeface="Consolas"/>
              </a:rPr>
              <a:t>  public dataExchange</a:t>
            </a:r>
            <a:endParaRPr sz="1200">
              <a:solidFill>
                <a:srgbClr val="FF0000"/>
              </a:solidFill>
              <a:latin typeface="Consolas"/>
              <a:ea typeface="Consolas"/>
              <a:cs typeface="Consolas"/>
              <a:sym typeface="Consolas"/>
            </a:endParaRPr>
          </a:p>
          <a:p>
            <a:pPr indent="0" lvl="0" marL="0" marR="0" rtl="0" algn="l">
              <a:spcBef>
                <a:spcPts val="0"/>
              </a:spcBef>
              <a:spcAft>
                <a:spcPts val="0"/>
              </a:spcAft>
              <a:buNone/>
            </a:pPr>
            <a:r>
              <a:rPr lang="ja"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p:txBody>
      </p:sp>
      <p:sp>
        <p:nvSpPr>
          <p:cNvPr id="577" name="Google Shape;577;p53"/>
          <p:cNvSpPr/>
          <p:nvPr/>
        </p:nvSpPr>
        <p:spPr>
          <a:xfrm>
            <a:off x="6926843" y="1536005"/>
            <a:ext cx="1532923" cy="258349"/>
          </a:xfrm>
          <a:prstGeom prst="wedgeRectCallout">
            <a:avLst>
              <a:gd fmla="val -88772" name="adj1"/>
              <a:gd fmla="val -34722"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400">
                <a:solidFill>
                  <a:schemeClr val="lt1"/>
                </a:solidFill>
                <a:latin typeface="Arial"/>
                <a:ea typeface="Arial"/>
                <a:cs typeface="Arial"/>
                <a:sym typeface="Arial"/>
              </a:rPr>
              <a:t>  rename the file</a:t>
            </a:r>
            <a:endParaRPr sz="1400">
              <a:solidFill>
                <a:schemeClr val="lt1"/>
              </a:solidFill>
              <a:latin typeface="Arial"/>
              <a:ea typeface="Arial"/>
              <a:cs typeface="Arial"/>
              <a:sym typeface="Arial"/>
            </a:endParaRPr>
          </a:p>
        </p:txBody>
      </p:sp>
      <p:sp>
        <p:nvSpPr>
          <p:cNvPr id="578" name="Google Shape;578;p53"/>
          <p:cNvSpPr/>
          <p:nvPr/>
        </p:nvSpPr>
        <p:spPr>
          <a:xfrm>
            <a:off x="4139274" y="2932657"/>
            <a:ext cx="4575780" cy="613774"/>
          </a:xfrm>
          <a:prstGeom prst="wedgeRectCallout">
            <a:avLst>
              <a:gd fmla="val -61467" name="adj1"/>
              <a:gd fmla="val -21402" name="adj2"/>
            </a:avLst>
          </a:prstGeom>
          <a:solidFill>
            <a:srgbClr val="E73440"/>
          </a:soli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400">
                <a:solidFill>
                  <a:srgbClr val="FFFFFF"/>
                </a:solidFill>
                <a:latin typeface="Arial"/>
                <a:ea typeface="Arial"/>
                <a:cs typeface="Arial"/>
                <a:sym typeface="Arial"/>
              </a:rPr>
              <a:t> newly ported from Weaver API </a:t>
            </a:r>
            <a:endParaRPr sz="1400">
              <a:solidFill>
                <a:srgbClr val="FFFFFF"/>
              </a:solidFill>
              <a:latin typeface="Arial"/>
              <a:ea typeface="Arial"/>
              <a:cs typeface="Arial"/>
              <a:sym typeface="Arial"/>
            </a:endParaRPr>
          </a:p>
          <a:p>
            <a:pPr indent="0" lvl="0" marL="0" marR="0" rtl="0" algn="ctr">
              <a:spcBef>
                <a:spcPts val="0"/>
              </a:spcBef>
              <a:spcAft>
                <a:spcPts val="0"/>
              </a:spcAft>
              <a:buNone/>
            </a:pPr>
            <a:r>
              <a:rPr lang="ja" sz="1400">
                <a:solidFill>
                  <a:srgbClr val="FFFFFF"/>
                </a:solidFill>
                <a:latin typeface="Arial"/>
                <a:ea typeface="Arial"/>
                <a:cs typeface="Arial"/>
                <a:sym typeface="Arial"/>
              </a:rPr>
              <a:t>(There is the difference of languages --&gt; next page)</a:t>
            </a:r>
            <a:endParaRPr sz="1100"/>
          </a:p>
        </p:txBody>
      </p:sp>
      <p:sp>
        <p:nvSpPr>
          <p:cNvPr id="579" name="Google Shape;579;p5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580" name="Google Shape;580;p53"/>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4"/>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The difference of code languages</a:t>
            </a:r>
            <a:endParaRPr/>
          </a:p>
        </p:txBody>
      </p:sp>
      <p:sp>
        <p:nvSpPr>
          <p:cNvPr id="586" name="Google Shape;586;p54"/>
          <p:cNvSpPr txBox="1"/>
          <p:nvPr>
            <p:ph idx="1" type="body"/>
          </p:nvPr>
        </p:nvSpPr>
        <p:spPr>
          <a:xfrm>
            <a:off x="184639" y="731776"/>
            <a:ext cx="8761535" cy="392375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ja"/>
              <a:t>Cactus = TypeScript</a:t>
            </a:r>
            <a:endParaRPr/>
          </a:p>
          <a:p>
            <a:pPr indent="-171450" lvl="0" marL="177800" rtl="0" algn="l">
              <a:lnSpc>
                <a:spcPct val="90000"/>
              </a:lnSpc>
              <a:spcBef>
                <a:spcPts val="800"/>
              </a:spcBef>
              <a:spcAft>
                <a:spcPts val="0"/>
              </a:spcAft>
              <a:buClr>
                <a:schemeClr val="dk1"/>
              </a:buClr>
              <a:buSzPts val="2100"/>
              <a:buChar char="•"/>
            </a:pPr>
            <a:r>
              <a:rPr lang="ja"/>
              <a:t>Weaver = Rust(Relay); Go, Kotlin, JavaScript</a:t>
            </a:r>
            <a:endParaRPr/>
          </a:p>
          <a:p>
            <a:pPr indent="-38100" lvl="0" marL="177800" rtl="0" algn="l">
              <a:lnSpc>
                <a:spcPct val="90000"/>
              </a:lnSpc>
              <a:spcBef>
                <a:spcPts val="800"/>
              </a:spcBef>
              <a:spcAft>
                <a:spcPts val="0"/>
              </a:spcAft>
              <a:buClr>
                <a:schemeClr val="dk1"/>
              </a:buClr>
              <a:buSzPts val="2100"/>
              <a:buNone/>
            </a:pPr>
            <a:r>
              <a:t/>
            </a:r>
            <a:endParaRPr/>
          </a:p>
          <a:p>
            <a:pPr indent="-171450" lvl="0" marL="177800" rtl="0" algn="l">
              <a:lnSpc>
                <a:spcPct val="90000"/>
              </a:lnSpc>
              <a:spcBef>
                <a:spcPts val="800"/>
              </a:spcBef>
              <a:spcAft>
                <a:spcPts val="0"/>
              </a:spcAft>
              <a:buClr>
                <a:schemeClr val="dk1"/>
              </a:buClr>
              <a:buSzPts val="2100"/>
              <a:buChar char="•"/>
            </a:pPr>
            <a:r>
              <a:rPr lang="ja"/>
              <a:t>Plan A: call from Cactus-api-client(TypeScript) to WeaverAPI(Rust)</a:t>
            </a:r>
            <a:endParaRPr/>
          </a:p>
          <a:p>
            <a:pPr indent="-177800" lvl="1" marL="520700" rtl="0" algn="l">
              <a:lnSpc>
                <a:spcPct val="90000"/>
              </a:lnSpc>
              <a:spcBef>
                <a:spcPts val="400"/>
              </a:spcBef>
              <a:spcAft>
                <a:spcPts val="0"/>
              </a:spcAft>
              <a:buClr>
                <a:schemeClr val="dk1"/>
              </a:buClr>
              <a:buSzPts val="1800"/>
              <a:buChar char="•"/>
            </a:pPr>
            <a:r>
              <a:rPr lang="ja"/>
              <a:t>Use WebAssembly in Rust to be called from TypeScript</a:t>
            </a:r>
            <a:endParaRPr/>
          </a:p>
          <a:p>
            <a:pPr indent="-177800" lvl="1" marL="520700" rtl="0" algn="l">
              <a:lnSpc>
                <a:spcPct val="90000"/>
              </a:lnSpc>
              <a:spcBef>
                <a:spcPts val="400"/>
              </a:spcBef>
              <a:spcAft>
                <a:spcPts val="0"/>
              </a:spcAft>
              <a:buClr>
                <a:schemeClr val="dk1"/>
              </a:buClr>
              <a:buSzPts val="1800"/>
              <a:buChar char="•"/>
            </a:pPr>
            <a:r>
              <a:rPr lang="ja"/>
              <a:t>https://www.secondstate.io/articles/getting-started-with-rust-function/</a:t>
            </a:r>
            <a:endParaRPr/>
          </a:p>
          <a:p>
            <a:pPr indent="-38100" lvl="0" marL="177800" rtl="0" algn="l">
              <a:lnSpc>
                <a:spcPct val="90000"/>
              </a:lnSpc>
              <a:spcBef>
                <a:spcPts val="800"/>
              </a:spcBef>
              <a:spcAft>
                <a:spcPts val="0"/>
              </a:spcAft>
              <a:buClr>
                <a:schemeClr val="dk1"/>
              </a:buClr>
              <a:buSzPts val="2100"/>
              <a:buNone/>
            </a:pPr>
            <a:r>
              <a:t/>
            </a:r>
            <a:endParaRPr/>
          </a:p>
          <a:p>
            <a:pPr indent="-171450" lvl="0" marL="177800" rtl="0" algn="l">
              <a:lnSpc>
                <a:spcPct val="90000"/>
              </a:lnSpc>
              <a:spcBef>
                <a:spcPts val="800"/>
              </a:spcBef>
              <a:spcAft>
                <a:spcPts val="0"/>
              </a:spcAft>
              <a:buClr>
                <a:schemeClr val="dk1"/>
              </a:buClr>
              <a:buSzPts val="2100"/>
              <a:buChar char="•"/>
            </a:pPr>
            <a:r>
              <a:rPr lang="ja" strike="sngStrike"/>
              <a:t>Plan B: Unify to single language</a:t>
            </a:r>
            <a:r>
              <a:rPr lang="ja"/>
              <a:t> (unrealistic)</a:t>
            </a:r>
            <a:endParaRPr/>
          </a:p>
        </p:txBody>
      </p:sp>
      <p:sp>
        <p:nvSpPr>
          <p:cNvPr id="587" name="Google Shape;587;p5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588" name="Google Shape;588;p54"/>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5"/>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Work items (draft)</a:t>
            </a:r>
            <a:endParaRPr/>
          </a:p>
        </p:txBody>
      </p:sp>
      <p:sp>
        <p:nvSpPr>
          <p:cNvPr id="594" name="Google Shape;594;p55"/>
          <p:cNvSpPr txBox="1"/>
          <p:nvPr>
            <p:ph idx="1" type="body"/>
          </p:nvPr>
        </p:nvSpPr>
        <p:spPr>
          <a:xfrm>
            <a:off x="184639" y="731776"/>
            <a:ext cx="8761535" cy="392375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ja"/>
              <a:t>Item 2: divide the two modes </a:t>
            </a:r>
            <a:endParaRPr/>
          </a:p>
          <a:p>
            <a:pPr indent="-171450" lvl="0" marL="177800" rtl="0" algn="l">
              <a:lnSpc>
                <a:spcPct val="90000"/>
              </a:lnSpc>
              <a:spcBef>
                <a:spcPts val="800"/>
              </a:spcBef>
              <a:spcAft>
                <a:spcPts val="0"/>
              </a:spcAft>
              <a:buClr>
                <a:schemeClr val="dk1"/>
              </a:buClr>
              <a:buSzPts val="2100"/>
              <a:buChar char="•"/>
            </a:pPr>
            <a:r>
              <a:rPr lang="ja"/>
              <a:t>Goal of the item 2:</a:t>
            </a:r>
            <a:endParaRPr/>
          </a:p>
          <a:p>
            <a:pPr indent="-177800" lvl="1" marL="520700" rtl="0" algn="l">
              <a:lnSpc>
                <a:spcPct val="90000"/>
              </a:lnSpc>
              <a:spcBef>
                <a:spcPts val="400"/>
              </a:spcBef>
              <a:spcAft>
                <a:spcPts val="0"/>
              </a:spcAft>
              <a:buClr>
                <a:schemeClr val="dk1"/>
              </a:buClr>
              <a:buSzPts val="1800"/>
              <a:buChar char="•"/>
            </a:pPr>
            <a:r>
              <a:rPr lang="ja"/>
              <a:t>Integrate sendAsyncRequest and assetTransfer to single function with 2 modes</a:t>
            </a:r>
            <a:endParaRPr/>
          </a:p>
        </p:txBody>
      </p:sp>
      <p:sp>
        <p:nvSpPr>
          <p:cNvPr id="595" name="Google Shape;595;p55"/>
          <p:cNvSpPr/>
          <p:nvPr/>
        </p:nvSpPr>
        <p:spPr>
          <a:xfrm>
            <a:off x="443817" y="2053136"/>
            <a:ext cx="3715837" cy="2878019"/>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6" name="Google Shape;596;p55"/>
          <p:cNvSpPr txBox="1"/>
          <p:nvPr/>
        </p:nvSpPr>
        <p:spPr>
          <a:xfrm>
            <a:off x="1659121" y="1794347"/>
            <a:ext cx="1357583"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cactus-node-server</a:t>
            </a:r>
            <a:endParaRPr sz="1100">
              <a:solidFill>
                <a:schemeClr val="dk1"/>
              </a:solidFill>
              <a:latin typeface="Arial"/>
              <a:ea typeface="Arial"/>
              <a:cs typeface="Arial"/>
              <a:sym typeface="Arial"/>
            </a:endParaRPr>
          </a:p>
        </p:txBody>
      </p:sp>
      <p:sp>
        <p:nvSpPr>
          <p:cNvPr id="597" name="Google Shape;597;p55"/>
          <p:cNvSpPr/>
          <p:nvPr/>
        </p:nvSpPr>
        <p:spPr>
          <a:xfrm>
            <a:off x="4920651" y="2060279"/>
            <a:ext cx="1839515" cy="2870876"/>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8" name="Google Shape;598;p55"/>
          <p:cNvSpPr txBox="1"/>
          <p:nvPr/>
        </p:nvSpPr>
        <p:spPr>
          <a:xfrm>
            <a:off x="4737449" y="1812989"/>
            <a:ext cx="2107789"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connector of each ledger</a:t>
            </a:r>
            <a:endParaRPr sz="1100">
              <a:solidFill>
                <a:schemeClr val="dk1"/>
              </a:solidFill>
              <a:latin typeface="Arial"/>
              <a:ea typeface="Arial"/>
              <a:cs typeface="Arial"/>
              <a:sym typeface="Arial"/>
            </a:endParaRPr>
          </a:p>
        </p:txBody>
      </p:sp>
      <p:sp>
        <p:nvSpPr>
          <p:cNvPr id="599" name="Google Shape;599;p55"/>
          <p:cNvSpPr txBox="1"/>
          <p:nvPr/>
        </p:nvSpPr>
        <p:spPr>
          <a:xfrm>
            <a:off x="7446332" y="2272575"/>
            <a:ext cx="871874"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node</a:t>
            </a:r>
            <a:endParaRPr sz="1100">
              <a:solidFill>
                <a:schemeClr val="dk1"/>
              </a:solidFill>
              <a:latin typeface="Arial"/>
              <a:ea typeface="Arial"/>
              <a:cs typeface="Arial"/>
              <a:sym typeface="Arial"/>
            </a:endParaRPr>
          </a:p>
        </p:txBody>
      </p:sp>
      <p:cxnSp>
        <p:nvCxnSpPr>
          <p:cNvPr id="600" name="Google Shape;600;p55"/>
          <p:cNvCxnSpPr/>
          <p:nvPr/>
        </p:nvCxnSpPr>
        <p:spPr>
          <a:xfrm>
            <a:off x="4019497" y="2987269"/>
            <a:ext cx="1033882" cy="7144"/>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601" name="Google Shape;601;p55"/>
          <p:cNvCxnSpPr/>
          <p:nvPr/>
        </p:nvCxnSpPr>
        <p:spPr>
          <a:xfrm rot="10800000">
            <a:off x="4011538" y="3140096"/>
            <a:ext cx="1024437"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602" name="Google Shape;602;p55"/>
          <p:cNvCxnSpPr/>
          <p:nvPr/>
        </p:nvCxnSpPr>
        <p:spPr>
          <a:xfrm>
            <a:off x="6631579" y="2824713"/>
            <a:ext cx="865953"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sp>
        <p:nvSpPr>
          <p:cNvPr id="603" name="Google Shape;603;p55"/>
          <p:cNvSpPr txBox="1"/>
          <p:nvPr/>
        </p:nvSpPr>
        <p:spPr>
          <a:xfrm>
            <a:off x="6802004" y="2620720"/>
            <a:ext cx="508793" cy="19620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Arial"/>
                <a:ea typeface="Arial"/>
                <a:cs typeface="Arial"/>
                <a:sym typeface="Arial"/>
              </a:rPr>
              <a:t>request</a:t>
            </a:r>
            <a:endParaRPr sz="800">
              <a:solidFill>
                <a:schemeClr val="dk1"/>
              </a:solidFill>
              <a:latin typeface="Arial"/>
              <a:ea typeface="Arial"/>
              <a:cs typeface="Arial"/>
              <a:sym typeface="Arial"/>
            </a:endParaRPr>
          </a:p>
        </p:txBody>
      </p:sp>
      <p:sp>
        <p:nvSpPr>
          <p:cNvPr id="604" name="Google Shape;604;p55"/>
          <p:cNvSpPr/>
          <p:nvPr/>
        </p:nvSpPr>
        <p:spPr>
          <a:xfrm>
            <a:off x="740528" y="2145442"/>
            <a:ext cx="983968" cy="1616096"/>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Business</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logic</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plugin</a:t>
            </a:r>
            <a:endParaRPr b="0" i="0" sz="1100" u="none" cap="none" strike="noStrike">
              <a:solidFill>
                <a:srgbClr val="000000"/>
              </a:solidFill>
              <a:latin typeface="Arial"/>
              <a:ea typeface="Arial"/>
              <a:cs typeface="Arial"/>
              <a:sym typeface="Arial"/>
            </a:endParaRPr>
          </a:p>
        </p:txBody>
      </p:sp>
      <p:grpSp>
        <p:nvGrpSpPr>
          <p:cNvPr id="605" name="Google Shape;605;p55"/>
          <p:cNvGrpSpPr/>
          <p:nvPr/>
        </p:nvGrpSpPr>
        <p:grpSpPr>
          <a:xfrm>
            <a:off x="1706911" y="2787098"/>
            <a:ext cx="516101" cy="121444"/>
            <a:chOff x="2030576" y="2894985"/>
            <a:chExt cx="1378510" cy="161925"/>
          </a:xfrm>
        </p:grpSpPr>
        <p:cxnSp>
          <p:nvCxnSpPr>
            <p:cNvPr id="606" name="Google Shape;606;p55"/>
            <p:cNvCxnSpPr/>
            <p:nvPr/>
          </p:nvCxnSpPr>
          <p:spPr>
            <a:xfrm>
              <a:off x="2030576" y="2894985"/>
              <a:ext cx="1378510" cy="9525"/>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607" name="Google Shape;607;p55"/>
            <p:cNvCxnSpPr/>
            <p:nvPr/>
          </p:nvCxnSpPr>
          <p:spPr>
            <a:xfrm rot="10800000">
              <a:off x="2030576" y="3056910"/>
              <a:ext cx="1378510"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grpSp>
      <p:sp>
        <p:nvSpPr>
          <p:cNvPr id="608" name="Google Shape;608;p55"/>
          <p:cNvSpPr/>
          <p:nvPr/>
        </p:nvSpPr>
        <p:spPr>
          <a:xfrm rot="5400000">
            <a:off x="2796169" y="3403408"/>
            <a:ext cx="2878013"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 grpc</a:t>
            </a:r>
            <a:endParaRPr b="0" i="0" sz="1100" u="none" cap="none" strike="noStrike">
              <a:solidFill>
                <a:srgbClr val="000000"/>
              </a:solidFill>
              <a:latin typeface="Arial"/>
              <a:ea typeface="Arial"/>
              <a:cs typeface="Arial"/>
              <a:sym typeface="Arial"/>
            </a:endParaRPr>
          </a:p>
        </p:txBody>
      </p:sp>
      <p:sp>
        <p:nvSpPr>
          <p:cNvPr id="609" name="Google Shape;609;p55"/>
          <p:cNvSpPr/>
          <p:nvPr/>
        </p:nvSpPr>
        <p:spPr>
          <a:xfrm rot="5400000">
            <a:off x="3400769" y="3408788"/>
            <a:ext cx="2867256"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/grpc</a:t>
            </a:r>
            <a:endParaRPr b="0" i="0" sz="1100" u="none" cap="none" strike="noStrike">
              <a:solidFill>
                <a:srgbClr val="000000"/>
              </a:solidFill>
              <a:latin typeface="Arial"/>
              <a:ea typeface="Arial"/>
              <a:cs typeface="Arial"/>
              <a:sym typeface="Arial"/>
            </a:endParaRPr>
          </a:p>
        </p:txBody>
      </p:sp>
      <p:sp>
        <p:nvSpPr>
          <p:cNvPr id="610" name="Google Shape;610;p55"/>
          <p:cNvSpPr/>
          <p:nvPr/>
        </p:nvSpPr>
        <p:spPr>
          <a:xfrm>
            <a:off x="2224144" y="2152986"/>
            <a:ext cx="1787395" cy="2731457"/>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api-client</a:t>
            </a:r>
            <a:endParaRPr sz="1100">
              <a:solidFill>
                <a:srgbClr val="000000"/>
              </a:solidFill>
              <a:latin typeface="Arial"/>
              <a:ea typeface="Arial"/>
              <a:cs typeface="Arial"/>
              <a:sym typeface="Arial"/>
            </a:endParaRPr>
          </a:p>
        </p:txBody>
      </p:sp>
      <p:sp>
        <p:nvSpPr>
          <p:cNvPr id="611" name="Google Shape;611;p55"/>
          <p:cNvSpPr/>
          <p:nvPr/>
        </p:nvSpPr>
        <p:spPr>
          <a:xfrm>
            <a:off x="5031364" y="2166170"/>
            <a:ext cx="529957" cy="1717955"/>
          </a:xfrm>
          <a:prstGeom prst="rect">
            <a:avLst/>
          </a:prstGeom>
          <a:solidFill>
            <a:srgbClr val="DAD9D6"/>
          </a:solidFill>
          <a:ln cap="flat" cmpd="sng" w="9525">
            <a:solidFill>
              <a:srgbClr val="B1B1A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Protocol</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Adapter</a:t>
            </a:r>
            <a:endParaRPr b="0" i="0" sz="1100" u="none" cap="none" strike="noStrike">
              <a:solidFill>
                <a:srgbClr val="000000"/>
              </a:solidFill>
              <a:latin typeface="Arial"/>
              <a:ea typeface="Arial"/>
              <a:cs typeface="Arial"/>
              <a:sym typeface="Arial"/>
            </a:endParaRPr>
          </a:p>
        </p:txBody>
      </p:sp>
      <p:sp>
        <p:nvSpPr>
          <p:cNvPr id="612" name="Google Shape;612;p55"/>
          <p:cNvSpPr/>
          <p:nvPr/>
        </p:nvSpPr>
        <p:spPr>
          <a:xfrm>
            <a:off x="5069561" y="4042290"/>
            <a:ext cx="1574882" cy="842154"/>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openAPI SDK</a:t>
            </a:r>
            <a:endParaRPr sz="1100">
              <a:solidFill>
                <a:srgbClr val="000000"/>
              </a:solidFill>
              <a:latin typeface="Arial"/>
              <a:ea typeface="Arial"/>
              <a:cs typeface="Arial"/>
              <a:sym typeface="Arial"/>
            </a:endParaRPr>
          </a:p>
        </p:txBody>
      </p:sp>
      <p:sp>
        <p:nvSpPr>
          <p:cNvPr id="613" name="Google Shape;613;p55"/>
          <p:cNvSpPr/>
          <p:nvPr/>
        </p:nvSpPr>
        <p:spPr>
          <a:xfrm>
            <a:off x="5100231" y="4269905"/>
            <a:ext cx="1510993" cy="22526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API 1 (depends on each ledger)</a:t>
            </a:r>
            <a:endParaRPr b="0" i="0" sz="800" u="none" cap="none" strike="noStrike">
              <a:solidFill>
                <a:srgbClr val="FFFFFF"/>
              </a:solidFill>
              <a:latin typeface="Arial"/>
              <a:ea typeface="Arial"/>
              <a:cs typeface="Arial"/>
              <a:sym typeface="Arial"/>
            </a:endParaRPr>
          </a:p>
        </p:txBody>
      </p:sp>
      <p:sp>
        <p:nvSpPr>
          <p:cNvPr id="614" name="Google Shape;614;p55"/>
          <p:cNvSpPr/>
          <p:nvPr/>
        </p:nvSpPr>
        <p:spPr>
          <a:xfrm>
            <a:off x="5100231" y="4515308"/>
            <a:ext cx="1510993" cy="22526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API 2 (depends on each ledger)</a:t>
            </a:r>
            <a:endParaRPr b="0" i="0" sz="800" u="none" cap="none" strike="noStrike">
              <a:solidFill>
                <a:srgbClr val="FFFFFF"/>
              </a:solidFill>
              <a:latin typeface="Arial"/>
              <a:ea typeface="Arial"/>
              <a:cs typeface="Arial"/>
              <a:sym typeface="Arial"/>
            </a:endParaRPr>
          </a:p>
        </p:txBody>
      </p:sp>
      <p:cxnSp>
        <p:nvCxnSpPr>
          <p:cNvPr id="615" name="Google Shape;615;p55"/>
          <p:cNvCxnSpPr/>
          <p:nvPr/>
        </p:nvCxnSpPr>
        <p:spPr>
          <a:xfrm>
            <a:off x="3934426" y="4470511"/>
            <a:ext cx="1106272"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sp>
        <p:nvSpPr>
          <p:cNvPr id="616" name="Google Shape;616;p55"/>
          <p:cNvSpPr/>
          <p:nvPr/>
        </p:nvSpPr>
        <p:spPr>
          <a:xfrm>
            <a:off x="5714749" y="2153089"/>
            <a:ext cx="882073" cy="1731030"/>
          </a:xfrm>
          <a:prstGeom prst="rect">
            <a:avLst/>
          </a:prstGeom>
          <a:solidFill>
            <a:srgbClr val="D8D8D8"/>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Platform</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SDK</a:t>
            </a:r>
            <a:endParaRPr b="0" i="0" sz="1100" u="none" cap="none" strike="noStrike">
              <a:solidFill>
                <a:srgbClr val="000000"/>
              </a:solidFill>
              <a:latin typeface="Arial"/>
              <a:ea typeface="Arial"/>
              <a:cs typeface="Arial"/>
              <a:sym typeface="Arial"/>
            </a:endParaRPr>
          </a:p>
        </p:txBody>
      </p:sp>
      <p:pic>
        <p:nvPicPr>
          <p:cNvPr descr="ネットワーク 枠線" id="617" name="Google Shape;617;p55"/>
          <p:cNvPicPr preferRelativeResize="0"/>
          <p:nvPr/>
        </p:nvPicPr>
        <p:blipFill rotWithShape="1">
          <a:blip r:embed="rId3">
            <a:alphaModFix/>
          </a:blip>
          <a:srcRect b="0" l="0" r="0" t="0"/>
          <a:stretch/>
        </p:blipFill>
        <p:spPr>
          <a:xfrm>
            <a:off x="7539369" y="2401312"/>
            <a:ext cx="685800" cy="685800"/>
          </a:xfrm>
          <a:prstGeom prst="rect">
            <a:avLst/>
          </a:prstGeom>
          <a:noFill/>
          <a:ln>
            <a:noFill/>
          </a:ln>
        </p:spPr>
      </p:pic>
      <p:sp>
        <p:nvSpPr>
          <p:cNvPr id="618" name="Google Shape;618;p55"/>
          <p:cNvSpPr/>
          <p:nvPr/>
        </p:nvSpPr>
        <p:spPr>
          <a:xfrm>
            <a:off x="2361964" y="2408771"/>
            <a:ext cx="1572462" cy="147534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Base</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619" name="Google Shape;619;p55"/>
          <p:cNvSpPr/>
          <p:nvPr/>
        </p:nvSpPr>
        <p:spPr>
          <a:xfrm>
            <a:off x="2554127" y="2891582"/>
            <a:ext cx="1303826" cy="28283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sendAsyncRequest</a:t>
            </a:r>
            <a:endParaRPr b="0" i="0" sz="1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 AssetTransfer)</a:t>
            </a:r>
            <a:endParaRPr b="0" i="0" sz="1100" u="none" cap="none" strike="noStrike">
              <a:solidFill>
                <a:srgbClr val="FFFFFF"/>
              </a:solidFill>
              <a:latin typeface="Arial"/>
              <a:ea typeface="Arial"/>
              <a:cs typeface="Arial"/>
              <a:sym typeface="Arial"/>
            </a:endParaRPr>
          </a:p>
        </p:txBody>
      </p:sp>
      <p:sp>
        <p:nvSpPr>
          <p:cNvPr id="620" name="Google Shape;620;p55"/>
          <p:cNvSpPr/>
          <p:nvPr/>
        </p:nvSpPr>
        <p:spPr>
          <a:xfrm>
            <a:off x="2559550" y="2685362"/>
            <a:ext cx="1303826" cy="157815"/>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sendSyncRequest</a:t>
            </a:r>
            <a:endParaRPr b="0" i="0" sz="1100" u="none" cap="none" strike="noStrike">
              <a:solidFill>
                <a:srgbClr val="FFFFFF"/>
              </a:solidFill>
              <a:latin typeface="Arial"/>
              <a:ea typeface="Arial"/>
              <a:cs typeface="Arial"/>
              <a:sym typeface="Arial"/>
            </a:endParaRPr>
          </a:p>
        </p:txBody>
      </p:sp>
      <p:sp>
        <p:nvSpPr>
          <p:cNvPr id="621" name="Google Shape;621;p55"/>
          <p:cNvSpPr/>
          <p:nvPr/>
        </p:nvSpPr>
        <p:spPr>
          <a:xfrm>
            <a:off x="2567863" y="3442404"/>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DataTransfer</a:t>
            </a:r>
            <a:endParaRPr b="0" i="0" sz="1100" u="none" cap="none" strike="noStrike">
              <a:solidFill>
                <a:srgbClr val="FFFFFF"/>
              </a:solidFill>
              <a:latin typeface="Arial"/>
              <a:ea typeface="Arial"/>
              <a:cs typeface="Arial"/>
              <a:sym typeface="Arial"/>
            </a:endParaRPr>
          </a:p>
        </p:txBody>
      </p:sp>
      <p:sp>
        <p:nvSpPr>
          <p:cNvPr id="622" name="Google Shape;622;p55"/>
          <p:cNvSpPr/>
          <p:nvPr/>
        </p:nvSpPr>
        <p:spPr>
          <a:xfrm>
            <a:off x="2563935" y="3668717"/>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DataExchange</a:t>
            </a:r>
            <a:endParaRPr b="0" i="0" sz="1100" u="none" cap="none" strike="noStrike">
              <a:solidFill>
                <a:srgbClr val="FFFFFF"/>
              </a:solidFill>
              <a:latin typeface="Arial"/>
              <a:ea typeface="Arial"/>
              <a:cs typeface="Arial"/>
              <a:sym typeface="Arial"/>
            </a:endParaRPr>
          </a:p>
        </p:txBody>
      </p:sp>
      <p:sp>
        <p:nvSpPr>
          <p:cNvPr id="623" name="Google Shape;623;p55"/>
          <p:cNvSpPr/>
          <p:nvPr/>
        </p:nvSpPr>
        <p:spPr>
          <a:xfrm>
            <a:off x="2554126" y="3221891"/>
            <a:ext cx="1303826" cy="171088"/>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StartMonitor</a:t>
            </a:r>
            <a:endParaRPr b="0" i="0" sz="1100" u="none" cap="none" strike="noStrike">
              <a:solidFill>
                <a:srgbClr val="FFFFFF"/>
              </a:solidFill>
              <a:latin typeface="Arial"/>
              <a:ea typeface="Arial"/>
              <a:cs typeface="Arial"/>
              <a:sym typeface="Arial"/>
            </a:endParaRPr>
          </a:p>
        </p:txBody>
      </p:sp>
      <p:sp>
        <p:nvSpPr>
          <p:cNvPr id="624" name="Google Shape;624;p55"/>
          <p:cNvSpPr/>
          <p:nvPr/>
        </p:nvSpPr>
        <p:spPr>
          <a:xfrm>
            <a:off x="2364473" y="4250878"/>
            <a:ext cx="1572462" cy="54054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Ledger-specific</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625" name="Google Shape;625;p55"/>
          <p:cNvSpPr/>
          <p:nvPr/>
        </p:nvSpPr>
        <p:spPr>
          <a:xfrm>
            <a:off x="2559550" y="4471391"/>
            <a:ext cx="1303826" cy="19947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API (ledger-specific)</a:t>
            </a:r>
            <a:endParaRPr b="0" i="0" sz="1100" u="none" cap="none" strike="noStrike">
              <a:solidFill>
                <a:srgbClr val="FFFFFF"/>
              </a:solidFill>
              <a:latin typeface="Arial"/>
              <a:ea typeface="Arial"/>
              <a:cs typeface="Arial"/>
              <a:sym typeface="Arial"/>
            </a:endParaRPr>
          </a:p>
        </p:txBody>
      </p:sp>
      <p:sp>
        <p:nvSpPr>
          <p:cNvPr id="626" name="Google Shape;626;p55"/>
          <p:cNvSpPr/>
          <p:nvPr/>
        </p:nvSpPr>
        <p:spPr>
          <a:xfrm>
            <a:off x="2285165" y="2100419"/>
            <a:ext cx="4573669" cy="1818284"/>
          </a:xfrm>
          <a:prstGeom prst="rect">
            <a:avLst/>
          </a:prstGeom>
          <a:noFill/>
          <a:ln cap="flat" cmpd="sng" w="254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27" name="Google Shape;627;p55"/>
          <p:cNvSpPr/>
          <p:nvPr/>
        </p:nvSpPr>
        <p:spPr>
          <a:xfrm>
            <a:off x="2289905" y="3995502"/>
            <a:ext cx="4555333" cy="965255"/>
          </a:xfrm>
          <a:prstGeom prst="rect">
            <a:avLst/>
          </a:prstGeom>
          <a:noFill/>
          <a:ln cap="flat" cmpd="sng" w="254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28" name="Google Shape;628;p55"/>
          <p:cNvSpPr/>
          <p:nvPr/>
        </p:nvSpPr>
        <p:spPr>
          <a:xfrm>
            <a:off x="7050929" y="3019469"/>
            <a:ext cx="2057400" cy="863210"/>
          </a:xfrm>
          <a:prstGeom prst="wedgeRectCallout">
            <a:avLst>
              <a:gd fmla="val 1414" name="adj1"/>
              <a:gd fmla="val -94662" name="adj2"/>
            </a:avLst>
          </a:prstGeom>
          <a:gradFill>
            <a:gsLst>
              <a:gs pos="0">
                <a:srgbClr val="E73440"/>
              </a:gs>
              <a:gs pos="100000">
                <a:srgbClr val="7A1E1C"/>
              </a:gs>
            </a:gsLst>
            <a:lin ang="5400000"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Arial"/>
                <a:ea typeface="Arial"/>
                <a:cs typeface="Arial"/>
                <a:sym typeface="Arial"/>
              </a:rPr>
              <a:t>In the case of mode 1,</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the embedded contract is not needed.</a:t>
            </a:r>
            <a:endParaRPr sz="1100"/>
          </a:p>
          <a:p>
            <a:pPr indent="0" lvl="0" marL="0" marR="0" rtl="0" algn="l">
              <a:spcBef>
                <a:spcPts val="0"/>
              </a:spcBef>
              <a:spcAft>
                <a:spcPts val="0"/>
              </a:spcAft>
              <a:buNone/>
            </a:pPr>
            <a:r>
              <a:t/>
            </a:r>
            <a:endParaRPr sz="800">
              <a:solidFill>
                <a:srgbClr val="FFFFFF"/>
              </a:solidFill>
              <a:latin typeface="Arial"/>
              <a:ea typeface="Arial"/>
              <a:cs typeface="Arial"/>
              <a:sym typeface="Arial"/>
            </a:endParaRPr>
          </a:p>
          <a:p>
            <a:pPr indent="0" lvl="0" marL="0" marR="0" rtl="0" algn="l">
              <a:spcBef>
                <a:spcPts val="0"/>
              </a:spcBef>
              <a:spcAft>
                <a:spcPts val="0"/>
              </a:spcAft>
              <a:buNone/>
            </a:pPr>
            <a:r>
              <a:rPr lang="ja" sz="800">
                <a:solidFill>
                  <a:srgbClr val="FFFFFF"/>
                </a:solidFill>
                <a:latin typeface="Arial"/>
                <a:ea typeface="Arial"/>
                <a:cs typeface="Arial"/>
                <a:sym typeface="Arial"/>
              </a:rPr>
              <a:t>In the case of mode 2,</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the embedded contract is needed</a:t>
            </a:r>
            <a:endParaRPr sz="800">
              <a:solidFill>
                <a:srgbClr val="FFFFFF"/>
              </a:solidFill>
              <a:latin typeface="Arial"/>
              <a:ea typeface="Arial"/>
              <a:cs typeface="Arial"/>
              <a:sym typeface="Arial"/>
            </a:endParaRPr>
          </a:p>
        </p:txBody>
      </p:sp>
      <p:sp>
        <p:nvSpPr>
          <p:cNvPr id="629" name="Google Shape;629;p55"/>
          <p:cNvSpPr/>
          <p:nvPr/>
        </p:nvSpPr>
        <p:spPr>
          <a:xfrm>
            <a:off x="3551750" y="1766051"/>
            <a:ext cx="3045072" cy="522014"/>
          </a:xfrm>
          <a:prstGeom prst="wedgeRectCallout">
            <a:avLst>
              <a:gd fmla="val -38299" name="adj1"/>
              <a:gd fmla="val 101814" name="adj2"/>
            </a:avLst>
          </a:prstGeom>
          <a:gradFill>
            <a:gsLst>
              <a:gs pos="0">
                <a:srgbClr val="E73440"/>
              </a:gs>
              <a:gs pos="100000">
                <a:srgbClr val="7A1E1C"/>
              </a:gs>
            </a:gsLst>
            <a:lin ang="5400000"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100">
                <a:solidFill>
                  <a:srgbClr val="FFFFFF"/>
                </a:solidFill>
                <a:latin typeface="Arial"/>
                <a:ea typeface="Arial"/>
                <a:cs typeface="Arial"/>
                <a:sym typeface="Arial"/>
              </a:rPr>
              <a:t>Each API can be switched to the two modes</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mode 1: System Contract OFF</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mode 2: System Contract ON</a:t>
            </a:r>
            <a:endParaRPr sz="1100">
              <a:solidFill>
                <a:srgbClr val="FFFFFF"/>
              </a:solidFill>
              <a:latin typeface="Arial"/>
              <a:ea typeface="Arial"/>
              <a:cs typeface="Arial"/>
              <a:sym typeface="Arial"/>
            </a:endParaRPr>
          </a:p>
        </p:txBody>
      </p:sp>
      <p:sp>
        <p:nvSpPr>
          <p:cNvPr id="630" name="Google Shape;630;p5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631" name="Google Shape;631;p55"/>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6"/>
          <p:cNvSpPr txBox="1"/>
          <p:nvPr>
            <p:ph type="title"/>
          </p:nvPr>
        </p:nvSpPr>
        <p:spPr>
          <a:xfrm>
            <a:off x="184638" y="102394"/>
            <a:ext cx="8761500" cy="526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ja"/>
              <a:t>Weaver Architecture Components</a:t>
            </a:r>
            <a:endParaRPr/>
          </a:p>
        </p:txBody>
      </p:sp>
      <p:pic>
        <p:nvPicPr>
          <p:cNvPr id="637" name="Google Shape;637;p56"/>
          <p:cNvPicPr preferRelativeResize="0"/>
          <p:nvPr/>
        </p:nvPicPr>
        <p:blipFill>
          <a:blip r:embed="rId3">
            <a:alphaModFix/>
          </a:blip>
          <a:stretch>
            <a:fillRect/>
          </a:stretch>
        </p:blipFill>
        <p:spPr>
          <a:xfrm>
            <a:off x="2491038" y="708275"/>
            <a:ext cx="4161925" cy="4330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7"/>
          <p:cNvSpPr txBox="1"/>
          <p:nvPr>
            <p:ph type="title"/>
          </p:nvPr>
        </p:nvSpPr>
        <p:spPr>
          <a:xfrm>
            <a:off x="184638" y="102394"/>
            <a:ext cx="8761500" cy="526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ja"/>
              <a:t>Weaver Components in Flow</a:t>
            </a:r>
            <a:endParaRPr/>
          </a:p>
        </p:txBody>
      </p:sp>
      <p:pic>
        <p:nvPicPr>
          <p:cNvPr id="643" name="Google Shape;643;p57"/>
          <p:cNvPicPr preferRelativeResize="0"/>
          <p:nvPr/>
        </p:nvPicPr>
        <p:blipFill>
          <a:blip r:embed="rId3">
            <a:alphaModFix/>
          </a:blip>
          <a:stretch>
            <a:fillRect/>
          </a:stretch>
        </p:blipFill>
        <p:spPr>
          <a:xfrm>
            <a:off x="152400" y="1207019"/>
            <a:ext cx="8839200" cy="28267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0"/>
          <p:cNvSpPr txBox="1"/>
          <p:nvPr>
            <p:ph type="title"/>
          </p:nvPr>
        </p:nvSpPr>
        <p:spPr>
          <a:xfrm>
            <a:off x="138479" y="76795"/>
            <a:ext cx="6571150" cy="39469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ja" sz="1100"/>
              <a:t>Question to weaver team</a:t>
            </a:r>
            <a:endParaRPr sz="1100"/>
          </a:p>
        </p:txBody>
      </p:sp>
      <p:sp>
        <p:nvSpPr>
          <p:cNvPr id="193" name="Google Shape;193;p40"/>
          <p:cNvSpPr txBox="1"/>
          <p:nvPr>
            <p:ph idx="1" type="body"/>
          </p:nvPr>
        </p:nvSpPr>
        <p:spPr>
          <a:xfrm>
            <a:off x="138479" y="548832"/>
            <a:ext cx="6571151" cy="2942813"/>
          </a:xfrm>
          <a:prstGeom prst="rect">
            <a:avLst/>
          </a:prstGeom>
          <a:noFill/>
          <a:ln>
            <a:noFill/>
          </a:ln>
        </p:spPr>
        <p:txBody>
          <a:bodyPr anchorCtr="0" anchor="t" bIns="34275" lIns="68575" spcFirstLastPara="1" rIns="68575" wrap="square" tIns="34275">
            <a:normAutofit fontScale="47500" lnSpcReduction="20000"/>
          </a:bodyPr>
          <a:lstStyle/>
          <a:p>
            <a:pPr indent="-177641" lvl="0" marL="177800" rtl="0" algn="l">
              <a:lnSpc>
                <a:spcPct val="90000"/>
              </a:lnSpc>
              <a:spcBef>
                <a:spcPts val="0"/>
              </a:spcBef>
              <a:spcAft>
                <a:spcPts val="0"/>
              </a:spcAft>
              <a:buClr>
                <a:schemeClr val="dk1"/>
              </a:buClr>
              <a:buSzPct val="190909"/>
              <a:buChar char="●"/>
            </a:pPr>
            <a:r>
              <a:rPr lang="ja" sz="1100"/>
              <a:t>I checked RFC’s in Weaver’s RFC directory and tried to draw an asset transfer sequence (previous slide)</a:t>
            </a:r>
            <a:endParaRPr sz="1100"/>
          </a:p>
          <a:p>
            <a:pPr indent="-181292" lvl="1" marL="520700" rtl="0" algn="l">
              <a:lnSpc>
                <a:spcPct val="90000"/>
              </a:lnSpc>
              <a:spcBef>
                <a:spcPts val="400"/>
              </a:spcBef>
              <a:spcAft>
                <a:spcPts val="0"/>
              </a:spcAft>
              <a:buClr>
                <a:schemeClr val="dk1"/>
              </a:buClr>
              <a:buSzPct val="163636"/>
              <a:buChar char="○"/>
            </a:pPr>
            <a:r>
              <a:rPr lang="ja" sz="1100" u="sng">
                <a:solidFill>
                  <a:schemeClr val="hlink"/>
                </a:solidFill>
                <a:hlinkClick r:id="rId3"/>
              </a:rPr>
              <a:t>https://github.com/hyperledger-labs/weaver-dlt-interoperability/blob/main/rfcs/protocols/asset-transfer/generic.md</a:t>
            </a:r>
            <a:endParaRPr sz="1100"/>
          </a:p>
          <a:p>
            <a:pPr indent="-181292" lvl="1" marL="520700" rtl="0" algn="l">
              <a:lnSpc>
                <a:spcPct val="90000"/>
              </a:lnSpc>
              <a:spcBef>
                <a:spcPts val="400"/>
              </a:spcBef>
              <a:spcAft>
                <a:spcPts val="0"/>
              </a:spcAft>
              <a:buClr>
                <a:schemeClr val="dk1"/>
              </a:buClr>
              <a:buSzPct val="163636"/>
              <a:buChar char="○"/>
            </a:pPr>
            <a:r>
              <a:rPr lang="ja" sz="1100" u="sng">
                <a:solidFill>
                  <a:schemeClr val="hlink"/>
                </a:solidFill>
                <a:hlinkClick r:id="rId4"/>
              </a:rPr>
              <a:t>https://github.com/hyperledger-labs/weaver-dlt-interoperability/blob/main/rfcs/protocols/data-sharing/generic.md</a:t>
            </a:r>
            <a:endParaRPr sz="1100"/>
          </a:p>
          <a:p>
            <a:pPr indent="-177641" lvl="0" marL="177800" rtl="0" algn="l">
              <a:lnSpc>
                <a:spcPct val="90000"/>
              </a:lnSpc>
              <a:spcBef>
                <a:spcPts val="800"/>
              </a:spcBef>
              <a:spcAft>
                <a:spcPts val="0"/>
              </a:spcAft>
              <a:buClr>
                <a:schemeClr val="dk1"/>
              </a:buClr>
              <a:buSzPct val="190909"/>
              <a:buChar char="●"/>
            </a:pPr>
            <a:r>
              <a:rPr lang="ja" sz="1100"/>
              <a:t>Is my sequence in line with your assumptions?</a:t>
            </a:r>
            <a:endParaRPr sz="1100"/>
          </a:p>
          <a:p>
            <a:pPr indent="-177641" lvl="0" marL="177800" rtl="0" algn="l">
              <a:lnSpc>
                <a:spcPct val="90000"/>
              </a:lnSpc>
              <a:spcBef>
                <a:spcPts val="800"/>
              </a:spcBef>
              <a:spcAft>
                <a:spcPts val="0"/>
              </a:spcAft>
              <a:buClr>
                <a:schemeClr val="dk1"/>
              </a:buClr>
              <a:buSzPct val="190909"/>
              <a:buChar char="●"/>
            </a:pPr>
            <a:r>
              <a:rPr lang="ja" sz="1100"/>
              <a:t>Weaver team added functions to api-client class in “Unified Architecture (draft)” slide</a:t>
            </a:r>
            <a:endParaRPr sz="1100"/>
          </a:p>
          <a:p>
            <a:pPr indent="-181292" lvl="1" marL="520700" rtl="0" algn="l">
              <a:lnSpc>
                <a:spcPct val="90000"/>
              </a:lnSpc>
              <a:spcBef>
                <a:spcPts val="400"/>
              </a:spcBef>
              <a:spcAft>
                <a:spcPts val="0"/>
              </a:spcAft>
              <a:buClr>
                <a:schemeClr val="dk1"/>
              </a:buClr>
              <a:buSzPct val="163636"/>
              <a:buChar char="○"/>
            </a:pPr>
            <a:r>
              <a:rPr lang="ja" sz="1100"/>
              <a:t>AssetTransfer</a:t>
            </a:r>
            <a:endParaRPr sz="1100"/>
          </a:p>
          <a:p>
            <a:pPr indent="-181292" lvl="1" marL="520700" rtl="0" algn="l">
              <a:lnSpc>
                <a:spcPct val="90000"/>
              </a:lnSpc>
              <a:spcBef>
                <a:spcPts val="400"/>
              </a:spcBef>
              <a:spcAft>
                <a:spcPts val="0"/>
              </a:spcAft>
              <a:buClr>
                <a:schemeClr val="dk1"/>
              </a:buClr>
              <a:buSzPct val="163636"/>
              <a:buChar char="○"/>
            </a:pPr>
            <a:r>
              <a:rPr lang="ja" sz="1100"/>
              <a:t>DataTransfer</a:t>
            </a:r>
            <a:endParaRPr sz="1100"/>
          </a:p>
          <a:p>
            <a:pPr indent="-181292" lvl="1" marL="520700" rtl="0" algn="l">
              <a:lnSpc>
                <a:spcPct val="90000"/>
              </a:lnSpc>
              <a:spcBef>
                <a:spcPts val="400"/>
              </a:spcBef>
              <a:spcAft>
                <a:spcPts val="0"/>
              </a:spcAft>
              <a:buClr>
                <a:schemeClr val="dk1"/>
              </a:buClr>
              <a:buSzPct val="163636"/>
              <a:buChar char="○"/>
            </a:pPr>
            <a:r>
              <a:rPr lang="ja" sz="1100"/>
              <a:t>DataExchange</a:t>
            </a:r>
            <a:endParaRPr sz="1100"/>
          </a:p>
          <a:p>
            <a:pPr indent="-173990" lvl="0" marL="177800" rtl="0" algn="l">
              <a:lnSpc>
                <a:spcPct val="90000"/>
              </a:lnSpc>
              <a:spcBef>
                <a:spcPts val="800"/>
              </a:spcBef>
              <a:spcAft>
                <a:spcPts val="0"/>
              </a:spcAft>
              <a:buClr>
                <a:schemeClr val="dk1"/>
              </a:buClr>
              <a:buSzPct val="100000"/>
              <a:buChar char="●"/>
            </a:pPr>
            <a:r>
              <a:rPr lang="ja" sz="2400" u="sng">
                <a:solidFill>
                  <a:schemeClr val="hlink"/>
                </a:solidFill>
                <a:hlinkClick r:id="rId5"/>
              </a:rPr>
              <a:t>https://github.com/hyperledger-labs/weaver-dlt-interoperability/blob/main/rfcs/protocols/data-sharing/generic.md</a:t>
            </a:r>
            <a:r>
              <a:rPr lang="ja" sz="2400"/>
              <a:t> shows an Application initiating a Data-Sharing procedure. The Application sends NetworkQuery (not DataTransfer request) to Relay</a:t>
            </a:r>
            <a:endParaRPr sz="1100"/>
          </a:p>
          <a:p>
            <a:pPr indent="-181292" lvl="1" marL="520700" rtl="0" algn="l">
              <a:lnSpc>
                <a:spcPct val="90000"/>
              </a:lnSpc>
              <a:spcBef>
                <a:spcPts val="400"/>
              </a:spcBef>
              <a:spcAft>
                <a:spcPts val="0"/>
              </a:spcAft>
              <a:buClr>
                <a:schemeClr val="dk1"/>
              </a:buClr>
              <a:buSzPct val="163636"/>
              <a:buChar char="○"/>
            </a:pPr>
            <a:r>
              <a:rPr lang="ja" sz="1100"/>
              <a:t>From this figure, Application seems to be ideal place to provide DataTransfer function, as well as AssetTransfer and DataExchange </a:t>
            </a:r>
            <a:endParaRPr sz="1100"/>
          </a:p>
          <a:p>
            <a:pPr indent="-173990" lvl="0" marL="177800" rtl="0" algn="l">
              <a:lnSpc>
                <a:spcPct val="90000"/>
              </a:lnSpc>
              <a:spcBef>
                <a:spcPts val="800"/>
              </a:spcBef>
              <a:spcAft>
                <a:spcPts val="0"/>
              </a:spcAft>
              <a:buClr>
                <a:schemeClr val="dk1"/>
              </a:buClr>
              <a:buSzPct val="100000"/>
              <a:buChar char="●"/>
            </a:pPr>
            <a:r>
              <a:rPr lang="ja" sz="2400" u="sng">
                <a:solidFill>
                  <a:schemeClr val="hlink"/>
                </a:solidFill>
                <a:hlinkClick r:id="rId6"/>
              </a:rPr>
              <a:t>https://github.com/hyperledger-labs/weaver-dlt-interoperability/blob/main/rfcs/models/infrastructure/relays.md</a:t>
            </a:r>
            <a:r>
              <a:rPr lang="ja" sz="2400"/>
              <a:t> shows that Relay has (Protocol::) DataTransfer, etc.</a:t>
            </a:r>
            <a:endParaRPr sz="1100"/>
          </a:p>
          <a:p>
            <a:pPr indent="-177641" lvl="0" marL="177800" rtl="0" algn="l">
              <a:lnSpc>
                <a:spcPct val="90000"/>
              </a:lnSpc>
              <a:spcBef>
                <a:spcPts val="800"/>
              </a:spcBef>
              <a:spcAft>
                <a:spcPts val="0"/>
              </a:spcAft>
              <a:buClr>
                <a:schemeClr val="dk1"/>
              </a:buClr>
              <a:buSzPct val="190909"/>
              <a:buChar char="●"/>
            </a:pPr>
            <a:r>
              <a:rPr lang="ja" sz="1100"/>
              <a:t>Which node should implement these functions?</a:t>
            </a:r>
            <a:endParaRPr sz="1100"/>
          </a:p>
          <a:p>
            <a:pPr indent="-181292" lvl="1" marL="520700" rtl="0" algn="l">
              <a:lnSpc>
                <a:spcPct val="90000"/>
              </a:lnSpc>
              <a:spcBef>
                <a:spcPts val="400"/>
              </a:spcBef>
              <a:spcAft>
                <a:spcPts val="0"/>
              </a:spcAft>
              <a:buClr>
                <a:schemeClr val="dk1"/>
              </a:buClr>
              <a:buSzPct val="163636"/>
              <a:buChar char="○"/>
            </a:pPr>
            <a:r>
              <a:rPr lang="ja" sz="1100"/>
              <a:t>In either case, api-client isn’t ideal place to implement it</a:t>
            </a:r>
            <a:endParaRPr sz="1100"/>
          </a:p>
          <a:p>
            <a:pPr indent="-172243" lvl="2" marL="863600" rtl="0" algn="l">
              <a:lnSpc>
                <a:spcPct val="90000"/>
              </a:lnSpc>
              <a:spcBef>
                <a:spcPts val="400"/>
              </a:spcBef>
              <a:spcAft>
                <a:spcPts val="0"/>
              </a:spcAft>
              <a:buClr>
                <a:schemeClr val="dk1"/>
              </a:buClr>
              <a:buSzPct val="136363"/>
              <a:buChar char="■"/>
            </a:pPr>
            <a:r>
              <a:rPr lang="ja" sz="1100"/>
              <a:t>Application doesn’t directly talk to connectors, so it doesn’t have api-client anyway</a:t>
            </a:r>
            <a:endParaRPr sz="1100"/>
          </a:p>
          <a:p>
            <a:pPr indent="-172243" lvl="2" marL="863600" rtl="0" algn="l">
              <a:lnSpc>
                <a:spcPct val="90000"/>
              </a:lnSpc>
              <a:spcBef>
                <a:spcPts val="400"/>
              </a:spcBef>
              <a:spcAft>
                <a:spcPts val="1200"/>
              </a:spcAft>
              <a:buClr>
                <a:schemeClr val="dk1"/>
              </a:buClr>
              <a:buSzPct val="136363"/>
              <a:buChar char="■"/>
            </a:pPr>
            <a:r>
              <a:rPr lang="ja" sz="1100"/>
              <a:t>Relay may talk to connectors, but AssetTransfer and other operations deal with more than one ledgers. An api-client is used to access one ledger (in your local network).</a:t>
            </a:r>
            <a:endParaRPr sz="1100"/>
          </a:p>
        </p:txBody>
      </p:sp>
      <p:sp>
        <p:nvSpPr>
          <p:cNvPr id="194" name="Google Shape;194;p40"/>
          <p:cNvSpPr txBox="1"/>
          <p:nvPr>
            <p:ph idx="12" type="sldNum"/>
          </p:nvPr>
        </p:nvSpPr>
        <p:spPr>
          <a:xfrm>
            <a:off x="4843463" y="3575447"/>
            <a:ext cx="1543050" cy="205383"/>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ja" sz="1100"/>
              <a:t>‹#›</a:t>
            </a:fld>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8"/>
          <p:cNvSpPr txBox="1"/>
          <p:nvPr>
            <p:ph type="title"/>
          </p:nvPr>
        </p:nvSpPr>
        <p:spPr>
          <a:xfrm>
            <a:off x="184638" y="102394"/>
            <a:ext cx="8761500" cy="526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ja"/>
              <a:t>Network Augmentations with Weaver Components</a:t>
            </a:r>
            <a:endParaRPr/>
          </a:p>
        </p:txBody>
      </p:sp>
      <p:pic>
        <p:nvPicPr>
          <p:cNvPr id="649" name="Google Shape;649;p58"/>
          <p:cNvPicPr preferRelativeResize="0"/>
          <p:nvPr/>
        </p:nvPicPr>
        <p:blipFill>
          <a:blip r:embed="rId3">
            <a:alphaModFix/>
          </a:blip>
          <a:stretch>
            <a:fillRect/>
          </a:stretch>
        </p:blipFill>
        <p:spPr>
          <a:xfrm>
            <a:off x="152400" y="874519"/>
            <a:ext cx="8839200" cy="38855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9"/>
          <p:cNvSpPr txBox="1"/>
          <p:nvPr>
            <p:ph type="title"/>
          </p:nvPr>
        </p:nvSpPr>
        <p:spPr>
          <a:xfrm>
            <a:off x="184638" y="102394"/>
            <a:ext cx="8761500" cy="526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ja"/>
              <a:t>Unified Architecture: Placeholder Boxes</a:t>
            </a:r>
            <a:endParaRPr/>
          </a:p>
        </p:txBody>
      </p:sp>
      <p:pic>
        <p:nvPicPr>
          <p:cNvPr id="655" name="Google Shape;655;p59"/>
          <p:cNvPicPr preferRelativeResize="0"/>
          <p:nvPr/>
        </p:nvPicPr>
        <p:blipFill>
          <a:blip r:embed="rId3">
            <a:alphaModFix/>
          </a:blip>
          <a:stretch>
            <a:fillRect/>
          </a:stretch>
        </p:blipFill>
        <p:spPr>
          <a:xfrm>
            <a:off x="152400" y="886769"/>
            <a:ext cx="8839200" cy="336994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0"/>
          <p:cNvSpPr/>
          <p:nvPr/>
        </p:nvSpPr>
        <p:spPr>
          <a:xfrm>
            <a:off x="158670" y="3822437"/>
            <a:ext cx="3650767" cy="1250535"/>
          </a:xfrm>
          <a:prstGeom prst="roundRect">
            <a:avLst>
              <a:gd fmla="val 2929" name="adj"/>
            </a:avLst>
          </a:prstGeom>
          <a:solidFill>
            <a:srgbClr val="FFF2CC"/>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ja" sz="800" u="none" cap="none" strike="noStrike">
                <a:solidFill>
                  <a:srgbClr val="7F7F7F"/>
                </a:solidFill>
                <a:latin typeface="Calibri"/>
                <a:ea typeface="Calibri"/>
                <a:cs typeface="Calibri"/>
                <a:sym typeface="Calibri"/>
              </a:rPr>
              <a:t>                                                                               Network C</a:t>
            </a:r>
            <a:endParaRPr b="0" i="0" sz="800" u="none" cap="none" strike="noStrike">
              <a:solidFill>
                <a:srgbClr val="7F7F7F"/>
              </a:solidFill>
              <a:latin typeface="Calibri"/>
              <a:ea typeface="Calibri"/>
              <a:cs typeface="Calibri"/>
              <a:sym typeface="Calibri"/>
            </a:endParaRPr>
          </a:p>
        </p:txBody>
      </p:sp>
      <p:sp>
        <p:nvSpPr>
          <p:cNvPr id="662" name="Google Shape;662;p60"/>
          <p:cNvSpPr/>
          <p:nvPr/>
        </p:nvSpPr>
        <p:spPr>
          <a:xfrm>
            <a:off x="4003579" y="3827578"/>
            <a:ext cx="4985324" cy="1227661"/>
          </a:xfrm>
          <a:prstGeom prst="roundRect">
            <a:avLst>
              <a:gd fmla="val 2929" name="adj"/>
            </a:avLst>
          </a:prstGeom>
          <a:solidFill>
            <a:srgbClr val="FFF2CC"/>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ja" sz="800" u="none" cap="none" strike="noStrike">
                <a:solidFill>
                  <a:srgbClr val="7F7F7F"/>
                </a:solidFill>
                <a:latin typeface="Calibri"/>
                <a:ea typeface="Calibri"/>
                <a:cs typeface="Calibri"/>
                <a:sym typeface="Calibri"/>
              </a:rPr>
              <a:t>Network D</a:t>
            </a:r>
            <a:endParaRPr b="0" i="0" sz="800" u="none" cap="none" strike="noStrike">
              <a:solidFill>
                <a:srgbClr val="7F7F7F"/>
              </a:solidFill>
              <a:latin typeface="Calibri"/>
              <a:ea typeface="Calibri"/>
              <a:cs typeface="Calibri"/>
              <a:sym typeface="Calibri"/>
            </a:endParaRPr>
          </a:p>
        </p:txBody>
      </p:sp>
      <p:sp>
        <p:nvSpPr>
          <p:cNvPr id="663" name="Google Shape;663;p60"/>
          <p:cNvSpPr/>
          <p:nvPr/>
        </p:nvSpPr>
        <p:spPr>
          <a:xfrm>
            <a:off x="4043534" y="89754"/>
            <a:ext cx="4985324" cy="3612388"/>
          </a:xfrm>
          <a:prstGeom prst="roundRect">
            <a:avLst>
              <a:gd fmla="val 2929" name="adj"/>
            </a:avLst>
          </a:prstGeom>
          <a:solidFill>
            <a:srgbClr val="FFF2CC"/>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ja" sz="800" u="none" cap="none" strike="noStrike">
                <a:solidFill>
                  <a:srgbClr val="7F7F7F"/>
                </a:solidFill>
                <a:latin typeface="Calibri"/>
                <a:ea typeface="Calibri"/>
                <a:cs typeface="Calibri"/>
                <a:sym typeface="Calibri"/>
              </a:rPr>
              <a:t>Network B</a:t>
            </a:r>
            <a:endParaRPr sz="1100"/>
          </a:p>
        </p:txBody>
      </p:sp>
      <p:sp>
        <p:nvSpPr>
          <p:cNvPr id="664" name="Google Shape;664;p60"/>
          <p:cNvSpPr/>
          <p:nvPr/>
        </p:nvSpPr>
        <p:spPr>
          <a:xfrm>
            <a:off x="170281" y="95806"/>
            <a:ext cx="3642800" cy="3612388"/>
          </a:xfrm>
          <a:prstGeom prst="roundRect">
            <a:avLst>
              <a:gd fmla="val 2929" name="adj"/>
            </a:avLst>
          </a:prstGeom>
          <a:solidFill>
            <a:srgbClr val="FFF2CC"/>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ja" sz="800" u="none" cap="none" strike="noStrike">
                <a:solidFill>
                  <a:srgbClr val="7F7F7F"/>
                </a:solidFill>
                <a:latin typeface="Calibri"/>
                <a:ea typeface="Calibri"/>
                <a:cs typeface="Calibri"/>
                <a:sym typeface="Calibri"/>
              </a:rPr>
              <a:t>Network A</a:t>
            </a:r>
            <a:endParaRPr b="0" i="0" sz="800" u="none" cap="none" strike="noStrike">
              <a:solidFill>
                <a:srgbClr val="7F7F7F"/>
              </a:solidFill>
              <a:latin typeface="Calibri"/>
              <a:ea typeface="Calibri"/>
              <a:cs typeface="Calibri"/>
              <a:sym typeface="Calibri"/>
            </a:endParaRPr>
          </a:p>
        </p:txBody>
      </p:sp>
      <p:sp>
        <p:nvSpPr>
          <p:cNvPr id="665" name="Google Shape;665;p60"/>
          <p:cNvSpPr/>
          <p:nvPr/>
        </p:nvSpPr>
        <p:spPr>
          <a:xfrm>
            <a:off x="322912" y="1860397"/>
            <a:ext cx="2497926" cy="1856495"/>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 u="none" cap="none" strike="noStrike">
              <a:solidFill>
                <a:schemeClr val="dk1"/>
              </a:solidFill>
              <a:latin typeface="Calibri"/>
              <a:ea typeface="Calibri"/>
              <a:cs typeface="Calibri"/>
              <a:sym typeface="Calibri"/>
            </a:endParaRPr>
          </a:p>
        </p:txBody>
      </p:sp>
      <p:sp>
        <p:nvSpPr>
          <p:cNvPr id="666" name="Google Shape;666;p60"/>
          <p:cNvSpPr/>
          <p:nvPr/>
        </p:nvSpPr>
        <p:spPr>
          <a:xfrm>
            <a:off x="4511036" y="2489233"/>
            <a:ext cx="1839600" cy="1227661"/>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 u="none" cap="none" strike="noStrike">
              <a:solidFill>
                <a:schemeClr val="dk1"/>
              </a:solidFill>
              <a:latin typeface="Calibri"/>
              <a:ea typeface="Calibri"/>
              <a:cs typeface="Calibri"/>
              <a:sym typeface="Calibri"/>
            </a:endParaRPr>
          </a:p>
        </p:txBody>
      </p:sp>
      <p:sp>
        <p:nvSpPr>
          <p:cNvPr id="667" name="Google Shape;667;p60"/>
          <p:cNvSpPr txBox="1"/>
          <p:nvPr/>
        </p:nvSpPr>
        <p:spPr>
          <a:xfrm>
            <a:off x="6745154" y="2318751"/>
            <a:ext cx="871800" cy="18463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ja" sz="800" u="none" cap="none" strike="noStrike">
                <a:solidFill>
                  <a:schemeClr val="dk1"/>
                </a:solidFill>
                <a:latin typeface="Calibri"/>
                <a:ea typeface="Calibri"/>
                <a:cs typeface="Calibri"/>
                <a:sym typeface="Calibri"/>
              </a:rPr>
              <a:t>ledger A</a:t>
            </a:r>
            <a:endParaRPr sz="800">
              <a:solidFill>
                <a:schemeClr val="dk1"/>
              </a:solidFill>
              <a:latin typeface="Calibri"/>
              <a:ea typeface="Calibri"/>
              <a:cs typeface="Calibri"/>
              <a:sym typeface="Calibri"/>
            </a:endParaRPr>
          </a:p>
        </p:txBody>
      </p:sp>
      <p:cxnSp>
        <p:nvCxnSpPr>
          <p:cNvPr id="668" name="Google Shape;668;p60"/>
          <p:cNvCxnSpPr/>
          <p:nvPr/>
        </p:nvCxnSpPr>
        <p:spPr>
          <a:xfrm>
            <a:off x="6063191" y="2777184"/>
            <a:ext cx="866100" cy="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sp>
        <p:nvSpPr>
          <p:cNvPr id="669" name="Google Shape;669;p60"/>
          <p:cNvSpPr txBox="1"/>
          <p:nvPr/>
        </p:nvSpPr>
        <p:spPr>
          <a:xfrm>
            <a:off x="6241841" y="2646485"/>
            <a:ext cx="508800" cy="18463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request</a:t>
            </a:r>
            <a:endParaRPr sz="800">
              <a:solidFill>
                <a:schemeClr val="dk1"/>
              </a:solidFill>
              <a:latin typeface="Calibri"/>
              <a:ea typeface="Calibri"/>
              <a:cs typeface="Calibri"/>
              <a:sym typeface="Calibri"/>
            </a:endParaRPr>
          </a:p>
        </p:txBody>
      </p:sp>
      <p:sp>
        <p:nvSpPr>
          <p:cNvPr id="670" name="Google Shape;670;p60"/>
          <p:cNvSpPr/>
          <p:nvPr/>
        </p:nvSpPr>
        <p:spPr>
          <a:xfrm>
            <a:off x="371456" y="2290037"/>
            <a:ext cx="736415" cy="473244"/>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Business</a:t>
            </a:r>
            <a:endParaRPr sz="800">
              <a:solidFill>
                <a:schemeClr val="dk1"/>
              </a:solidFill>
              <a:latin typeface="Calibri"/>
              <a:ea typeface="Calibri"/>
              <a:cs typeface="Calibri"/>
              <a:sym typeface="Calibri"/>
            </a:endParaRPr>
          </a:p>
          <a:p>
            <a:pPr indent="0" lvl="0" marL="0" marR="0" rtl="0" algn="ctr">
              <a:spcBef>
                <a:spcPts val="0"/>
              </a:spcBef>
              <a:spcAft>
                <a:spcPts val="0"/>
              </a:spcAft>
              <a:buNone/>
            </a:pPr>
            <a:r>
              <a:rPr lang="ja" sz="800">
                <a:solidFill>
                  <a:schemeClr val="dk1"/>
                </a:solidFill>
                <a:latin typeface="Calibri"/>
                <a:ea typeface="Calibri"/>
                <a:cs typeface="Calibri"/>
                <a:sym typeface="Calibri"/>
              </a:rPr>
              <a:t>logic</a:t>
            </a:r>
            <a:endParaRPr sz="800">
              <a:solidFill>
                <a:schemeClr val="dk1"/>
              </a:solidFill>
              <a:latin typeface="Calibri"/>
              <a:ea typeface="Calibri"/>
              <a:cs typeface="Calibri"/>
              <a:sym typeface="Calibri"/>
            </a:endParaRPr>
          </a:p>
          <a:p>
            <a:pPr indent="0" lvl="0" marL="0" marR="0" rtl="0" algn="ctr">
              <a:spcBef>
                <a:spcPts val="0"/>
              </a:spcBef>
              <a:spcAft>
                <a:spcPts val="0"/>
              </a:spcAft>
              <a:buNone/>
            </a:pPr>
            <a:r>
              <a:rPr lang="ja" sz="800">
                <a:solidFill>
                  <a:schemeClr val="dk1"/>
                </a:solidFill>
                <a:latin typeface="Calibri"/>
                <a:ea typeface="Calibri"/>
                <a:cs typeface="Calibri"/>
                <a:sym typeface="Calibri"/>
              </a:rPr>
              <a:t>plugin</a:t>
            </a:r>
            <a:endParaRPr sz="800">
              <a:solidFill>
                <a:schemeClr val="dk1"/>
              </a:solidFill>
              <a:latin typeface="Calibri"/>
              <a:ea typeface="Calibri"/>
              <a:cs typeface="Calibri"/>
              <a:sym typeface="Calibri"/>
            </a:endParaRPr>
          </a:p>
        </p:txBody>
      </p:sp>
      <p:sp>
        <p:nvSpPr>
          <p:cNvPr id="671" name="Google Shape;671;p60"/>
          <p:cNvSpPr/>
          <p:nvPr/>
        </p:nvSpPr>
        <p:spPr>
          <a:xfrm rot="5400000">
            <a:off x="1974336" y="2703597"/>
            <a:ext cx="1856494" cy="1701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 https / socket.io / grpc</a:t>
            </a:r>
            <a:endParaRPr sz="800">
              <a:solidFill>
                <a:schemeClr val="dk1"/>
              </a:solidFill>
              <a:latin typeface="Calibri"/>
              <a:ea typeface="Calibri"/>
              <a:cs typeface="Calibri"/>
              <a:sym typeface="Calibri"/>
            </a:endParaRPr>
          </a:p>
        </p:txBody>
      </p:sp>
      <p:sp>
        <p:nvSpPr>
          <p:cNvPr id="672" name="Google Shape;672;p60"/>
          <p:cNvSpPr/>
          <p:nvPr/>
        </p:nvSpPr>
        <p:spPr>
          <a:xfrm rot="5400000">
            <a:off x="3811023" y="3018012"/>
            <a:ext cx="1227661" cy="1701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 https / socket.io /grpc</a:t>
            </a:r>
            <a:endParaRPr sz="800">
              <a:solidFill>
                <a:schemeClr val="dk1"/>
              </a:solidFill>
              <a:latin typeface="Calibri"/>
              <a:ea typeface="Calibri"/>
              <a:cs typeface="Calibri"/>
              <a:sym typeface="Calibri"/>
            </a:endParaRPr>
          </a:p>
        </p:txBody>
      </p:sp>
      <p:sp>
        <p:nvSpPr>
          <p:cNvPr id="673" name="Google Shape;673;p60"/>
          <p:cNvSpPr/>
          <p:nvPr/>
        </p:nvSpPr>
        <p:spPr>
          <a:xfrm>
            <a:off x="1382534" y="2204638"/>
            <a:ext cx="1315115" cy="1482075"/>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api-client = Client</a:t>
            </a:r>
            <a:endParaRPr sz="800">
              <a:solidFill>
                <a:schemeClr val="dk1"/>
              </a:solidFill>
              <a:latin typeface="Calibri"/>
              <a:ea typeface="Calibri"/>
              <a:cs typeface="Calibri"/>
              <a:sym typeface="Calibri"/>
            </a:endParaRPr>
          </a:p>
        </p:txBody>
      </p:sp>
      <p:sp>
        <p:nvSpPr>
          <p:cNvPr id="674" name="Google Shape;674;p60"/>
          <p:cNvSpPr/>
          <p:nvPr/>
        </p:nvSpPr>
        <p:spPr>
          <a:xfrm>
            <a:off x="4646519" y="2531228"/>
            <a:ext cx="530100" cy="299147"/>
          </a:xfrm>
          <a:prstGeom prst="rect">
            <a:avLst/>
          </a:prstGeom>
          <a:solidFill>
            <a:srgbClr val="DAD9D6"/>
          </a:solidFill>
          <a:ln cap="flat" cmpd="sng" w="9525">
            <a:solidFill>
              <a:srgbClr val="B1B1A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Protocol</a:t>
            </a:r>
            <a:endParaRPr sz="800">
              <a:solidFill>
                <a:schemeClr val="dk1"/>
              </a:solidFill>
              <a:latin typeface="Calibri"/>
              <a:ea typeface="Calibri"/>
              <a:cs typeface="Calibri"/>
              <a:sym typeface="Calibri"/>
            </a:endParaRPr>
          </a:p>
          <a:p>
            <a:pPr indent="0" lvl="0" marL="0" marR="0" rtl="0" algn="ctr">
              <a:spcBef>
                <a:spcPts val="0"/>
              </a:spcBef>
              <a:spcAft>
                <a:spcPts val="0"/>
              </a:spcAft>
              <a:buNone/>
            </a:pPr>
            <a:r>
              <a:rPr lang="ja" sz="800">
                <a:solidFill>
                  <a:schemeClr val="dk1"/>
                </a:solidFill>
                <a:latin typeface="Calibri"/>
                <a:ea typeface="Calibri"/>
                <a:cs typeface="Calibri"/>
                <a:sym typeface="Calibri"/>
              </a:rPr>
              <a:t>Adapter</a:t>
            </a:r>
            <a:endParaRPr sz="800">
              <a:solidFill>
                <a:schemeClr val="dk1"/>
              </a:solidFill>
              <a:latin typeface="Calibri"/>
              <a:ea typeface="Calibri"/>
              <a:cs typeface="Calibri"/>
              <a:sym typeface="Calibri"/>
            </a:endParaRPr>
          </a:p>
        </p:txBody>
      </p:sp>
      <p:sp>
        <p:nvSpPr>
          <p:cNvPr id="675" name="Google Shape;675;p60"/>
          <p:cNvSpPr/>
          <p:nvPr/>
        </p:nvSpPr>
        <p:spPr>
          <a:xfrm>
            <a:off x="4659947" y="2877400"/>
            <a:ext cx="1575000" cy="748702"/>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openAPI SDK</a:t>
            </a:r>
            <a:endParaRPr sz="800">
              <a:solidFill>
                <a:schemeClr val="dk1"/>
              </a:solidFill>
              <a:latin typeface="Calibri"/>
              <a:ea typeface="Calibri"/>
              <a:cs typeface="Calibri"/>
              <a:sym typeface="Calibri"/>
            </a:endParaRPr>
          </a:p>
        </p:txBody>
      </p:sp>
      <p:sp>
        <p:nvSpPr>
          <p:cNvPr id="676" name="Google Shape;676;p60"/>
          <p:cNvSpPr/>
          <p:nvPr/>
        </p:nvSpPr>
        <p:spPr>
          <a:xfrm>
            <a:off x="4690616" y="3105014"/>
            <a:ext cx="1511100" cy="2253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rgbClr val="FFFFFF"/>
                </a:solidFill>
                <a:latin typeface="Calibri"/>
                <a:ea typeface="Calibri"/>
                <a:cs typeface="Calibri"/>
                <a:sym typeface="Calibri"/>
              </a:rPr>
              <a:t>API 1 (depends on each ledger)</a:t>
            </a:r>
            <a:endParaRPr sz="800">
              <a:solidFill>
                <a:srgbClr val="FFFFFF"/>
              </a:solidFill>
              <a:latin typeface="Calibri"/>
              <a:ea typeface="Calibri"/>
              <a:cs typeface="Calibri"/>
              <a:sym typeface="Calibri"/>
            </a:endParaRPr>
          </a:p>
        </p:txBody>
      </p:sp>
      <p:sp>
        <p:nvSpPr>
          <p:cNvPr id="677" name="Google Shape;677;p60"/>
          <p:cNvSpPr/>
          <p:nvPr/>
        </p:nvSpPr>
        <p:spPr>
          <a:xfrm>
            <a:off x="4690616" y="3350417"/>
            <a:ext cx="1511100" cy="2253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rgbClr val="FFFFFF"/>
                </a:solidFill>
                <a:latin typeface="Calibri"/>
                <a:ea typeface="Calibri"/>
                <a:cs typeface="Calibri"/>
                <a:sym typeface="Calibri"/>
              </a:rPr>
              <a:t>API 2 (depends on each ledger)</a:t>
            </a:r>
            <a:endParaRPr sz="800">
              <a:solidFill>
                <a:srgbClr val="FFFFFF"/>
              </a:solidFill>
              <a:latin typeface="Calibri"/>
              <a:ea typeface="Calibri"/>
              <a:cs typeface="Calibri"/>
              <a:sym typeface="Calibri"/>
            </a:endParaRPr>
          </a:p>
        </p:txBody>
      </p:sp>
      <p:cxnSp>
        <p:nvCxnSpPr>
          <p:cNvPr id="678" name="Google Shape;678;p60"/>
          <p:cNvCxnSpPr>
            <a:stCxn id="679" idx="3"/>
          </p:cNvCxnSpPr>
          <p:nvPr/>
        </p:nvCxnSpPr>
        <p:spPr>
          <a:xfrm flipH="1" rot="10800000">
            <a:off x="2636129" y="3394834"/>
            <a:ext cx="1621500" cy="17040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sp>
        <p:nvSpPr>
          <p:cNvPr id="680" name="Google Shape;680;p60"/>
          <p:cNvSpPr/>
          <p:nvPr/>
        </p:nvSpPr>
        <p:spPr>
          <a:xfrm>
            <a:off x="5207573" y="2531003"/>
            <a:ext cx="882000" cy="299147"/>
          </a:xfrm>
          <a:prstGeom prst="rect">
            <a:avLst/>
          </a:prstGeom>
          <a:solidFill>
            <a:srgbClr val="D8D8D8"/>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Platform</a:t>
            </a:r>
            <a:endParaRPr sz="800">
              <a:solidFill>
                <a:schemeClr val="dk1"/>
              </a:solidFill>
              <a:latin typeface="Calibri"/>
              <a:ea typeface="Calibri"/>
              <a:cs typeface="Calibri"/>
              <a:sym typeface="Calibri"/>
            </a:endParaRPr>
          </a:p>
          <a:p>
            <a:pPr indent="0" lvl="0" marL="0" marR="0" rtl="0" algn="ctr">
              <a:spcBef>
                <a:spcPts val="0"/>
              </a:spcBef>
              <a:spcAft>
                <a:spcPts val="0"/>
              </a:spcAft>
              <a:buNone/>
            </a:pPr>
            <a:r>
              <a:rPr lang="ja" sz="800">
                <a:solidFill>
                  <a:schemeClr val="dk1"/>
                </a:solidFill>
                <a:latin typeface="Calibri"/>
                <a:ea typeface="Calibri"/>
                <a:cs typeface="Calibri"/>
                <a:sym typeface="Calibri"/>
              </a:rPr>
              <a:t>SDK</a:t>
            </a:r>
            <a:endParaRPr sz="800">
              <a:solidFill>
                <a:schemeClr val="dk1"/>
              </a:solidFill>
              <a:latin typeface="Calibri"/>
              <a:ea typeface="Calibri"/>
              <a:cs typeface="Calibri"/>
              <a:sym typeface="Calibri"/>
            </a:endParaRPr>
          </a:p>
        </p:txBody>
      </p:sp>
      <p:pic>
        <p:nvPicPr>
          <p:cNvPr descr="ネットワーク 枠線" id="681" name="Google Shape;681;p60"/>
          <p:cNvPicPr preferRelativeResize="0"/>
          <p:nvPr/>
        </p:nvPicPr>
        <p:blipFill rotWithShape="1">
          <a:blip r:embed="rId3">
            <a:alphaModFix/>
          </a:blip>
          <a:srcRect b="0" l="0" r="0" t="0"/>
          <a:stretch/>
        </p:blipFill>
        <p:spPr>
          <a:xfrm>
            <a:off x="6838191" y="2447486"/>
            <a:ext cx="685800" cy="685800"/>
          </a:xfrm>
          <a:prstGeom prst="rect">
            <a:avLst/>
          </a:prstGeom>
          <a:noFill/>
          <a:ln>
            <a:noFill/>
          </a:ln>
        </p:spPr>
      </p:pic>
      <p:sp>
        <p:nvSpPr>
          <p:cNvPr id="682" name="Google Shape;682;p60"/>
          <p:cNvSpPr/>
          <p:nvPr/>
        </p:nvSpPr>
        <p:spPr>
          <a:xfrm>
            <a:off x="1429617" y="2356869"/>
            <a:ext cx="1228540" cy="977304"/>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Base API class</a:t>
            </a:r>
            <a:endParaRPr sz="800">
              <a:solidFill>
                <a:schemeClr val="dk1"/>
              </a:solidFill>
              <a:latin typeface="Calibri"/>
              <a:ea typeface="Calibri"/>
              <a:cs typeface="Calibri"/>
              <a:sym typeface="Calibri"/>
            </a:endParaRPr>
          </a:p>
        </p:txBody>
      </p:sp>
      <p:sp>
        <p:nvSpPr>
          <p:cNvPr id="683" name="Google Shape;683;p60"/>
          <p:cNvSpPr/>
          <p:nvPr/>
        </p:nvSpPr>
        <p:spPr>
          <a:xfrm>
            <a:off x="1467856" y="2697879"/>
            <a:ext cx="1171723" cy="21598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rgbClr val="FFFFFF"/>
                </a:solidFill>
                <a:latin typeface="Calibri"/>
                <a:ea typeface="Calibri"/>
                <a:cs typeface="Calibri"/>
                <a:sym typeface="Calibri"/>
              </a:rPr>
              <a:t>sendAsyncRequest</a:t>
            </a:r>
            <a:endParaRPr sz="800">
              <a:solidFill>
                <a:srgbClr val="FFFFFF"/>
              </a:solidFill>
              <a:latin typeface="Calibri"/>
              <a:ea typeface="Calibri"/>
              <a:cs typeface="Calibri"/>
              <a:sym typeface="Calibri"/>
            </a:endParaRPr>
          </a:p>
          <a:p>
            <a:pPr indent="0" lvl="0" marL="0" marR="0" rtl="0" algn="ctr">
              <a:spcBef>
                <a:spcPts val="0"/>
              </a:spcBef>
              <a:spcAft>
                <a:spcPts val="0"/>
              </a:spcAft>
              <a:buNone/>
            </a:pPr>
            <a:r>
              <a:rPr lang="ja" sz="800">
                <a:solidFill>
                  <a:srgbClr val="FFFFFF"/>
                </a:solidFill>
                <a:latin typeface="Calibri"/>
                <a:ea typeface="Calibri"/>
                <a:cs typeface="Calibri"/>
                <a:sym typeface="Calibri"/>
              </a:rPr>
              <a:t>(= AssetTransfer)</a:t>
            </a:r>
            <a:endParaRPr sz="800">
              <a:solidFill>
                <a:srgbClr val="FFFFFF"/>
              </a:solidFill>
              <a:latin typeface="Calibri"/>
              <a:ea typeface="Calibri"/>
              <a:cs typeface="Calibri"/>
              <a:sym typeface="Calibri"/>
            </a:endParaRPr>
          </a:p>
        </p:txBody>
      </p:sp>
      <p:sp>
        <p:nvSpPr>
          <p:cNvPr id="684" name="Google Shape;684;p60"/>
          <p:cNvSpPr/>
          <p:nvPr/>
        </p:nvSpPr>
        <p:spPr>
          <a:xfrm>
            <a:off x="1468440" y="2519076"/>
            <a:ext cx="1171723" cy="1578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rgbClr val="FFFFFF"/>
                </a:solidFill>
                <a:latin typeface="Calibri"/>
                <a:ea typeface="Calibri"/>
                <a:cs typeface="Calibri"/>
                <a:sym typeface="Calibri"/>
              </a:rPr>
              <a:t>sendSyncRequest</a:t>
            </a:r>
            <a:endParaRPr sz="800">
              <a:solidFill>
                <a:srgbClr val="FFFFFF"/>
              </a:solidFill>
              <a:latin typeface="Calibri"/>
              <a:ea typeface="Calibri"/>
              <a:cs typeface="Calibri"/>
              <a:sym typeface="Calibri"/>
            </a:endParaRPr>
          </a:p>
        </p:txBody>
      </p:sp>
      <p:sp>
        <p:nvSpPr>
          <p:cNvPr id="685" name="Google Shape;685;p60"/>
          <p:cNvSpPr/>
          <p:nvPr/>
        </p:nvSpPr>
        <p:spPr>
          <a:xfrm>
            <a:off x="1467856" y="3064586"/>
            <a:ext cx="1171722" cy="113843"/>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rgbClr val="FFFFFF"/>
                </a:solidFill>
                <a:latin typeface="Calibri"/>
                <a:ea typeface="Calibri"/>
                <a:cs typeface="Calibri"/>
                <a:sym typeface="Calibri"/>
              </a:rPr>
              <a:t>DataTransfer</a:t>
            </a:r>
            <a:endParaRPr sz="800">
              <a:solidFill>
                <a:srgbClr val="FFFFFF"/>
              </a:solidFill>
              <a:latin typeface="Calibri"/>
              <a:ea typeface="Calibri"/>
              <a:cs typeface="Calibri"/>
              <a:sym typeface="Calibri"/>
            </a:endParaRPr>
          </a:p>
        </p:txBody>
      </p:sp>
      <p:sp>
        <p:nvSpPr>
          <p:cNvPr id="686" name="Google Shape;686;p60"/>
          <p:cNvSpPr/>
          <p:nvPr/>
        </p:nvSpPr>
        <p:spPr>
          <a:xfrm>
            <a:off x="1467856" y="3197710"/>
            <a:ext cx="1171722" cy="117182"/>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rgbClr val="FFFFFF"/>
                </a:solidFill>
                <a:latin typeface="Calibri"/>
                <a:ea typeface="Calibri"/>
                <a:cs typeface="Calibri"/>
                <a:sym typeface="Calibri"/>
              </a:rPr>
              <a:t>DataExchange</a:t>
            </a:r>
            <a:endParaRPr sz="800">
              <a:solidFill>
                <a:srgbClr val="FFFFFF"/>
              </a:solidFill>
              <a:latin typeface="Calibri"/>
              <a:ea typeface="Calibri"/>
              <a:cs typeface="Calibri"/>
              <a:sym typeface="Calibri"/>
            </a:endParaRPr>
          </a:p>
        </p:txBody>
      </p:sp>
      <p:sp>
        <p:nvSpPr>
          <p:cNvPr id="687" name="Google Shape;687;p60"/>
          <p:cNvSpPr/>
          <p:nvPr/>
        </p:nvSpPr>
        <p:spPr>
          <a:xfrm>
            <a:off x="1464131" y="2930735"/>
            <a:ext cx="1171722" cy="113843"/>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rgbClr val="FFFFFF"/>
                </a:solidFill>
                <a:latin typeface="Calibri"/>
                <a:ea typeface="Calibri"/>
                <a:cs typeface="Calibri"/>
                <a:sym typeface="Calibri"/>
              </a:rPr>
              <a:t>StartMonitor</a:t>
            </a:r>
            <a:endParaRPr sz="800">
              <a:solidFill>
                <a:srgbClr val="FFFFFF"/>
              </a:solidFill>
              <a:latin typeface="Calibri"/>
              <a:ea typeface="Calibri"/>
              <a:cs typeface="Calibri"/>
              <a:sym typeface="Calibri"/>
            </a:endParaRPr>
          </a:p>
        </p:txBody>
      </p:sp>
      <p:sp>
        <p:nvSpPr>
          <p:cNvPr id="688" name="Google Shape;688;p60"/>
          <p:cNvSpPr/>
          <p:nvPr/>
        </p:nvSpPr>
        <p:spPr>
          <a:xfrm>
            <a:off x="1430245" y="3354350"/>
            <a:ext cx="1227912" cy="294195"/>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Ledger-specific API class</a:t>
            </a:r>
            <a:endParaRPr sz="800">
              <a:solidFill>
                <a:schemeClr val="dk1"/>
              </a:solidFill>
              <a:latin typeface="Calibri"/>
              <a:ea typeface="Calibri"/>
              <a:cs typeface="Calibri"/>
              <a:sym typeface="Calibri"/>
            </a:endParaRPr>
          </a:p>
        </p:txBody>
      </p:sp>
      <p:sp>
        <p:nvSpPr>
          <p:cNvPr id="679" name="Google Shape;679;p60"/>
          <p:cNvSpPr/>
          <p:nvPr/>
        </p:nvSpPr>
        <p:spPr>
          <a:xfrm>
            <a:off x="1464407" y="3504365"/>
            <a:ext cx="1171722" cy="12173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rgbClr val="FFFFFF"/>
                </a:solidFill>
                <a:latin typeface="Calibri"/>
                <a:ea typeface="Calibri"/>
                <a:cs typeface="Calibri"/>
                <a:sym typeface="Calibri"/>
              </a:rPr>
              <a:t>API (ledger-specific)</a:t>
            </a:r>
            <a:endParaRPr sz="800">
              <a:solidFill>
                <a:srgbClr val="FFFFFF"/>
              </a:solidFill>
              <a:latin typeface="Calibri"/>
              <a:ea typeface="Calibri"/>
              <a:cs typeface="Calibri"/>
              <a:sym typeface="Calibri"/>
            </a:endParaRPr>
          </a:p>
        </p:txBody>
      </p:sp>
      <p:sp>
        <p:nvSpPr>
          <p:cNvPr id="689" name="Google Shape;689;p60"/>
          <p:cNvSpPr/>
          <p:nvPr/>
        </p:nvSpPr>
        <p:spPr>
          <a:xfrm>
            <a:off x="6872007" y="3202753"/>
            <a:ext cx="1303968" cy="32175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lt1"/>
                </a:solidFill>
                <a:latin typeface="Calibri"/>
                <a:ea typeface="Calibri"/>
                <a:cs typeface="Calibri"/>
                <a:sym typeface="Calibri"/>
              </a:rPr>
              <a:t>Interoperation Module for</a:t>
            </a:r>
            <a:endParaRPr sz="1100"/>
          </a:p>
          <a:p>
            <a:pPr indent="0" lvl="0" marL="0" marR="0" rtl="0" algn="ctr">
              <a:spcBef>
                <a:spcPts val="0"/>
              </a:spcBef>
              <a:spcAft>
                <a:spcPts val="0"/>
              </a:spcAft>
              <a:buNone/>
            </a:pPr>
            <a:r>
              <a:rPr lang="ja" sz="800">
                <a:solidFill>
                  <a:schemeClr val="lt1"/>
                </a:solidFill>
                <a:latin typeface="Calibri"/>
                <a:ea typeface="Calibri"/>
                <a:cs typeface="Calibri"/>
                <a:sym typeface="Calibri"/>
              </a:rPr>
              <a:t>Commitment / Validation</a:t>
            </a:r>
            <a:endParaRPr sz="800">
              <a:solidFill>
                <a:schemeClr val="lt1"/>
              </a:solidFill>
              <a:latin typeface="Calibri"/>
              <a:ea typeface="Calibri"/>
              <a:cs typeface="Calibri"/>
              <a:sym typeface="Calibri"/>
            </a:endParaRPr>
          </a:p>
        </p:txBody>
      </p:sp>
      <p:sp>
        <p:nvSpPr>
          <p:cNvPr id="690" name="Google Shape;690;p60"/>
          <p:cNvSpPr/>
          <p:nvPr/>
        </p:nvSpPr>
        <p:spPr>
          <a:xfrm>
            <a:off x="326991" y="288111"/>
            <a:ext cx="1137140" cy="1542804"/>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dk1"/>
              </a:solidFill>
              <a:latin typeface="Calibri"/>
              <a:ea typeface="Calibri"/>
              <a:cs typeface="Calibri"/>
              <a:sym typeface="Calibri"/>
            </a:endParaRPr>
          </a:p>
        </p:txBody>
      </p:sp>
      <p:sp>
        <p:nvSpPr>
          <p:cNvPr id="691" name="Google Shape;691;p60"/>
          <p:cNvSpPr/>
          <p:nvPr/>
        </p:nvSpPr>
        <p:spPr>
          <a:xfrm>
            <a:off x="400752" y="611756"/>
            <a:ext cx="732590" cy="738756"/>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End user’s application</a:t>
            </a:r>
            <a:endParaRPr sz="1100"/>
          </a:p>
          <a:p>
            <a:pPr indent="0" lvl="0" marL="0" marR="0" rtl="0" algn="ctr">
              <a:spcBef>
                <a:spcPts val="0"/>
              </a:spcBef>
              <a:spcAft>
                <a:spcPts val="0"/>
              </a:spcAft>
              <a:buNone/>
            </a:pPr>
            <a:r>
              <a:rPr lang="ja" sz="800">
                <a:solidFill>
                  <a:schemeClr val="dk1"/>
                </a:solidFill>
                <a:latin typeface="Calibri"/>
                <a:ea typeface="Calibri"/>
                <a:cs typeface="Calibri"/>
                <a:sym typeface="Calibri"/>
              </a:rPr>
              <a:t>(Business</a:t>
            </a:r>
            <a:endParaRPr sz="800">
              <a:solidFill>
                <a:schemeClr val="dk1"/>
              </a:solidFill>
              <a:latin typeface="Calibri"/>
              <a:ea typeface="Calibri"/>
              <a:cs typeface="Calibri"/>
              <a:sym typeface="Calibri"/>
            </a:endParaRPr>
          </a:p>
          <a:p>
            <a:pPr indent="0" lvl="0" marL="0" marR="0" rtl="0" algn="ctr">
              <a:spcBef>
                <a:spcPts val="0"/>
              </a:spcBef>
              <a:spcAft>
                <a:spcPts val="0"/>
              </a:spcAft>
              <a:buNone/>
            </a:pPr>
            <a:r>
              <a:rPr lang="ja" sz="800">
                <a:solidFill>
                  <a:schemeClr val="dk1"/>
                </a:solidFill>
                <a:latin typeface="Calibri"/>
                <a:ea typeface="Calibri"/>
                <a:cs typeface="Calibri"/>
                <a:sym typeface="Calibri"/>
              </a:rPr>
              <a:t>logic</a:t>
            </a:r>
            <a:endParaRPr sz="800">
              <a:solidFill>
                <a:schemeClr val="dk1"/>
              </a:solidFill>
              <a:latin typeface="Calibri"/>
              <a:ea typeface="Calibri"/>
              <a:cs typeface="Calibri"/>
              <a:sym typeface="Calibri"/>
            </a:endParaRPr>
          </a:p>
          <a:p>
            <a:pPr indent="0" lvl="0" marL="0" marR="0" rtl="0" algn="ctr">
              <a:spcBef>
                <a:spcPts val="0"/>
              </a:spcBef>
              <a:spcAft>
                <a:spcPts val="0"/>
              </a:spcAft>
              <a:buNone/>
            </a:pPr>
            <a:r>
              <a:rPr lang="ja" sz="800">
                <a:solidFill>
                  <a:schemeClr val="dk1"/>
                </a:solidFill>
                <a:latin typeface="Calibri"/>
                <a:ea typeface="Calibri"/>
                <a:cs typeface="Calibri"/>
                <a:sym typeface="Calibri"/>
              </a:rPr>
              <a:t>Plugin)</a:t>
            </a:r>
            <a:endParaRPr sz="800">
              <a:solidFill>
                <a:schemeClr val="dk1"/>
              </a:solidFill>
              <a:latin typeface="Calibri"/>
              <a:ea typeface="Calibri"/>
              <a:cs typeface="Calibri"/>
              <a:sym typeface="Calibri"/>
            </a:endParaRPr>
          </a:p>
        </p:txBody>
      </p:sp>
      <p:grpSp>
        <p:nvGrpSpPr>
          <p:cNvPr id="692" name="Google Shape;692;p60"/>
          <p:cNvGrpSpPr/>
          <p:nvPr/>
        </p:nvGrpSpPr>
        <p:grpSpPr>
          <a:xfrm>
            <a:off x="1534223" y="-715227"/>
            <a:ext cx="516114" cy="121444"/>
            <a:chOff x="2030576" y="2894985"/>
            <a:chExt cx="1378510" cy="161925"/>
          </a:xfrm>
        </p:grpSpPr>
        <p:cxnSp>
          <p:nvCxnSpPr>
            <p:cNvPr id="693" name="Google Shape;693;p60"/>
            <p:cNvCxnSpPr/>
            <p:nvPr/>
          </p:nvCxnSpPr>
          <p:spPr>
            <a:xfrm>
              <a:off x="2030576" y="2894985"/>
              <a:ext cx="1378500" cy="960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cxnSp>
          <p:nvCxnSpPr>
            <p:cNvPr id="694" name="Google Shape;694;p60"/>
            <p:cNvCxnSpPr/>
            <p:nvPr/>
          </p:nvCxnSpPr>
          <p:spPr>
            <a:xfrm rot="10800000">
              <a:off x="2030586" y="3056910"/>
              <a:ext cx="1378500" cy="0"/>
            </a:xfrm>
            <a:prstGeom prst="straightConnector1">
              <a:avLst/>
            </a:prstGeom>
            <a:gradFill>
              <a:gsLst>
                <a:gs pos="0">
                  <a:srgbClr val="FFFFFF"/>
                </a:gs>
                <a:gs pos="100000">
                  <a:srgbClr val="CACAC7"/>
                </a:gs>
              </a:gsLst>
              <a:lin ang="5400012" scaled="0"/>
            </a:gradFill>
            <a:ln cap="flat" cmpd="sng" w="9525">
              <a:solidFill>
                <a:srgbClr val="57564F"/>
              </a:solidFill>
              <a:prstDash val="dash"/>
              <a:round/>
              <a:headEnd len="sm" w="sm" type="none"/>
              <a:tailEnd len="med" w="med" type="triangle"/>
            </a:ln>
          </p:spPr>
        </p:cxnSp>
      </p:grpSp>
      <p:sp>
        <p:nvSpPr>
          <p:cNvPr id="695" name="Google Shape;695;p60"/>
          <p:cNvSpPr/>
          <p:nvPr/>
        </p:nvSpPr>
        <p:spPr>
          <a:xfrm rot="5400000">
            <a:off x="774547" y="974467"/>
            <a:ext cx="1542801" cy="1701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 https / socket.io / grpc</a:t>
            </a:r>
            <a:endParaRPr sz="800">
              <a:solidFill>
                <a:schemeClr val="dk1"/>
              </a:solidFill>
              <a:latin typeface="Calibri"/>
              <a:ea typeface="Calibri"/>
              <a:cs typeface="Calibri"/>
              <a:sym typeface="Calibri"/>
            </a:endParaRPr>
          </a:p>
        </p:txBody>
      </p:sp>
      <p:sp>
        <p:nvSpPr>
          <p:cNvPr id="696" name="Google Shape;696;p60"/>
          <p:cNvSpPr/>
          <p:nvPr/>
        </p:nvSpPr>
        <p:spPr>
          <a:xfrm>
            <a:off x="421627" y="346144"/>
            <a:ext cx="736415" cy="233099"/>
          </a:xfrm>
          <a:prstGeom prst="rect">
            <a:avLst/>
          </a:prstGeom>
          <a:solidFill>
            <a:srgbClr val="F7CAAC"/>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Interoperation</a:t>
            </a:r>
            <a:endParaRPr sz="1100"/>
          </a:p>
          <a:p>
            <a:pPr indent="0" lvl="0" marL="0" marR="0" rtl="0" algn="ctr">
              <a:spcBef>
                <a:spcPts val="0"/>
              </a:spcBef>
              <a:spcAft>
                <a:spcPts val="0"/>
              </a:spcAft>
              <a:buNone/>
            </a:pPr>
            <a:r>
              <a:rPr lang="ja" sz="800">
                <a:solidFill>
                  <a:schemeClr val="dk1"/>
                </a:solidFill>
                <a:latin typeface="Calibri"/>
                <a:ea typeface="Calibri"/>
                <a:cs typeface="Calibri"/>
                <a:sym typeface="Calibri"/>
              </a:rPr>
              <a:t>SDK</a:t>
            </a:r>
            <a:endParaRPr sz="1100"/>
          </a:p>
        </p:txBody>
      </p:sp>
      <p:grpSp>
        <p:nvGrpSpPr>
          <p:cNvPr id="697" name="Google Shape;697;p60"/>
          <p:cNvGrpSpPr/>
          <p:nvPr/>
        </p:nvGrpSpPr>
        <p:grpSpPr>
          <a:xfrm rot="10800000">
            <a:off x="1230442" y="1527956"/>
            <a:ext cx="367151" cy="121444"/>
            <a:chOff x="2030576" y="2894985"/>
            <a:chExt cx="1378510" cy="161925"/>
          </a:xfrm>
        </p:grpSpPr>
        <p:cxnSp>
          <p:nvCxnSpPr>
            <p:cNvPr id="698" name="Google Shape;698;p60"/>
            <p:cNvCxnSpPr/>
            <p:nvPr/>
          </p:nvCxnSpPr>
          <p:spPr>
            <a:xfrm>
              <a:off x="2030576" y="2894985"/>
              <a:ext cx="1378500" cy="960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cxnSp>
          <p:nvCxnSpPr>
            <p:cNvPr id="699" name="Google Shape;699;p60"/>
            <p:cNvCxnSpPr/>
            <p:nvPr/>
          </p:nvCxnSpPr>
          <p:spPr>
            <a:xfrm rot="10800000">
              <a:off x="2030586" y="3056910"/>
              <a:ext cx="1378500" cy="0"/>
            </a:xfrm>
            <a:prstGeom prst="straightConnector1">
              <a:avLst/>
            </a:prstGeom>
            <a:gradFill>
              <a:gsLst>
                <a:gs pos="0">
                  <a:srgbClr val="FFFFFF"/>
                </a:gs>
                <a:gs pos="100000">
                  <a:srgbClr val="CACAC7"/>
                </a:gs>
              </a:gsLst>
              <a:lin ang="5400012" scaled="0"/>
            </a:gradFill>
            <a:ln cap="flat" cmpd="sng" w="9525">
              <a:solidFill>
                <a:srgbClr val="57564F"/>
              </a:solidFill>
              <a:prstDash val="dash"/>
              <a:round/>
              <a:headEnd len="sm" w="sm" type="none"/>
              <a:tailEnd len="med" w="med" type="triangle"/>
            </a:ln>
          </p:spPr>
        </p:cxnSp>
      </p:grpSp>
      <p:sp>
        <p:nvSpPr>
          <p:cNvPr id="700" name="Google Shape;700;p60"/>
          <p:cNvSpPr/>
          <p:nvPr/>
        </p:nvSpPr>
        <p:spPr>
          <a:xfrm>
            <a:off x="1413688" y="1060441"/>
            <a:ext cx="1300164" cy="208045"/>
          </a:xfrm>
          <a:prstGeom prst="wedgeRectCallout">
            <a:avLst>
              <a:gd fmla="val -70799" name="adj1"/>
              <a:gd fmla="val 45272" name="adj2"/>
            </a:avLst>
          </a:prstGeom>
          <a:gradFill>
            <a:gsLst>
              <a:gs pos="0">
                <a:srgbClr val="E73440"/>
              </a:gs>
              <a:gs pos="100000">
                <a:srgbClr val="7A1E1C"/>
              </a:gs>
            </a:gsLst>
            <a:lin ang="5400012"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Calibri"/>
                <a:ea typeface="Calibri"/>
                <a:cs typeface="Calibri"/>
                <a:sym typeface="Calibri"/>
              </a:rPr>
              <a:t>What does this sdk do?</a:t>
            </a:r>
            <a:endParaRPr sz="800">
              <a:solidFill>
                <a:srgbClr val="FFFFFF"/>
              </a:solidFill>
              <a:latin typeface="Calibri"/>
              <a:ea typeface="Calibri"/>
              <a:cs typeface="Calibri"/>
              <a:sym typeface="Calibri"/>
            </a:endParaRPr>
          </a:p>
        </p:txBody>
      </p:sp>
      <p:sp>
        <p:nvSpPr>
          <p:cNvPr id="701" name="Google Shape;701;p60"/>
          <p:cNvSpPr txBox="1"/>
          <p:nvPr/>
        </p:nvSpPr>
        <p:spPr>
          <a:xfrm rot="-5400000">
            <a:off x="-56923" y="881005"/>
            <a:ext cx="639071"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Alice’s app</a:t>
            </a:r>
            <a:endParaRPr sz="800">
              <a:solidFill>
                <a:schemeClr val="dk1"/>
              </a:solidFill>
              <a:latin typeface="Calibri"/>
              <a:ea typeface="Calibri"/>
              <a:cs typeface="Calibri"/>
              <a:sym typeface="Calibri"/>
            </a:endParaRPr>
          </a:p>
        </p:txBody>
      </p:sp>
      <p:cxnSp>
        <p:nvCxnSpPr>
          <p:cNvPr id="702" name="Google Shape;702;p60"/>
          <p:cNvCxnSpPr>
            <a:stCxn id="670" idx="3"/>
            <a:endCxn id="673" idx="1"/>
          </p:cNvCxnSpPr>
          <p:nvPr/>
        </p:nvCxnSpPr>
        <p:spPr>
          <a:xfrm>
            <a:off x="1107871" y="2526659"/>
            <a:ext cx="274800" cy="419100"/>
          </a:xfrm>
          <a:prstGeom prst="bentConnector3">
            <a:avLst>
              <a:gd fmla="val 49989" name="adj1"/>
            </a:avLst>
          </a:prstGeom>
          <a:noFill/>
          <a:ln cap="flat" cmpd="sng" w="9525">
            <a:solidFill>
              <a:schemeClr val="accent1"/>
            </a:solidFill>
            <a:prstDash val="solid"/>
            <a:miter lim="800000"/>
            <a:headEnd len="sm" w="sm" type="none"/>
            <a:tailEnd len="med" w="med" type="triangle"/>
          </a:ln>
        </p:spPr>
      </p:cxnSp>
      <p:sp>
        <p:nvSpPr>
          <p:cNvPr id="703" name="Google Shape;703;p60"/>
          <p:cNvSpPr txBox="1"/>
          <p:nvPr/>
        </p:nvSpPr>
        <p:spPr>
          <a:xfrm>
            <a:off x="2135699" y="1225137"/>
            <a:ext cx="1225336" cy="4154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requesting</a:t>
            </a:r>
            <a:endParaRPr sz="1100"/>
          </a:p>
          <a:p>
            <a:pPr indent="0" lvl="0" marL="0" marR="0" rtl="0" algn="l">
              <a:spcBef>
                <a:spcPts val="0"/>
              </a:spcBef>
              <a:spcAft>
                <a:spcPts val="0"/>
              </a:spcAft>
              <a:buNone/>
            </a:pPr>
            <a:r>
              <a:rPr lang="ja" sz="800">
                <a:solidFill>
                  <a:schemeClr val="dk1"/>
                </a:solidFill>
                <a:latin typeface="Calibri"/>
                <a:ea typeface="Calibri"/>
                <a:cs typeface="Calibri"/>
                <a:sym typeface="Calibri"/>
              </a:rPr>
              <a:t>AssetTransfer</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ja" sz="800">
                <a:solidFill>
                  <a:schemeClr val="dk1"/>
                </a:solidFill>
                <a:latin typeface="Calibri"/>
                <a:ea typeface="Calibri"/>
                <a:cs typeface="Calibri"/>
                <a:sym typeface="Calibri"/>
              </a:rPr>
              <a:t>(weaver protocol over grpc)</a:t>
            </a:r>
            <a:endParaRPr sz="800">
              <a:solidFill>
                <a:schemeClr val="dk1"/>
              </a:solidFill>
              <a:latin typeface="Calibri"/>
              <a:ea typeface="Calibri"/>
              <a:cs typeface="Calibri"/>
              <a:sym typeface="Calibri"/>
            </a:endParaRPr>
          </a:p>
        </p:txBody>
      </p:sp>
      <p:sp>
        <p:nvSpPr>
          <p:cNvPr id="704" name="Google Shape;704;p60"/>
          <p:cNvSpPr/>
          <p:nvPr/>
        </p:nvSpPr>
        <p:spPr>
          <a:xfrm rot="-5400000">
            <a:off x="1109890" y="1901609"/>
            <a:ext cx="161417" cy="229267"/>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705" name="Google Shape;705;p60"/>
          <p:cNvSpPr/>
          <p:nvPr/>
        </p:nvSpPr>
        <p:spPr>
          <a:xfrm>
            <a:off x="154777" y="3309689"/>
            <a:ext cx="1026587" cy="430500"/>
          </a:xfrm>
          <a:prstGeom prst="wedgeRectCallout">
            <a:avLst>
              <a:gd fmla="val 85426" name="adj1"/>
              <a:gd fmla="val -110017" name="adj2"/>
            </a:avLst>
          </a:prstGeom>
          <a:gradFill>
            <a:gsLst>
              <a:gs pos="0">
                <a:srgbClr val="E73440"/>
              </a:gs>
              <a:gs pos="100000">
                <a:srgbClr val="7A1E1C"/>
              </a:gs>
            </a:gsLst>
            <a:lin ang="5400012"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Calibri"/>
                <a:ea typeface="Calibri"/>
                <a:cs typeface="Calibri"/>
                <a:sym typeface="Calibri"/>
              </a:rPr>
              <a:t>Why AssetTransfer in api-client?</a:t>
            </a:r>
            <a:endParaRPr sz="800">
              <a:solidFill>
                <a:srgbClr val="FFFFFF"/>
              </a:solidFill>
              <a:latin typeface="Calibri"/>
              <a:ea typeface="Calibri"/>
              <a:cs typeface="Calibri"/>
              <a:sym typeface="Calibri"/>
            </a:endParaRPr>
          </a:p>
        </p:txBody>
      </p:sp>
      <p:sp>
        <p:nvSpPr>
          <p:cNvPr id="706" name="Google Shape;706;p60"/>
          <p:cNvSpPr txBox="1"/>
          <p:nvPr/>
        </p:nvSpPr>
        <p:spPr>
          <a:xfrm>
            <a:off x="6788564" y="2977082"/>
            <a:ext cx="1015248"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Alice’s asset here</a:t>
            </a:r>
            <a:endParaRPr sz="800">
              <a:solidFill>
                <a:schemeClr val="dk1"/>
              </a:solidFill>
              <a:latin typeface="Calibri"/>
              <a:ea typeface="Calibri"/>
              <a:cs typeface="Calibri"/>
              <a:sym typeface="Calibri"/>
            </a:endParaRPr>
          </a:p>
        </p:txBody>
      </p:sp>
      <p:sp>
        <p:nvSpPr>
          <p:cNvPr id="707" name="Google Shape;707;p60"/>
          <p:cNvSpPr txBox="1"/>
          <p:nvPr/>
        </p:nvSpPr>
        <p:spPr>
          <a:xfrm>
            <a:off x="1335610" y="1862430"/>
            <a:ext cx="1035110"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Relay (network A)</a:t>
            </a:r>
            <a:endParaRPr sz="800">
              <a:solidFill>
                <a:schemeClr val="dk1"/>
              </a:solidFill>
              <a:latin typeface="Calibri"/>
              <a:ea typeface="Calibri"/>
              <a:cs typeface="Calibri"/>
              <a:sym typeface="Calibri"/>
            </a:endParaRPr>
          </a:p>
        </p:txBody>
      </p:sp>
      <p:sp>
        <p:nvSpPr>
          <p:cNvPr id="708" name="Google Shape;708;p60"/>
          <p:cNvSpPr txBox="1"/>
          <p:nvPr/>
        </p:nvSpPr>
        <p:spPr>
          <a:xfrm>
            <a:off x="4318590" y="2332549"/>
            <a:ext cx="1975986"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Ledger operator = connector (network A)</a:t>
            </a:r>
            <a:endParaRPr sz="800">
              <a:solidFill>
                <a:schemeClr val="dk1"/>
              </a:solidFill>
              <a:latin typeface="Calibri"/>
              <a:ea typeface="Calibri"/>
              <a:cs typeface="Calibri"/>
              <a:sym typeface="Calibri"/>
            </a:endParaRPr>
          </a:p>
        </p:txBody>
      </p:sp>
      <p:sp>
        <p:nvSpPr>
          <p:cNvPr id="709" name="Google Shape;709;p60"/>
          <p:cNvSpPr/>
          <p:nvPr/>
        </p:nvSpPr>
        <p:spPr>
          <a:xfrm>
            <a:off x="310391" y="3789335"/>
            <a:ext cx="1739942" cy="1251768"/>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dk1"/>
              </a:solidFill>
              <a:latin typeface="Calibri"/>
              <a:ea typeface="Calibri"/>
              <a:cs typeface="Calibri"/>
              <a:sym typeface="Calibri"/>
            </a:endParaRPr>
          </a:p>
        </p:txBody>
      </p:sp>
      <p:sp>
        <p:nvSpPr>
          <p:cNvPr id="710" name="Google Shape;710;p60"/>
          <p:cNvSpPr/>
          <p:nvPr/>
        </p:nvSpPr>
        <p:spPr>
          <a:xfrm>
            <a:off x="4473848" y="4314104"/>
            <a:ext cx="837245" cy="563924"/>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dk1"/>
              </a:solidFill>
              <a:latin typeface="Calibri"/>
              <a:ea typeface="Calibri"/>
              <a:cs typeface="Calibri"/>
              <a:sym typeface="Calibri"/>
            </a:endParaRPr>
          </a:p>
        </p:txBody>
      </p:sp>
      <p:sp>
        <p:nvSpPr>
          <p:cNvPr id="711" name="Google Shape;711;p60"/>
          <p:cNvSpPr txBox="1"/>
          <p:nvPr/>
        </p:nvSpPr>
        <p:spPr>
          <a:xfrm>
            <a:off x="5718121" y="4135322"/>
            <a:ext cx="871800" cy="18463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ledger B</a:t>
            </a:r>
            <a:endParaRPr sz="800">
              <a:solidFill>
                <a:schemeClr val="dk1"/>
              </a:solidFill>
              <a:latin typeface="Calibri"/>
              <a:ea typeface="Calibri"/>
              <a:cs typeface="Calibri"/>
              <a:sym typeface="Calibri"/>
            </a:endParaRPr>
          </a:p>
        </p:txBody>
      </p:sp>
      <p:cxnSp>
        <p:nvCxnSpPr>
          <p:cNvPr id="712" name="Google Shape;712;p60"/>
          <p:cNvCxnSpPr/>
          <p:nvPr/>
        </p:nvCxnSpPr>
        <p:spPr>
          <a:xfrm>
            <a:off x="5336643" y="4603990"/>
            <a:ext cx="474515" cy="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sp>
        <p:nvSpPr>
          <p:cNvPr id="713" name="Google Shape;713;p60"/>
          <p:cNvSpPr txBox="1"/>
          <p:nvPr/>
        </p:nvSpPr>
        <p:spPr>
          <a:xfrm>
            <a:off x="5346362" y="4399996"/>
            <a:ext cx="508800" cy="18463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request</a:t>
            </a:r>
            <a:endParaRPr sz="800">
              <a:solidFill>
                <a:schemeClr val="dk1"/>
              </a:solidFill>
              <a:latin typeface="Calibri"/>
              <a:ea typeface="Calibri"/>
              <a:cs typeface="Calibri"/>
              <a:sym typeface="Calibri"/>
            </a:endParaRPr>
          </a:p>
        </p:txBody>
      </p:sp>
      <p:sp>
        <p:nvSpPr>
          <p:cNvPr id="714" name="Google Shape;714;p60"/>
          <p:cNvSpPr/>
          <p:nvPr/>
        </p:nvSpPr>
        <p:spPr>
          <a:xfrm>
            <a:off x="360438" y="4193530"/>
            <a:ext cx="684324" cy="337430"/>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Business</a:t>
            </a:r>
            <a:endParaRPr sz="800">
              <a:solidFill>
                <a:schemeClr val="dk1"/>
              </a:solidFill>
              <a:latin typeface="Calibri"/>
              <a:ea typeface="Calibri"/>
              <a:cs typeface="Calibri"/>
              <a:sym typeface="Calibri"/>
            </a:endParaRPr>
          </a:p>
          <a:p>
            <a:pPr indent="0" lvl="0" marL="0" marR="0" rtl="0" algn="ctr">
              <a:spcBef>
                <a:spcPts val="0"/>
              </a:spcBef>
              <a:spcAft>
                <a:spcPts val="0"/>
              </a:spcAft>
              <a:buNone/>
            </a:pPr>
            <a:r>
              <a:rPr lang="ja" sz="800">
                <a:solidFill>
                  <a:schemeClr val="dk1"/>
                </a:solidFill>
                <a:latin typeface="Calibri"/>
                <a:ea typeface="Calibri"/>
                <a:cs typeface="Calibri"/>
                <a:sym typeface="Calibri"/>
              </a:rPr>
              <a:t>logic</a:t>
            </a:r>
            <a:endParaRPr sz="800">
              <a:solidFill>
                <a:schemeClr val="dk1"/>
              </a:solidFill>
              <a:latin typeface="Calibri"/>
              <a:ea typeface="Calibri"/>
              <a:cs typeface="Calibri"/>
              <a:sym typeface="Calibri"/>
            </a:endParaRPr>
          </a:p>
          <a:p>
            <a:pPr indent="0" lvl="0" marL="0" marR="0" rtl="0" algn="ctr">
              <a:spcBef>
                <a:spcPts val="0"/>
              </a:spcBef>
              <a:spcAft>
                <a:spcPts val="0"/>
              </a:spcAft>
              <a:buNone/>
            </a:pPr>
            <a:r>
              <a:rPr lang="ja" sz="800">
                <a:solidFill>
                  <a:schemeClr val="dk1"/>
                </a:solidFill>
                <a:latin typeface="Calibri"/>
                <a:ea typeface="Calibri"/>
                <a:cs typeface="Calibri"/>
                <a:sym typeface="Calibri"/>
              </a:rPr>
              <a:t>plugin</a:t>
            </a:r>
            <a:endParaRPr sz="800">
              <a:solidFill>
                <a:schemeClr val="dk1"/>
              </a:solidFill>
              <a:latin typeface="Calibri"/>
              <a:ea typeface="Calibri"/>
              <a:cs typeface="Calibri"/>
              <a:sym typeface="Calibri"/>
            </a:endParaRPr>
          </a:p>
        </p:txBody>
      </p:sp>
      <p:sp>
        <p:nvSpPr>
          <p:cNvPr id="715" name="Google Shape;715;p60"/>
          <p:cNvSpPr/>
          <p:nvPr/>
        </p:nvSpPr>
        <p:spPr>
          <a:xfrm rot="5400000">
            <a:off x="1524337" y="4325775"/>
            <a:ext cx="1245123" cy="1855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 https / socket.io / grpc</a:t>
            </a:r>
            <a:endParaRPr sz="800">
              <a:solidFill>
                <a:schemeClr val="dk1"/>
              </a:solidFill>
              <a:latin typeface="Calibri"/>
              <a:ea typeface="Calibri"/>
              <a:cs typeface="Calibri"/>
              <a:sym typeface="Calibri"/>
            </a:endParaRPr>
          </a:p>
        </p:txBody>
      </p:sp>
      <p:sp>
        <p:nvSpPr>
          <p:cNvPr id="716" name="Google Shape;716;p60"/>
          <p:cNvSpPr/>
          <p:nvPr/>
        </p:nvSpPr>
        <p:spPr>
          <a:xfrm rot="5400000">
            <a:off x="4020811" y="4426128"/>
            <a:ext cx="563924" cy="339883"/>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 https / socket.io /grpc</a:t>
            </a:r>
            <a:endParaRPr sz="800">
              <a:solidFill>
                <a:schemeClr val="dk1"/>
              </a:solidFill>
              <a:latin typeface="Calibri"/>
              <a:ea typeface="Calibri"/>
              <a:cs typeface="Calibri"/>
              <a:sym typeface="Calibri"/>
            </a:endParaRPr>
          </a:p>
        </p:txBody>
      </p:sp>
      <p:sp>
        <p:nvSpPr>
          <p:cNvPr id="717" name="Google Shape;717;p60"/>
          <p:cNvSpPr/>
          <p:nvPr/>
        </p:nvSpPr>
        <p:spPr>
          <a:xfrm>
            <a:off x="1406245" y="4581923"/>
            <a:ext cx="555602" cy="181149"/>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api-client</a:t>
            </a:r>
            <a:endParaRPr sz="800">
              <a:solidFill>
                <a:schemeClr val="dk1"/>
              </a:solidFill>
              <a:latin typeface="Calibri"/>
              <a:ea typeface="Calibri"/>
              <a:cs typeface="Calibri"/>
              <a:sym typeface="Calibri"/>
            </a:endParaRPr>
          </a:p>
        </p:txBody>
      </p:sp>
      <p:cxnSp>
        <p:nvCxnSpPr>
          <p:cNvPr id="718" name="Google Shape;718;p60"/>
          <p:cNvCxnSpPr/>
          <p:nvPr/>
        </p:nvCxnSpPr>
        <p:spPr>
          <a:xfrm>
            <a:off x="2304212" y="5736158"/>
            <a:ext cx="1106400" cy="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pic>
        <p:nvPicPr>
          <p:cNvPr descr="ネットワーク 枠線" id="719" name="Google Shape;719;p60"/>
          <p:cNvPicPr preferRelativeResize="0"/>
          <p:nvPr/>
        </p:nvPicPr>
        <p:blipFill rotWithShape="1">
          <a:blip r:embed="rId3">
            <a:alphaModFix/>
          </a:blip>
          <a:srcRect b="0" l="0" r="0" t="0"/>
          <a:stretch/>
        </p:blipFill>
        <p:spPr>
          <a:xfrm>
            <a:off x="5811158" y="4200998"/>
            <a:ext cx="685800" cy="685800"/>
          </a:xfrm>
          <a:prstGeom prst="rect">
            <a:avLst/>
          </a:prstGeom>
          <a:noFill/>
          <a:ln>
            <a:noFill/>
          </a:ln>
        </p:spPr>
      </p:pic>
      <p:sp>
        <p:nvSpPr>
          <p:cNvPr id="720" name="Google Shape;720;p60"/>
          <p:cNvSpPr/>
          <p:nvPr/>
        </p:nvSpPr>
        <p:spPr>
          <a:xfrm>
            <a:off x="6253224" y="4738275"/>
            <a:ext cx="1303968" cy="32175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lt1"/>
                </a:solidFill>
                <a:latin typeface="Calibri"/>
                <a:ea typeface="Calibri"/>
                <a:cs typeface="Calibri"/>
                <a:sym typeface="Calibri"/>
              </a:rPr>
              <a:t>Interoperation Module for</a:t>
            </a:r>
            <a:endParaRPr sz="1100"/>
          </a:p>
          <a:p>
            <a:pPr indent="0" lvl="0" marL="0" marR="0" rtl="0" algn="ctr">
              <a:spcBef>
                <a:spcPts val="0"/>
              </a:spcBef>
              <a:spcAft>
                <a:spcPts val="0"/>
              </a:spcAft>
              <a:buNone/>
            </a:pPr>
            <a:r>
              <a:rPr lang="ja" sz="800">
                <a:solidFill>
                  <a:schemeClr val="lt1"/>
                </a:solidFill>
                <a:latin typeface="Calibri"/>
                <a:ea typeface="Calibri"/>
                <a:cs typeface="Calibri"/>
                <a:sym typeface="Calibri"/>
              </a:rPr>
              <a:t>Commitment / Validation</a:t>
            </a:r>
            <a:endParaRPr sz="800">
              <a:solidFill>
                <a:schemeClr val="lt1"/>
              </a:solidFill>
              <a:latin typeface="Calibri"/>
              <a:ea typeface="Calibri"/>
              <a:cs typeface="Calibri"/>
              <a:sym typeface="Calibri"/>
            </a:endParaRPr>
          </a:p>
        </p:txBody>
      </p:sp>
      <p:cxnSp>
        <p:nvCxnSpPr>
          <p:cNvPr id="721" name="Google Shape;721;p60"/>
          <p:cNvCxnSpPr>
            <a:stCxn id="714" idx="3"/>
            <a:endCxn id="717" idx="1"/>
          </p:cNvCxnSpPr>
          <p:nvPr/>
        </p:nvCxnSpPr>
        <p:spPr>
          <a:xfrm>
            <a:off x="1044762" y="4362245"/>
            <a:ext cx="361500" cy="310200"/>
          </a:xfrm>
          <a:prstGeom prst="bentConnector3">
            <a:avLst>
              <a:gd fmla="val 49987" name="adj1"/>
            </a:avLst>
          </a:prstGeom>
          <a:noFill/>
          <a:ln cap="flat" cmpd="sng" w="9525">
            <a:solidFill>
              <a:schemeClr val="accent1"/>
            </a:solidFill>
            <a:prstDash val="solid"/>
            <a:miter lim="800000"/>
            <a:headEnd len="sm" w="sm" type="none"/>
            <a:tailEnd len="med" w="med" type="triangle"/>
          </a:ln>
        </p:spPr>
      </p:cxnSp>
      <p:sp>
        <p:nvSpPr>
          <p:cNvPr id="722" name="Google Shape;722;p60"/>
          <p:cNvSpPr/>
          <p:nvPr/>
        </p:nvSpPr>
        <p:spPr>
          <a:xfrm rot="-5400000">
            <a:off x="1068701" y="4008712"/>
            <a:ext cx="161417" cy="229267"/>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723" name="Google Shape;723;p60"/>
          <p:cNvSpPr txBox="1"/>
          <p:nvPr/>
        </p:nvSpPr>
        <p:spPr>
          <a:xfrm>
            <a:off x="6380567" y="4411400"/>
            <a:ext cx="1015248"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Bob’s asset here</a:t>
            </a:r>
            <a:endParaRPr sz="800">
              <a:solidFill>
                <a:schemeClr val="dk1"/>
              </a:solidFill>
              <a:latin typeface="Calibri"/>
              <a:ea typeface="Calibri"/>
              <a:cs typeface="Calibri"/>
              <a:sym typeface="Calibri"/>
            </a:endParaRPr>
          </a:p>
        </p:txBody>
      </p:sp>
      <p:sp>
        <p:nvSpPr>
          <p:cNvPr id="724" name="Google Shape;724;p60"/>
          <p:cNvSpPr txBox="1"/>
          <p:nvPr/>
        </p:nvSpPr>
        <p:spPr>
          <a:xfrm>
            <a:off x="737574" y="3776706"/>
            <a:ext cx="1035110"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Relay (network B)</a:t>
            </a:r>
            <a:endParaRPr sz="800">
              <a:solidFill>
                <a:schemeClr val="dk1"/>
              </a:solidFill>
              <a:latin typeface="Calibri"/>
              <a:ea typeface="Calibri"/>
              <a:cs typeface="Calibri"/>
              <a:sym typeface="Calibri"/>
            </a:endParaRPr>
          </a:p>
        </p:txBody>
      </p:sp>
      <p:sp>
        <p:nvSpPr>
          <p:cNvPr id="725" name="Google Shape;725;p60"/>
          <p:cNvSpPr txBox="1"/>
          <p:nvPr/>
        </p:nvSpPr>
        <p:spPr>
          <a:xfrm>
            <a:off x="4501159" y="4347115"/>
            <a:ext cx="809935" cy="4154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Ledger operator</a:t>
            </a:r>
            <a:endParaRPr sz="1100"/>
          </a:p>
          <a:p>
            <a:pPr indent="0" lvl="0" marL="0" marR="0" rtl="0" algn="l">
              <a:spcBef>
                <a:spcPts val="0"/>
              </a:spcBef>
              <a:spcAft>
                <a:spcPts val="0"/>
              </a:spcAft>
              <a:buNone/>
            </a:pPr>
            <a:r>
              <a:rPr lang="ja" sz="800">
                <a:solidFill>
                  <a:schemeClr val="dk1"/>
                </a:solidFill>
                <a:latin typeface="Calibri"/>
                <a:ea typeface="Calibri"/>
                <a:cs typeface="Calibri"/>
                <a:sym typeface="Calibri"/>
              </a:rPr>
              <a:t>= connector</a:t>
            </a:r>
            <a:endParaRPr sz="1100"/>
          </a:p>
          <a:p>
            <a:pPr indent="0" lvl="0" marL="0" marR="0" rtl="0" algn="l">
              <a:spcBef>
                <a:spcPts val="0"/>
              </a:spcBef>
              <a:spcAft>
                <a:spcPts val="0"/>
              </a:spcAft>
              <a:buNone/>
            </a:pPr>
            <a:r>
              <a:rPr lang="ja" sz="800">
                <a:solidFill>
                  <a:schemeClr val="dk1"/>
                </a:solidFill>
                <a:latin typeface="Calibri"/>
                <a:ea typeface="Calibri"/>
                <a:cs typeface="Calibri"/>
                <a:sym typeface="Calibri"/>
              </a:rPr>
              <a:t>(network B)</a:t>
            </a:r>
            <a:endParaRPr sz="800">
              <a:solidFill>
                <a:schemeClr val="dk1"/>
              </a:solidFill>
              <a:latin typeface="Calibri"/>
              <a:ea typeface="Calibri"/>
              <a:cs typeface="Calibri"/>
              <a:sym typeface="Calibri"/>
            </a:endParaRPr>
          </a:p>
        </p:txBody>
      </p:sp>
      <p:cxnSp>
        <p:nvCxnSpPr>
          <p:cNvPr id="726" name="Google Shape;726;p60"/>
          <p:cNvCxnSpPr/>
          <p:nvPr/>
        </p:nvCxnSpPr>
        <p:spPr>
          <a:xfrm flipH="1" rot="10800000">
            <a:off x="2630608" y="2673204"/>
            <a:ext cx="1621645" cy="117182"/>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sp>
        <p:nvSpPr>
          <p:cNvPr id="727" name="Google Shape;727;p60"/>
          <p:cNvSpPr/>
          <p:nvPr/>
        </p:nvSpPr>
        <p:spPr>
          <a:xfrm>
            <a:off x="1044763" y="2121692"/>
            <a:ext cx="6918873" cy="2005073"/>
          </a:xfrm>
          <a:custGeom>
            <a:rect b="b" l="l" r="r" t="t"/>
            <a:pathLst>
              <a:path extrusionOk="0" h="4740841" w="9225164">
                <a:moveTo>
                  <a:pt x="0" y="0"/>
                </a:moveTo>
                <a:cubicBezTo>
                  <a:pt x="1428506" y="41335"/>
                  <a:pt x="8595442" y="5021"/>
                  <a:pt x="8572767" y="357864"/>
                </a:cubicBezTo>
                <a:cubicBezTo>
                  <a:pt x="9488393" y="755863"/>
                  <a:pt x="9521760" y="3193972"/>
                  <a:pt x="8147437" y="3998174"/>
                </a:cubicBezTo>
                <a:cubicBezTo>
                  <a:pt x="6773114" y="4802376"/>
                  <a:pt x="1136826" y="4683210"/>
                  <a:pt x="243699" y="4740841"/>
                </a:cubicBezTo>
              </a:path>
            </a:pathLst>
          </a:cu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cxnSp>
        <p:nvCxnSpPr>
          <p:cNvPr id="728" name="Google Shape;728;p60"/>
          <p:cNvCxnSpPr>
            <a:stCxn id="717" idx="3"/>
            <a:endCxn id="716" idx="2"/>
          </p:cNvCxnSpPr>
          <p:nvPr/>
        </p:nvCxnSpPr>
        <p:spPr>
          <a:xfrm flipH="1" rot="10800000">
            <a:off x="1961847" y="4595998"/>
            <a:ext cx="2171100" cy="76500"/>
          </a:xfrm>
          <a:prstGeom prst="bentConnector3">
            <a:avLst>
              <a:gd fmla="val 49999" name="adj1"/>
            </a:avLst>
          </a:prstGeom>
          <a:noFill/>
          <a:ln cap="flat" cmpd="sng" w="9525">
            <a:solidFill>
              <a:schemeClr val="accent1"/>
            </a:solidFill>
            <a:prstDash val="solid"/>
            <a:miter lim="800000"/>
            <a:headEnd len="sm" w="sm" type="none"/>
            <a:tailEnd len="med" w="med" type="triangle"/>
          </a:ln>
        </p:spPr>
      </p:cxnSp>
      <p:sp>
        <p:nvSpPr>
          <p:cNvPr id="729" name="Google Shape;729;p60"/>
          <p:cNvSpPr/>
          <p:nvPr/>
        </p:nvSpPr>
        <p:spPr>
          <a:xfrm>
            <a:off x="7877707" y="3863258"/>
            <a:ext cx="993777" cy="982288"/>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dk1"/>
              </a:solidFill>
              <a:latin typeface="Calibri"/>
              <a:ea typeface="Calibri"/>
              <a:cs typeface="Calibri"/>
              <a:sym typeface="Calibri"/>
            </a:endParaRPr>
          </a:p>
        </p:txBody>
      </p:sp>
      <p:sp>
        <p:nvSpPr>
          <p:cNvPr id="730" name="Google Shape;730;p60"/>
          <p:cNvSpPr/>
          <p:nvPr/>
        </p:nvSpPr>
        <p:spPr>
          <a:xfrm>
            <a:off x="8094341" y="3914076"/>
            <a:ext cx="657242" cy="303224"/>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End user’s application</a:t>
            </a:r>
            <a:endParaRPr sz="1100"/>
          </a:p>
        </p:txBody>
      </p:sp>
      <p:sp>
        <p:nvSpPr>
          <p:cNvPr id="731" name="Google Shape;731;p60"/>
          <p:cNvSpPr/>
          <p:nvPr/>
        </p:nvSpPr>
        <p:spPr>
          <a:xfrm rot="5400000">
            <a:off x="7262353" y="4239868"/>
            <a:ext cx="996122" cy="230873"/>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 https / socket.io / grpc</a:t>
            </a:r>
            <a:endParaRPr sz="800">
              <a:solidFill>
                <a:schemeClr val="dk1"/>
              </a:solidFill>
              <a:latin typeface="Calibri"/>
              <a:ea typeface="Calibri"/>
              <a:cs typeface="Calibri"/>
              <a:sym typeface="Calibri"/>
            </a:endParaRPr>
          </a:p>
        </p:txBody>
      </p:sp>
      <p:sp>
        <p:nvSpPr>
          <p:cNvPr id="732" name="Google Shape;732;p60"/>
          <p:cNvSpPr/>
          <p:nvPr/>
        </p:nvSpPr>
        <p:spPr>
          <a:xfrm>
            <a:off x="8102330" y="4248808"/>
            <a:ext cx="736415" cy="310125"/>
          </a:xfrm>
          <a:prstGeom prst="rect">
            <a:avLst/>
          </a:prstGeom>
          <a:solidFill>
            <a:srgbClr val="F7CAAC"/>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Interoperation</a:t>
            </a:r>
            <a:endParaRPr sz="1100"/>
          </a:p>
          <a:p>
            <a:pPr indent="0" lvl="0" marL="0" marR="0" rtl="0" algn="ctr">
              <a:spcBef>
                <a:spcPts val="0"/>
              </a:spcBef>
              <a:spcAft>
                <a:spcPts val="0"/>
              </a:spcAft>
              <a:buNone/>
            </a:pPr>
            <a:r>
              <a:rPr lang="ja" sz="800">
                <a:solidFill>
                  <a:schemeClr val="dk1"/>
                </a:solidFill>
                <a:latin typeface="Calibri"/>
                <a:ea typeface="Calibri"/>
                <a:cs typeface="Calibri"/>
                <a:sym typeface="Calibri"/>
              </a:rPr>
              <a:t>SDK</a:t>
            </a:r>
            <a:endParaRPr sz="1100"/>
          </a:p>
        </p:txBody>
      </p:sp>
      <p:sp>
        <p:nvSpPr>
          <p:cNvPr id="733" name="Google Shape;733;p60"/>
          <p:cNvSpPr/>
          <p:nvPr/>
        </p:nvSpPr>
        <p:spPr>
          <a:xfrm>
            <a:off x="8102330" y="4572694"/>
            <a:ext cx="736415" cy="219289"/>
          </a:xfrm>
          <a:prstGeom prst="rect">
            <a:avLst/>
          </a:prstGeom>
          <a:solidFill>
            <a:srgbClr val="FFC0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Identity</a:t>
            </a:r>
            <a:endParaRPr sz="1100"/>
          </a:p>
        </p:txBody>
      </p:sp>
      <p:cxnSp>
        <p:nvCxnSpPr>
          <p:cNvPr id="734" name="Google Shape;734;p60"/>
          <p:cNvCxnSpPr>
            <a:stCxn id="730" idx="1"/>
            <a:endCxn id="732" idx="1"/>
          </p:cNvCxnSpPr>
          <p:nvPr/>
        </p:nvCxnSpPr>
        <p:spPr>
          <a:xfrm>
            <a:off x="8094341" y="4065688"/>
            <a:ext cx="8100" cy="338100"/>
          </a:xfrm>
          <a:prstGeom prst="bentConnector3">
            <a:avLst>
              <a:gd fmla="val -2116685" name="adj1"/>
            </a:avLst>
          </a:prstGeom>
          <a:noFill/>
          <a:ln cap="flat" cmpd="sng" w="9525">
            <a:solidFill>
              <a:schemeClr val="accent1"/>
            </a:solidFill>
            <a:prstDash val="solid"/>
            <a:miter lim="800000"/>
            <a:headEnd len="sm" w="sm" type="none"/>
            <a:tailEnd len="med" w="med" type="triangle"/>
          </a:ln>
        </p:spPr>
      </p:cxnSp>
      <p:cxnSp>
        <p:nvCxnSpPr>
          <p:cNvPr id="735" name="Google Shape;735;p60"/>
          <p:cNvCxnSpPr>
            <a:stCxn id="722" idx="5"/>
          </p:cNvCxnSpPr>
          <p:nvPr/>
        </p:nvCxnSpPr>
        <p:spPr>
          <a:xfrm>
            <a:off x="1149409" y="4082991"/>
            <a:ext cx="6284100" cy="11700"/>
          </a:xfrm>
          <a:prstGeom prst="straightConnector1">
            <a:avLst/>
          </a:prstGeom>
          <a:noFill/>
          <a:ln cap="flat" cmpd="sng" w="9525">
            <a:solidFill>
              <a:schemeClr val="accent1"/>
            </a:solidFill>
            <a:prstDash val="solid"/>
            <a:miter lim="800000"/>
            <a:headEnd len="sm" w="sm" type="none"/>
            <a:tailEnd len="med" w="med" type="triangle"/>
          </a:ln>
        </p:spPr>
      </p:cxnSp>
      <p:sp>
        <p:nvSpPr>
          <p:cNvPr id="736" name="Google Shape;736;p60"/>
          <p:cNvSpPr txBox="1"/>
          <p:nvPr/>
        </p:nvSpPr>
        <p:spPr>
          <a:xfrm rot="-5400000">
            <a:off x="8608031" y="4246288"/>
            <a:ext cx="687431"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Bob’s app</a:t>
            </a:r>
            <a:endParaRPr sz="800">
              <a:solidFill>
                <a:srgbClr val="000000"/>
              </a:solidFill>
              <a:latin typeface="Arial"/>
              <a:ea typeface="Arial"/>
              <a:cs typeface="Arial"/>
              <a:sym typeface="Arial"/>
            </a:endParaRPr>
          </a:p>
        </p:txBody>
      </p:sp>
      <p:sp>
        <p:nvSpPr>
          <p:cNvPr id="737" name="Google Shape;737;p60"/>
          <p:cNvSpPr/>
          <p:nvPr/>
        </p:nvSpPr>
        <p:spPr>
          <a:xfrm>
            <a:off x="1764874" y="478436"/>
            <a:ext cx="1426693" cy="415498"/>
          </a:xfrm>
          <a:prstGeom prst="wedgeRectCallout">
            <a:avLst>
              <a:gd fmla="val -99708" name="adj1"/>
              <a:gd fmla="val 19879" name="adj2"/>
            </a:avLst>
          </a:prstGeom>
          <a:gradFill>
            <a:gsLst>
              <a:gs pos="0">
                <a:srgbClr val="E73440"/>
              </a:gs>
              <a:gs pos="100000">
                <a:srgbClr val="7A1E1C"/>
              </a:gs>
            </a:gsLst>
            <a:lin ang="5400012"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Calibri"/>
                <a:ea typeface="Calibri"/>
                <a:cs typeface="Calibri"/>
                <a:sym typeface="Calibri"/>
              </a:rPr>
              <a:t>Do Alice and Bob directly send pledges and claims directly, or through relays?</a:t>
            </a:r>
            <a:endParaRPr sz="1100"/>
          </a:p>
        </p:txBody>
      </p:sp>
      <p:sp>
        <p:nvSpPr>
          <p:cNvPr id="738" name="Google Shape;738;p60"/>
          <p:cNvSpPr txBox="1"/>
          <p:nvPr/>
        </p:nvSpPr>
        <p:spPr>
          <a:xfrm>
            <a:off x="6165710" y="1979777"/>
            <a:ext cx="1500419"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Calibri"/>
                <a:ea typeface="Calibri"/>
                <a:cs typeface="Calibri"/>
                <a:sym typeface="Calibri"/>
              </a:rPr>
              <a:t>Inter-relay communication path</a:t>
            </a:r>
            <a:endParaRPr sz="1100">
              <a:solidFill>
                <a:schemeClr val="dk1"/>
              </a:solidFill>
              <a:latin typeface="Calibri"/>
              <a:ea typeface="Calibri"/>
              <a:cs typeface="Calibri"/>
              <a:sym typeface="Calibri"/>
            </a:endParaRPr>
          </a:p>
        </p:txBody>
      </p:sp>
      <p:sp>
        <p:nvSpPr>
          <p:cNvPr id="739" name="Google Shape;739;p60"/>
          <p:cNvSpPr txBox="1"/>
          <p:nvPr/>
        </p:nvSpPr>
        <p:spPr>
          <a:xfrm>
            <a:off x="84321" y="26313"/>
            <a:ext cx="1680553"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Calibri"/>
                <a:ea typeface="Calibri"/>
                <a:cs typeface="Calibri"/>
                <a:sym typeface="Calibri"/>
              </a:rPr>
              <a:t>Unified Architecture (draft)</a:t>
            </a:r>
            <a:endParaRPr sz="1100">
              <a:solidFill>
                <a:schemeClr val="dk1"/>
              </a:solidFill>
              <a:latin typeface="Calibri"/>
              <a:ea typeface="Calibri"/>
              <a:cs typeface="Calibri"/>
              <a:sym typeface="Calibri"/>
            </a:endParaRPr>
          </a:p>
        </p:txBody>
      </p:sp>
      <p:sp>
        <p:nvSpPr>
          <p:cNvPr id="740" name="Google Shape;740;p60"/>
          <p:cNvSpPr/>
          <p:nvPr/>
        </p:nvSpPr>
        <p:spPr>
          <a:xfrm>
            <a:off x="388913" y="1385753"/>
            <a:ext cx="736415" cy="387034"/>
          </a:xfrm>
          <a:prstGeom prst="rect">
            <a:avLst/>
          </a:prstGeom>
          <a:solidFill>
            <a:srgbClr val="FFC0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Sub plugins</a:t>
            </a:r>
            <a:endParaRPr sz="1100"/>
          </a:p>
          <a:p>
            <a:pPr indent="0" lvl="0" marL="0" marR="0" rtl="0" algn="ctr">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800">
              <a:solidFill>
                <a:schemeClr val="dk1"/>
              </a:solidFill>
              <a:latin typeface="Calibri"/>
              <a:ea typeface="Calibri"/>
              <a:cs typeface="Calibri"/>
              <a:sym typeface="Calibri"/>
            </a:endParaRPr>
          </a:p>
        </p:txBody>
      </p:sp>
      <p:sp>
        <p:nvSpPr>
          <p:cNvPr id="741" name="Google Shape;741;p60"/>
          <p:cNvSpPr/>
          <p:nvPr/>
        </p:nvSpPr>
        <p:spPr>
          <a:xfrm>
            <a:off x="455735" y="1540534"/>
            <a:ext cx="579068" cy="89024"/>
          </a:xfrm>
          <a:prstGeom prst="rect">
            <a:avLst/>
          </a:prstGeom>
          <a:solidFill>
            <a:srgbClr val="FFFF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Identity</a:t>
            </a:r>
            <a:endParaRPr sz="1100"/>
          </a:p>
        </p:txBody>
      </p:sp>
      <p:sp>
        <p:nvSpPr>
          <p:cNvPr id="742" name="Google Shape;742;p60"/>
          <p:cNvSpPr/>
          <p:nvPr/>
        </p:nvSpPr>
        <p:spPr>
          <a:xfrm>
            <a:off x="455735" y="1655165"/>
            <a:ext cx="579068" cy="89024"/>
          </a:xfrm>
          <a:prstGeom prst="rect">
            <a:avLst/>
          </a:prstGeom>
          <a:solidFill>
            <a:srgbClr val="FFFF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keychain</a:t>
            </a:r>
            <a:endParaRPr sz="1100"/>
          </a:p>
        </p:txBody>
      </p:sp>
      <p:sp>
        <p:nvSpPr>
          <p:cNvPr id="743" name="Google Shape;743;p60"/>
          <p:cNvSpPr/>
          <p:nvPr/>
        </p:nvSpPr>
        <p:spPr>
          <a:xfrm>
            <a:off x="362666" y="2807420"/>
            <a:ext cx="736415" cy="442414"/>
          </a:xfrm>
          <a:prstGeom prst="rect">
            <a:avLst/>
          </a:prstGeom>
          <a:solidFill>
            <a:srgbClr val="FFC000"/>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Sub plugins</a:t>
            </a:r>
            <a:endParaRPr sz="1100"/>
          </a:p>
        </p:txBody>
      </p:sp>
      <p:sp>
        <p:nvSpPr>
          <p:cNvPr id="744" name="Google Shape;744;p60"/>
          <p:cNvSpPr/>
          <p:nvPr/>
        </p:nvSpPr>
        <p:spPr>
          <a:xfrm>
            <a:off x="449121" y="2995104"/>
            <a:ext cx="579068" cy="89024"/>
          </a:xfrm>
          <a:prstGeom prst="rect">
            <a:avLst/>
          </a:prstGeom>
          <a:solidFill>
            <a:srgbClr val="FFFF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Identity</a:t>
            </a:r>
            <a:endParaRPr sz="1100"/>
          </a:p>
        </p:txBody>
      </p:sp>
      <p:sp>
        <p:nvSpPr>
          <p:cNvPr id="745" name="Google Shape;745;p60"/>
          <p:cNvSpPr/>
          <p:nvPr/>
        </p:nvSpPr>
        <p:spPr>
          <a:xfrm>
            <a:off x="449121" y="3109735"/>
            <a:ext cx="579068" cy="89024"/>
          </a:xfrm>
          <a:prstGeom prst="rect">
            <a:avLst/>
          </a:prstGeom>
          <a:solidFill>
            <a:srgbClr val="FFFF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keychain</a:t>
            </a:r>
            <a:endParaRPr sz="1100"/>
          </a:p>
        </p:txBody>
      </p:sp>
      <p:sp>
        <p:nvSpPr>
          <p:cNvPr id="746" name="Google Shape;746;p60"/>
          <p:cNvSpPr/>
          <p:nvPr/>
        </p:nvSpPr>
        <p:spPr>
          <a:xfrm>
            <a:off x="382901" y="1927089"/>
            <a:ext cx="736415" cy="318488"/>
          </a:xfrm>
          <a:prstGeom prst="rect">
            <a:avLst/>
          </a:prstGeom>
          <a:solidFill>
            <a:srgbClr val="F7CAAC"/>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Interoperation</a:t>
            </a:r>
            <a:endParaRPr sz="1100"/>
          </a:p>
          <a:p>
            <a:pPr indent="0" lvl="0" marL="0" marR="0" rtl="0" algn="ctr">
              <a:spcBef>
                <a:spcPts val="0"/>
              </a:spcBef>
              <a:spcAft>
                <a:spcPts val="0"/>
              </a:spcAft>
              <a:buNone/>
            </a:pPr>
            <a:r>
              <a:rPr lang="ja" sz="800">
                <a:solidFill>
                  <a:schemeClr val="dk1"/>
                </a:solidFill>
                <a:latin typeface="Calibri"/>
                <a:ea typeface="Calibri"/>
                <a:cs typeface="Calibri"/>
                <a:sym typeface="Calibri"/>
              </a:rPr>
              <a:t>SDK</a:t>
            </a:r>
            <a:endParaRPr sz="1100"/>
          </a:p>
        </p:txBody>
      </p:sp>
      <p:sp>
        <p:nvSpPr>
          <p:cNvPr id="747" name="Google Shape;747;p60"/>
          <p:cNvSpPr/>
          <p:nvPr/>
        </p:nvSpPr>
        <p:spPr>
          <a:xfrm>
            <a:off x="525238" y="488300"/>
            <a:ext cx="1330115" cy="1497485"/>
          </a:xfrm>
          <a:prstGeom prst="arc">
            <a:avLst>
              <a:gd fmla="val 15896715" name="adj1"/>
              <a:gd fmla="val 5162821" name="adj2"/>
            </a:avLst>
          </a:prstGeom>
          <a:noFill/>
          <a:ln cap="flat" cmpd="sng" w="2857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p60"/>
          <p:cNvSpPr/>
          <p:nvPr/>
        </p:nvSpPr>
        <p:spPr>
          <a:xfrm>
            <a:off x="354912" y="3945013"/>
            <a:ext cx="733578" cy="233099"/>
          </a:xfrm>
          <a:prstGeom prst="rect">
            <a:avLst/>
          </a:prstGeom>
          <a:solidFill>
            <a:srgbClr val="F7CAAC"/>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Interoperation</a:t>
            </a:r>
            <a:endParaRPr sz="1100"/>
          </a:p>
          <a:p>
            <a:pPr indent="0" lvl="0" marL="0" marR="0" rtl="0" algn="ctr">
              <a:spcBef>
                <a:spcPts val="0"/>
              </a:spcBef>
              <a:spcAft>
                <a:spcPts val="0"/>
              </a:spcAft>
              <a:buNone/>
            </a:pPr>
            <a:r>
              <a:rPr lang="ja" sz="800">
                <a:solidFill>
                  <a:schemeClr val="dk1"/>
                </a:solidFill>
                <a:latin typeface="Calibri"/>
                <a:ea typeface="Calibri"/>
                <a:cs typeface="Calibri"/>
                <a:sym typeface="Calibri"/>
              </a:rPr>
              <a:t>SDK</a:t>
            </a:r>
            <a:endParaRPr sz="1100"/>
          </a:p>
        </p:txBody>
      </p:sp>
      <p:sp>
        <p:nvSpPr>
          <p:cNvPr id="749" name="Google Shape;749;p60"/>
          <p:cNvSpPr/>
          <p:nvPr/>
        </p:nvSpPr>
        <p:spPr>
          <a:xfrm>
            <a:off x="355727" y="4589079"/>
            <a:ext cx="736415" cy="442414"/>
          </a:xfrm>
          <a:prstGeom prst="rect">
            <a:avLst/>
          </a:prstGeom>
          <a:solidFill>
            <a:srgbClr val="FFC000"/>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Sub plugins</a:t>
            </a:r>
            <a:endParaRPr sz="1100"/>
          </a:p>
        </p:txBody>
      </p:sp>
      <p:sp>
        <p:nvSpPr>
          <p:cNvPr id="750" name="Google Shape;750;p60"/>
          <p:cNvSpPr/>
          <p:nvPr/>
        </p:nvSpPr>
        <p:spPr>
          <a:xfrm>
            <a:off x="442181" y="4776763"/>
            <a:ext cx="579068" cy="89024"/>
          </a:xfrm>
          <a:prstGeom prst="rect">
            <a:avLst/>
          </a:prstGeom>
          <a:solidFill>
            <a:srgbClr val="FFFF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Identity</a:t>
            </a:r>
            <a:endParaRPr sz="1100"/>
          </a:p>
        </p:txBody>
      </p:sp>
      <p:sp>
        <p:nvSpPr>
          <p:cNvPr id="751" name="Google Shape;751;p60"/>
          <p:cNvSpPr/>
          <p:nvPr/>
        </p:nvSpPr>
        <p:spPr>
          <a:xfrm>
            <a:off x="442181" y="4891394"/>
            <a:ext cx="579068" cy="89024"/>
          </a:xfrm>
          <a:prstGeom prst="rect">
            <a:avLst/>
          </a:prstGeom>
          <a:solidFill>
            <a:srgbClr val="FFFF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800">
                <a:solidFill>
                  <a:schemeClr val="dk1"/>
                </a:solidFill>
                <a:latin typeface="Calibri"/>
                <a:ea typeface="Calibri"/>
                <a:cs typeface="Calibri"/>
                <a:sym typeface="Calibri"/>
              </a:rPr>
              <a:t>keychain</a:t>
            </a:r>
            <a:endParaRPr sz="1100"/>
          </a:p>
        </p:txBody>
      </p:sp>
      <p:sp>
        <p:nvSpPr>
          <p:cNvPr id="752" name="Google Shape;752;p60"/>
          <p:cNvSpPr/>
          <p:nvPr/>
        </p:nvSpPr>
        <p:spPr>
          <a:xfrm>
            <a:off x="2953104" y="1613935"/>
            <a:ext cx="2283750" cy="391500"/>
          </a:xfrm>
          <a:prstGeom prst="wedgeRectCallout">
            <a:avLst>
              <a:gd fmla="val -69157" name="adj1"/>
              <a:gd fmla="val 129985" name="adj2"/>
            </a:avLst>
          </a:prstGeom>
          <a:solidFill>
            <a:srgbClr val="6D6E70"/>
          </a:solidFill>
          <a:ln cap="flat" cmpd="sng" w="12700">
            <a:solidFill>
              <a:srgbClr val="B22B30"/>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Clr>
                <a:srgbClr val="FFFFFF"/>
              </a:buClr>
              <a:buSzPts val="800"/>
              <a:buFont typeface="Arial"/>
              <a:buNone/>
            </a:pPr>
            <a:r>
              <a:rPr lang="ja" sz="800">
                <a:solidFill>
                  <a:srgbClr val="FFFFFF"/>
                </a:solidFill>
                <a:latin typeface="Arial"/>
                <a:ea typeface="Arial"/>
                <a:cs typeface="Arial"/>
                <a:sym typeface="Arial"/>
              </a:rPr>
              <a:t>Each API can be switched to the two modes</a:t>
            </a:r>
            <a:endParaRPr sz="800">
              <a:solidFill>
                <a:srgbClr val="FFFFFF"/>
              </a:solidFill>
              <a:latin typeface="Calibri"/>
              <a:ea typeface="Calibri"/>
              <a:cs typeface="Calibri"/>
              <a:sym typeface="Calibri"/>
            </a:endParaRPr>
          </a:p>
          <a:p>
            <a:pPr indent="0" lvl="0" marL="0" marR="0" rtl="0" algn="ctr">
              <a:spcBef>
                <a:spcPts val="0"/>
              </a:spcBef>
              <a:spcAft>
                <a:spcPts val="0"/>
              </a:spcAft>
              <a:buClr>
                <a:srgbClr val="FFFFFF"/>
              </a:buClr>
              <a:buSzPts val="800"/>
              <a:buFont typeface="Arial"/>
              <a:buNone/>
            </a:pPr>
            <a:r>
              <a:rPr lang="ja" sz="800">
                <a:solidFill>
                  <a:srgbClr val="FFFFFF"/>
                </a:solidFill>
                <a:latin typeface="Arial"/>
                <a:ea typeface="Arial"/>
                <a:cs typeface="Arial"/>
                <a:sym typeface="Arial"/>
              </a:rPr>
              <a:t>mode 1: System Contract OFF</a:t>
            </a:r>
            <a:endParaRPr sz="800">
              <a:solidFill>
                <a:srgbClr val="FFFFFF"/>
              </a:solidFill>
              <a:latin typeface="Calibri"/>
              <a:ea typeface="Calibri"/>
              <a:cs typeface="Calibri"/>
              <a:sym typeface="Calibri"/>
            </a:endParaRPr>
          </a:p>
          <a:p>
            <a:pPr indent="0" lvl="0" marL="0" marR="0" rtl="0" algn="ctr">
              <a:spcBef>
                <a:spcPts val="0"/>
              </a:spcBef>
              <a:spcAft>
                <a:spcPts val="0"/>
              </a:spcAft>
              <a:buClr>
                <a:srgbClr val="FFFFFF"/>
              </a:buClr>
              <a:buSzPts val="800"/>
              <a:buFont typeface="Arial"/>
              <a:buNone/>
            </a:pPr>
            <a:r>
              <a:rPr lang="ja" sz="800">
                <a:solidFill>
                  <a:srgbClr val="FFFFFF"/>
                </a:solidFill>
                <a:latin typeface="Arial"/>
                <a:ea typeface="Arial"/>
                <a:cs typeface="Arial"/>
                <a:sym typeface="Arial"/>
              </a:rPr>
              <a:t>mode 2: System Contract ON</a:t>
            </a:r>
            <a:endParaRPr sz="800">
              <a:solidFill>
                <a:srgbClr val="FFFFFF"/>
              </a:solidFill>
              <a:latin typeface="Arial"/>
              <a:ea typeface="Arial"/>
              <a:cs typeface="Arial"/>
              <a:sym typeface="Arial"/>
            </a:endParaRPr>
          </a:p>
        </p:txBody>
      </p:sp>
      <p:sp>
        <p:nvSpPr>
          <p:cNvPr id="753" name="Google Shape;753;p60"/>
          <p:cNvSpPr/>
          <p:nvPr/>
        </p:nvSpPr>
        <p:spPr>
          <a:xfrm>
            <a:off x="7561646" y="2410459"/>
            <a:ext cx="1839599" cy="647325"/>
          </a:xfrm>
          <a:prstGeom prst="wedgeRectCallout">
            <a:avLst>
              <a:gd fmla="val -55466" name="adj1"/>
              <a:gd fmla="val 37206" name="adj2"/>
            </a:avLst>
          </a:prstGeom>
          <a:solidFill>
            <a:srgbClr val="6D6E70"/>
          </a:solidFill>
          <a:ln cap="flat" cmpd="sng" w="12700">
            <a:solidFill>
              <a:srgbClr val="B22B30"/>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l">
              <a:spcBef>
                <a:spcPts val="0"/>
              </a:spcBef>
              <a:spcAft>
                <a:spcPts val="0"/>
              </a:spcAft>
              <a:buClr>
                <a:srgbClr val="FFFFFF"/>
              </a:buClr>
              <a:buSzPts val="800"/>
              <a:buFont typeface="Arial"/>
              <a:buNone/>
            </a:pPr>
            <a:r>
              <a:rPr lang="ja" sz="800">
                <a:solidFill>
                  <a:srgbClr val="FFFFFF"/>
                </a:solidFill>
                <a:latin typeface="Arial"/>
                <a:ea typeface="Arial"/>
                <a:cs typeface="Arial"/>
                <a:sym typeface="Arial"/>
              </a:rPr>
              <a:t>In the case of mode 1,</a:t>
            </a:r>
            <a:endParaRPr sz="1100">
              <a:solidFill>
                <a:srgbClr val="FFFFFF"/>
              </a:solidFill>
              <a:latin typeface="Calibri"/>
              <a:ea typeface="Calibri"/>
              <a:cs typeface="Calibri"/>
              <a:sym typeface="Calibri"/>
            </a:endParaRPr>
          </a:p>
          <a:p>
            <a:pPr indent="0" lvl="0" marL="0" marR="0" rtl="0" algn="l">
              <a:spcBef>
                <a:spcPts val="0"/>
              </a:spcBef>
              <a:spcAft>
                <a:spcPts val="0"/>
              </a:spcAft>
              <a:buClr>
                <a:srgbClr val="FFFFFF"/>
              </a:buClr>
              <a:buSzPts val="800"/>
              <a:buFont typeface="Arial"/>
              <a:buNone/>
            </a:pPr>
            <a:r>
              <a:rPr lang="ja" sz="800">
                <a:solidFill>
                  <a:srgbClr val="FFFFFF"/>
                </a:solidFill>
                <a:latin typeface="Arial"/>
                <a:ea typeface="Arial"/>
                <a:cs typeface="Arial"/>
                <a:sym typeface="Arial"/>
              </a:rPr>
              <a:t>the embedded contract is not needed.</a:t>
            </a:r>
            <a:endParaRPr sz="1100">
              <a:solidFill>
                <a:srgbClr val="FFFFFF"/>
              </a:solidFill>
              <a:latin typeface="Calibri"/>
              <a:ea typeface="Calibri"/>
              <a:cs typeface="Calibri"/>
              <a:sym typeface="Calibri"/>
            </a:endParaRPr>
          </a:p>
          <a:p>
            <a:pPr indent="0" lvl="0" marL="0" marR="0" rtl="0" algn="l">
              <a:spcBef>
                <a:spcPts val="0"/>
              </a:spcBef>
              <a:spcAft>
                <a:spcPts val="0"/>
              </a:spcAft>
              <a:buClr>
                <a:schemeClr val="dk1"/>
              </a:buClr>
              <a:buSzPts val="800"/>
              <a:buFont typeface="Calibri"/>
              <a:buNone/>
            </a:pPr>
            <a:r>
              <a:t/>
            </a:r>
            <a:endParaRPr sz="800">
              <a:solidFill>
                <a:srgbClr val="FFFFFF"/>
              </a:solidFill>
              <a:latin typeface="Arial"/>
              <a:ea typeface="Arial"/>
              <a:cs typeface="Arial"/>
              <a:sym typeface="Arial"/>
            </a:endParaRPr>
          </a:p>
          <a:p>
            <a:pPr indent="0" lvl="0" marL="0" marR="0" rtl="0" algn="l">
              <a:spcBef>
                <a:spcPts val="0"/>
              </a:spcBef>
              <a:spcAft>
                <a:spcPts val="0"/>
              </a:spcAft>
              <a:buClr>
                <a:srgbClr val="FFFFFF"/>
              </a:buClr>
              <a:buSzPts val="800"/>
              <a:buFont typeface="Arial"/>
              <a:buNone/>
            </a:pPr>
            <a:r>
              <a:rPr lang="ja" sz="800">
                <a:solidFill>
                  <a:srgbClr val="FFFFFF"/>
                </a:solidFill>
                <a:latin typeface="Arial"/>
                <a:ea typeface="Arial"/>
                <a:cs typeface="Arial"/>
                <a:sym typeface="Arial"/>
              </a:rPr>
              <a:t>In the case of mode 2,</a:t>
            </a:r>
            <a:endParaRPr sz="1100">
              <a:solidFill>
                <a:srgbClr val="FFFFFF"/>
              </a:solidFill>
              <a:latin typeface="Calibri"/>
              <a:ea typeface="Calibri"/>
              <a:cs typeface="Calibri"/>
              <a:sym typeface="Calibri"/>
            </a:endParaRPr>
          </a:p>
          <a:p>
            <a:pPr indent="0" lvl="0" marL="0" marR="0" rtl="0" algn="l">
              <a:spcBef>
                <a:spcPts val="0"/>
              </a:spcBef>
              <a:spcAft>
                <a:spcPts val="0"/>
              </a:spcAft>
              <a:buClr>
                <a:srgbClr val="FFFFFF"/>
              </a:buClr>
              <a:buSzPts val="800"/>
              <a:buFont typeface="Arial"/>
              <a:buNone/>
            </a:pPr>
            <a:r>
              <a:rPr lang="ja" sz="800">
                <a:solidFill>
                  <a:srgbClr val="FFFFFF"/>
                </a:solidFill>
                <a:latin typeface="Arial"/>
                <a:ea typeface="Arial"/>
                <a:cs typeface="Arial"/>
                <a:sym typeface="Arial"/>
              </a:rPr>
              <a:t>the embedded contract is needed</a:t>
            </a:r>
            <a:endParaRPr sz="800">
              <a:solidFill>
                <a:srgbClr val="FFFFFF"/>
              </a:solidFill>
              <a:latin typeface="Arial"/>
              <a:ea typeface="Arial"/>
              <a:cs typeface="Arial"/>
              <a:sym typeface="Arial"/>
            </a:endParaRPr>
          </a:p>
        </p:txBody>
      </p:sp>
      <p:sp>
        <p:nvSpPr>
          <p:cNvPr id="754" name="Google Shape;754;p60"/>
          <p:cNvSpPr txBox="1"/>
          <p:nvPr>
            <p:ph idx="12" type="sldNum"/>
          </p:nvPr>
        </p:nvSpPr>
        <p:spPr>
          <a:xfrm>
            <a:off x="6354343" y="3497413"/>
            <a:ext cx="411525"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ja" sz="1100"/>
              <a:t>‹#›</a:t>
            </a:fld>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1"/>
          <p:cNvSpPr txBox="1"/>
          <p:nvPr>
            <p:ph type="title"/>
          </p:nvPr>
        </p:nvSpPr>
        <p:spPr>
          <a:xfrm>
            <a:off x="138479" y="76795"/>
            <a:ext cx="6571150" cy="39469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ja" sz="1100"/>
              <a:t>Getting data from remote ledger</a:t>
            </a:r>
            <a:endParaRPr sz="1100"/>
          </a:p>
        </p:txBody>
      </p:sp>
      <p:pic>
        <p:nvPicPr>
          <p:cNvPr id="761" name="Google Shape;761;p61"/>
          <p:cNvPicPr preferRelativeResize="0"/>
          <p:nvPr>
            <p:ph idx="1" type="body"/>
          </p:nvPr>
        </p:nvPicPr>
        <p:blipFill rotWithShape="1">
          <a:blip r:embed="rId3">
            <a:alphaModFix/>
          </a:blip>
          <a:srcRect b="0" l="0" r="0" t="0"/>
          <a:stretch/>
        </p:blipFill>
        <p:spPr>
          <a:xfrm>
            <a:off x="911450" y="471500"/>
            <a:ext cx="6549600" cy="4526100"/>
          </a:xfrm>
          <a:prstGeom prst="rect">
            <a:avLst/>
          </a:prstGeom>
          <a:noFill/>
          <a:ln>
            <a:noFill/>
          </a:ln>
        </p:spPr>
      </p:pic>
      <p:sp>
        <p:nvSpPr>
          <p:cNvPr id="762" name="Google Shape;762;p61"/>
          <p:cNvSpPr txBox="1"/>
          <p:nvPr>
            <p:ph idx="12" type="sldNum"/>
          </p:nvPr>
        </p:nvSpPr>
        <p:spPr>
          <a:xfrm>
            <a:off x="4843463" y="3575447"/>
            <a:ext cx="1543050" cy="205383"/>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ja" sz="1100"/>
              <a:t>‹#›</a:t>
            </a:fld>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62"/>
          <p:cNvSpPr txBox="1"/>
          <p:nvPr>
            <p:ph type="title"/>
          </p:nvPr>
        </p:nvSpPr>
        <p:spPr>
          <a:xfrm>
            <a:off x="138479" y="76795"/>
            <a:ext cx="6571150" cy="39469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ja" sz="1100"/>
              <a:t>Sending Alice’s asset to Bob</a:t>
            </a:r>
            <a:endParaRPr sz="1100"/>
          </a:p>
        </p:txBody>
      </p:sp>
      <p:pic>
        <p:nvPicPr>
          <p:cNvPr id="769" name="Google Shape;769;p62"/>
          <p:cNvPicPr preferRelativeResize="0"/>
          <p:nvPr>
            <p:ph idx="1" type="body"/>
          </p:nvPr>
        </p:nvPicPr>
        <p:blipFill rotWithShape="1">
          <a:blip r:embed="rId3">
            <a:alphaModFix/>
          </a:blip>
          <a:srcRect b="0" l="0" r="0" t="0"/>
          <a:stretch/>
        </p:blipFill>
        <p:spPr>
          <a:xfrm>
            <a:off x="864675" y="535450"/>
            <a:ext cx="7340700" cy="4353900"/>
          </a:xfrm>
          <a:prstGeom prst="rect">
            <a:avLst/>
          </a:prstGeom>
          <a:noFill/>
          <a:ln>
            <a:noFill/>
          </a:ln>
        </p:spPr>
      </p:pic>
      <p:sp>
        <p:nvSpPr>
          <p:cNvPr id="770" name="Google Shape;770;p62"/>
          <p:cNvSpPr txBox="1"/>
          <p:nvPr>
            <p:ph idx="12" type="sldNum"/>
          </p:nvPr>
        </p:nvSpPr>
        <p:spPr>
          <a:xfrm>
            <a:off x="4843463" y="3575447"/>
            <a:ext cx="1543050" cy="205383"/>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ja" sz="1100"/>
              <a:t>‹#›</a:t>
            </a:fld>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63"/>
          <p:cNvSpPr txBox="1"/>
          <p:nvPr>
            <p:ph type="title"/>
          </p:nvPr>
        </p:nvSpPr>
        <p:spPr>
          <a:xfrm>
            <a:off x="138479" y="76795"/>
            <a:ext cx="6571150" cy="39469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ja" sz="1100"/>
              <a:t>Question to weaver team</a:t>
            </a:r>
            <a:endParaRPr sz="1100"/>
          </a:p>
        </p:txBody>
      </p:sp>
      <p:sp>
        <p:nvSpPr>
          <p:cNvPr id="776" name="Google Shape;776;p63"/>
          <p:cNvSpPr txBox="1"/>
          <p:nvPr>
            <p:ph idx="1" type="body"/>
          </p:nvPr>
        </p:nvSpPr>
        <p:spPr>
          <a:xfrm>
            <a:off x="138474" y="548821"/>
            <a:ext cx="8762100" cy="4491600"/>
          </a:xfrm>
          <a:prstGeom prst="rect">
            <a:avLst/>
          </a:prstGeom>
          <a:noFill/>
          <a:ln>
            <a:noFill/>
          </a:ln>
        </p:spPr>
        <p:txBody>
          <a:bodyPr anchorCtr="0" anchor="t" bIns="34275" lIns="68575" spcFirstLastPara="1" rIns="68575" wrap="square" tIns="34275">
            <a:noAutofit/>
          </a:bodyPr>
          <a:lstStyle/>
          <a:p>
            <a:pPr indent="-190500" lvl="0" marL="177800" rtl="0" algn="l">
              <a:lnSpc>
                <a:spcPct val="90000"/>
              </a:lnSpc>
              <a:spcBef>
                <a:spcPts val="0"/>
              </a:spcBef>
              <a:spcAft>
                <a:spcPts val="0"/>
              </a:spcAft>
              <a:buClr>
                <a:schemeClr val="dk1"/>
              </a:buClr>
              <a:buSzPts val="1200"/>
              <a:buChar char="●"/>
            </a:pPr>
            <a:r>
              <a:rPr lang="ja" sz="1200"/>
              <a:t>I checked RFC’s in Weaver’s RFC directory and tried to draw an asset transfer sequence (previous slide)</a:t>
            </a:r>
            <a:endParaRPr sz="1200"/>
          </a:p>
          <a:p>
            <a:pPr indent="-203200" lvl="1" marL="520700" rtl="0" algn="l">
              <a:lnSpc>
                <a:spcPct val="90000"/>
              </a:lnSpc>
              <a:spcBef>
                <a:spcPts val="400"/>
              </a:spcBef>
              <a:spcAft>
                <a:spcPts val="0"/>
              </a:spcAft>
              <a:buClr>
                <a:schemeClr val="dk1"/>
              </a:buClr>
              <a:buSzPts val="1200"/>
              <a:buChar char="○"/>
            </a:pPr>
            <a:r>
              <a:rPr lang="ja" sz="1200" u="sng">
                <a:solidFill>
                  <a:schemeClr val="hlink"/>
                </a:solidFill>
                <a:hlinkClick r:id="rId3"/>
              </a:rPr>
              <a:t>https://github.com/hyperledger-labs/weaver-dlt-interoperability/blob/main/rfcs/protocols/asset-transfer/generic.md</a:t>
            </a:r>
            <a:endParaRPr sz="1200"/>
          </a:p>
          <a:p>
            <a:pPr indent="-203200" lvl="1" marL="520700" rtl="0" algn="l">
              <a:lnSpc>
                <a:spcPct val="90000"/>
              </a:lnSpc>
              <a:spcBef>
                <a:spcPts val="400"/>
              </a:spcBef>
              <a:spcAft>
                <a:spcPts val="0"/>
              </a:spcAft>
              <a:buClr>
                <a:schemeClr val="dk1"/>
              </a:buClr>
              <a:buSzPts val="1200"/>
              <a:buChar char="○"/>
            </a:pPr>
            <a:r>
              <a:rPr lang="ja" sz="1200" u="sng">
                <a:solidFill>
                  <a:schemeClr val="hlink"/>
                </a:solidFill>
                <a:hlinkClick r:id="rId4"/>
              </a:rPr>
              <a:t>https://github.com/hyperledger-labs/weaver-dlt-interoperability/blob/main/rfcs/protocols/data-sharing/generic.md</a:t>
            </a:r>
            <a:endParaRPr sz="1200"/>
          </a:p>
          <a:p>
            <a:pPr indent="-190500" lvl="0" marL="177800" rtl="0" algn="l">
              <a:lnSpc>
                <a:spcPct val="90000"/>
              </a:lnSpc>
              <a:spcBef>
                <a:spcPts val="800"/>
              </a:spcBef>
              <a:spcAft>
                <a:spcPts val="0"/>
              </a:spcAft>
              <a:buClr>
                <a:schemeClr val="dk1"/>
              </a:buClr>
              <a:buSzPts val="1200"/>
              <a:buChar char="●"/>
            </a:pPr>
            <a:r>
              <a:rPr lang="ja" sz="1200"/>
              <a:t>Is my sequence in line with your assumptions?</a:t>
            </a:r>
            <a:endParaRPr sz="1200"/>
          </a:p>
          <a:p>
            <a:pPr indent="-190500" lvl="0" marL="177800" rtl="0" algn="l">
              <a:lnSpc>
                <a:spcPct val="90000"/>
              </a:lnSpc>
              <a:spcBef>
                <a:spcPts val="800"/>
              </a:spcBef>
              <a:spcAft>
                <a:spcPts val="0"/>
              </a:spcAft>
              <a:buClr>
                <a:schemeClr val="dk1"/>
              </a:buClr>
              <a:buSzPts val="1200"/>
              <a:buChar char="●"/>
            </a:pPr>
            <a:r>
              <a:rPr lang="ja" sz="1200"/>
              <a:t>Weaver team added functions to api-client class in “Unified Architecture (draft)” slide</a:t>
            </a:r>
            <a:endParaRPr sz="1200"/>
          </a:p>
          <a:p>
            <a:pPr indent="-203200" lvl="1" marL="520700" rtl="0" algn="l">
              <a:lnSpc>
                <a:spcPct val="90000"/>
              </a:lnSpc>
              <a:spcBef>
                <a:spcPts val="400"/>
              </a:spcBef>
              <a:spcAft>
                <a:spcPts val="0"/>
              </a:spcAft>
              <a:buClr>
                <a:schemeClr val="dk1"/>
              </a:buClr>
              <a:buSzPts val="1200"/>
              <a:buChar char="○"/>
            </a:pPr>
            <a:r>
              <a:rPr lang="ja" sz="1200"/>
              <a:t>AssetTransfer</a:t>
            </a:r>
            <a:endParaRPr sz="1200"/>
          </a:p>
          <a:p>
            <a:pPr indent="-203200" lvl="1" marL="520700" rtl="0" algn="l">
              <a:lnSpc>
                <a:spcPct val="90000"/>
              </a:lnSpc>
              <a:spcBef>
                <a:spcPts val="400"/>
              </a:spcBef>
              <a:spcAft>
                <a:spcPts val="0"/>
              </a:spcAft>
              <a:buClr>
                <a:schemeClr val="dk1"/>
              </a:buClr>
              <a:buSzPts val="1200"/>
              <a:buChar char="○"/>
            </a:pPr>
            <a:r>
              <a:rPr lang="ja" sz="1200"/>
              <a:t>DataTransfer</a:t>
            </a:r>
            <a:endParaRPr sz="1200"/>
          </a:p>
          <a:p>
            <a:pPr indent="-203200" lvl="1" marL="520700" rtl="0" algn="l">
              <a:lnSpc>
                <a:spcPct val="90000"/>
              </a:lnSpc>
              <a:spcBef>
                <a:spcPts val="400"/>
              </a:spcBef>
              <a:spcAft>
                <a:spcPts val="0"/>
              </a:spcAft>
              <a:buClr>
                <a:schemeClr val="dk1"/>
              </a:buClr>
              <a:buSzPts val="1200"/>
              <a:buChar char="○"/>
            </a:pPr>
            <a:r>
              <a:rPr lang="ja" sz="1200"/>
              <a:t>DataExchange</a:t>
            </a:r>
            <a:endParaRPr sz="1200"/>
          </a:p>
          <a:p>
            <a:pPr indent="-177800" lvl="0" marL="177800" rtl="0" algn="l">
              <a:lnSpc>
                <a:spcPct val="90000"/>
              </a:lnSpc>
              <a:spcBef>
                <a:spcPts val="800"/>
              </a:spcBef>
              <a:spcAft>
                <a:spcPts val="0"/>
              </a:spcAft>
              <a:buClr>
                <a:schemeClr val="dk1"/>
              </a:buClr>
              <a:buSzPts val="1200"/>
              <a:buChar char="●"/>
            </a:pPr>
            <a:r>
              <a:rPr lang="ja" sz="1200" u="sng">
                <a:solidFill>
                  <a:schemeClr val="hlink"/>
                </a:solidFill>
                <a:hlinkClick r:id="rId5"/>
              </a:rPr>
              <a:t>https://github.com/hyperledger-labs/weaver-dlt-interoperability/blob/main/rfcs/protocols/data-sharing/generic.md</a:t>
            </a:r>
            <a:r>
              <a:rPr lang="ja" sz="1200"/>
              <a:t> shows an Application initiating a Data-Sharing procedure. The Application sends NetworkQuery (not DataTransfer request) to Relay</a:t>
            </a:r>
            <a:endParaRPr sz="1200"/>
          </a:p>
          <a:p>
            <a:pPr indent="-203200" lvl="1" marL="520700" rtl="0" algn="l">
              <a:lnSpc>
                <a:spcPct val="90000"/>
              </a:lnSpc>
              <a:spcBef>
                <a:spcPts val="400"/>
              </a:spcBef>
              <a:spcAft>
                <a:spcPts val="0"/>
              </a:spcAft>
              <a:buClr>
                <a:schemeClr val="dk1"/>
              </a:buClr>
              <a:buSzPts val="1200"/>
              <a:buChar char="○"/>
            </a:pPr>
            <a:r>
              <a:rPr lang="ja" sz="1200"/>
              <a:t>From this figure, Application seems to be ideal place to provide DataTransfer function, as well as AssetTransfer and DataExchange </a:t>
            </a:r>
            <a:endParaRPr sz="1200"/>
          </a:p>
          <a:p>
            <a:pPr indent="-177800" lvl="0" marL="177800" rtl="0" algn="l">
              <a:lnSpc>
                <a:spcPct val="90000"/>
              </a:lnSpc>
              <a:spcBef>
                <a:spcPts val="800"/>
              </a:spcBef>
              <a:spcAft>
                <a:spcPts val="0"/>
              </a:spcAft>
              <a:buClr>
                <a:schemeClr val="dk1"/>
              </a:buClr>
              <a:buSzPts val="1200"/>
              <a:buChar char="●"/>
            </a:pPr>
            <a:r>
              <a:rPr lang="ja" sz="1200" u="sng">
                <a:solidFill>
                  <a:schemeClr val="hlink"/>
                </a:solidFill>
                <a:hlinkClick r:id="rId6"/>
              </a:rPr>
              <a:t>https://github.com/hyperledger-labs/weaver-dlt-interoperability/blob/main/rfcs/models/infrastructure/relays.md</a:t>
            </a:r>
            <a:r>
              <a:rPr lang="ja" sz="1200"/>
              <a:t> shows that Relay has (Protocol::) DataTransfer, etc.</a:t>
            </a:r>
            <a:endParaRPr sz="1200"/>
          </a:p>
          <a:p>
            <a:pPr indent="-190500" lvl="0" marL="177800" rtl="0" algn="l">
              <a:lnSpc>
                <a:spcPct val="90000"/>
              </a:lnSpc>
              <a:spcBef>
                <a:spcPts val="800"/>
              </a:spcBef>
              <a:spcAft>
                <a:spcPts val="0"/>
              </a:spcAft>
              <a:buClr>
                <a:schemeClr val="dk1"/>
              </a:buClr>
              <a:buSzPts val="1200"/>
              <a:buChar char="●"/>
            </a:pPr>
            <a:r>
              <a:rPr lang="ja" sz="1200"/>
              <a:t>Which node should implement these functions?</a:t>
            </a:r>
            <a:endParaRPr sz="1200"/>
          </a:p>
          <a:p>
            <a:pPr indent="-203200" lvl="1" marL="520700" rtl="0" algn="l">
              <a:lnSpc>
                <a:spcPct val="90000"/>
              </a:lnSpc>
              <a:spcBef>
                <a:spcPts val="400"/>
              </a:spcBef>
              <a:spcAft>
                <a:spcPts val="0"/>
              </a:spcAft>
              <a:buClr>
                <a:schemeClr val="dk1"/>
              </a:buClr>
              <a:buSzPts val="1200"/>
              <a:buChar char="○"/>
            </a:pPr>
            <a:r>
              <a:rPr lang="ja" sz="1200"/>
              <a:t>In either case, api-client isn’t ideal place to implement it</a:t>
            </a:r>
            <a:endParaRPr sz="1200"/>
          </a:p>
          <a:p>
            <a:pPr indent="-203200" lvl="2" marL="863600" rtl="0" algn="l">
              <a:lnSpc>
                <a:spcPct val="90000"/>
              </a:lnSpc>
              <a:spcBef>
                <a:spcPts val="400"/>
              </a:spcBef>
              <a:spcAft>
                <a:spcPts val="0"/>
              </a:spcAft>
              <a:buClr>
                <a:schemeClr val="dk1"/>
              </a:buClr>
              <a:buSzPts val="1200"/>
              <a:buChar char="■"/>
            </a:pPr>
            <a:r>
              <a:rPr lang="ja" sz="1200"/>
              <a:t>Application doesn’t directly talk to connectors, so it doesn’t have api-client anyway</a:t>
            </a:r>
            <a:endParaRPr sz="1200"/>
          </a:p>
          <a:p>
            <a:pPr indent="-203200" lvl="2" marL="863600" rtl="0" algn="l">
              <a:lnSpc>
                <a:spcPct val="90000"/>
              </a:lnSpc>
              <a:spcBef>
                <a:spcPts val="400"/>
              </a:spcBef>
              <a:spcAft>
                <a:spcPts val="1200"/>
              </a:spcAft>
              <a:buClr>
                <a:schemeClr val="dk1"/>
              </a:buClr>
              <a:buSzPts val="1200"/>
              <a:buChar char="■"/>
            </a:pPr>
            <a:r>
              <a:rPr lang="ja" sz="1200"/>
              <a:t>Relay may talk to connectors, but AssetTransfer and other operations deal with more than one ledgers. An api-client is used to access one ledger (in your local network).</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64"/>
          <p:cNvSpPr txBox="1"/>
          <p:nvPr>
            <p:ph type="title"/>
          </p:nvPr>
        </p:nvSpPr>
        <p:spPr>
          <a:xfrm>
            <a:off x="184638" y="102394"/>
            <a:ext cx="8761534" cy="52625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lang="ja"/>
              <a:t>Answers/Comments/Questions</a:t>
            </a:r>
            <a:endParaRPr/>
          </a:p>
        </p:txBody>
      </p:sp>
      <p:sp>
        <p:nvSpPr>
          <p:cNvPr id="782" name="Google Shape;782;p64"/>
          <p:cNvSpPr txBox="1"/>
          <p:nvPr>
            <p:ph idx="1" type="body"/>
          </p:nvPr>
        </p:nvSpPr>
        <p:spPr>
          <a:xfrm>
            <a:off x="184639" y="731776"/>
            <a:ext cx="8761535" cy="3923750"/>
          </a:xfrm>
          <a:prstGeom prst="rect">
            <a:avLst/>
          </a:prstGeom>
          <a:noFill/>
          <a:ln>
            <a:noFill/>
          </a:ln>
        </p:spPr>
        <p:txBody>
          <a:bodyPr anchorCtr="0" anchor="t" bIns="34275" lIns="68575" spcFirstLastPara="1" rIns="68575" wrap="square" tIns="34275">
            <a:normAutofit fontScale="92500" lnSpcReduction="10000"/>
          </a:bodyPr>
          <a:lstStyle/>
          <a:p>
            <a:pPr indent="-317500" lvl="0" marL="457200" rtl="0" algn="l">
              <a:lnSpc>
                <a:spcPct val="90000"/>
              </a:lnSpc>
              <a:spcBef>
                <a:spcPts val="800"/>
              </a:spcBef>
              <a:spcAft>
                <a:spcPts val="0"/>
              </a:spcAft>
              <a:buClr>
                <a:schemeClr val="dk1"/>
              </a:buClr>
              <a:buSzPct val="137592"/>
              <a:buChar char="●"/>
            </a:pPr>
            <a:r>
              <a:rPr i="1" lang="ja" sz="1100"/>
              <a:t>Is my sequence in line with your assumptions?</a:t>
            </a:r>
            <a:endParaRPr i="1" sz="1100"/>
          </a:p>
          <a:p>
            <a:pPr indent="-317500" lvl="1" marL="914400" rtl="0" algn="l">
              <a:lnSpc>
                <a:spcPct val="90000"/>
              </a:lnSpc>
              <a:spcBef>
                <a:spcPts val="1200"/>
              </a:spcBef>
              <a:spcAft>
                <a:spcPts val="0"/>
              </a:spcAft>
              <a:buSzPct val="137592"/>
              <a:buChar char="○"/>
            </a:pPr>
            <a:r>
              <a:rPr lang="ja"/>
              <a:t>Sequence looks fine, but let us make separate illustrations for architecture (with system components) and protocol flows for different use cases (asset transfer, asset exchange, data sharing, …….). We can highlight the system components exercised in each protocol.</a:t>
            </a:r>
            <a:endParaRPr/>
          </a:p>
          <a:p>
            <a:pPr indent="-228600" lvl="0" marL="457200" rtl="0" algn="l">
              <a:lnSpc>
                <a:spcPct val="90000"/>
              </a:lnSpc>
              <a:spcBef>
                <a:spcPts val="800"/>
              </a:spcBef>
              <a:spcAft>
                <a:spcPts val="0"/>
              </a:spcAft>
              <a:buClr>
                <a:schemeClr val="dk1"/>
              </a:buClr>
              <a:buSzPct val="137592"/>
              <a:buNone/>
            </a:pPr>
            <a:r>
              <a:t/>
            </a:r>
            <a:endParaRPr/>
          </a:p>
          <a:p>
            <a:pPr indent="-317500" lvl="0" marL="457200" rtl="0" algn="l">
              <a:lnSpc>
                <a:spcPct val="90000"/>
              </a:lnSpc>
              <a:spcBef>
                <a:spcPts val="800"/>
              </a:spcBef>
              <a:spcAft>
                <a:spcPts val="0"/>
              </a:spcAft>
              <a:buClr>
                <a:schemeClr val="dk1"/>
              </a:buClr>
              <a:buSzPct val="137592"/>
              <a:buChar char="●"/>
            </a:pPr>
            <a:r>
              <a:rPr lang="ja"/>
              <a:t>We need to understand the “Open API SDK” module better so we can determine what role it purpose it serves in the interoperation architecture. At present, there is no equivalent of this in Weaver.</a:t>
            </a:r>
            <a:endParaRPr/>
          </a:p>
          <a:p>
            <a:pPr indent="-228600" lvl="0" marL="457200" rtl="0" algn="l">
              <a:lnSpc>
                <a:spcPct val="90000"/>
              </a:lnSpc>
              <a:spcBef>
                <a:spcPts val="800"/>
              </a:spcBef>
              <a:spcAft>
                <a:spcPts val="0"/>
              </a:spcAft>
              <a:buClr>
                <a:schemeClr val="dk1"/>
              </a:buClr>
              <a:buSzPct val="137592"/>
              <a:buNone/>
            </a:pPr>
            <a:r>
              <a:t/>
            </a:r>
            <a:endParaRPr/>
          </a:p>
          <a:p>
            <a:pPr indent="-317500" lvl="0" marL="457200" rtl="0" algn="l">
              <a:lnSpc>
                <a:spcPct val="90000"/>
              </a:lnSpc>
              <a:spcBef>
                <a:spcPts val="800"/>
              </a:spcBef>
              <a:spcAft>
                <a:spcPts val="0"/>
              </a:spcAft>
              <a:buClr>
                <a:schemeClr val="dk1"/>
              </a:buClr>
              <a:buSzPct val="137592"/>
              <a:buChar char="●"/>
            </a:pPr>
            <a:r>
              <a:rPr i="1" lang="ja" sz="1100"/>
              <a:t>Which node should implement these functions?</a:t>
            </a:r>
            <a:endParaRPr i="1" sz="1100"/>
          </a:p>
          <a:p>
            <a:pPr indent="-317500" lvl="1" marL="914400" rtl="0" algn="l">
              <a:lnSpc>
                <a:spcPct val="90000"/>
              </a:lnSpc>
              <a:spcBef>
                <a:spcPts val="1200"/>
              </a:spcBef>
              <a:spcAft>
                <a:spcPts val="0"/>
              </a:spcAft>
              <a:buSzPct val="137592"/>
              <a:buChar char="○"/>
            </a:pPr>
            <a:r>
              <a:rPr lang="ja"/>
              <a:t>I assume you are referring to asset transfer, etc.? These must be implemented as protocols, exercising several nodes. I’ll illustrate my proposals in subsequent architecture slides.</a:t>
            </a:r>
            <a:endParaRPr/>
          </a:p>
          <a:p>
            <a:pPr indent="-228600" lvl="0" marL="457200" rtl="0" algn="l">
              <a:lnSpc>
                <a:spcPct val="90000"/>
              </a:lnSpc>
              <a:spcBef>
                <a:spcPts val="800"/>
              </a:spcBef>
              <a:spcAft>
                <a:spcPts val="0"/>
              </a:spcAft>
              <a:buClr>
                <a:schemeClr val="dk1"/>
              </a:buClr>
              <a:buSzPct val="137592"/>
              <a:buNone/>
            </a:pPr>
            <a:r>
              <a:t/>
            </a:r>
            <a:endParaRPr/>
          </a:p>
          <a:p>
            <a:pPr indent="-317500" lvl="0" marL="457200" rtl="0" algn="l">
              <a:lnSpc>
                <a:spcPct val="90000"/>
              </a:lnSpc>
              <a:spcBef>
                <a:spcPts val="800"/>
              </a:spcBef>
              <a:spcAft>
                <a:spcPts val="0"/>
              </a:spcAft>
              <a:buClr>
                <a:schemeClr val="dk1"/>
              </a:buClr>
              <a:buSzPct val="137592"/>
              <a:buChar char="●"/>
            </a:pPr>
            <a:r>
              <a:rPr i="1" lang="ja"/>
              <a:t>Application doesn’t directly talk to connectors, so it doesn’t have api-client anyway</a:t>
            </a:r>
            <a:endParaRPr/>
          </a:p>
          <a:p>
            <a:pPr indent="-317500" lvl="1" marL="914400" rtl="0" algn="l">
              <a:lnSpc>
                <a:spcPct val="90000"/>
              </a:lnSpc>
              <a:spcBef>
                <a:spcPts val="1200"/>
              </a:spcBef>
              <a:spcAft>
                <a:spcPts val="0"/>
              </a:spcAft>
              <a:buSzPct val="137592"/>
              <a:buChar char="○"/>
            </a:pPr>
            <a:r>
              <a:rPr lang="ja"/>
              <a:t>Isn’t the Business Logic Plugin a part of the Application? At least conceptually, if not from a deployment perspective?</a:t>
            </a:r>
            <a:endParaRPr/>
          </a:p>
          <a:p>
            <a:pPr indent="-228600" lvl="0" marL="457200" rtl="0" algn="l">
              <a:lnSpc>
                <a:spcPct val="90000"/>
              </a:lnSpc>
              <a:spcBef>
                <a:spcPts val="800"/>
              </a:spcBef>
              <a:spcAft>
                <a:spcPts val="0"/>
              </a:spcAft>
              <a:buClr>
                <a:schemeClr val="dk1"/>
              </a:buClr>
              <a:buSzPct val="137592"/>
              <a:buNone/>
            </a:pPr>
            <a:r>
              <a:t/>
            </a:r>
            <a:endParaRPr/>
          </a:p>
          <a:p>
            <a:pPr indent="-317500" lvl="0" marL="457200" rtl="0" algn="l">
              <a:lnSpc>
                <a:spcPct val="90000"/>
              </a:lnSpc>
              <a:spcBef>
                <a:spcPts val="800"/>
              </a:spcBef>
              <a:spcAft>
                <a:spcPts val="0"/>
              </a:spcAft>
              <a:buClr>
                <a:schemeClr val="dk1"/>
              </a:buClr>
              <a:buSzPct val="137592"/>
              <a:buChar char="●"/>
            </a:pPr>
            <a:r>
              <a:rPr i="1" lang="ja"/>
              <a:t>Relay may talk to connectors, but AssetTransfer and other operations deal with more than one ledgers. An api-client is used to access one ledger (in your local network).</a:t>
            </a:r>
            <a:endParaRPr/>
          </a:p>
          <a:p>
            <a:pPr indent="-317500" lvl="1" marL="914400" rtl="0" algn="l">
              <a:lnSpc>
                <a:spcPct val="90000"/>
              </a:lnSpc>
              <a:spcBef>
                <a:spcPts val="1200"/>
              </a:spcBef>
              <a:spcAft>
                <a:spcPts val="0"/>
              </a:spcAft>
              <a:buSzPct val="137592"/>
              <a:buChar char="○"/>
            </a:pPr>
            <a:r>
              <a:rPr lang="ja"/>
              <a:t>Right. Operations involving more than one ledger will involve direct relay-relay communication at some stage in the pipeline. Every other protocol unit will be an in-network operation or message.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65"/>
          <p:cNvSpPr txBox="1"/>
          <p:nvPr/>
        </p:nvSpPr>
        <p:spPr>
          <a:xfrm>
            <a:off x="184638" y="102394"/>
            <a:ext cx="8761500" cy="526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1400"/>
              <a:buFont typeface="Arial"/>
              <a:buNone/>
            </a:pPr>
            <a:r>
              <a:rPr b="0" i="0" lang="ja" sz="3300" u="none" cap="none" strike="noStrike">
                <a:solidFill>
                  <a:srgbClr val="000000"/>
                </a:solidFill>
                <a:latin typeface="Arial"/>
                <a:ea typeface="Arial"/>
                <a:cs typeface="Arial"/>
                <a:sym typeface="Arial"/>
              </a:rPr>
              <a:t>Interoperation Model</a:t>
            </a:r>
            <a:endParaRPr b="0" i="0" sz="3300" u="none" cap="none" strike="noStrike">
              <a:solidFill>
                <a:srgbClr val="000000"/>
              </a:solidFill>
              <a:latin typeface="Arial"/>
              <a:ea typeface="Arial"/>
              <a:cs typeface="Arial"/>
              <a:sym typeface="Arial"/>
            </a:endParaRPr>
          </a:p>
        </p:txBody>
      </p:sp>
      <p:sp>
        <p:nvSpPr>
          <p:cNvPr id="788" name="Google Shape;788;p65"/>
          <p:cNvSpPr/>
          <p:nvPr/>
        </p:nvSpPr>
        <p:spPr>
          <a:xfrm>
            <a:off x="512956" y="2051824"/>
            <a:ext cx="2869581" cy="1512000"/>
          </a:xfrm>
          <a:prstGeom prst="ellipse">
            <a:avLst/>
          </a:prstGeom>
          <a:noFill/>
          <a:ln cap="flat" cmpd="sng" w="25400">
            <a:solidFill>
              <a:srgbClr val="3061B2"/>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None/>
            </a:pPr>
            <a:r>
              <a:rPr b="0" i="0" lang="ja" sz="1800" u="none" cap="none" strike="noStrike">
                <a:solidFill>
                  <a:srgbClr val="083C92"/>
                </a:solidFill>
                <a:latin typeface="Arial"/>
                <a:ea typeface="Arial"/>
                <a:cs typeface="Arial"/>
                <a:sym typeface="Arial"/>
              </a:rPr>
              <a:t>Ledger/Chain/</a:t>
            </a:r>
            <a:endParaRPr/>
          </a:p>
          <a:p>
            <a:pPr indent="0" lvl="0" marL="0" marR="0" rtl="0" algn="ctr">
              <a:lnSpc>
                <a:spcPct val="100000"/>
              </a:lnSpc>
              <a:spcBef>
                <a:spcPts val="0"/>
              </a:spcBef>
              <a:spcAft>
                <a:spcPts val="0"/>
              </a:spcAft>
              <a:buNone/>
            </a:pPr>
            <a:r>
              <a:rPr b="0" i="0" lang="ja" sz="1800" u="none" cap="none" strike="noStrike">
                <a:solidFill>
                  <a:srgbClr val="083C92"/>
                </a:solidFill>
                <a:latin typeface="Arial"/>
                <a:ea typeface="Arial"/>
                <a:cs typeface="Arial"/>
                <a:sym typeface="Arial"/>
              </a:rPr>
              <a:t>Network</a:t>
            </a:r>
            <a:endParaRPr/>
          </a:p>
        </p:txBody>
      </p:sp>
      <p:sp>
        <p:nvSpPr>
          <p:cNvPr id="789" name="Google Shape;789;p65"/>
          <p:cNvSpPr/>
          <p:nvPr/>
        </p:nvSpPr>
        <p:spPr>
          <a:xfrm>
            <a:off x="5490117" y="2051824"/>
            <a:ext cx="2869581" cy="1512000"/>
          </a:xfrm>
          <a:prstGeom prst="ellipse">
            <a:avLst/>
          </a:prstGeom>
          <a:noFill/>
          <a:ln cap="flat" cmpd="sng" w="25400">
            <a:solidFill>
              <a:srgbClr val="3061B2"/>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None/>
            </a:pPr>
            <a:r>
              <a:rPr b="0" i="0" lang="ja" sz="1800" u="none" cap="none" strike="noStrike">
                <a:solidFill>
                  <a:srgbClr val="083C92"/>
                </a:solidFill>
                <a:latin typeface="Arial"/>
                <a:ea typeface="Arial"/>
                <a:cs typeface="Arial"/>
                <a:sym typeface="Arial"/>
              </a:rPr>
              <a:t>Ledger/Chain/</a:t>
            </a:r>
            <a:endParaRPr/>
          </a:p>
          <a:p>
            <a:pPr indent="0" lvl="0" marL="0" marR="0" rtl="0" algn="ctr">
              <a:lnSpc>
                <a:spcPct val="100000"/>
              </a:lnSpc>
              <a:spcBef>
                <a:spcPts val="0"/>
              </a:spcBef>
              <a:spcAft>
                <a:spcPts val="0"/>
              </a:spcAft>
              <a:buNone/>
            </a:pPr>
            <a:r>
              <a:rPr b="0" i="0" lang="ja" sz="1800" u="none" cap="none" strike="noStrike">
                <a:solidFill>
                  <a:srgbClr val="083C92"/>
                </a:solidFill>
                <a:latin typeface="Arial"/>
                <a:ea typeface="Arial"/>
                <a:cs typeface="Arial"/>
                <a:sym typeface="Arial"/>
              </a:rPr>
              <a:t>Network</a:t>
            </a:r>
            <a:endParaRPr/>
          </a:p>
        </p:txBody>
      </p:sp>
      <p:sp>
        <p:nvSpPr>
          <p:cNvPr id="790" name="Google Shape;790;p65"/>
          <p:cNvSpPr/>
          <p:nvPr/>
        </p:nvSpPr>
        <p:spPr>
          <a:xfrm>
            <a:off x="2839844" y="1872000"/>
            <a:ext cx="3192966" cy="1872000"/>
          </a:xfrm>
          <a:prstGeom prst="ellipse">
            <a:avLst/>
          </a:prstGeom>
          <a:noFill/>
          <a:ln cap="flat" cmpd="sng" w="25400">
            <a:solidFill>
              <a:srgbClr val="91A000"/>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None/>
            </a:pPr>
            <a:r>
              <a:rPr b="0" i="0" lang="ja" sz="2000" u="none" cap="none" strike="noStrike">
                <a:solidFill>
                  <a:srgbClr val="91A000"/>
                </a:solidFill>
                <a:latin typeface="Arial"/>
                <a:ea typeface="Arial"/>
                <a:cs typeface="Arial"/>
                <a:sym typeface="Arial"/>
              </a:rPr>
              <a:t>Interoperation System</a:t>
            </a:r>
            <a:endParaRPr/>
          </a:p>
        </p:txBody>
      </p:sp>
      <p:sp>
        <p:nvSpPr>
          <p:cNvPr id="791" name="Google Shape;791;p65"/>
          <p:cNvSpPr txBox="1"/>
          <p:nvPr/>
        </p:nvSpPr>
        <p:spPr>
          <a:xfrm>
            <a:off x="2393794" y="1091843"/>
            <a:ext cx="134558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Network-run components</a:t>
            </a:r>
            <a:endParaRPr/>
          </a:p>
        </p:txBody>
      </p:sp>
      <p:cxnSp>
        <p:nvCxnSpPr>
          <p:cNvPr id="792" name="Google Shape;792;p65"/>
          <p:cNvCxnSpPr>
            <a:stCxn id="791" idx="2"/>
          </p:cNvCxnSpPr>
          <p:nvPr/>
        </p:nvCxnSpPr>
        <p:spPr>
          <a:xfrm>
            <a:off x="3066584" y="1615063"/>
            <a:ext cx="0" cy="1113300"/>
          </a:xfrm>
          <a:prstGeom prst="straightConnector1">
            <a:avLst/>
          </a:prstGeom>
          <a:noFill/>
          <a:ln cap="flat" cmpd="sng" w="9525">
            <a:solidFill>
              <a:srgbClr val="3B7FF2"/>
            </a:solidFill>
            <a:prstDash val="solid"/>
            <a:round/>
            <a:headEnd len="sm" w="sm" type="none"/>
            <a:tailEnd len="med" w="med" type="triangle"/>
          </a:ln>
        </p:spPr>
      </p:cxnSp>
      <p:sp>
        <p:nvSpPr>
          <p:cNvPr id="793" name="Google Shape;793;p65"/>
          <p:cNvSpPr txBox="1"/>
          <p:nvPr/>
        </p:nvSpPr>
        <p:spPr>
          <a:xfrm>
            <a:off x="5140711" y="1091843"/>
            <a:ext cx="134558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Network-run components</a:t>
            </a:r>
            <a:endParaRPr/>
          </a:p>
        </p:txBody>
      </p:sp>
      <p:cxnSp>
        <p:nvCxnSpPr>
          <p:cNvPr id="794" name="Google Shape;794;p65"/>
          <p:cNvCxnSpPr>
            <a:stCxn id="793" idx="2"/>
          </p:cNvCxnSpPr>
          <p:nvPr/>
        </p:nvCxnSpPr>
        <p:spPr>
          <a:xfrm>
            <a:off x="5813501" y="1615063"/>
            <a:ext cx="0" cy="1113300"/>
          </a:xfrm>
          <a:prstGeom prst="straightConnector1">
            <a:avLst/>
          </a:prstGeom>
          <a:noFill/>
          <a:ln cap="flat" cmpd="sng" w="9525">
            <a:solidFill>
              <a:srgbClr val="3B7FF2"/>
            </a:solidFill>
            <a:prstDash val="solid"/>
            <a:round/>
            <a:headEnd len="sm" w="sm" type="none"/>
            <a:tailEnd len="med" w="med" type="triangle"/>
          </a:ln>
        </p:spPr>
      </p:cxnSp>
      <p:sp>
        <p:nvSpPr>
          <p:cNvPr id="795" name="Google Shape;795;p65"/>
          <p:cNvSpPr txBox="1"/>
          <p:nvPr/>
        </p:nvSpPr>
        <p:spPr>
          <a:xfrm>
            <a:off x="3757960" y="4293871"/>
            <a:ext cx="134558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External components</a:t>
            </a:r>
            <a:endParaRPr/>
          </a:p>
        </p:txBody>
      </p:sp>
      <p:cxnSp>
        <p:nvCxnSpPr>
          <p:cNvPr id="796" name="Google Shape;796;p65"/>
          <p:cNvCxnSpPr>
            <a:stCxn id="795" idx="0"/>
          </p:cNvCxnSpPr>
          <p:nvPr/>
        </p:nvCxnSpPr>
        <p:spPr>
          <a:xfrm rot="10800000">
            <a:off x="4430750" y="3464371"/>
            <a:ext cx="0" cy="829500"/>
          </a:xfrm>
          <a:prstGeom prst="straightConnector1">
            <a:avLst/>
          </a:prstGeom>
          <a:noFill/>
          <a:ln cap="flat" cmpd="sng" w="9525">
            <a:solidFill>
              <a:srgbClr val="3B7FF2"/>
            </a:solidFill>
            <a:prstDash val="solid"/>
            <a:round/>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66"/>
          <p:cNvSpPr txBox="1"/>
          <p:nvPr/>
        </p:nvSpPr>
        <p:spPr>
          <a:xfrm>
            <a:off x="184638" y="102394"/>
            <a:ext cx="8761500" cy="526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1400"/>
              <a:buFont typeface="Arial"/>
              <a:buNone/>
            </a:pPr>
            <a:r>
              <a:rPr b="0" i="0" lang="ja" sz="3300" u="none" cap="none" strike="noStrike">
                <a:solidFill>
                  <a:srgbClr val="000000"/>
                </a:solidFill>
                <a:latin typeface="Arial"/>
                <a:ea typeface="Arial"/>
                <a:cs typeface="Arial"/>
                <a:sym typeface="Arial"/>
              </a:rPr>
              <a:t>Interoperation Model: System Components</a:t>
            </a:r>
            <a:endParaRPr b="0" i="0" sz="3300" u="none" cap="none" strike="noStrike">
              <a:solidFill>
                <a:srgbClr val="000000"/>
              </a:solidFill>
              <a:latin typeface="Arial"/>
              <a:ea typeface="Arial"/>
              <a:cs typeface="Arial"/>
              <a:sym typeface="Arial"/>
            </a:endParaRPr>
          </a:p>
        </p:txBody>
      </p:sp>
      <p:sp>
        <p:nvSpPr>
          <p:cNvPr id="802" name="Google Shape;802;p66"/>
          <p:cNvSpPr/>
          <p:nvPr/>
        </p:nvSpPr>
        <p:spPr>
          <a:xfrm>
            <a:off x="512956" y="1390185"/>
            <a:ext cx="3661318" cy="2880000"/>
          </a:xfrm>
          <a:prstGeom prst="ellipse">
            <a:avLst/>
          </a:prstGeom>
          <a:noFill/>
          <a:ln cap="flat" cmpd="sng" w="25400">
            <a:solidFill>
              <a:srgbClr val="3061B2"/>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None/>
            </a:pPr>
            <a:r>
              <a:t/>
            </a:r>
            <a:endParaRPr b="0" i="0" sz="1800" u="none" cap="none" strike="noStrike">
              <a:solidFill>
                <a:srgbClr val="083C92"/>
              </a:solidFill>
              <a:latin typeface="Arial"/>
              <a:ea typeface="Arial"/>
              <a:cs typeface="Arial"/>
              <a:sym typeface="Arial"/>
            </a:endParaRPr>
          </a:p>
        </p:txBody>
      </p:sp>
      <p:sp>
        <p:nvSpPr>
          <p:cNvPr id="803" name="Google Shape;803;p66"/>
          <p:cNvSpPr/>
          <p:nvPr/>
        </p:nvSpPr>
        <p:spPr>
          <a:xfrm>
            <a:off x="4698381" y="1390185"/>
            <a:ext cx="3661318" cy="2880000"/>
          </a:xfrm>
          <a:prstGeom prst="ellipse">
            <a:avLst/>
          </a:prstGeom>
          <a:noFill/>
          <a:ln cap="flat" cmpd="sng" w="25400">
            <a:solidFill>
              <a:srgbClr val="3061B2"/>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None/>
            </a:pPr>
            <a:r>
              <a:t/>
            </a:r>
            <a:endParaRPr b="0" i="0" sz="1800" u="none" cap="none" strike="noStrike">
              <a:solidFill>
                <a:srgbClr val="083C92"/>
              </a:solidFill>
              <a:latin typeface="Arial"/>
              <a:ea typeface="Arial"/>
              <a:cs typeface="Arial"/>
              <a:sym typeface="Arial"/>
            </a:endParaRPr>
          </a:p>
        </p:txBody>
      </p:sp>
      <p:sp>
        <p:nvSpPr>
          <p:cNvPr id="804" name="Google Shape;804;p66"/>
          <p:cNvSpPr/>
          <p:nvPr/>
        </p:nvSpPr>
        <p:spPr>
          <a:xfrm>
            <a:off x="1189463" y="1029600"/>
            <a:ext cx="6461667" cy="3600000"/>
          </a:xfrm>
          <a:prstGeom prst="ellipse">
            <a:avLst/>
          </a:prstGeom>
          <a:noFill/>
          <a:ln cap="flat" cmpd="sng" w="25400">
            <a:solidFill>
              <a:srgbClr val="91A000"/>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None/>
            </a:pPr>
            <a:r>
              <a:t/>
            </a:r>
            <a:endParaRPr b="0" i="0" sz="2000" u="none" cap="none" strike="noStrike">
              <a:solidFill>
                <a:srgbClr val="91A000"/>
              </a:solidFill>
              <a:latin typeface="Arial"/>
              <a:ea typeface="Arial"/>
              <a:cs typeface="Arial"/>
              <a:sym typeface="Arial"/>
            </a:endParaRPr>
          </a:p>
        </p:txBody>
      </p:sp>
      <p:sp>
        <p:nvSpPr>
          <p:cNvPr id="805" name="Google Shape;805;p66"/>
          <p:cNvSpPr/>
          <p:nvPr/>
        </p:nvSpPr>
        <p:spPr>
          <a:xfrm>
            <a:off x="3902927" y="1315382"/>
            <a:ext cx="1063083"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Identity Management</a:t>
            </a:r>
            <a:endParaRPr/>
          </a:p>
        </p:txBody>
      </p:sp>
      <p:sp>
        <p:nvSpPr>
          <p:cNvPr id="806" name="Google Shape;806;p66"/>
          <p:cNvSpPr/>
          <p:nvPr/>
        </p:nvSpPr>
        <p:spPr>
          <a:xfrm>
            <a:off x="3902926" y="3913343"/>
            <a:ext cx="1063083"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Transaction Orchestration</a:t>
            </a:r>
            <a:endParaRPr/>
          </a:p>
        </p:txBody>
      </p:sp>
      <p:sp>
        <p:nvSpPr>
          <p:cNvPr id="807" name="Google Shape;807;p66"/>
          <p:cNvSpPr/>
          <p:nvPr/>
        </p:nvSpPr>
        <p:spPr>
          <a:xfrm>
            <a:off x="5686907" y="1690714"/>
            <a:ext cx="985024"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Business Logic Client</a:t>
            </a:r>
            <a:endParaRPr/>
          </a:p>
        </p:txBody>
      </p:sp>
      <p:sp>
        <p:nvSpPr>
          <p:cNvPr id="808" name="Google Shape;808;p66"/>
          <p:cNvSpPr/>
          <p:nvPr/>
        </p:nvSpPr>
        <p:spPr>
          <a:xfrm>
            <a:off x="2163338" y="1690714"/>
            <a:ext cx="985024"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Business Logic Client</a:t>
            </a:r>
            <a:endParaRPr/>
          </a:p>
        </p:txBody>
      </p:sp>
      <p:sp>
        <p:nvSpPr>
          <p:cNvPr id="809" name="Google Shape;809;p66"/>
          <p:cNvSpPr/>
          <p:nvPr/>
        </p:nvSpPr>
        <p:spPr>
          <a:xfrm>
            <a:off x="2770505" y="2374448"/>
            <a:ext cx="1178313"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Communication</a:t>
            </a:r>
            <a:endParaRPr/>
          </a:p>
        </p:txBody>
      </p:sp>
      <p:sp>
        <p:nvSpPr>
          <p:cNvPr id="810" name="Google Shape;810;p66"/>
          <p:cNvSpPr/>
          <p:nvPr/>
        </p:nvSpPr>
        <p:spPr>
          <a:xfrm>
            <a:off x="4887737" y="2374448"/>
            <a:ext cx="1178313"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Communication</a:t>
            </a:r>
            <a:endParaRPr/>
          </a:p>
        </p:txBody>
      </p:sp>
      <p:sp>
        <p:nvSpPr>
          <p:cNvPr id="811" name="Google Shape;811;p66"/>
          <p:cNvSpPr/>
          <p:nvPr/>
        </p:nvSpPr>
        <p:spPr>
          <a:xfrm>
            <a:off x="1492870" y="2374448"/>
            <a:ext cx="903248"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Ledger Operations</a:t>
            </a:r>
            <a:endParaRPr/>
          </a:p>
        </p:txBody>
      </p:sp>
      <p:sp>
        <p:nvSpPr>
          <p:cNvPr id="812" name="Google Shape;812;p66"/>
          <p:cNvSpPr/>
          <p:nvPr/>
        </p:nvSpPr>
        <p:spPr>
          <a:xfrm>
            <a:off x="1570465" y="3099772"/>
            <a:ext cx="988741"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Validation &amp; Commitment</a:t>
            </a:r>
            <a:endParaRPr/>
          </a:p>
        </p:txBody>
      </p:sp>
      <p:sp>
        <p:nvSpPr>
          <p:cNvPr id="813" name="Google Shape;813;p66"/>
          <p:cNvSpPr/>
          <p:nvPr/>
        </p:nvSpPr>
        <p:spPr>
          <a:xfrm>
            <a:off x="6375104" y="2374448"/>
            <a:ext cx="903248"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Ledger Operations</a:t>
            </a:r>
            <a:endParaRPr/>
          </a:p>
        </p:txBody>
      </p:sp>
      <p:sp>
        <p:nvSpPr>
          <p:cNvPr id="814" name="Google Shape;814;p66"/>
          <p:cNvSpPr/>
          <p:nvPr/>
        </p:nvSpPr>
        <p:spPr>
          <a:xfrm>
            <a:off x="6273668" y="3093613"/>
            <a:ext cx="988741"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Validation &amp; Commitment</a:t>
            </a:r>
            <a:endParaRPr/>
          </a:p>
        </p:txBody>
      </p:sp>
      <p:sp>
        <p:nvSpPr>
          <p:cNvPr id="815" name="Google Shape;815;p66"/>
          <p:cNvSpPr/>
          <p:nvPr/>
        </p:nvSpPr>
        <p:spPr>
          <a:xfrm>
            <a:off x="2770505" y="3093614"/>
            <a:ext cx="1063083"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Identity Management</a:t>
            </a:r>
            <a:endParaRPr/>
          </a:p>
        </p:txBody>
      </p:sp>
      <p:sp>
        <p:nvSpPr>
          <p:cNvPr id="816" name="Google Shape;816;p66"/>
          <p:cNvSpPr/>
          <p:nvPr/>
        </p:nvSpPr>
        <p:spPr>
          <a:xfrm>
            <a:off x="5002967" y="3093614"/>
            <a:ext cx="1063083" cy="43164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1050" u="none" cap="none" strike="noStrike">
                <a:solidFill>
                  <a:schemeClr val="dk1"/>
                </a:solidFill>
                <a:latin typeface="Arial"/>
                <a:ea typeface="Arial"/>
                <a:cs typeface="Arial"/>
                <a:sym typeface="Arial"/>
              </a:rPr>
              <a:t>Identity Management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67"/>
          <p:cNvSpPr/>
          <p:nvPr/>
        </p:nvSpPr>
        <p:spPr>
          <a:xfrm>
            <a:off x="1513725" y="490956"/>
            <a:ext cx="3080769" cy="350626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ja" sz="1200" u="none" cap="none" strike="noStrike">
                <a:solidFill>
                  <a:schemeClr val="dk1"/>
                </a:solidFill>
                <a:latin typeface="Calibri"/>
                <a:ea typeface="Calibri"/>
                <a:cs typeface="Calibri"/>
                <a:sym typeface="Calibri"/>
              </a:rPr>
              <a:t>Node Server</a:t>
            </a:r>
            <a:endParaRPr b="0" i="0" sz="1200" u="none" cap="none" strike="noStrike">
              <a:solidFill>
                <a:schemeClr val="dk1"/>
              </a:solidFill>
              <a:latin typeface="Calibri"/>
              <a:ea typeface="Calibri"/>
              <a:cs typeface="Calibri"/>
              <a:sym typeface="Calibri"/>
            </a:endParaRPr>
          </a:p>
        </p:txBody>
      </p:sp>
      <p:sp>
        <p:nvSpPr>
          <p:cNvPr id="822" name="Google Shape;822;p67"/>
          <p:cNvSpPr/>
          <p:nvPr/>
        </p:nvSpPr>
        <p:spPr>
          <a:xfrm>
            <a:off x="1628073" y="961936"/>
            <a:ext cx="910022" cy="473244"/>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Business logic plugin</a:t>
            </a:r>
            <a:endParaRPr b="0" i="0" sz="1000" u="none" cap="none" strike="noStrike">
              <a:solidFill>
                <a:schemeClr val="dk1"/>
              </a:solidFill>
              <a:latin typeface="Calibri"/>
              <a:ea typeface="Calibri"/>
              <a:cs typeface="Calibri"/>
              <a:sym typeface="Calibri"/>
            </a:endParaRPr>
          </a:p>
        </p:txBody>
      </p:sp>
      <p:grpSp>
        <p:nvGrpSpPr>
          <p:cNvPr id="823" name="Google Shape;823;p67"/>
          <p:cNvGrpSpPr/>
          <p:nvPr/>
        </p:nvGrpSpPr>
        <p:grpSpPr>
          <a:xfrm>
            <a:off x="2849238" y="883338"/>
            <a:ext cx="1620566" cy="2987248"/>
            <a:chOff x="2287802" y="1939531"/>
            <a:chExt cx="1315115" cy="1482075"/>
          </a:xfrm>
        </p:grpSpPr>
        <p:sp>
          <p:nvSpPr>
            <p:cNvPr id="824" name="Google Shape;824;p67"/>
            <p:cNvSpPr/>
            <p:nvPr/>
          </p:nvSpPr>
          <p:spPr>
            <a:xfrm>
              <a:off x="2287802" y="1939531"/>
              <a:ext cx="1315115" cy="1482075"/>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api-client = Client</a:t>
              </a:r>
              <a:endParaRPr b="0" i="0" sz="1000" u="none" cap="none" strike="noStrike">
                <a:solidFill>
                  <a:schemeClr val="dk1"/>
                </a:solidFill>
                <a:latin typeface="Calibri"/>
                <a:ea typeface="Calibri"/>
                <a:cs typeface="Calibri"/>
                <a:sym typeface="Calibri"/>
              </a:endParaRPr>
            </a:p>
          </p:txBody>
        </p:sp>
        <p:sp>
          <p:nvSpPr>
            <p:cNvPr id="825" name="Google Shape;825;p67"/>
            <p:cNvSpPr/>
            <p:nvPr/>
          </p:nvSpPr>
          <p:spPr>
            <a:xfrm>
              <a:off x="2334885" y="2091762"/>
              <a:ext cx="1228540" cy="977304"/>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Base API class</a:t>
              </a:r>
              <a:endParaRPr b="0" i="0" sz="1000" u="none" cap="none" strike="noStrike">
                <a:solidFill>
                  <a:schemeClr val="dk1"/>
                </a:solidFill>
                <a:latin typeface="Calibri"/>
                <a:ea typeface="Calibri"/>
                <a:cs typeface="Calibri"/>
                <a:sym typeface="Calibri"/>
              </a:endParaRPr>
            </a:p>
          </p:txBody>
        </p:sp>
        <p:sp>
          <p:nvSpPr>
            <p:cNvPr id="826" name="Google Shape;826;p67"/>
            <p:cNvSpPr/>
            <p:nvPr/>
          </p:nvSpPr>
          <p:spPr>
            <a:xfrm>
              <a:off x="2373124" y="2432772"/>
              <a:ext cx="1171723" cy="21598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sendAsyncRequest</a:t>
              </a:r>
              <a:endParaRPr b="0" i="0" sz="10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 AssetTransfer)</a:t>
              </a:r>
              <a:endParaRPr b="0" i="0" sz="1000" u="none" cap="none" strike="noStrike">
                <a:solidFill>
                  <a:srgbClr val="FFFFFF"/>
                </a:solidFill>
                <a:latin typeface="Calibri"/>
                <a:ea typeface="Calibri"/>
                <a:cs typeface="Calibri"/>
                <a:sym typeface="Calibri"/>
              </a:endParaRPr>
            </a:p>
          </p:txBody>
        </p:sp>
        <p:sp>
          <p:nvSpPr>
            <p:cNvPr id="827" name="Google Shape;827;p67"/>
            <p:cNvSpPr/>
            <p:nvPr/>
          </p:nvSpPr>
          <p:spPr>
            <a:xfrm>
              <a:off x="2373708" y="2253969"/>
              <a:ext cx="1171723" cy="1578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sendSyncRequest</a:t>
              </a:r>
              <a:endParaRPr b="0" i="0" sz="1000" u="none" cap="none" strike="noStrike">
                <a:solidFill>
                  <a:srgbClr val="FFFFFF"/>
                </a:solidFill>
                <a:latin typeface="Calibri"/>
                <a:ea typeface="Calibri"/>
                <a:cs typeface="Calibri"/>
                <a:sym typeface="Calibri"/>
              </a:endParaRPr>
            </a:p>
          </p:txBody>
        </p:sp>
        <p:sp>
          <p:nvSpPr>
            <p:cNvPr id="828" name="Google Shape;828;p67"/>
            <p:cNvSpPr/>
            <p:nvPr/>
          </p:nvSpPr>
          <p:spPr>
            <a:xfrm>
              <a:off x="2373124" y="2799479"/>
              <a:ext cx="1171722" cy="113843"/>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Data Transfer</a:t>
              </a:r>
              <a:endParaRPr b="0" i="0" sz="1000" u="none" cap="none" strike="noStrike">
                <a:solidFill>
                  <a:srgbClr val="FFFFFF"/>
                </a:solidFill>
                <a:latin typeface="Calibri"/>
                <a:ea typeface="Calibri"/>
                <a:cs typeface="Calibri"/>
                <a:sym typeface="Calibri"/>
              </a:endParaRPr>
            </a:p>
          </p:txBody>
        </p:sp>
        <p:sp>
          <p:nvSpPr>
            <p:cNvPr id="829" name="Google Shape;829;p67"/>
            <p:cNvSpPr/>
            <p:nvPr/>
          </p:nvSpPr>
          <p:spPr>
            <a:xfrm>
              <a:off x="2373124" y="2932603"/>
              <a:ext cx="1171722" cy="117182"/>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DataExchange</a:t>
              </a:r>
              <a:endParaRPr b="0" i="0" sz="1000" u="none" cap="none" strike="noStrike">
                <a:solidFill>
                  <a:srgbClr val="FFFFFF"/>
                </a:solidFill>
                <a:latin typeface="Calibri"/>
                <a:ea typeface="Calibri"/>
                <a:cs typeface="Calibri"/>
                <a:sym typeface="Calibri"/>
              </a:endParaRPr>
            </a:p>
          </p:txBody>
        </p:sp>
        <p:sp>
          <p:nvSpPr>
            <p:cNvPr id="830" name="Google Shape;830;p67"/>
            <p:cNvSpPr/>
            <p:nvPr/>
          </p:nvSpPr>
          <p:spPr>
            <a:xfrm>
              <a:off x="2369399" y="2665628"/>
              <a:ext cx="1171722" cy="113843"/>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StartMonitor</a:t>
              </a:r>
              <a:endParaRPr b="0" i="0" sz="1000" u="none" cap="none" strike="noStrike">
                <a:solidFill>
                  <a:srgbClr val="FFFFFF"/>
                </a:solidFill>
                <a:latin typeface="Calibri"/>
                <a:ea typeface="Calibri"/>
                <a:cs typeface="Calibri"/>
                <a:sym typeface="Calibri"/>
              </a:endParaRPr>
            </a:p>
          </p:txBody>
        </p:sp>
        <p:sp>
          <p:nvSpPr>
            <p:cNvPr id="831" name="Google Shape;831;p67"/>
            <p:cNvSpPr/>
            <p:nvPr/>
          </p:nvSpPr>
          <p:spPr>
            <a:xfrm>
              <a:off x="2335513" y="3089243"/>
              <a:ext cx="1227912" cy="294195"/>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Ledger-specific API class</a:t>
              </a:r>
              <a:endParaRPr b="0" i="0" sz="1000" u="none" cap="none" strike="noStrike">
                <a:solidFill>
                  <a:schemeClr val="dk1"/>
                </a:solidFill>
                <a:latin typeface="Calibri"/>
                <a:ea typeface="Calibri"/>
                <a:cs typeface="Calibri"/>
                <a:sym typeface="Calibri"/>
              </a:endParaRPr>
            </a:p>
          </p:txBody>
        </p:sp>
        <p:sp>
          <p:nvSpPr>
            <p:cNvPr id="832" name="Google Shape;832;p67"/>
            <p:cNvSpPr/>
            <p:nvPr/>
          </p:nvSpPr>
          <p:spPr>
            <a:xfrm>
              <a:off x="2369675" y="3239258"/>
              <a:ext cx="1171722" cy="12173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API (ledger-specific)</a:t>
              </a:r>
              <a:endParaRPr b="0" i="0" sz="1000" u="none" cap="none" strike="noStrike">
                <a:solidFill>
                  <a:srgbClr val="FFFFFF"/>
                </a:solidFill>
                <a:latin typeface="Calibri"/>
                <a:ea typeface="Calibri"/>
                <a:cs typeface="Calibri"/>
                <a:sym typeface="Calibri"/>
              </a:endParaRPr>
            </a:p>
          </p:txBody>
        </p:sp>
      </p:grpSp>
      <p:grpSp>
        <p:nvGrpSpPr>
          <p:cNvPr id="833" name="Google Shape;833;p67"/>
          <p:cNvGrpSpPr/>
          <p:nvPr/>
        </p:nvGrpSpPr>
        <p:grpSpPr>
          <a:xfrm>
            <a:off x="1628072" y="3120592"/>
            <a:ext cx="910022" cy="666317"/>
            <a:chOff x="2655534" y="486379"/>
            <a:chExt cx="1176534" cy="666317"/>
          </a:xfrm>
        </p:grpSpPr>
        <p:sp>
          <p:nvSpPr>
            <p:cNvPr id="834" name="Google Shape;834;p67"/>
            <p:cNvSpPr/>
            <p:nvPr/>
          </p:nvSpPr>
          <p:spPr>
            <a:xfrm>
              <a:off x="2655534" y="486379"/>
              <a:ext cx="1176534" cy="666317"/>
            </a:xfrm>
            <a:prstGeom prst="rect">
              <a:avLst/>
            </a:prstGeom>
            <a:solidFill>
              <a:srgbClr val="FFC000"/>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Other plugins</a:t>
              </a:r>
              <a:endParaRPr b="0" i="0" sz="1000" u="none" cap="none" strike="noStrike">
                <a:solidFill>
                  <a:srgbClr val="000000"/>
                </a:solidFill>
                <a:latin typeface="Arial"/>
                <a:ea typeface="Arial"/>
                <a:cs typeface="Arial"/>
                <a:sym typeface="Arial"/>
              </a:endParaRPr>
            </a:p>
          </p:txBody>
        </p:sp>
        <p:sp>
          <p:nvSpPr>
            <p:cNvPr id="835" name="Google Shape;835;p67"/>
            <p:cNvSpPr/>
            <p:nvPr/>
          </p:nvSpPr>
          <p:spPr>
            <a:xfrm>
              <a:off x="2793659" y="725870"/>
              <a:ext cx="925148" cy="175305"/>
            </a:xfrm>
            <a:prstGeom prst="rect">
              <a:avLst/>
            </a:prstGeom>
            <a:solidFill>
              <a:srgbClr val="FFFF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Identity</a:t>
              </a:r>
              <a:endParaRPr b="0" i="0" sz="1000" u="none" cap="none" strike="noStrike">
                <a:solidFill>
                  <a:srgbClr val="000000"/>
                </a:solidFill>
                <a:latin typeface="Arial"/>
                <a:ea typeface="Arial"/>
                <a:cs typeface="Arial"/>
                <a:sym typeface="Arial"/>
              </a:endParaRPr>
            </a:p>
          </p:txBody>
        </p:sp>
        <p:sp>
          <p:nvSpPr>
            <p:cNvPr id="836" name="Google Shape;836;p67"/>
            <p:cNvSpPr/>
            <p:nvPr/>
          </p:nvSpPr>
          <p:spPr>
            <a:xfrm>
              <a:off x="2793659" y="936355"/>
              <a:ext cx="925148" cy="169358"/>
            </a:xfrm>
            <a:prstGeom prst="rect">
              <a:avLst/>
            </a:prstGeom>
            <a:solidFill>
              <a:srgbClr val="FFFF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keychain</a:t>
              </a:r>
              <a:endParaRPr b="0" i="0" sz="1000" u="none" cap="none" strike="noStrike">
                <a:solidFill>
                  <a:srgbClr val="000000"/>
                </a:solidFill>
                <a:latin typeface="Arial"/>
                <a:ea typeface="Arial"/>
                <a:cs typeface="Arial"/>
                <a:sym typeface="Arial"/>
              </a:endParaRPr>
            </a:p>
          </p:txBody>
        </p:sp>
      </p:grpSp>
      <p:sp>
        <p:nvSpPr>
          <p:cNvPr id="837" name="Google Shape;837;p67"/>
          <p:cNvSpPr/>
          <p:nvPr/>
        </p:nvSpPr>
        <p:spPr>
          <a:xfrm>
            <a:off x="1628072" y="1691776"/>
            <a:ext cx="910021" cy="414301"/>
          </a:xfrm>
          <a:prstGeom prst="rect">
            <a:avLst/>
          </a:prstGeom>
          <a:solidFill>
            <a:srgbClr val="F7CAAC"/>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Interoperation SDK</a:t>
            </a:r>
            <a:endParaRPr b="0" i="0" sz="1000" u="none" cap="none" strike="noStrike">
              <a:solidFill>
                <a:srgbClr val="000000"/>
              </a:solidFill>
              <a:latin typeface="Arial"/>
              <a:ea typeface="Arial"/>
              <a:cs typeface="Arial"/>
              <a:sym typeface="Arial"/>
            </a:endParaRPr>
          </a:p>
        </p:txBody>
      </p:sp>
      <p:grpSp>
        <p:nvGrpSpPr>
          <p:cNvPr id="838" name="Google Shape;838;p67"/>
          <p:cNvGrpSpPr/>
          <p:nvPr/>
        </p:nvGrpSpPr>
        <p:grpSpPr>
          <a:xfrm>
            <a:off x="8367781" y="1308996"/>
            <a:ext cx="685800" cy="1045166"/>
            <a:chOff x="7419598" y="1912655"/>
            <a:chExt cx="685800" cy="1045166"/>
          </a:xfrm>
        </p:grpSpPr>
        <p:sp>
          <p:nvSpPr>
            <p:cNvPr id="839" name="Google Shape;839;p67"/>
            <p:cNvSpPr txBox="1"/>
            <p:nvPr/>
          </p:nvSpPr>
          <p:spPr>
            <a:xfrm>
              <a:off x="7462365" y="2549821"/>
              <a:ext cx="598202" cy="408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chemeClr val="dk1"/>
                  </a:solidFill>
                  <a:latin typeface="Arial"/>
                  <a:ea typeface="Arial"/>
                  <a:cs typeface="Arial"/>
                  <a:sym typeface="Arial"/>
                </a:rPr>
                <a:t>ledger nodes</a:t>
              </a:r>
              <a:endParaRPr b="0" i="0" sz="1100" u="none" cap="none" strike="noStrike">
                <a:solidFill>
                  <a:schemeClr val="dk1"/>
                </a:solidFill>
                <a:latin typeface="Arial"/>
                <a:ea typeface="Arial"/>
                <a:cs typeface="Arial"/>
                <a:sym typeface="Arial"/>
              </a:endParaRPr>
            </a:p>
          </p:txBody>
        </p:sp>
        <p:pic>
          <p:nvPicPr>
            <p:cNvPr descr="ネットワーク 枠線" id="840" name="Google Shape;840;p67"/>
            <p:cNvPicPr preferRelativeResize="0"/>
            <p:nvPr/>
          </p:nvPicPr>
          <p:blipFill rotWithShape="1">
            <a:blip r:embed="rId3">
              <a:alphaModFix/>
            </a:blip>
            <a:srcRect b="0" l="0" r="0" t="0"/>
            <a:stretch/>
          </p:blipFill>
          <p:spPr>
            <a:xfrm>
              <a:off x="7419598" y="1912655"/>
              <a:ext cx="685800" cy="685800"/>
            </a:xfrm>
            <a:prstGeom prst="rect">
              <a:avLst/>
            </a:prstGeom>
            <a:noFill/>
            <a:ln>
              <a:noFill/>
            </a:ln>
          </p:spPr>
        </p:pic>
      </p:grpSp>
      <p:sp>
        <p:nvSpPr>
          <p:cNvPr id="841" name="Google Shape;841;p67"/>
          <p:cNvSpPr/>
          <p:nvPr/>
        </p:nvSpPr>
        <p:spPr>
          <a:xfrm>
            <a:off x="4997638" y="697807"/>
            <a:ext cx="1585800" cy="296690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ja" sz="1200" u="none" cap="none" strike="noStrike">
                <a:solidFill>
                  <a:schemeClr val="dk1"/>
                </a:solidFill>
                <a:latin typeface="Calibri"/>
                <a:ea typeface="Calibri"/>
                <a:cs typeface="Calibri"/>
                <a:sym typeface="Calibri"/>
              </a:rPr>
              <a:t>Connector</a:t>
            </a:r>
            <a:endParaRPr b="0" i="0" sz="1200" u="none" cap="none" strike="noStrike">
              <a:solidFill>
                <a:schemeClr val="dk1"/>
              </a:solidFill>
              <a:latin typeface="Calibri"/>
              <a:ea typeface="Calibri"/>
              <a:cs typeface="Calibri"/>
              <a:sym typeface="Calibri"/>
            </a:endParaRPr>
          </a:p>
        </p:txBody>
      </p:sp>
      <p:sp>
        <p:nvSpPr>
          <p:cNvPr id="842" name="Google Shape;842;p67"/>
          <p:cNvSpPr/>
          <p:nvPr/>
        </p:nvSpPr>
        <p:spPr>
          <a:xfrm>
            <a:off x="5125768" y="1096049"/>
            <a:ext cx="625971" cy="732321"/>
          </a:xfrm>
          <a:prstGeom prst="rect">
            <a:avLst/>
          </a:prstGeom>
          <a:solidFill>
            <a:srgbClr val="DAD9D6"/>
          </a:solidFill>
          <a:ln cap="flat" cmpd="sng" w="9525">
            <a:solidFill>
              <a:srgbClr val="B1B1A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Protocol</a:t>
            </a:r>
            <a:endParaRPr b="0" i="0" sz="1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Adapter/Driver</a:t>
            </a:r>
            <a:endParaRPr b="0" i="0" sz="1000" u="none" cap="none" strike="noStrike">
              <a:solidFill>
                <a:schemeClr val="dk1"/>
              </a:solidFill>
              <a:latin typeface="Calibri"/>
              <a:ea typeface="Calibri"/>
              <a:cs typeface="Calibri"/>
              <a:sym typeface="Calibri"/>
            </a:endParaRPr>
          </a:p>
        </p:txBody>
      </p:sp>
      <p:sp>
        <p:nvSpPr>
          <p:cNvPr id="843" name="Google Shape;843;p67"/>
          <p:cNvSpPr/>
          <p:nvPr/>
        </p:nvSpPr>
        <p:spPr>
          <a:xfrm>
            <a:off x="5125768" y="2331589"/>
            <a:ext cx="1311347" cy="1111806"/>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openAPI SDK</a:t>
            </a:r>
            <a:endParaRPr b="0" i="0" sz="1000" u="none" cap="none" strike="noStrike">
              <a:solidFill>
                <a:schemeClr val="dk1"/>
              </a:solidFill>
              <a:latin typeface="Calibri"/>
              <a:ea typeface="Calibri"/>
              <a:cs typeface="Calibri"/>
              <a:sym typeface="Calibri"/>
            </a:endParaRPr>
          </a:p>
        </p:txBody>
      </p:sp>
      <p:sp>
        <p:nvSpPr>
          <p:cNvPr id="844" name="Google Shape;844;p67"/>
          <p:cNvSpPr/>
          <p:nvPr/>
        </p:nvSpPr>
        <p:spPr>
          <a:xfrm>
            <a:off x="5151303" y="2669591"/>
            <a:ext cx="1258144" cy="33456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API 1 (depends on each ledger)</a:t>
            </a:r>
            <a:endParaRPr b="0" i="0" sz="1000" u="none" cap="none" strike="noStrike">
              <a:solidFill>
                <a:srgbClr val="FFFFFF"/>
              </a:solidFill>
              <a:latin typeface="Calibri"/>
              <a:ea typeface="Calibri"/>
              <a:cs typeface="Calibri"/>
              <a:sym typeface="Calibri"/>
            </a:endParaRPr>
          </a:p>
        </p:txBody>
      </p:sp>
      <p:sp>
        <p:nvSpPr>
          <p:cNvPr id="845" name="Google Shape;845;p67"/>
          <p:cNvSpPr/>
          <p:nvPr/>
        </p:nvSpPr>
        <p:spPr>
          <a:xfrm>
            <a:off x="5151303" y="3034009"/>
            <a:ext cx="1258144" cy="33456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API 2 (depends on each ledger)</a:t>
            </a:r>
            <a:endParaRPr b="0" i="0" sz="1000" u="none" cap="none" strike="noStrike">
              <a:solidFill>
                <a:srgbClr val="FFFFFF"/>
              </a:solidFill>
              <a:latin typeface="Calibri"/>
              <a:ea typeface="Calibri"/>
              <a:cs typeface="Calibri"/>
              <a:sym typeface="Calibri"/>
            </a:endParaRPr>
          </a:p>
        </p:txBody>
      </p:sp>
      <p:sp>
        <p:nvSpPr>
          <p:cNvPr id="846" name="Google Shape;846;p67"/>
          <p:cNvSpPr/>
          <p:nvPr/>
        </p:nvSpPr>
        <p:spPr>
          <a:xfrm>
            <a:off x="5811144" y="1096049"/>
            <a:ext cx="625971" cy="732321"/>
          </a:xfrm>
          <a:prstGeom prst="rect">
            <a:avLst/>
          </a:prstGeom>
          <a:solidFill>
            <a:srgbClr val="D8D8D8"/>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Platform</a:t>
            </a:r>
            <a:endParaRPr b="0" i="0" sz="1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SDK</a:t>
            </a:r>
            <a:endParaRPr b="0" i="0" sz="1000" u="none" cap="none" strike="noStrike">
              <a:solidFill>
                <a:schemeClr val="dk1"/>
              </a:solidFill>
              <a:latin typeface="Calibri"/>
              <a:ea typeface="Calibri"/>
              <a:cs typeface="Calibri"/>
              <a:sym typeface="Calibri"/>
            </a:endParaRPr>
          </a:p>
        </p:txBody>
      </p:sp>
      <p:sp>
        <p:nvSpPr>
          <p:cNvPr id="847" name="Google Shape;847;p67"/>
          <p:cNvSpPr txBox="1"/>
          <p:nvPr/>
        </p:nvSpPr>
        <p:spPr>
          <a:xfrm>
            <a:off x="6038900" y="4365544"/>
            <a:ext cx="2746247" cy="646331"/>
          </a:xfrm>
          <a:prstGeom prst="rect">
            <a:avLst/>
          </a:prstGeom>
          <a:solidFill>
            <a:srgbClr val="FEED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ja" sz="1100" u="sng" cap="none" strike="noStrike">
                <a:solidFill>
                  <a:srgbClr val="000000"/>
                </a:solidFill>
                <a:latin typeface="Arial"/>
                <a:ea typeface="Arial"/>
                <a:cs typeface="Arial"/>
                <a:sym typeface="Arial"/>
              </a:rPr>
              <a:t>Discussion Notes</a:t>
            </a:r>
            <a:endParaRPr/>
          </a:p>
          <a:p>
            <a:pPr indent="0" lvl="0" marL="0" marR="0" rtl="0" algn="l">
              <a:lnSpc>
                <a:spcPct val="100000"/>
              </a:lnSpc>
              <a:spcBef>
                <a:spcPts val="0"/>
              </a:spcBef>
              <a:spcAft>
                <a:spcPts val="0"/>
              </a:spcAft>
              <a:buNone/>
            </a:pPr>
            <a:r>
              <a:t/>
            </a:r>
            <a:endParaRPr b="0" i="0" sz="500" u="sng"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000"/>
              <a:buFont typeface="Noto Sans Symbols"/>
              <a:buChar char="❑"/>
            </a:pPr>
            <a:r>
              <a:rPr b="0" i="0" lang="ja" sz="1000" u="none" cap="none" strike="noStrike">
                <a:solidFill>
                  <a:srgbClr val="000000"/>
                </a:solidFill>
                <a:latin typeface="Arial"/>
                <a:ea typeface="Arial"/>
                <a:cs typeface="Arial"/>
                <a:sym typeface="Arial"/>
              </a:rPr>
              <a:t>“Node server” can be called “relay” instead</a:t>
            </a:r>
            <a:endParaRPr/>
          </a:p>
          <a:p>
            <a:pPr indent="-171450" lvl="0" marL="171450" marR="0" rtl="0" algn="l">
              <a:lnSpc>
                <a:spcPct val="100000"/>
              </a:lnSpc>
              <a:spcBef>
                <a:spcPts val="0"/>
              </a:spcBef>
              <a:spcAft>
                <a:spcPts val="0"/>
              </a:spcAft>
              <a:buClr>
                <a:srgbClr val="000000"/>
              </a:buClr>
              <a:buSzPts val="1000"/>
              <a:buFont typeface="Noto Sans Symbols"/>
              <a:buChar char="❑"/>
            </a:pPr>
            <a:r>
              <a:rPr b="0" i="0" lang="ja" sz="1000" u="none" cap="none" strike="noStrike">
                <a:solidFill>
                  <a:srgbClr val="000000"/>
                </a:solidFill>
                <a:latin typeface="Arial"/>
                <a:ea typeface="Arial"/>
                <a:cs typeface="Arial"/>
                <a:sym typeface="Arial"/>
              </a:rPr>
              <a:t>and relay can be called “gateway” instead</a:t>
            </a:r>
            <a:endParaRPr/>
          </a:p>
        </p:txBody>
      </p:sp>
      <p:sp>
        <p:nvSpPr>
          <p:cNvPr id="848" name="Google Shape;848;p67"/>
          <p:cNvSpPr/>
          <p:nvPr/>
        </p:nvSpPr>
        <p:spPr>
          <a:xfrm>
            <a:off x="1628072" y="2446382"/>
            <a:ext cx="910022" cy="318488"/>
          </a:xfrm>
          <a:prstGeom prst="rect">
            <a:avLst/>
          </a:prstGeom>
          <a:solidFill>
            <a:srgbClr val="C198E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Relay</a:t>
            </a:r>
            <a:endParaRPr b="0" i="0" sz="1000" u="none" cap="none" strike="noStrike">
              <a:solidFill>
                <a:srgbClr val="000000"/>
              </a:solidFill>
              <a:latin typeface="Arial"/>
              <a:ea typeface="Arial"/>
              <a:cs typeface="Arial"/>
              <a:sym typeface="Arial"/>
            </a:endParaRPr>
          </a:p>
        </p:txBody>
      </p:sp>
      <p:cxnSp>
        <p:nvCxnSpPr>
          <p:cNvPr id="849" name="Google Shape;849;p67"/>
          <p:cNvCxnSpPr>
            <a:stCxn id="822" idx="2"/>
            <a:endCxn id="837" idx="0"/>
          </p:cNvCxnSpPr>
          <p:nvPr/>
        </p:nvCxnSpPr>
        <p:spPr>
          <a:xfrm>
            <a:off x="2083084" y="1435180"/>
            <a:ext cx="0" cy="256500"/>
          </a:xfrm>
          <a:prstGeom prst="straightConnector1">
            <a:avLst/>
          </a:prstGeom>
          <a:noFill/>
          <a:ln cap="flat" cmpd="sng" w="9525">
            <a:solidFill>
              <a:srgbClr val="3B7FF2"/>
            </a:solidFill>
            <a:prstDash val="solid"/>
            <a:round/>
            <a:headEnd len="sm" w="sm" type="none"/>
            <a:tailEnd len="med" w="med" type="triangle"/>
          </a:ln>
        </p:spPr>
      </p:cxnSp>
      <p:cxnSp>
        <p:nvCxnSpPr>
          <p:cNvPr id="850" name="Google Shape;850;p67"/>
          <p:cNvCxnSpPr>
            <a:stCxn id="837" idx="2"/>
            <a:endCxn id="848" idx="0"/>
          </p:cNvCxnSpPr>
          <p:nvPr/>
        </p:nvCxnSpPr>
        <p:spPr>
          <a:xfrm>
            <a:off x="2083083" y="2106077"/>
            <a:ext cx="0" cy="340200"/>
          </a:xfrm>
          <a:prstGeom prst="straightConnector1">
            <a:avLst/>
          </a:prstGeom>
          <a:noFill/>
          <a:ln cap="flat" cmpd="sng" w="9525">
            <a:solidFill>
              <a:srgbClr val="3B7FF2"/>
            </a:solidFill>
            <a:prstDash val="solid"/>
            <a:round/>
            <a:headEnd len="sm" w="sm" type="none"/>
            <a:tailEnd len="med" w="med" type="triangle"/>
          </a:ln>
        </p:spPr>
      </p:cxnSp>
      <p:sp>
        <p:nvSpPr>
          <p:cNvPr id="851" name="Google Shape;851;p67"/>
          <p:cNvSpPr/>
          <p:nvPr/>
        </p:nvSpPr>
        <p:spPr>
          <a:xfrm rot="5400000">
            <a:off x="-214833" y="2287794"/>
            <a:ext cx="2831719" cy="1800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 https / socket.io / grpc</a:t>
            </a:r>
            <a:endParaRPr b="0" i="0" sz="1000" u="none" cap="none" strike="noStrike">
              <a:solidFill>
                <a:schemeClr val="dk1"/>
              </a:solidFill>
              <a:latin typeface="Calibri"/>
              <a:ea typeface="Calibri"/>
              <a:cs typeface="Calibri"/>
              <a:sym typeface="Calibri"/>
            </a:endParaRPr>
          </a:p>
        </p:txBody>
      </p:sp>
      <p:cxnSp>
        <p:nvCxnSpPr>
          <p:cNvPr id="852" name="Google Shape;852;p67"/>
          <p:cNvCxnSpPr>
            <a:stCxn id="837" idx="3"/>
          </p:cNvCxnSpPr>
          <p:nvPr/>
        </p:nvCxnSpPr>
        <p:spPr>
          <a:xfrm>
            <a:off x="2538093" y="1898927"/>
            <a:ext cx="320400" cy="0"/>
          </a:xfrm>
          <a:prstGeom prst="straightConnector1">
            <a:avLst/>
          </a:prstGeom>
          <a:noFill/>
          <a:ln cap="flat" cmpd="sng" w="9525">
            <a:solidFill>
              <a:srgbClr val="3B7FF2"/>
            </a:solidFill>
            <a:prstDash val="solid"/>
            <a:round/>
            <a:headEnd len="sm" w="sm" type="none"/>
            <a:tailEnd len="med" w="med" type="triangle"/>
          </a:ln>
        </p:spPr>
      </p:cxnSp>
      <p:cxnSp>
        <p:nvCxnSpPr>
          <p:cNvPr id="853" name="Google Shape;853;p67"/>
          <p:cNvCxnSpPr/>
          <p:nvPr/>
        </p:nvCxnSpPr>
        <p:spPr>
          <a:xfrm rot="10800000">
            <a:off x="1293239" y="1198558"/>
            <a:ext cx="334800" cy="0"/>
          </a:xfrm>
          <a:prstGeom prst="straightConnector1">
            <a:avLst/>
          </a:prstGeom>
          <a:noFill/>
          <a:ln cap="flat" cmpd="sng" w="9525">
            <a:solidFill>
              <a:schemeClr val="dk1"/>
            </a:solidFill>
            <a:prstDash val="solid"/>
            <a:round/>
            <a:headEnd len="sm" w="sm" type="none"/>
            <a:tailEnd len="sm" w="sm" type="none"/>
          </a:ln>
        </p:spPr>
      </p:cxnSp>
      <p:cxnSp>
        <p:nvCxnSpPr>
          <p:cNvPr id="854" name="Google Shape;854;p67"/>
          <p:cNvCxnSpPr>
            <a:stCxn id="848" idx="1"/>
          </p:cNvCxnSpPr>
          <p:nvPr/>
        </p:nvCxnSpPr>
        <p:spPr>
          <a:xfrm rot="10800000">
            <a:off x="1292072" y="2605626"/>
            <a:ext cx="336000" cy="0"/>
          </a:xfrm>
          <a:prstGeom prst="straightConnector1">
            <a:avLst/>
          </a:prstGeom>
          <a:noFill/>
          <a:ln cap="flat" cmpd="sng" w="9525">
            <a:solidFill>
              <a:schemeClr val="dk1"/>
            </a:solidFill>
            <a:prstDash val="solid"/>
            <a:round/>
            <a:headEnd len="sm" w="sm" type="none"/>
            <a:tailEnd len="sm" w="sm" type="none"/>
          </a:ln>
        </p:spPr>
      </p:cxnSp>
      <p:cxnSp>
        <p:nvCxnSpPr>
          <p:cNvPr id="855" name="Google Shape;855;p67"/>
          <p:cNvCxnSpPr>
            <a:stCxn id="834" idx="1"/>
          </p:cNvCxnSpPr>
          <p:nvPr/>
        </p:nvCxnSpPr>
        <p:spPr>
          <a:xfrm rot="10800000">
            <a:off x="1305572" y="3453750"/>
            <a:ext cx="322500" cy="0"/>
          </a:xfrm>
          <a:prstGeom prst="straightConnector1">
            <a:avLst/>
          </a:prstGeom>
          <a:noFill/>
          <a:ln cap="flat" cmpd="sng" w="9525">
            <a:solidFill>
              <a:schemeClr val="dk1"/>
            </a:solidFill>
            <a:prstDash val="solid"/>
            <a:round/>
            <a:headEnd len="sm" w="sm" type="none"/>
            <a:tailEnd len="med" w="med" type="triangle"/>
          </a:ln>
        </p:spPr>
      </p:cxnSp>
      <p:cxnSp>
        <p:nvCxnSpPr>
          <p:cNvPr id="856" name="Google Shape;856;p67"/>
          <p:cNvCxnSpPr>
            <a:endCxn id="857" idx="3"/>
          </p:cNvCxnSpPr>
          <p:nvPr/>
        </p:nvCxnSpPr>
        <p:spPr>
          <a:xfrm rot="10800000">
            <a:off x="631116" y="1198558"/>
            <a:ext cx="459600" cy="0"/>
          </a:xfrm>
          <a:prstGeom prst="straightConnector1">
            <a:avLst/>
          </a:prstGeom>
          <a:noFill/>
          <a:ln cap="flat" cmpd="sng" w="9525">
            <a:solidFill>
              <a:schemeClr val="dk1"/>
            </a:solidFill>
            <a:prstDash val="dashDot"/>
            <a:round/>
            <a:headEnd len="sm" w="sm" type="none"/>
            <a:tailEnd len="med" w="med" type="triangle"/>
          </a:ln>
        </p:spPr>
      </p:cxnSp>
      <p:cxnSp>
        <p:nvCxnSpPr>
          <p:cNvPr id="858" name="Google Shape;858;p67"/>
          <p:cNvCxnSpPr>
            <a:endCxn id="859" idx="3"/>
          </p:cNvCxnSpPr>
          <p:nvPr/>
        </p:nvCxnSpPr>
        <p:spPr>
          <a:xfrm flipH="1">
            <a:off x="631115" y="2605209"/>
            <a:ext cx="459600" cy="4500"/>
          </a:xfrm>
          <a:prstGeom prst="straightConnector1">
            <a:avLst/>
          </a:prstGeom>
          <a:noFill/>
          <a:ln cap="flat" cmpd="sng" w="9525">
            <a:solidFill>
              <a:schemeClr val="dk1"/>
            </a:solidFill>
            <a:prstDash val="dashDot"/>
            <a:round/>
            <a:headEnd len="sm" w="sm" type="none"/>
            <a:tailEnd len="med" w="med" type="triangle"/>
          </a:ln>
        </p:spPr>
      </p:cxnSp>
      <p:sp>
        <p:nvSpPr>
          <p:cNvPr id="857" name="Google Shape;857;p67"/>
          <p:cNvSpPr/>
          <p:nvPr/>
        </p:nvSpPr>
        <p:spPr>
          <a:xfrm>
            <a:off x="189265" y="987051"/>
            <a:ext cx="441851" cy="423014"/>
          </a:xfrm>
          <a:prstGeom prst="rect">
            <a:avLst/>
          </a:prstGeom>
          <a:solidFill>
            <a:srgbClr val="DAD9D6"/>
          </a:solidFill>
          <a:ln cap="flat" cmpd="sng" w="9525">
            <a:solidFill>
              <a:srgbClr val="B1B1A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api-client</a:t>
            </a:r>
            <a:endParaRPr b="0" i="0" sz="1400" u="none" cap="none" strike="noStrike">
              <a:solidFill>
                <a:srgbClr val="000000"/>
              </a:solidFill>
              <a:latin typeface="Arial"/>
              <a:ea typeface="Arial"/>
              <a:cs typeface="Arial"/>
              <a:sym typeface="Arial"/>
            </a:endParaRPr>
          </a:p>
        </p:txBody>
      </p:sp>
      <p:sp>
        <p:nvSpPr>
          <p:cNvPr id="859" name="Google Shape;859;p67"/>
          <p:cNvSpPr/>
          <p:nvPr/>
        </p:nvSpPr>
        <p:spPr>
          <a:xfrm>
            <a:off x="189264" y="2450465"/>
            <a:ext cx="441851" cy="318488"/>
          </a:xfrm>
          <a:prstGeom prst="rect">
            <a:avLst/>
          </a:prstGeom>
          <a:solidFill>
            <a:srgbClr val="C198E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Relay</a:t>
            </a:r>
            <a:endParaRPr b="0" i="0" sz="1400" u="none" cap="none" strike="noStrike">
              <a:solidFill>
                <a:srgbClr val="000000"/>
              </a:solidFill>
              <a:latin typeface="Arial"/>
              <a:ea typeface="Arial"/>
              <a:cs typeface="Arial"/>
              <a:sym typeface="Arial"/>
            </a:endParaRPr>
          </a:p>
        </p:txBody>
      </p:sp>
      <p:grpSp>
        <p:nvGrpSpPr>
          <p:cNvPr id="860" name="Google Shape;860;p67"/>
          <p:cNvGrpSpPr/>
          <p:nvPr/>
        </p:nvGrpSpPr>
        <p:grpSpPr>
          <a:xfrm>
            <a:off x="122431" y="1410065"/>
            <a:ext cx="583095" cy="942920"/>
            <a:chOff x="449334" y="3307336"/>
            <a:chExt cx="685800" cy="1166752"/>
          </a:xfrm>
        </p:grpSpPr>
        <p:sp>
          <p:nvSpPr>
            <p:cNvPr id="861" name="Google Shape;861;p67"/>
            <p:cNvSpPr txBox="1"/>
            <p:nvPr/>
          </p:nvSpPr>
          <p:spPr>
            <a:xfrm>
              <a:off x="458223" y="3943204"/>
              <a:ext cx="668022" cy="530884"/>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Arial"/>
                  <a:ea typeface="Arial"/>
                  <a:cs typeface="Arial"/>
                  <a:sym typeface="Arial"/>
                </a:rPr>
                <a:t>remote ledger nodes</a:t>
              </a:r>
              <a:endParaRPr b="0" i="0" sz="1000" u="none" cap="none" strike="noStrike">
                <a:solidFill>
                  <a:schemeClr val="dk1"/>
                </a:solidFill>
                <a:latin typeface="Arial"/>
                <a:ea typeface="Arial"/>
                <a:cs typeface="Arial"/>
                <a:sym typeface="Arial"/>
              </a:endParaRPr>
            </a:p>
          </p:txBody>
        </p:sp>
        <p:pic>
          <p:nvPicPr>
            <p:cNvPr descr="ネットワーク 枠線" id="862" name="Google Shape;862;p67"/>
            <p:cNvPicPr preferRelativeResize="0"/>
            <p:nvPr/>
          </p:nvPicPr>
          <p:blipFill rotWithShape="1">
            <a:blip r:embed="rId3">
              <a:alphaModFix/>
            </a:blip>
            <a:srcRect b="0" l="0" r="0" t="0"/>
            <a:stretch/>
          </p:blipFill>
          <p:spPr>
            <a:xfrm>
              <a:off x="449334" y="3307336"/>
              <a:ext cx="685800" cy="685800"/>
            </a:xfrm>
            <a:prstGeom prst="rect">
              <a:avLst/>
            </a:prstGeom>
            <a:noFill/>
            <a:ln>
              <a:noFill/>
            </a:ln>
          </p:spPr>
        </p:pic>
      </p:grpSp>
      <p:cxnSp>
        <p:nvCxnSpPr>
          <p:cNvPr id="863" name="Google Shape;863;p67"/>
          <p:cNvCxnSpPr/>
          <p:nvPr/>
        </p:nvCxnSpPr>
        <p:spPr>
          <a:xfrm>
            <a:off x="4421139" y="1274805"/>
            <a:ext cx="705600" cy="0"/>
          </a:xfrm>
          <a:prstGeom prst="straightConnector1">
            <a:avLst/>
          </a:prstGeom>
          <a:noFill/>
          <a:ln cap="flat" cmpd="sng" w="9525">
            <a:solidFill>
              <a:schemeClr val="dk1"/>
            </a:solidFill>
            <a:prstDash val="solid"/>
            <a:round/>
            <a:headEnd len="sm" w="sm" type="none"/>
            <a:tailEnd len="med" w="med" type="triangle"/>
          </a:ln>
        </p:spPr>
      </p:cxnSp>
      <p:cxnSp>
        <p:nvCxnSpPr>
          <p:cNvPr id="864" name="Google Shape;864;p67"/>
          <p:cNvCxnSpPr/>
          <p:nvPr/>
        </p:nvCxnSpPr>
        <p:spPr>
          <a:xfrm>
            <a:off x="4421639" y="3311776"/>
            <a:ext cx="705600" cy="0"/>
          </a:xfrm>
          <a:prstGeom prst="straightConnector1">
            <a:avLst/>
          </a:prstGeom>
          <a:noFill/>
          <a:ln cap="flat" cmpd="sng" w="9525">
            <a:solidFill>
              <a:schemeClr val="dk1"/>
            </a:solidFill>
            <a:prstDash val="solid"/>
            <a:round/>
            <a:headEnd len="sm" w="sm" type="none"/>
            <a:tailEnd len="med" w="med" type="triangle"/>
          </a:ln>
        </p:spPr>
      </p:cxnSp>
      <p:sp>
        <p:nvSpPr>
          <p:cNvPr id="865" name="Google Shape;865;p67"/>
          <p:cNvSpPr/>
          <p:nvPr/>
        </p:nvSpPr>
        <p:spPr>
          <a:xfrm rot="5400000">
            <a:off x="3554186" y="2117843"/>
            <a:ext cx="2491814" cy="1800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 https / socket.io / grpc</a:t>
            </a:r>
            <a:endParaRPr b="0" i="0" sz="1000" u="none" cap="none" strike="noStrike">
              <a:solidFill>
                <a:schemeClr val="dk1"/>
              </a:solidFill>
              <a:latin typeface="Calibri"/>
              <a:ea typeface="Calibri"/>
              <a:cs typeface="Calibri"/>
              <a:sym typeface="Calibri"/>
            </a:endParaRPr>
          </a:p>
        </p:txBody>
      </p:sp>
      <p:grpSp>
        <p:nvGrpSpPr>
          <p:cNvPr id="866" name="Google Shape;866;p67"/>
          <p:cNvGrpSpPr/>
          <p:nvPr/>
        </p:nvGrpSpPr>
        <p:grpSpPr>
          <a:xfrm>
            <a:off x="6980542" y="613028"/>
            <a:ext cx="1335309" cy="3189629"/>
            <a:chOff x="6978110" y="1900082"/>
            <a:chExt cx="1335309" cy="3189629"/>
          </a:xfrm>
        </p:grpSpPr>
        <p:sp>
          <p:nvSpPr>
            <p:cNvPr id="867" name="Google Shape;867;p67"/>
            <p:cNvSpPr/>
            <p:nvPr/>
          </p:nvSpPr>
          <p:spPr>
            <a:xfrm>
              <a:off x="6978110" y="1900082"/>
              <a:ext cx="1335309" cy="3189629"/>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ja" sz="1200" u="none" cap="none" strike="noStrike">
                  <a:solidFill>
                    <a:schemeClr val="dk1"/>
                  </a:solidFill>
                  <a:latin typeface="Calibri"/>
                  <a:ea typeface="Calibri"/>
                  <a:cs typeface="Calibri"/>
                  <a:sym typeface="Calibri"/>
                </a:rPr>
                <a:t>Validator</a:t>
              </a:r>
              <a:endParaRPr b="0" i="0" sz="1200" u="none" cap="none" strike="noStrike">
                <a:solidFill>
                  <a:schemeClr val="dk1"/>
                </a:solidFill>
                <a:latin typeface="Calibri"/>
                <a:ea typeface="Calibri"/>
                <a:cs typeface="Calibri"/>
                <a:sym typeface="Calibri"/>
              </a:endParaRPr>
            </a:p>
          </p:txBody>
        </p:sp>
        <p:sp>
          <p:nvSpPr>
            <p:cNvPr id="868" name="Google Shape;868;p67"/>
            <p:cNvSpPr/>
            <p:nvPr/>
          </p:nvSpPr>
          <p:spPr>
            <a:xfrm>
              <a:off x="7106240" y="2222124"/>
              <a:ext cx="1073340" cy="1735641"/>
            </a:xfrm>
            <a:prstGeom prst="rect">
              <a:avLst/>
            </a:prstGeom>
            <a:solidFill>
              <a:srgbClr val="DAD9D6"/>
            </a:solidFill>
            <a:ln cap="flat" cmpd="sng" w="9525">
              <a:solidFill>
                <a:srgbClr val="B1B1A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Contracts</a:t>
              </a:r>
              <a:endParaRPr b="0" i="0" sz="1000" u="none" cap="none" strike="noStrike">
                <a:solidFill>
                  <a:schemeClr val="dk1"/>
                </a:solidFill>
                <a:latin typeface="Calibri"/>
                <a:ea typeface="Calibri"/>
                <a:cs typeface="Calibri"/>
                <a:sym typeface="Calibri"/>
              </a:endParaRPr>
            </a:p>
          </p:txBody>
        </p:sp>
        <p:sp>
          <p:nvSpPr>
            <p:cNvPr id="869" name="Google Shape;869;p67"/>
            <p:cNvSpPr/>
            <p:nvPr/>
          </p:nvSpPr>
          <p:spPr>
            <a:xfrm>
              <a:off x="7189200" y="2444845"/>
              <a:ext cx="918000" cy="198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lockAsset</a:t>
              </a:r>
              <a:endParaRPr b="0" i="0" sz="1000" u="none" cap="none" strike="noStrike">
                <a:solidFill>
                  <a:srgbClr val="FFFFFF"/>
                </a:solidFill>
                <a:latin typeface="Calibri"/>
                <a:ea typeface="Calibri"/>
                <a:cs typeface="Calibri"/>
                <a:sym typeface="Calibri"/>
              </a:endParaRPr>
            </a:p>
          </p:txBody>
        </p:sp>
        <p:sp>
          <p:nvSpPr>
            <p:cNvPr id="870" name="Google Shape;870;p67"/>
            <p:cNvSpPr/>
            <p:nvPr/>
          </p:nvSpPr>
          <p:spPr>
            <a:xfrm>
              <a:off x="7189200" y="2946298"/>
              <a:ext cx="918000" cy="198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claimAsset</a:t>
              </a:r>
              <a:endParaRPr b="0" i="0" sz="1000" u="none" cap="none" strike="noStrike">
                <a:solidFill>
                  <a:srgbClr val="FFFFFF"/>
                </a:solidFill>
                <a:latin typeface="Calibri"/>
                <a:ea typeface="Calibri"/>
                <a:cs typeface="Calibri"/>
                <a:sym typeface="Calibri"/>
              </a:endParaRPr>
            </a:p>
          </p:txBody>
        </p:sp>
        <p:sp>
          <p:nvSpPr>
            <p:cNvPr id="871" name="Google Shape;871;p67"/>
            <p:cNvSpPr/>
            <p:nvPr/>
          </p:nvSpPr>
          <p:spPr>
            <a:xfrm>
              <a:off x="7189200" y="2695703"/>
              <a:ext cx="918000" cy="198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pledgeAsset</a:t>
              </a:r>
              <a:endParaRPr b="0" i="0" sz="1000" u="none" cap="none" strike="noStrike">
                <a:solidFill>
                  <a:srgbClr val="FFFFFF"/>
                </a:solidFill>
                <a:latin typeface="Calibri"/>
                <a:ea typeface="Calibri"/>
                <a:cs typeface="Calibri"/>
                <a:sym typeface="Calibri"/>
              </a:endParaRPr>
            </a:p>
          </p:txBody>
        </p:sp>
        <p:sp>
          <p:nvSpPr>
            <p:cNvPr id="872" name="Google Shape;872;p67"/>
            <p:cNvSpPr/>
            <p:nvPr/>
          </p:nvSpPr>
          <p:spPr>
            <a:xfrm>
              <a:off x="7189200" y="3193978"/>
              <a:ext cx="918000" cy="198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generateProof</a:t>
              </a:r>
              <a:endParaRPr b="0" i="0" sz="1000" u="none" cap="none" strike="noStrike">
                <a:solidFill>
                  <a:srgbClr val="FFFFFF"/>
                </a:solidFill>
                <a:latin typeface="Calibri"/>
                <a:ea typeface="Calibri"/>
                <a:cs typeface="Calibri"/>
                <a:sym typeface="Calibri"/>
              </a:endParaRPr>
            </a:p>
          </p:txBody>
        </p:sp>
        <p:sp>
          <p:nvSpPr>
            <p:cNvPr id="873" name="Google Shape;873;p67"/>
            <p:cNvSpPr/>
            <p:nvPr/>
          </p:nvSpPr>
          <p:spPr>
            <a:xfrm>
              <a:off x="7189200" y="3443540"/>
              <a:ext cx="918000" cy="198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verifyProof</a:t>
              </a:r>
              <a:endParaRPr b="0" i="0" sz="1000" u="none" cap="none" strike="noStrike">
                <a:solidFill>
                  <a:srgbClr val="FFFFFF"/>
                </a:solidFill>
                <a:latin typeface="Calibri"/>
                <a:ea typeface="Calibri"/>
                <a:cs typeface="Calibri"/>
                <a:sym typeface="Calibri"/>
              </a:endParaRPr>
            </a:p>
          </p:txBody>
        </p:sp>
        <p:sp>
          <p:nvSpPr>
            <p:cNvPr id="874" name="Google Shape;874;p67"/>
            <p:cNvSpPr/>
            <p:nvPr/>
          </p:nvSpPr>
          <p:spPr>
            <a:xfrm>
              <a:off x="7189200" y="3687651"/>
              <a:ext cx="918000" cy="198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accessControl</a:t>
              </a:r>
              <a:endParaRPr b="0" i="0" sz="1000" u="none" cap="none" strike="noStrike">
                <a:solidFill>
                  <a:srgbClr val="FFFFFF"/>
                </a:solidFill>
                <a:latin typeface="Calibri"/>
                <a:ea typeface="Calibri"/>
                <a:cs typeface="Calibri"/>
                <a:sym typeface="Calibri"/>
              </a:endParaRPr>
            </a:p>
          </p:txBody>
        </p:sp>
        <p:sp>
          <p:nvSpPr>
            <p:cNvPr id="875" name="Google Shape;875;p67"/>
            <p:cNvSpPr/>
            <p:nvPr/>
          </p:nvSpPr>
          <p:spPr>
            <a:xfrm>
              <a:off x="7106240" y="4051895"/>
              <a:ext cx="1073340" cy="961616"/>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Nodes</a:t>
              </a:r>
              <a:endParaRPr b="0" i="0" sz="1000" u="none" cap="none" strike="noStrike">
                <a:solidFill>
                  <a:schemeClr val="dk1"/>
                </a:solidFill>
                <a:latin typeface="Calibri"/>
                <a:ea typeface="Calibri"/>
                <a:cs typeface="Calibri"/>
                <a:sym typeface="Calibri"/>
              </a:endParaRPr>
            </a:p>
          </p:txBody>
        </p:sp>
        <p:sp>
          <p:nvSpPr>
            <p:cNvPr id="876" name="Google Shape;876;p67"/>
            <p:cNvSpPr/>
            <p:nvPr/>
          </p:nvSpPr>
          <p:spPr>
            <a:xfrm>
              <a:off x="7205657" y="4274331"/>
              <a:ext cx="841063" cy="169404"/>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Node 1</a:t>
              </a:r>
              <a:endParaRPr b="0" i="0" sz="1000" u="none" cap="none" strike="noStrike">
                <a:solidFill>
                  <a:srgbClr val="FFFFFF"/>
                </a:solidFill>
                <a:latin typeface="Calibri"/>
                <a:ea typeface="Calibri"/>
                <a:cs typeface="Calibri"/>
                <a:sym typeface="Calibri"/>
              </a:endParaRPr>
            </a:p>
          </p:txBody>
        </p:sp>
        <p:sp>
          <p:nvSpPr>
            <p:cNvPr id="877" name="Google Shape;877;p67"/>
            <p:cNvSpPr/>
            <p:nvPr/>
          </p:nvSpPr>
          <p:spPr>
            <a:xfrm>
              <a:off x="7205657" y="4504672"/>
              <a:ext cx="841063" cy="169404"/>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Node 2</a:t>
              </a:r>
              <a:endParaRPr b="0" i="0" sz="1000" u="none" cap="none" strike="noStrike">
                <a:solidFill>
                  <a:srgbClr val="FFFFFF"/>
                </a:solidFill>
                <a:latin typeface="Calibri"/>
                <a:ea typeface="Calibri"/>
                <a:cs typeface="Calibri"/>
                <a:sym typeface="Calibri"/>
              </a:endParaRPr>
            </a:p>
          </p:txBody>
        </p:sp>
        <p:cxnSp>
          <p:nvCxnSpPr>
            <p:cNvPr id="878" name="Google Shape;878;p67"/>
            <p:cNvCxnSpPr/>
            <p:nvPr/>
          </p:nvCxnSpPr>
          <p:spPr>
            <a:xfrm>
              <a:off x="7647889" y="4754716"/>
              <a:ext cx="0" cy="180000"/>
            </a:xfrm>
            <a:prstGeom prst="straightConnector1">
              <a:avLst/>
            </a:prstGeom>
            <a:noFill/>
            <a:ln cap="flat" cmpd="sng" w="9525">
              <a:solidFill>
                <a:schemeClr val="dk1"/>
              </a:solidFill>
              <a:prstDash val="dash"/>
              <a:round/>
              <a:headEnd len="sm" w="sm" type="none"/>
              <a:tailEnd len="sm" w="sm" type="none"/>
            </a:ln>
          </p:spPr>
        </p:cxnSp>
      </p:grpSp>
      <p:cxnSp>
        <p:nvCxnSpPr>
          <p:cNvPr id="879" name="Google Shape;879;p67"/>
          <p:cNvCxnSpPr/>
          <p:nvPr/>
        </p:nvCxnSpPr>
        <p:spPr>
          <a:xfrm>
            <a:off x="6437115" y="1425482"/>
            <a:ext cx="684000" cy="0"/>
          </a:xfrm>
          <a:prstGeom prst="straightConnector1">
            <a:avLst/>
          </a:prstGeom>
          <a:noFill/>
          <a:ln cap="flat" cmpd="sng" w="9525">
            <a:solidFill>
              <a:schemeClr val="dk1"/>
            </a:solidFill>
            <a:prstDash val="solid"/>
            <a:round/>
            <a:headEnd len="sm" w="sm" type="none"/>
            <a:tailEnd len="med" w="med" type="triangle"/>
          </a:ln>
        </p:spPr>
      </p:cxnSp>
      <p:sp>
        <p:nvSpPr>
          <p:cNvPr id="880" name="Google Shape;880;p67"/>
          <p:cNvSpPr/>
          <p:nvPr/>
        </p:nvSpPr>
        <p:spPr>
          <a:xfrm rot="5400000">
            <a:off x="5536927" y="2121596"/>
            <a:ext cx="2491814" cy="1800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 https / socket.io / grpc</a:t>
            </a:r>
            <a:endParaRPr b="0" i="0" sz="1000" u="none" cap="none" strike="noStrike">
              <a:solidFill>
                <a:schemeClr val="dk1"/>
              </a:solidFill>
              <a:latin typeface="Calibri"/>
              <a:ea typeface="Calibri"/>
              <a:cs typeface="Calibri"/>
              <a:sym typeface="Calibri"/>
            </a:endParaRPr>
          </a:p>
        </p:txBody>
      </p:sp>
      <p:sp>
        <p:nvSpPr>
          <p:cNvPr id="881" name="Google Shape;881;p67"/>
          <p:cNvSpPr/>
          <p:nvPr/>
        </p:nvSpPr>
        <p:spPr>
          <a:xfrm>
            <a:off x="1380480" y="349985"/>
            <a:ext cx="7014828" cy="3769821"/>
          </a:xfrm>
          <a:prstGeom prst="roundRect">
            <a:avLst>
              <a:gd fmla="val 2617" name="adj"/>
            </a:avLst>
          </a:prstGeom>
          <a:noFill/>
          <a:ln cap="flat" cmpd="sng" w="9525">
            <a:solidFill>
              <a:srgbClr val="91A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2" name="Google Shape;882;p67"/>
          <p:cNvSpPr txBox="1"/>
          <p:nvPr/>
        </p:nvSpPr>
        <p:spPr>
          <a:xfrm>
            <a:off x="4032560" y="4521416"/>
            <a:ext cx="107888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 sz="1400" u="none" cap="none" strike="noStrike">
                <a:solidFill>
                  <a:srgbClr val="FF0000"/>
                </a:solidFill>
                <a:latin typeface="Arial"/>
                <a:ea typeface="Arial"/>
                <a:cs typeface="Arial"/>
                <a:sym typeface="Arial"/>
              </a:rPr>
              <a:t>Discuss</a:t>
            </a:r>
            <a:endParaRPr/>
          </a:p>
        </p:txBody>
      </p:sp>
      <p:cxnSp>
        <p:nvCxnSpPr>
          <p:cNvPr id="883" name="Google Shape;883;p67"/>
          <p:cNvCxnSpPr>
            <a:stCxn id="882" idx="0"/>
          </p:cNvCxnSpPr>
          <p:nvPr/>
        </p:nvCxnSpPr>
        <p:spPr>
          <a:xfrm flipH="1" rot="10800000">
            <a:off x="4572000" y="3422816"/>
            <a:ext cx="693300" cy="1098600"/>
          </a:xfrm>
          <a:prstGeom prst="straightConnector1">
            <a:avLst/>
          </a:prstGeom>
          <a:noFill/>
          <a:ln cap="flat" cmpd="sng" w="9525">
            <a:solidFill>
              <a:srgbClr val="FF0000"/>
            </a:solidFill>
            <a:prstDash val="solid"/>
            <a:round/>
            <a:headEnd len="sm" w="sm" type="none"/>
            <a:tailEnd len="med" w="med" type="triangle"/>
          </a:ln>
        </p:spPr>
      </p:cxnSp>
      <p:cxnSp>
        <p:nvCxnSpPr>
          <p:cNvPr id="884" name="Google Shape;884;p67"/>
          <p:cNvCxnSpPr>
            <a:stCxn id="882" idx="0"/>
          </p:cNvCxnSpPr>
          <p:nvPr/>
        </p:nvCxnSpPr>
        <p:spPr>
          <a:xfrm flipH="1" rot="10800000">
            <a:off x="4572000" y="3605516"/>
            <a:ext cx="2619600" cy="915900"/>
          </a:xfrm>
          <a:prstGeom prst="straightConnector1">
            <a:avLst/>
          </a:prstGeom>
          <a:noFill/>
          <a:ln cap="flat" cmpd="sng" w="9525">
            <a:solidFill>
              <a:srgbClr val="FF0000"/>
            </a:solidFill>
            <a:prstDash val="solid"/>
            <a:round/>
            <a:headEnd len="sm" w="sm" type="none"/>
            <a:tailEnd len="med" w="med" type="triangle"/>
          </a:ln>
        </p:spPr>
      </p:cxnSp>
      <p:cxnSp>
        <p:nvCxnSpPr>
          <p:cNvPr id="885" name="Google Shape;885;p67"/>
          <p:cNvCxnSpPr>
            <a:stCxn id="886" idx="2"/>
          </p:cNvCxnSpPr>
          <p:nvPr/>
        </p:nvCxnSpPr>
        <p:spPr>
          <a:xfrm>
            <a:off x="1740857" y="454212"/>
            <a:ext cx="30000" cy="558900"/>
          </a:xfrm>
          <a:prstGeom prst="straightConnector1">
            <a:avLst/>
          </a:prstGeom>
          <a:noFill/>
          <a:ln cap="flat" cmpd="sng" w="9525">
            <a:solidFill>
              <a:srgbClr val="FF0000"/>
            </a:solidFill>
            <a:prstDash val="solid"/>
            <a:round/>
            <a:headEnd len="sm" w="sm" type="none"/>
            <a:tailEnd len="med" w="med" type="triangle"/>
          </a:ln>
        </p:spPr>
      </p:cxnSp>
      <p:cxnSp>
        <p:nvCxnSpPr>
          <p:cNvPr id="887" name="Google Shape;887;p67"/>
          <p:cNvCxnSpPr>
            <a:stCxn id="886" idx="2"/>
          </p:cNvCxnSpPr>
          <p:nvPr/>
        </p:nvCxnSpPr>
        <p:spPr>
          <a:xfrm>
            <a:off x="1740857" y="454212"/>
            <a:ext cx="1413900" cy="786000"/>
          </a:xfrm>
          <a:prstGeom prst="straightConnector1">
            <a:avLst/>
          </a:prstGeom>
          <a:noFill/>
          <a:ln cap="flat" cmpd="sng" w="9525">
            <a:solidFill>
              <a:srgbClr val="FF0000"/>
            </a:solidFill>
            <a:prstDash val="solid"/>
            <a:round/>
            <a:headEnd len="sm" w="sm" type="none"/>
            <a:tailEnd len="med" w="med" type="triangle"/>
          </a:ln>
        </p:spPr>
      </p:cxnSp>
      <p:sp>
        <p:nvSpPr>
          <p:cNvPr id="886" name="Google Shape;886;p67"/>
          <p:cNvSpPr txBox="1"/>
          <p:nvPr/>
        </p:nvSpPr>
        <p:spPr>
          <a:xfrm>
            <a:off x="1201417" y="146435"/>
            <a:ext cx="107888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ja" sz="1400" u="none" cap="none" strike="noStrike">
                <a:solidFill>
                  <a:srgbClr val="FF0000"/>
                </a:solidFill>
                <a:latin typeface="Arial"/>
                <a:ea typeface="Arial"/>
                <a:cs typeface="Arial"/>
                <a:sym typeface="Arial"/>
              </a:rPr>
              <a:t>Discuss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type="title"/>
          </p:nvPr>
        </p:nvSpPr>
        <p:spPr>
          <a:xfrm>
            <a:off x="116648" y="13692"/>
            <a:ext cx="7886700" cy="629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A new proposed API design [1/2] </a:t>
            </a:r>
            <a:endParaRPr/>
          </a:p>
        </p:txBody>
      </p:sp>
      <p:sp>
        <p:nvSpPr>
          <p:cNvPr id="200" name="Google Shape;200;p41"/>
          <p:cNvSpPr/>
          <p:nvPr/>
        </p:nvSpPr>
        <p:spPr>
          <a:xfrm>
            <a:off x="324046" y="1564480"/>
            <a:ext cx="3715800" cy="28779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41"/>
          <p:cNvSpPr txBox="1"/>
          <p:nvPr/>
        </p:nvSpPr>
        <p:spPr>
          <a:xfrm>
            <a:off x="1539350" y="1305690"/>
            <a:ext cx="13575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cactus-node-server</a:t>
            </a:r>
            <a:endParaRPr sz="1100">
              <a:solidFill>
                <a:schemeClr val="dk1"/>
              </a:solidFill>
              <a:latin typeface="Arial"/>
              <a:ea typeface="Arial"/>
              <a:cs typeface="Arial"/>
              <a:sym typeface="Arial"/>
            </a:endParaRPr>
          </a:p>
        </p:txBody>
      </p:sp>
      <p:sp>
        <p:nvSpPr>
          <p:cNvPr id="202" name="Google Shape;202;p41"/>
          <p:cNvSpPr/>
          <p:nvPr/>
        </p:nvSpPr>
        <p:spPr>
          <a:xfrm>
            <a:off x="4800880" y="1571623"/>
            <a:ext cx="1839600" cy="28710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41"/>
          <p:cNvSpPr txBox="1"/>
          <p:nvPr/>
        </p:nvSpPr>
        <p:spPr>
          <a:xfrm>
            <a:off x="4617678" y="1324332"/>
            <a:ext cx="21078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connector of each ledger</a:t>
            </a:r>
            <a:endParaRPr sz="1100">
              <a:solidFill>
                <a:schemeClr val="dk1"/>
              </a:solidFill>
              <a:latin typeface="Arial"/>
              <a:ea typeface="Arial"/>
              <a:cs typeface="Arial"/>
              <a:sym typeface="Arial"/>
            </a:endParaRPr>
          </a:p>
        </p:txBody>
      </p:sp>
      <p:sp>
        <p:nvSpPr>
          <p:cNvPr id="204" name="Google Shape;204;p41"/>
          <p:cNvSpPr txBox="1"/>
          <p:nvPr/>
        </p:nvSpPr>
        <p:spPr>
          <a:xfrm>
            <a:off x="7326561" y="1783919"/>
            <a:ext cx="8718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node</a:t>
            </a:r>
            <a:endParaRPr sz="1100">
              <a:solidFill>
                <a:schemeClr val="dk1"/>
              </a:solidFill>
              <a:latin typeface="Arial"/>
              <a:ea typeface="Arial"/>
              <a:cs typeface="Arial"/>
              <a:sym typeface="Arial"/>
            </a:endParaRPr>
          </a:p>
        </p:txBody>
      </p:sp>
      <p:cxnSp>
        <p:nvCxnSpPr>
          <p:cNvPr id="205" name="Google Shape;205;p41"/>
          <p:cNvCxnSpPr/>
          <p:nvPr/>
        </p:nvCxnSpPr>
        <p:spPr>
          <a:xfrm>
            <a:off x="3899726" y="2498612"/>
            <a:ext cx="1033800" cy="720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cxnSp>
        <p:nvCxnSpPr>
          <p:cNvPr id="206" name="Google Shape;206;p41"/>
          <p:cNvCxnSpPr/>
          <p:nvPr/>
        </p:nvCxnSpPr>
        <p:spPr>
          <a:xfrm rot="10800000">
            <a:off x="3891704" y="2651439"/>
            <a:ext cx="1024500" cy="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cxnSp>
        <p:nvCxnSpPr>
          <p:cNvPr id="207" name="Google Shape;207;p41"/>
          <p:cNvCxnSpPr/>
          <p:nvPr/>
        </p:nvCxnSpPr>
        <p:spPr>
          <a:xfrm>
            <a:off x="6511808" y="2336057"/>
            <a:ext cx="866100" cy="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sp>
        <p:nvSpPr>
          <p:cNvPr id="208" name="Google Shape;208;p41"/>
          <p:cNvSpPr txBox="1"/>
          <p:nvPr/>
        </p:nvSpPr>
        <p:spPr>
          <a:xfrm>
            <a:off x="6682232" y="2132063"/>
            <a:ext cx="5088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Arial"/>
                <a:ea typeface="Arial"/>
                <a:cs typeface="Arial"/>
                <a:sym typeface="Arial"/>
              </a:rPr>
              <a:t>request</a:t>
            </a:r>
            <a:endParaRPr sz="800">
              <a:solidFill>
                <a:schemeClr val="dk1"/>
              </a:solidFill>
              <a:latin typeface="Arial"/>
              <a:ea typeface="Arial"/>
              <a:cs typeface="Arial"/>
              <a:sym typeface="Arial"/>
            </a:endParaRPr>
          </a:p>
        </p:txBody>
      </p:sp>
      <p:sp>
        <p:nvSpPr>
          <p:cNvPr id="209" name="Google Shape;209;p41"/>
          <p:cNvSpPr/>
          <p:nvPr/>
        </p:nvSpPr>
        <p:spPr>
          <a:xfrm>
            <a:off x="620756" y="1656785"/>
            <a:ext cx="984000" cy="1616100"/>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Business</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logic</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plugin</a:t>
            </a:r>
            <a:endParaRPr b="0" i="0" sz="1100" u="none" cap="none" strike="noStrike">
              <a:solidFill>
                <a:srgbClr val="000000"/>
              </a:solidFill>
              <a:latin typeface="Arial"/>
              <a:ea typeface="Arial"/>
              <a:cs typeface="Arial"/>
              <a:sym typeface="Arial"/>
            </a:endParaRPr>
          </a:p>
        </p:txBody>
      </p:sp>
      <p:grpSp>
        <p:nvGrpSpPr>
          <p:cNvPr id="210" name="Google Shape;210;p41"/>
          <p:cNvGrpSpPr/>
          <p:nvPr/>
        </p:nvGrpSpPr>
        <p:grpSpPr>
          <a:xfrm>
            <a:off x="1587160" y="2298442"/>
            <a:ext cx="516114" cy="121444"/>
            <a:chOff x="2030576" y="2894985"/>
            <a:chExt cx="1378510" cy="161925"/>
          </a:xfrm>
        </p:grpSpPr>
        <p:cxnSp>
          <p:nvCxnSpPr>
            <p:cNvPr id="211" name="Google Shape;211;p41"/>
            <p:cNvCxnSpPr/>
            <p:nvPr/>
          </p:nvCxnSpPr>
          <p:spPr>
            <a:xfrm>
              <a:off x="2030576" y="2894985"/>
              <a:ext cx="1378500" cy="960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cxnSp>
          <p:nvCxnSpPr>
            <p:cNvPr id="212" name="Google Shape;212;p41"/>
            <p:cNvCxnSpPr/>
            <p:nvPr/>
          </p:nvCxnSpPr>
          <p:spPr>
            <a:xfrm rot="10800000">
              <a:off x="2030586" y="3056910"/>
              <a:ext cx="1378500" cy="0"/>
            </a:xfrm>
            <a:prstGeom prst="straightConnector1">
              <a:avLst/>
            </a:prstGeom>
            <a:gradFill>
              <a:gsLst>
                <a:gs pos="0">
                  <a:srgbClr val="FFFFFF"/>
                </a:gs>
                <a:gs pos="100000">
                  <a:srgbClr val="CACAC7"/>
                </a:gs>
              </a:gsLst>
              <a:lin ang="5400012" scaled="0"/>
            </a:gradFill>
            <a:ln cap="flat" cmpd="sng" w="9525">
              <a:solidFill>
                <a:srgbClr val="57564F"/>
              </a:solidFill>
              <a:prstDash val="dash"/>
              <a:round/>
              <a:headEnd len="sm" w="sm" type="none"/>
              <a:tailEnd len="med" w="med" type="triangle"/>
            </a:ln>
          </p:spPr>
        </p:cxnSp>
      </p:grpSp>
      <p:sp>
        <p:nvSpPr>
          <p:cNvPr id="213" name="Google Shape;213;p41"/>
          <p:cNvSpPr/>
          <p:nvPr/>
        </p:nvSpPr>
        <p:spPr>
          <a:xfrm rot="5400000">
            <a:off x="2676524" y="2914765"/>
            <a:ext cx="2877900" cy="1701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 grpc</a:t>
            </a:r>
            <a:endParaRPr b="0" i="0" sz="1100" u="none" cap="none" strike="noStrike">
              <a:solidFill>
                <a:srgbClr val="000000"/>
              </a:solidFill>
              <a:latin typeface="Arial"/>
              <a:ea typeface="Arial"/>
              <a:cs typeface="Arial"/>
              <a:sym typeface="Arial"/>
            </a:endParaRPr>
          </a:p>
        </p:txBody>
      </p:sp>
      <p:sp>
        <p:nvSpPr>
          <p:cNvPr id="214" name="Google Shape;214;p41"/>
          <p:cNvSpPr/>
          <p:nvPr/>
        </p:nvSpPr>
        <p:spPr>
          <a:xfrm rot="5400000">
            <a:off x="3280996" y="2920273"/>
            <a:ext cx="2867400" cy="1701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/grpc</a:t>
            </a:r>
            <a:endParaRPr b="0" i="0" sz="1100" u="none" cap="none" strike="noStrike">
              <a:solidFill>
                <a:srgbClr val="000000"/>
              </a:solidFill>
              <a:latin typeface="Arial"/>
              <a:ea typeface="Arial"/>
              <a:cs typeface="Arial"/>
              <a:sym typeface="Arial"/>
            </a:endParaRPr>
          </a:p>
        </p:txBody>
      </p:sp>
      <p:sp>
        <p:nvSpPr>
          <p:cNvPr id="215" name="Google Shape;215;p41"/>
          <p:cNvSpPr/>
          <p:nvPr/>
        </p:nvSpPr>
        <p:spPr>
          <a:xfrm>
            <a:off x="2104373" y="1664329"/>
            <a:ext cx="1787400" cy="2731500"/>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api-client</a:t>
            </a:r>
            <a:endParaRPr sz="1100">
              <a:solidFill>
                <a:srgbClr val="000000"/>
              </a:solidFill>
              <a:latin typeface="Arial"/>
              <a:ea typeface="Arial"/>
              <a:cs typeface="Arial"/>
              <a:sym typeface="Arial"/>
            </a:endParaRPr>
          </a:p>
        </p:txBody>
      </p:sp>
      <p:sp>
        <p:nvSpPr>
          <p:cNvPr id="216" name="Google Shape;216;p41"/>
          <p:cNvSpPr/>
          <p:nvPr/>
        </p:nvSpPr>
        <p:spPr>
          <a:xfrm>
            <a:off x="4911593" y="1677513"/>
            <a:ext cx="530100" cy="1718100"/>
          </a:xfrm>
          <a:prstGeom prst="rect">
            <a:avLst/>
          </a:prstGeom>
          <a:solidFill>
            <a:srgbClr val="DAD9D6"/>
          </a:solidFill>
          <a:ln cap="flat" cmpd="sng" w="9525">
            <a:solidFill>
              <a:srgbClr val="B1B1A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Protocol</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Adapter</a:t>
            </a:r>
            <a:endParaRPr b="0" i="0" sz="1100" u="none" cap="none" strike="noStrike">
              <a:solidFill>
                <a:srgbClr val="000000"/>
              </a:solidFill>
              <a:latin typeface="Arial"/>
              <a:ea typeface="Arial"/>
              <a:cs typeface="Arial"/>
              <a:sym typeface="Arial"/>
            </a:endParaRPr>
          </a:p>
        </p:txBody>
      </p:sp>
      <p:sp>
        <p:nvSpPr>
          <p:cNvPr id="217" name="Google Shape;217;p41"/>
          <p:cNvSpPr/>
          <p:nvPr/>
        </p:nvSpPr>
        <p:spPr>
          <a:xfrm>
            <a:off x="4949790" y="3553634"/>
            <a:ext cx="1575000" cy="842100"/>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openAPI SDK</a:t>
            </a:r>
            <a:endParaRPr sz="1100">
              <a:solidFill>
                <a:srgbClr val="000000"/>
              </a:solidFill>
              <a:latin typeface="Arial"/>
              <a:ea typeface="Arial"/>
              <a:cs typeface="Arial"/>
              <a:sym typeface="Arial"/>
            </a:endParaRPr>
          </a:p>
        </p:txBody>
      </p:sp>
      <p:sp>
        <p:nvSpPr>
          <p:cNvPr id="218" name="Google Shape;218;p41"/>
          <p:cNvSpPr/>
          <p:nvPr/>
        </p:nvSpPr>
        <p:spPr>
          <a:xfrm>
            <a:off x="4980460" y="3781249"/>
            <a:ext cx="1511100" cy="2253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API 1 (depends on each ledger)</a:t>
            </a:r>
            <a:endParaRPr b="0" i="0" sz="800" u="none" cap="none" strike="noStrike">
              <a:solidFill>
                <a:srgbClr val="FFFFFF"/>
              </a:solidFill>
              <a:latin typeface="Arial"/>
              <a:ea typeface="Arial"/>
              <a:cs typeface="Arial"/>
              <a:sym typeface="Arial"/>
            </a:endParaRPr>
          </a:p>
        </p:txBody>
      </p:sp>
      <p:sp>
        <p:nvSpPr>
          <p:cNvPr id="219" name="Google Shape;219;p41"/>
          <p:cNvSpPr/>
          <p:nvPr/>
        </p:nvSpPr>
        <p:spPr>
          <a:xfrm>
            <a:off x="4980460" y="4026652"/>
            <a:ext cx="1511100" cy="2253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API 2 (depends on each ledger)</a:t>
            </a:r>
            <a:endParaRPr b="0" i="0" sz="800" u="none" cap="none" strike="noStrike">
              <a:solidFill>
                <a:srgbClr val="FFFFFF"/>
              </a:solidFill>
              <a:latin typeface="Arial"/>
              <a:ea typeface="Arial"/>
              <a:cs typeface="Arial"/>
              <a:sym typeface="Arial"/>
            </a:endParaRPr>
          </a:p>
        </p:txBody>
      </p:sp>
      <p:cxnSp>
        <p:nvCxnSpPr>
          <p:cNvPr id="220" name="Google Shape;220;p41"/>
          <p:cNvCxnSpPr/>
          <p:nvPr/>
        </p:nvCxnSpPr>
        <p:spPr>
          <a:xfrm>
            <a:off x="3814655" y="3981854"/>
            <a:ext cx="1106400" cy="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sp>
        <p:nvSpPr>
          <p:cNvPr id="221" name="Google Shape;221;p41"/>
          <p:cNvSpPr/>
          <p:nvPr/>
        </p:nvSpPr>
        <p:spPr>
          <a:xfrm>
            <a:off x="2817566" y="682909"/>
            <a:ext cx="3045000" cy="522000"/>
          </a:xfrm>
          <a:prstGeom prst="wedgeRectCallout">
            <a:avLst>
              <a:gd fmla="val -27449" name="adj1"/>
              <a:gd fmla="val 180413" name="adj2"/>
            </a:avLst>
          </a:prstGeom>
          <a:gradFill>
            <a:gsLst>
              <a:gs pos="0">
                <a:srgbClr val="E73440"/>
              </a:gs>
              <a:gs pos="100000">
                <a:srgbClr val="7A1E1C"/>
              </a:gs>
            </a:gsLst>
            <a:lin ang="5400012"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100">
                <a:solidFill>
                  <a:srgbClr val="FFFFFF"/>
                </a:solidFill>
                <a:latin typeface="Arial"/>
                <a:ea typeface="Arial"/>
                <a:cs typeface="Arial"/>
                <a:sym typeface="Arial"/>
              </a:rPr>
              <a:t>Each API can be switched to the two modes</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mode 1: System Contract OFF</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mode 2: System Contract ON</a:t>
            </a:r>
            <a:endParaRPr sz="1100">
              <a:solidFill>
                <a:srgbClr val="FFFFFF"/>
              </a:solidFill>
              <a:latin typeface="Arial"/>
              <a:ea typeface="Arial"/>
              <a:cs typeface="Arial"/>
              <a:sym typeface="Arial"/>
            </a:endParaRPr>
          </a:p>
        </p:txBody>
      </p:sp>
      <p:sp>
        <p:nvSpPr>
          <p:cNvPr id="222" name="Google Shape;222;p41"/>
          <p:cNvSpPr/>
          <p:nvPr/>
        </p:nvSpPr>
        <p:spPr>
          <a:xfrm>
            <a:off x="5594978" y="1664433"/>
            <a:ext cx="882000" cy="1731000"/>
          </a:xfrm>
          <a:prstGeom prst="rect">
            <a:avLst/>
          </a:prstGeom>
          <a:solidFill>
            <a:srgbClr val="D8D8D8"/>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Platform</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SDK</a:t>
            </a:r>
            <a:endParaRPr b="0" i="0" sz="1100" u="none" cap="none" strike="noStrike">
              <a:solidFill>
                <a:srgbClr val="000000"/>
              </a:solidFill>
              <a:latin typeface="Arial"/>
              <a:ea typeface="Arial"/>
              <a:cs typeface="Arial"/>
              <a:sym typeface="Arial"/>
            </a:endParaRPr>
          </a:p>
        </p:txBody>
      </p:sp>
      <p:pic>
        <p:nvPicPr>
          <p:cNvPr descr="ネットワーク 枠線" id="223" name="Google Shape;223;p41"/>
          <p:cNvPicPr preferRelativeResize="0"/>
          <p:nvPr/>
        </p:nvPicPr>
        <p:blipFill rotWithShape="1">
          <a:blip r:embed="rId3">
            <a:alphaModFix/>
          </a:blip>
          <a:srcRect b="0" l="0" r="0" t="0"/>
          <a:stretch/>
        </p:blipFill>
        <p:spPr>
          <a:xfrm>
            <a:off x="7419598" y="1912655"/>
            <a:ext cx="685800" cy="685800"/>
          </a:xfrm>
          <a:prstGeom prst="rect">
            <a:avLst/>
          </a:prstGeom>
          <a:noFill/>
          <a:ln>
            <a:noFill/>
          </a:ln>
        </p:spPr>
      </p:pic>
      <p:sp>
        <p:nvSpPr>
          <p:cNvPr id="224" name="Google Shape;224;p41"/>
          <p:cNvSpPr/>
          <p:nvPr/>
        </p:nvSpPr>
        <p:spPr>
          <a:xfrm>
            <a:off x="7050929" y="3019469"/>
            <a:ext cx="2057400" cy="863100"/>
          </a:xfrm>
          <a:prstGeom prst="wedgeRectCallout">
            <a:avLst>
              <a:gd fmla="val 1414" name="adj1"/>
              <a:gd fmla="val -94662" name="adj2"/>
            </a:avLst>
          </a:prstGeom>
          <a:gradFill>
            <a:gsLst>
              <a:gs pos="0">
                <a:srgbClr val="E73440"/>
              </a:gs>
              <a:gs pos="100000">
                <a:srgbClr val="7A1E1C"/>
              </a:gs>
            </a:gsLst>
            <a:lin ang="5400012"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Arial"/>
                <a:ea typeface="Arial"/>
                <a:cs typeface="Arial"/>
                <a:sym typeface="Arial"/>
              </a:rPr>
              <a:t>In the case of mode 1,</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the embedded contract is not needed.</a:t>
            </a:r>
            <a:endParaRPr sz="1100"/>
          </a:p>
          <a:p>
            <a:pPr indent="0" lvl="0" marL="0" marR="0" rtl="0" algn="l">
              <a:spcBef>
                <a:spcPts val="0"/>
              </a:spcBef>
              <a:spcAft>
                <a:spcPts val="0"/>
              </a:spcAft>
              <a:buNone/>
            </a:pPr>
            <a:r>
              <a:t/>
            </a:r>
            <a:endParaRPr sz="800">
              <a:solidFill>
                <a:srgbClr val="FFFFFF"/>
              </a:solidFill>
              <a:latin typeface="Arial"/>
              <a:ea typeface="Arial"/>
              <a:cs typeface="Arial"/>
              <a:sym typeface="Arial"/>
            </a:endParaRPr>
          </a:p>
          <a:p>
            <a:pPr indent="0" lvl="0" marL="0" marR="0" rtl="0" algn="l">
              <a:spcBef>
                <a:spcPts val="0"/>
              </a:spcBef>
              <a:spcAft>
                <a:spcPts val="0"/>
              </a:spcAft>
              <a:buNone/>
            </a:pPr>
            <a:r>
              <a:rPr lang="ja" sz="800">
                <a:solidFill>
                  <a:srgbClr val="FFFFFF"/>
                </a:solidFill>
                <a:latin typeface="Arial"/>
                <a:ea typeface="Arial"/>
                <a:cs typeface="Arial"/>
                <a:sym typeface="Arial"/>
              </a:rPr>
              <a:t>In the case of mode 2,</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the embedded contract is needed</a:t>
            </a:r>
            <a:endParaRPr sz="800">
              <a:solidFill>
                <a:srgbClr val="FFFFFF"/>
              </a:solidFill>
              <a:latin typeface="Arial"/>
              <a:ea typeface="Arial"/>
              <a:cs typeface="Arial"/>
              <a:sym typeface="Arial"/>
            </a:endParaRPr>
          </a:p>
        </p:txBody>
      </p:sp>
      <p:sp>
        <p:nvSpPr>
          <p:cNvPr id="225" name="Google Shape;225;p41"/>
          <p:cNvSpPr/>
          <p:nvPr/>
        </p:nvSpPr>
        <p:spPr>
          <a:xfrm>
            <a:off x="2785955" y="4548899"/>
            <a:ext cx="2057400" cy="430500"/>
          </a:xfrm>
          <a:prstGeom prst="wedgeRectCallout">
            <a:avLst>
              <a:gd fmla="val 1851" name="adj1"/>
              <a:gd fmla="val -137178" name="adj2"/>
            </a:avLst>
          </a:prstGeom>
          <a:gradFill>
            <a:gsLst>
              <a:gs pos="0">
                <a:srgbClr val="E73440"/>
              </a:gs>
              <a:gs pos="100000">
                <a:srgbClr val="7A1E1C"/>
              </a:gs>
            </a:gsLst>
            <a:lin ang="5400012"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Arial"/>
                <a:ea typeface="Arial"/>
                <a:cs typeface="Arial"/>
                <a:sym typeface="Arial"/>
              </a:rPr>
              <a:t>api-client can deal with each ledger API</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where the common API does not supply</a:t>
            </a:r>
            <a:endParaRPr sz="800">
              <a:solidFill>
                <a:srgbClr val="FFFFFF"/>
              </a:solidFill>
              <a:latin typeface="Arial"/>
              <a:ea typeface="Arial"/>
              <a:cs typeface="Arial"/>
              <a:sym typeface="Arial"/>
            </a:endParaRPr>
          </a:p>
        </p:txBody>
      </p:sp>
      <p:sp>
        <p:nvSpPr>
          <p:cNvPr id="226" name="Google Shape;226;p41"/>
          <p:cNvSpPr/>
          <p:nvPr/>
        </p:nvSpPr>
        <p:spPr>
          <a:xfrm>
            <a:off x="2242192" y="1920114"/>
            <a:ext cx="1572600" cy="1475400"/>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Base</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227" name="Google Shape;227;p41"/>
          <p:cNvSpPr/>
          <p:nvPr/>
        </p:nvSpPr>
        <p:spPr>
          <a:xfrm>
            <a:off x="2434355" y="2402926"/>
            <a:ext cx="1303800" cy="2829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000" u="none" cap="none" strike="noStrike">
                <a:solidFill>
                  <a:srgbClr val="FFFFFF"/>
                </a:solidFill>
                <a:latin typeface="Arial"/>
                <a:ea typeface="Arial"/>
                <a:cs typeface="Arial"/>
                <a:sym typeface="Arial"/>
              </a:rPr>
              <a:t>sendAsyncRequest</a:t>
            </a:r>
            <a:endParaRPr b="0"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100"/>
              <a:buFont typeface="Arial"/>
              <a:buNone/>
            </a:pPr>
            <a:r>
              <a:rPr lang="ja" sz="1000">
                <a:solidFill>
                  <a:srgbClr val="FFFFFF"/>
                </a:solidFill>
                <a:latin typeface="Arial"/>
                <a:ea typeface="Arial"/>
                <a:cs typeface="Arial"/>
                <a:sym typeface="Arial"/>
              </a:rPr>
              <a:t>(= AssetTransfer)</a:t>
            </a:r>
            <a:endParaRPr b="0" i="0" sz="1000" u="none" cap="none" strike="noStrike">
              <a:solidFill>
                <a:srgbClr val="FFFFFF"/>
              </a:solidFill>
              <a:latin typeface="Arial"/>
              <a:ea typeface="Arial"/>
              <a:cs typeface="Arial"/>
              <a:sym typeface="Arial"/>
            </a:endParaRPr>
          </a:p>
        </p:txBody>
      </p:sp>
      <p:sp>
        <p:nvSpPr>
          <p:cNvPr id="228" name="Google Shape;228;p41"/>
          <p:cNvSpPr/>
          <p:nvPr/>
        </p:nvSpPr>
        <p:spPr>
          <a:xfrm>
            <a:off x="2439778" y="2196705"/>
            <a:ext cx="1303800" cy="1578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sendSyncRequest</a:t>
            </a:r>
            <a:endParaRPr b="0" i="0" sz="1100" u="none" cap="none" strike="noStrike">
              <a:solidFill>
                <a:srgbClr val="FFFFFF"/>
              </a:solidFill>
              <a:latin typeface="Arial"/>
              <a:ea typeface="Arial"/>
              <a:cs typeface="Arial"/>
              <a:sym typeface="Arial"/>
            </a:endParaRPr>
          </a:p>
        </p:txBody>
      </p:sp>
      <p:sp>
        <p:nvSpPr>
          <p:cNvPr id="229" name="Google Shape;229;p41"/>
          <p:cNvSpPr/>
          <p:nvPr/>
        </p:nvSpPr>
        <p:spPr>
          <a:xfrm>
            <a:off x="2448092" y="2953748"/>
            <a:ext cx="1303800" cy="171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DataTransfer</a:t>
            </a:r>
            <a:endParaRPr b="0" i="0" sz="1100" u="none" cap="none" strike="noStrike">
              <a:solidFill>
                <a:srgbClr val="FFFFFF"/>
              </a:solidFill>
              <a:latin typeface="Arial"/>
              <a:ea typeface="Arial"/>
              <a:cs typeface="Arial"/>
              <a:sym typeface="Arial"/>
            </a:endParaRPr>
          </a:p>
        </p:txBody>
      </p:sp>
      <p:sp>
        <p:nvSpPr>
          <p:cNvPr id="230" name="Google Shape;230;p41"/>
          <p:cNvSpPr/>
          <p:nvPr/>
        </p:nvSpPr>
        <p:spPr>
          <a:xfrm>
            <a:off x="2444164" y="3180060"/>
            <a:ext cx="1303800" cy="171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DataExchange</a:t>
            </a:r>
            <a:endParaRPr b="0" i="0" sz="1100" u="none" cap="none" strike="noStrike">
              <a:solidFill>
                <a:srgbClr val="FFFFFF"/>
              </a:solidFill>
              <a:latin typeface="Arial"/>
              <a:ea typeface="Arial"/>
              <a:cs typeface="Arial"/>
              <a:sym typeface="Arial"/>
            </a:endParaRPr>
          </a:p>
        </p:txBody>
      </p:sp>
      <p:sp>
        <p:nvSpPr>
          <p:cNvPr id="231" name="Google Shape;231;p41"/>
          <p:cNvSpPr/>
          <p:nvPr/>
        </p:nvSpPr>
        <p:spPr>
          <a:xfrm>
            <a:off x="2434355" y="2733235"/>
            <a:ext cx="1303800" cy="171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StartMonitor</a:t>
            </a:r>
            <a:endParaRPr b="0" i="0" sz="1100" u="none" cap="none" strike="noStrike">
              <a:solidFill>
                <a:srgbClr val="FFFFFF"/>
              </a:solidFill>
              <a:latin typeface="Arial"/>
              <a:ea typeface="Arial"/>
              <a:cs typeface="Arial"/>
              <a:sym typeface="Arial"/>
            </a:endParaRPr>
          </a:p>
        </p:txBody>
      </p:sp>
      <p:sp>
        <p:nvSpPr>
          <p:cNvPr id="232" name="Google Shape;232;p41"/>
          <p:cNvSpPr/>
          <p:nvPr/>
        </p:nvSpPr>
        <p:spPr>
          <a:xfrm>
            <a:off x="2244701" y="3762221"/>
            <a:ext cx="1572600" cy="540600"/>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Ledger-specific</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233" name="Google Shape;233;p41"/>
          <p:cNvSpPr/>
          <p:nvPr/>
        </p:nvSpPr>
        <p:spPr>
          <a:xfrm>
            <a:off x="2439778" y="3982734"/>
            <a:ext cx="1303800" cy="1995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000" u="none" cap="none" strike="noStrike">
                <a:solidFill>
                  <a:srgbClr val="FFFFFF"/>
                </a:solidFill>
                <a:latin typeface="Arial"/>
                <a:ea typeface="Arial"/>
                <a:cs typeface="Arial"/>
                <a:sym typeface="Arial"/>
              </a:rPr>
              <a:t>API (ledger-specific)</a:t>
            </a:r>
            <a:endParaRPr b="0" i="0" sz="1000" u="none" cap="none" strike="noStrike">
              <a:solidFill>
                <a:srgbClr val="FFFFFF"/>
              </a:solidFill>
              <a:latin typeface="Arial"/>
              <a:ea typeface="Arial"/>
              <a:cs typeface="Arial"/>
              <a:sym typeface="Arial"/>
            </a:endParaRPr>
          </a:p>
        </p:txBody>
      </p:sp>
      <p:sp>
        <p:nvSpPr>
          <p:cNvPr id="234" name="Google Shape;234;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68"/>
          <p:cNvSpPr/>
          <p:nvPr/>
        </p:nvSpPr>
        <p:spPr>
          <a:xfrm>
            <a:off x="4850329" y="320338"/>
            <a:ext cx="4171240" cy="4138794"/>
          </a:xfrm>
          <a:prstGeom prst="rect">
            <a:avLst/>
          </a:prstGeom>
          <a:solidFill>
            <a:srgbClr val="F7FFB3"/>
          </a:solidFill>
          <a:ln cap="flat" cmpd="sng" w="9525">
            <a:solidFill>
              <a:srgbClr val="3061B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3" name="Google Shape;893;p68"/>
          <p:cNvSpPr/>
          <p:nvPr/>
        </p:nvSpPr>
        <p:spPr>
          <a:xfrm>
            <a:off x="858883" y="320337"/>
            <a:ext cx="3911900" cy="4131276"/>
          </a:xfrm>
          <a:prstGeom prst="rect">
            <a:avLst/>
          </a:prstGeom>
          <a:solidFill>
            <a:srgbClr val="F7FFB3"/>
          </a:solidFill>
          <a:ln cap="flat" cmpd="sng" w="9525">
            <a:solidFill>
              <a:srgbClr val="3061B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4" name="Google Shape;894;p68"/>
          <p:cNvSpPr/>
          <p:nvPr/>
        </p:nvSpPr>
        <p:spPr>
          <a:xfrm>
            <a:off x="1513725" y="847666"/>
            <a:ext cx="3080769" cy="350626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ja" sz="1200" u="none" cap="none" strike="noStrike">
                <a:solidFill>
                  <a:schemeClr val="dk1"/>
                </a:solidFill>
                <a:latin typeface="Calibri"/>
                <a:ea typeface="Calibri"/>
                <a:cs typeface="Calibri"/>
                <a:sym typeface="Calibri"/>
              </a:rPr>
              <a:t>Node Server</a:t>
            </a:r>
            <a:endParaRPr b="0" i="0" sz="1200" u="none" cap="none" strike="noStrike">
              <a:solidFill>
                <a:schemeClr val="dk1"/>
              </a:solidFill>
              <a:latin typeface="Calibri"/>
              <a:ea typeface="Calibri"/>
              <a:cs typeface="Calibri"/>
              <a:sym typeface="Calibri"/>
            </a:endParaRPr>
          </a:p>
        </p:txBody>
      </p:sp>
      <p:sp>
        <p:nvSpPr>
          <p:cNvPr id="895" name="Google Shape;895;p68"/>
          <p:cNvSpPr/>
          <p:nvPr/>
        </p:nvSpPr>
        <p:spPr>
          <a:xfrm>
            <a:off x="1628073" y="1318646"/>
            <a:ext cx="910022" cy="473244"/>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Business logic plugin</a:t>
            </a:r>
            <a:endParaRPr b="0" i="0" sz="1000" u="none" cap="none" strike="noStrike">
              <a:solidFill>
                <a:schemeClr val="dk1"/>
              </a:solidFill>
              <a:latin typeface="Calibri"/>
              <a:ea typeface="Calibri"/>
              <a:cs typeface="Calibri"/>
              <a:sym typeface="Calibri"/>
            </a:endParaRPr>
          </a:p>
        </p:txBody>
      </p:sp>
      <p:grpSp>
        <p:nvGrpSpPr>
          <p:cNvPr id="896" name="Google Shape;896;p68"/>
          <p:cNvGrpSpPr/>
          <p:nvPr/>
        </p:nvGrpSpPr>
        <p:grpSpPr>
          <a:xfrm>
            <a:off x="2849238" y="1240048"/>
            <a:ext cx="1620566" cy="2987248"/>
            <a:chOff x="2287802" y="1939531"/>
            <a:chExt cx="1315115" cy="1482075"/>
          </a:xfrm>
        </p:grpSpPr>
        <p:sp>
          <p:nvSpPr>
            <p:cNvPr id="897" name="Google Shape;897;p68"/>
            <p:cNvSpPr/>
            <p:nvPr/>
          </p:nvSpPr>
          <p:spPr>
            <a:xfrm>
              <a:off x="2287802" y="1939531"/>
              <a:ext cx="1315115" cy="1482075"/>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api-client = Client</a:t>
              </a:r>
              <a:endParaRPr b="0" i="0" sz="1000" u="none" cap="none" strike="noStrike">
                <a:solidFill>
                  <a:schemeClr val="dk1"/>
                </a:solidFill>
                <a:latin typeface="Calibri"/>
                <a:ea typeface="Calibri"/>
                <a:cs typeface="Calibri"/>
                <a:sym typeface="Calibri"/>
              </a:endParaRPr>
            </a:p>
          </p:txBody>
        </p:sp>
        <p:sp>
          <p:nvSpPr>
            <p:cNvPr id="898" name="Google Shape;898;p68"/>
            <p:cNvSpPr/>
            <p:nvPr/>
          </p:nvSpPr>
          <p:spPr>
            <a:xfrm>
              <a:off x="2334885" y="2091763"/>
              <a:ext cx="1228540" cy="837962"/>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Base API class</a:t>
              </a:r>
              <a:endParaRPr b="0" i="0" sz="1000" u="none" cap="none" strike="noStrike">
                <a:solidFill>
                  <a:schemeClr val="dk1"/>
                </a:solidFill>
                <a:latin typeface="Calibri"/>
                <a:ea typeface="Calibri"/>
                <a:cs typeface="Calibri"/>
                <a:sym typeface="Calibri"/>
              </a:endParaRPr>
            </a:p>
          </p:txBody>
        </p:sp>
        <p:sp>
          <p:nvSpPr>
            <p:cNvPr id="899" name="Google Shape;899;p68"/>
            <p:cNvSpPr/>
            <p:nvPr/>
          </p:nvSpPr>
          <p:spPr>
            <a:xfrm>
              <a:off x="2373124" y="2338264"/>
              <a:ext cx="1171723" cy="179597"/>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sendAsyncRequest</a:t>
              </a:r>
              <a:endParaRPr b="0" i="0" sz="10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 AssetTransfer)</a:t>
              </a:r>
              <a:endParaRPr b="0" i="0" sz="1000" u="none" cap="none" strike="noStrike">
                <a:solidFill>
                  <a:srgbClr val="FFFFFF"/>
                </a:solidFill>
                <a:latin typeface="Calibri"/>
                <a:ea typeface="Calibri"/>
                <a:cs typeface="Calibri"/>
                <a:sym typeface="Calibri"/>
              </a:endParaRPr>
            </a:p>
          </p:txBody>
        </p:sp>
        <p:sp>
          <p:nvSpPr>
            <p:cNvPr id="900" name="Google Shape;900;p68"/>
            <p:cNvSpPr/>
            <p:nvPr/>
          </p:nvSpPr>
          <p:spPr>
            <a:xfrm>
              <a:off x="2379019" y="2213823"/>
              <a:ext cx="1171723" cy="9743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sendSyncRequest</a:t>
              </a:r>
              <a:endParaRPr b="0" i="0" sz="1000" u="none" cap="none" strike="noStrike">
                <a:solidFill>
                  <a:srgbClr val="FFFFFF"/>
                </a:solidFill>
                <a:latin typeface="Calibri"/>
                <a:ea typeface="Calibri"/>
                <a:cs typeface="Calibri"/>
                <a:sym typeface="Calibri"/>
              </a:endParaRPr>
            </a:p>
          </p:txBody>
        </p:sp>
        <p:sp>
          <p:nvSpPr>
            <p:cNvPr id="901" name="Google Shape;901;p68"/>
            <p:cNvSpPr/>
            <p:nvPr/>
          </p:nvSpPr>
          <p:spPr>
            <a:xfrm>
              <a:off x="2373789" y="2670092"/>
              <a:ext cx="1171722" cy="94663"/>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Data Transfer</a:t>
              </a:r>
              <a:endParaRPr b="0" i="0" sz="1000" u="none" cap="none" strike="noStrike">
                <a:solidFill>
                  <a:srgbClr val="FFFFFF"/>
                </a:solidFill>
                <a:latin typeface="Calibri"/>
                <a:ea typeface="Calibri"/>
                <a:cs typeface="Calibri"/>
                <a:sym typeface="Calibri"/>
              </a:endParaRPr>
            </a:p>
          </p:txBody>
        </p:sp>
        <p:sp>
          <p:nvSpPr>
            <p:cNvPr id="902" name="Google Shape;902;p68"/>
            <p:cNvSpPr/>
            <p:nvPr/>
          </p:nvSpPr>
          <p:spPr>
            <a:xfrm>
              <a:off x="2373081" y="2800117"/>
              <a:ext cx="1171722" cy="9743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DataExchange</a:t>
              </a:r>
              <a:endParaRPr b="0" i="0" sz="1000" u="none" cap="none" strike="noStrike">
                <a:solidFill>
                  <a:srgbClr val="FFFFFF"/>
                </a:solidFill>
                <a:latin typeface="Calibri"/>
                <a:ea typeface="Calibri"/>
                <a:cs typeface="Calibri"/>
                <a:sym typeface="Calibri"/>
              </a:endParaRPr>
            </a:p>
          </p:txBody>
        </p:sp>
        <p:sp>
          <p:nvSpPr>
            <p:cNvPr id="903" name="Google Shape;903;p68"/>
            <p:cNvSpPr/>
            <p:nvPr/>
          </p:nvSpPr>
          <p:spPr>
            <a:xfrm>
              <a:off x="2369675" y="2545469"/>
              <a:ext cx="1171722" cy="94663"/>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StartMonitor</a:t>
              </a:r>
              <a:endParaRPr b="0" i="0" sz="1000" u="none" cap="none" strike="noStrike">
                <a:solidFill>
                  <a:srgbClr val="FFFFFF"/>
                </a:solidFill>
                <a:latin typeface="Calibri"/>
                <a:ea typeface="Calibri"/>
                <a:cs typeface="Calibri"/>
                <a:sym typeface="Calibri"/>
              </a:endParaRPr>
            </a:p>
          </p:txBody>
        </p:sp>
        <p:sp>
          <p:nvSpPr>
            <p:cNvPr id="904" name="Google Shape;904;p68"/>
            <p:cNvSpPr/>
            <p:nvPr/>
          </p:nvSpPr>
          <p:spPr>
            <a:xfrm>
              <a:off x="2335513" y="3089243"/>
              <a:ext cx="1227912" cy="294195"/>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Ledger-specific API class</a:t>
              </a:r>
              <a:endParaRPr b="0" i="0" sz="1000" u="none" cap="none" strike="noStrike">
                <a:solidFill>
                  <a:schemeClr val="dk1"/>
                </a:solidFill>
                <a:latin typeface="Calibri"/>
                <a:ea typeface="Calibri"/>
                <a:cs typeface="Calibri"/>
                <a:sym typeface="Calibri"/>
              </a:endParaRPr>
            </a:p>
          </p:txBody>
        </p:sp>
        <p:sp>
          <p:nvSpPr>
            <p:cNvPr id="905" name="Google Shape;905;p68"/>
            <p:cNvSpPr/>
            <p:nvPr/>
          </p:nvSpPr>
          <p:spPr>
            <a:xfrm>
              <a:off x="2369675" y="3239258"/>
              <a:ext cx="1171722" cy="12173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API (ledger-specific)</a:t>
              </a:r>
              <a:endParaRPr b="0" i="0" sz="1000" u="none" cap="none" strike="noStrike">
                <a:solidFill>
                  <a:srgbClr val="FFFFFF"/>
                </a:solidFill>
                <a:latin typeface="Calibri"/>
                <a:ea typeface="Calibri"/>
                <a:cs typeface="Calibri"/>
                <a:sym typeface="Calibri"/>
              </a:endParaRPr>
            </a:p>
          </p:txBody>
        </p:sp>
      </p:grpSp>
      <p:grpSp>
        <p:nvGrpSpPr>
          <p:cNvPr id="906" name="Google Shape;906;p68"/>
          <p:cNvGrpSpPr/>
          <p:nvPr/>
        </p:nvGrpSpPr>
        <p:grpSpPr>
          <a:xfrm>
            <a:off x="1628072" y="3477302"/>
            <a:ext cx="910022" cy="666317"/>
            <a:chOff x="2655534" y="486379"/>
            <a:chExt cx="1176534" cy="666317"/>
          </a:xfrm>
        </p:grpSpPr>
        <p:sp>
          <p:nvSpPr>
            <p:cNvPr id="907" name="Google Shape;907;p68"/>
            <p:cNvSpPr/>
            <p:nvPr/>
          </p:nvSpPr>
          <p:spPr>
            <a:xfrm>
              <a:off x="2655534" y="486379"/>
              <a:ext cx="1176534" cy="666317"/>
            </a:xfrm>
            <a:prstGeom prst="rect">
              <a:avLst/>
            </a:prstGeom>
            <a:solidFill>
              <a:srgbClr val="FFC000"/>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Other plugins</a:t>
              </a:r>
              <a:endParaRPr b="0" i="0" sz="1000" u="none" cap="none" strike="noStrike">
                <a:solidFill>
                  <a:srgbClr val="000000"/>
                </a:solidFill>
                <a:latin typeface="Arial"/>
                <a:ea typeface="Arial"/>
                <a:cs typeface="Arial"/>
                <a:sym typeface="Arial"/>
              </a:endParaRPr>
            </a:p>
          </p:txBody>
        </p:sp>
        <p:sp>
          <p:nvSpPr>
            <p:cNvPr id="908" name="Google Shape;908;p68"/>
            <p:cNvSpPr/>
            <p:nvPr/>
          </p:nvSpPr>
          <p:spPr>
            <a:xfrm>
              <a:off x="2793659" y="725870"/>
              <a:ext cx="925148" cy="175305"/>
            </a:xfrm>
            <a:prstGeom prst="rect">
              <a:avLst/>
            </a:prstGeom>
            <a:solidFill>
              <a:srgbClr val="FFFF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Identity</a:t>
              </a:r>
              <a:endParaRPr b="0" i="0" sz="1000" u="none" cap="none" strike="noStrike">
                <a:solidFill>
                  <a:srgbClr val="000000"/>
                </a:solidFill>
                <a:latin typeface="Arial"/>
                <a:ea typeface="Arial"/>
                <a:cs typeface="Arial"/>
                <a:sym typeface="Arial"/>
              </a:endParaRPr>
            </a:p>
          </p:txBody>
        </p:sp>
        <p:sp>
          <p:nvSpPr>
            <p:cNvPr id="909" name="Google Shape;909;p68"/>
            <p:cNvSpPr/>
            <p:nvPr/>
          </p:nvSpPr>
          <p:spPr>
            <a:xfrm>
              <a:off x="2793659" y="936355"/>
              <a:ext cx="925148" cy="169358"/>
            </a:xfrm>
            <a:prstGeom prst="rect">
              <a:avLst/>
            </a:prstGeom>
            <a:solidFill>
              <a:srgbClr val="FFFF0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keychain</a:t>
              </a:r>
              <a:endParaRPr b="0" i="0" sz="1000" u="none" cap="none" strike="noStrike">
                <a:solidFill>
                  <a:srgbClr val="000000"/>
                </a:solidFill>
                <a:latin typeface="Arial"/>
                <a:ea typeface="Arial"/>
                <a:cs typeface="Arial"/>
                <a:sym typeface="Arial"/>
              </a:endParaRPr>
            </a:p>
          </p:txBody>
        </p:sp>
      </p:grpSp>
      <p:sp>
        <p:nvSpPr>
          <p:cNvPr id="910" name="Google Shape;910;p68"/>
          <p:cNvSpPr/>
          <p:nvPr/>
        </p:nvSpPr>
        <p:spPr>
          <a:xfrm>
            <a:off x="1628072" y="2048486"/>
            <a:ext cx="910021" cy="414301"/>
          </a:xfrm>
          <a:prstGeom prst="rect">
            <a:avLst/>
          </a:prstGeom>
          <a:solidFill>
            <a:srgbClr val="F7CAAC"/>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Interoperation SDK</a:t>
            </a:r>
            <a:endParaRPr b="0" i="0" sz="1000" u="none" cap="none" strike="noStrike">
              <a:solidFill>
                <a:srgbClr val="000000"/>
              </a:solidFill>
              <a:latin typeface="Arial"/>
              <a:ea typeface="Arial"/>
              <a:cs typeface="Arial"/>
              <a:sym typeface="Arial"/>
            </a:endParaRPr>
          </a:p>
        </p:txBody>
      </p:sp>
      <p:grpSp>
        <p:nvGrpSpPr>
          <p:cNvPr id="911" name="Google Shape;911;p68"/>
          <p:cNvGrpSpPr/>
          <p:nvPr/>
        </p:nvGrpSpPr>
        <p:grpSpPr>
          <a:xfrm>
            <a:off x="8367781" y="1665706"/>
            <a:ext cx="685800" cy="1045166"/>
            <a:chOff x="7419598" y="1912655"/>
            <a:chExt cx="685800" cy="1045166"/>
          </a:xfrm>
        </p:grpSpPr>
        <p:sp>
          <p:nvSpPr>
            <p:cNvPr id="912" name="Google Shape;912;p68"/>
            <p:cNvSpPr txBox="1"/>
            <p:nvPr/>
          </p:nvSpPr>
          <p:spPr>
            <a:xfrm>
              <a:off x="7462365" y="2549821"/>
              <a:ext cx="598202" cy="408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chemeClr val="dk1"/>
                  </a:solidFill>
                  <a:latin typeface="Arial"/>
                  <a:ea typeface="Arial"/>
                  <a:cs typeface="Arial"/>
                  <a:sym typeface="Arial"/>
                </a:rPr>
                <a:t>ledger nodes</a:t>
              </a:r>
              <a:endParaRPr b="0" i="0" sz="1100" u="none" cap="none" strike="noStrike">
                <a:solidFill>
                  <a:schemeClr val="dk1"/>
                </a:solidFill>
                <a:latin typeface="Arial"/>
                <a:ea typeface="Arial"/>
                <a:cs typeface="Arial"/>
                <a:sym typeface="Arial"/>
              </a:endParaRPr>
            </a:p>
          </p:txBody>
        </p:sp>
        <p:pic>
          <p:nvPicPr>
            <p:cNvPr descr="ネットワーク 枠線" id="913" name="Google Shape;913;p68"/>
            <p:cNvPicPr preferRelativeResize="0"/>
            <p:nvPr/>
          </p:nvPicPr>
          <p:blipFill rotWithShape="1">
            <a:blip r:embed="rId3">
              <a:alphaModFix/>
            </a:blip>
            <a:srcRect b="0" l="0" r="0" t="0"/>
            <a:stretch/>
          </p:blipFill>
          <p:spPr>
            <a:xfrm>
              <a:off x="7419598" y="1912655"/>
              <a:ext cx="685800" cy="685800"/>
            </a:xfrm>
            <a:prstGeom prst="rect">
              <a:avLst/>
            </a:prstGeom>
            <a:noFill/>
            <a:ln>
              <a:noFill/>
            </a:ln>
          </p:spPr>
        </p:pic>
      </p:grpSp>
      <p:sp>
        <p:nvSpPr>
          <p:cNvPr id="914" name="Google Shape;914;p68"/>
          <p:cNvSpPr/>
          <p:nvPr/>
        </p:nvSpPr>
        <p:spPr>
          <a:xfrm>
            <a:off x="6680693" y="856580"/>
            <a:ext cx="1533577" cy="3487737"/>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915" name="Google Shape;915;p68"/>
          <p:cNvSpPr/>
          <p:nvPr/>
        </p:nvSpPr>
        <p:spPr>
          <a:xfrm>
            <a:off x="6803944" y="1374922"/>
            <a:ext cx="1311347" cy="809399"/>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openAPI SDK</a:t>
            </a:r>
            <a:endParaRPr b="0" i="0" sz="1000" u="none" cap="none" strike="noStrike">
              <a:solidFill>
                <a:schemeClr val="dk1"/>
              </a:solidFill>
              <a:latin typeface="Calibri"/>
              <a:ea typeface="Calibri"/>
              <a:cs typeface="Calibri"/>
              <a:sym typeface="Calibri"/>
            </a:endParaRPr>
          </a:p>
        </p:txBody>
      </p:sp>
      <p:sp>
        <p:nvSpPr>
          <p:cNvPr id="916" name="Google Shape;916;p68"/>
          <p:cNvSpPr/>
          <p:nvPr/>
        </p:nvSpPr>
        <p:spPr>
          <a:xfrm>
            <a:off x="6829479" y="1712924"/>
            <a:ext cx="1258144" cy="33456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rgbClr val="FFFFFF"/>
                </a:solidFill>
                <a:latin typeface="Calibri"/>
                <a:ea typeface="Calibri"/>
                <a:cs typeface="Calibri"/>
                <a:sym typeface="Calibri"/>
              </a:rPr>
              <a:t>APIs (depends on each ledger)</a:t>
            </a:r>
            <a:endParaRPr b="0" i="0" sz="1000" u="none" cap="none" strike="noStrike">
              <a:solidFill>
                <a:srgbClr val="FFFFFF"/>
              </a:solidFill>
              <a:latin typeface="Calibri"/>
              <a:ea typeface="Calibri"/>
              <a:cs typeface="Calibri"/>
              <a:sym typeface="Calibri"/>
            </a:endParaRPr>
          </a:p>
        </p:txBody>
      </p:sp>
      <p:sp>
        <p:nvSpPr>
          <p:cNvPr id="917" name="Google Shape;917;p68"/>
          <p:cNvSpPr txBox="1"/>
          <p:nvPr/>
        </p:nvSpPr>
        <p:spPr>
          <a:xfrm>
            <a:off x="86947" y="4538066"/>
            <a:ext cx="2746247" cy="538569"/>
          </a:xfrm>
          <a:prstGeom prst="rect">
            <a:avLst/>
          </a:prstGeom>
          <a:solidFill>
            <a:srgbClr val="FEED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ja" sz="1000" u="sng" cap="none" strike="noStrike">
                <a:solidFill>
                  <a:srgbClr val="000000"/>
                </a:solidFill>
                <a:latin typeface="Arial"/>
                <a:ea typeface="Arial"/>
                <a:cs typeface="Arial"/>
                <a:sym typeface="Arial"/>
              </a:rPr>
              <a:t>Discussion Notes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300" u="sng"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000"/>
              <a:buFont typeface="Noto Sans"/>
              <a:buChar char="❑"/>
            </a:pPr>
            <a:r>
              <a:rPr b="0" i="0" lang="ja" sz="800" u="none" cap="none" strike="noStrike">
                <a:solidFill>
                  <a:srgbClr val="000000"/>
                </a:solidFill>
                <a:latin typeface="Arial"/>
                <a:ea typeface="Arial"/>
                <a:cs typeface="Arial"/>
                <a:sym typeface="Arial"/>
              </a:rPr>
              <a:t>“Node server” can be called “relay” instead</a:t>
            </a:r>
            <a:endParaRPr b="0" i="0" sz="11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000"/>
              <a:buFont typeface="Noto Sans"/>
              <a:buChar char="❑"/>
            </a:pPr>
            <a:r>
              <a:rPr b="0" i="0" lang="ja" sz="800" u="none" cap="none" strike="noStrike">
                <a:solidFill>
                  <a:srgbClr val="000000"/>
                </a:solidFill>
                <a:latin typeface="Arial"/>
                <a:ea typeface="Arial"/>
                <a:cs typeface="Arial"/>
                <a:sym typeface="Arial"/>
              </a:rPr>
              <a:t>and relay can be called “gateway” instead</a:t>
            </a:r>
            <a:endParaRPr b="0" i="0" sz="1100" u="none" cap="none" strike="noStrike">
              <a:solidFill>
                <a:srgbClr val="000000"/>
              </a:solidFill>
              <a:latin typeface="Arial"/>
              <a:ea typeface="Arial"/>
              <a:cs typeface="Arial"/>
              <a:sym typeface="Arial"/>
            </a:endParaRPr>
          </a:p>
        </p:txBody>
      </p:sp>
      <p:sp>
        <p:nvSpPr>
          <p:cNvPr id="918" name="Google Shape;918;p68"/>
          <p:cNvSpPr/>
          <p:nvPr/>
        </p:nvSpPr>
        <p:spPr>
          <a:xfrm>
            <a:off x="1628072" y="2803092"/>
            <a:ext cx="910022" cy="318488"/>
          </a:xfrm>
          <a:prstGeom prst="rect">
            <a:avLst/>
          </a:prstGeom>
          <a:solidFill>
            <a:srgbClr val="C198E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Relay</a:t>
            </a:r>
            <a:endParaRPr b="0" i="0" sz="1000" u="none" cap="none" strike="noStrike">
              <a:solidFill>
                <a:srgbClr val="000000"/>
              </a:solidFill>
              <a:latin typeface="Arial"/>
              <a:ea typeface="Arial"/>
              <a:cs typeface="Arial"/>
              <a:sym typeface="Arial"/>
            </a:endParaRPr>
          </a:p>
        </p:txBody>
      </p:sp>
      <p:cxnSp>
        <p:nvCxnSpPr>
          <p:cNvPr id="919" name="Google Shape;919;p68"/>
          <p:cNvCxnSpPr>
            <a:stCxn id="895" idx="2"/>
            <a:endCxn id="910" idx="0"/>
          </p:cNvCxnSpPr>
          <p:nvPr/>
        </p:nvCxnSpPr>
        <p:spPr>
          <a:xfrm>
            <a:off x="2083084" y="1791890"/>
            <a:ext cx="0" cy="256500"/>
          </a:xfrm>
          <a:prstGeom prst="straightConnector1">
            <a:avLst/>
          </a:prstGeom>
          <a:noFill/>
          <a:ln cap="flat" cmpd="sng" w="9525">
            <a:solidFill>
              <a:srgbClr val="3B7FF2"/>
            </a:solidFill>
            <a:prstDash val="solid"/>
            <a:round/>
            <a:headEnd len="sm" w="sm" type="none"/>
            <a:tailEnd len="med" w="med" type="triangle"/>
          </a:ln>
        </p:spPr>
      </p:cxnSp>
      <p:cxnSp>
        <p:nvCxnSpPr>
          <p:cNvPr id="920" name="Google Shape;920;p68"/>
          <p:cNvCxnSpPr>
            <a:stCxn id="910" idx="2"/>
            <a:endCxn id="918" idx="0"/>
          </p:cNvCxnSpPr>
          <p:nvPr/>
        </p:nvCxnSpPr>
        <p:spPr>
          <a:xfrm>
            <a:off x="2083083" y="2462787"/>
            <a:ext cx="0" cy="340200"/>
          </a:xfrm>
          <a:prstGeom prst="straightConnector1">
            <a:avLst/>
          </a:prstGeom>
          <a:noFill/>
          <a:ln cap="flat" cmpd="sng" w="9525">
            <a:solidFill>
              <a:srgbClr val="3B7FF2"/>
            </a:solidFill>
            <a:prstDash val="solid"/>
            <a:round/>
            <a:headEnd len="sm" w="sm" type="none"/>
            <a:tailEnd len="med" w="med" type="triangle"/>
          </a:ln>
        </p:spPr>
      </p:cxnSp>
      <p:sp>
        <p:nvSpPr>
          <p:cNvPr id="921" name="Google Shape;921;p68"/>
          <p:cNvSpPr/>
          <p:nvPr/>
        </p:nvSpPr>
        <p:spPr>
          <a:xfrm rot="5400000">
            <a:off x="-214833" y="2644504"/>
            <a:ext cx="2831719" cy="1800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 https / socket.io / grpc</a:t>
            </a:r>
            <a:endParaRPr b="0" i="0" sz="1000" u="none" cap="none" strike="noStrike">
              <a:solidFill>
                <a:schemeClr val="dk1"/>
              </a:solidFill>
              <a:latin typeface="Calibri"/>
              <a:ea typeface="Calibri"/>
              <a:cs typeface="Calibri"/>
              <a:sym typeface="Calibri"/>
            </a:endParaRPr>
          </a:p>
        </p:txBody>
      </p:sp>
      <p:cxnSp>
        <p:nvCxnSpPr>
          <p:cNvPr id="922" name="Google Shape;922;p68"/>
          <p:cNvCxnSpPr>
            <a:stCxn id="910" idx="3"/>
          </p:cNvCxnSpPr>
          <p:nvPr/>
        </p:nvCxnSpPr>
        <p:spPr>
          <a:xfrm>
            <a:off x="2538093" y="2255637"/>
            <a:ext cx="320400" cy="0"/>
          </a:xfrm>
          <a:prstGeom prst="straightConnector1">
            <a:avLst/>
          </a:prstGeom>
          <a:noFill/>
          <a:ln cap="flat" cmpd="sng" w="9525">
            <a:solidFill>
              <a:srgbClr val="3B7FF2"/>
            </a:solidFill>
            <a:prstDash val="solid"/>
            <a:round/>
            <a:headEnd len="sm" w="sm" type="none"/>
            <a:tailEnd len="med" w="med" type="triangle"/>
          </a:ln>
        </p:spPr>
      </p:cxnSp>
      <p:cxnSp>
        <p:nvCxnSpPr>
          <p:cNvPr id="923" name="Google Shape;923;p68"/>
          <p:cNvCxnSpPr>
            <a:stCxn id="918" idx="1"/>
          </p:cNvCxnSpPr>
          <p:nvPr/>
        </p:nvCxnSpPr>
        <p:spPr>
          <a:xfrm rot="10800000">
            <a:off x="1292072" y="2962336"/>
            <a:ext cx="336000" cy="0"/>
          </a:xfrm>
          <a:prstGeom prst="straightConnector1">
            <a:avLst/>
          </a:prstGeom>
          <a:noFill/>
          <a:ln cap="flat" cmpd="sng" w="9525">
            <a:solidFill>
              <a:schemeClr val="dk1"/>
            </a:solidFill>
            <a:prstDash val="solid"/>
            <a:round/>
            <a:headEnd len="sm" w="sm" type="none"/>
            <a:tailEnd len="sm" w="sm" type="none"/>
          </a:ln>
        </p:spPr>
      </p:cxnSp>
      <p:cxnSp>
        <p:nvCxnSpPr>
          <p:cNvPr id="924" name="Google Shape;924;p68"/>
          <p:cNvCxnSpPr>
            <a:stCxn id="907" idx="1"/>
          </p:cNvCxnSpPr>
          <p:nvPr/>
        </p:nvCxnSpPr>
        <p:spPr>
          <a:xfrm rot="10800000">
            <a:off x="1305572" y="3810461"/>
            <a:ext cx="322500" cy="0"/>
          </a:xfrm>
          <a:prstGeom prst="straightConnector1">
            <a:avLst/>
          </a:prstGeom>
          <a:noFill/>
          <a:ln cap="flat" cmpd="sng" w="9525">
            <a:solidFill>
              <a:schemeClr val="dk1"/>
            </a:solidFill>
            <a:prstDash val="solid"/>
            <a:round/>
            <a:headEnd len="sm" w="sm" type="none"/>
            <a:tailEnd len="med" w="med" type="triangle"/>
          </a:ln>
        </p:spPr>
      </p:cxnSp>
      <p:cxnSp>
        <p:nvCxnSpPr>
          <p:cNvPr id="925" name="Google Shape;925;p68"/>
          <p:cNvCxnSpPr>
            <a:endCxn id="926" idx="3"/>
          </p:cNvCxnSpPr>
          <p:nvPr/>
        </p:nvCxnSpPr>
        <p:spPr>
          <a:xfrm flipH="1">
            <a:off x="631115" y="2961919"/>
            <a:ext cx="459600" cy="4500"/>
          </a:xfrm>
          <a:prstGeom prst="straightConnector1">
            <a:avLst/>
          </a:prstGeom>
          <a:noFill/>
          <a:ln cap="flat" cmpd="sng" w="9525">
            <a:solidFill>
              <a:schemeClr val="dk1"/>
            </a:solidFill>
            <a:prstDash val="dashDot"/>
            <a:round/>
            <a:headEnd len="sm" w="sm" type="none"/>
            <a:tailEnd len="med" w="med" type="triangle"/>
          </a:ln>
        </p:spPr>
      </p:cxnSp>
      <p:sp>
        <p:nvSpPr>
          <p:cNvPr id="926" name="Google Shape;926;p68"/>
          <p:cNvSpPr/>
          <p:nvPr/>
        </p:nvSpPr>
        <p:spPr>
          <a:xfrm>
            <a:off x="189264" y="2807175"/>
            <a:ext cx="441851" cy="318488"/>
          </a:xfrm>
          <a:prstGeom prst="rect">
            <a:avLst/>
          </a:prstGeom>
          <a:solidFill>
            <a:srgbClr val="C198E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Relay</a:t>
            </a:r>
            <a:endParaRPr b="0" i="0" sz="1400" u="none" cap="none" strike="noStrike">
              <a:solidFill>
                <a:srgbClr val="000000"/>
              </a:solidFill>
              <a:latin typeface="Arial"/>
              <a:ea typeface="Arial"/>
              <a:cs typeface="Arial"/>
              <a:sym typeface="Arial"/>
            </a:endParaRPr>
          </a:p>
        </p:txBody>
      </p:sp>
      <p:grpSp>
        <p:nvGrpSpPr>
          <p:cNvPr id="927" name="Google Shape;927;p68"/>
          <p:cNvGrpSpPr/>
          <p:nvPr/>
        </p:nvGrpSpPr>
        <p:grpSpPr>
          <a:xfrm>
            <a:off x="122431" y="1766775"/>
            <a:ext cx="583095" cy="942920"/>
            <a:chOff x="449334" y="3307336"/>
            <a:chExt cx="685800" cy="1166752"/>
          </a:xfrm>
        </p:grpSpPr>
        <p:sp>
          <p:nvSpPr>
            <p:cNvPr id="928" name="Google Shape;928;p68"/>
            <p:cNvSpPr txBox="1"/>
            <p:nvPr/>
          </p:nvSpPr>
          <p:spPr>
            <a:xfrm>
              <a:off x="458223" y="3943204"/>
              <a:ext cx="668022" cy="530884"/>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Arial"/>
                  <a:ea typeface="Arial"/>
                  <a:cs typeface="Arial"/>
                  <a:sym typeface="Arial"/>
                </a:rPr>
                <a:t>remote ledger nodes</a:t>
              </a:r>
              <a:endParaRPr b="0" i="0" sz="1000" u="none" cap="none" strike="noStrike">
                <a:solidFill>
                  <a:schemeClr val="dk1"/>
                </a:solidFill>
                <a:latin typeface="Arial"/>
                <a:ea typeface="Arial"/>
                <a:cs typeface="Arial"/>
                <a:sym typeface="Arial"/>
              </a:endParaRPr>
            </a:p>
          </p:txBody>
        </p:sp>
        <p:pic>
          <p:nvPicPr>
            <p:cNvPr descr="ネットワーク 枠線" id="929" name="Google Shape;929;p68"/>
            <p:cNvPicPr preferRelativeResize="0"/>
            <p:nvPr/>
          </p:nvPicPr>
          <p:blipFill rotWithShape="1">
            <a:blip r:embed="rId3">
              <a:alphaModFix/>
            </a:blip>
            <a:srcRect b="0" l="0" r="0" t="0"/>
            <a:stretch/>
          </p:blipFill>
          <p:spPr>
            <a:xfrm>
              <a:off x="449334" y="3307336"/>
              <a:ext cx="685800" cy="685800"/>
            </a:xfrm>
            <a:prstGeom prst="rect">
              <a:avLst/>
            </a:prstGeom>
            <a:noFill/>
            <a:ln>
              <a:noFill/>
            </a:ln>
          </p:spPr>
        </p:pic>
      </p:grpSp>
      <p:sp>
        <p:nvSpPr>
          <p:cNvPr id="930" name="Google Shape;930;p68"/>
          <p:cNvSpPr/>
          <p:nvPr/>
        </p:nvSpPr>
        <p:spPr>
          <a:xfrm>
            <a:off x="5033038" y="2556336"/>
            <a:ext cx="1553555" cy="1814104"/>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0" i="0" lang="ja" sz="1000" u="none" cap="none" strike="noStrike">
                <a:solidFill>
                  <a:schemeClr val="dk1"/>
                </a:solidFill>
                <a:latin typeface="Calibri"/>
                <a:ea typeface="Calibri"/>
                <a:cs typeface="Calibri"/>
                <a:sym typeface="Calibri"/>
              </a:rPr>
              <a:t>System-contracts-nodes</a:t>
            </a:r>
            <a:endParaRPr b="0" i="0" sz="1000" u="none" cap="none" strike="noStrike">
              <a:solidFill>
                <a:schemeClr val="dk1"/>
              </a:solidFill>
              <a:latin typeface="Calibri"/>
              <a:ea typeface="Calibri"/>
              <a:cs typeface="Calibri"/>
              <a:sym typeface="Calibri"/>
            </a:endParaRPr>
          </a:p>
        </p:txBody>
      </p:sp>
      <p:sp>
        <p:nvSpPr>
          <p:cNvPr id="931" name="Google Shape;931;p68"/>
          <p:cNvSpPr/>
          <p:nvPr/>
        </p:nvSpPr>
        <p:spPr>
          <a:xfrm>
            <a:off x="5117890" y="2810366"/>
            <a:ext cx="1406967" cy="915901"/>
          </a:xfrm>
          <a:prstGeom prst="rect">
            <a:avLst/>
          </a:prstGeom>
          <a:solidFill>
            <a:srgbClr val="DAD9D6"/>
          </a:solidFill>
          <a:ln cap="flat" cmpd="sng" w="9525">
            <a:solidFill>
              <a:srgbClr val="B1B1A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800" u="none" cap="none" strike="noStrike">
                <a:solidFill>
                  <a:schemeClr val="dk1"/>
                </a:solidFill>
                <a:latin typeface="Calibri"/>
                <a:ea typeface="Calibri"/>
                <a:cs typeface="Calibri"/>
                <a:sym typeface="Calibri"/>
              </a:rPr>
              <a:t>Contracts (mode B)</a:t>
            </a:r>
            <a:endParaRPr b="0" i="0" sz="800" u="none" cap="none" strike="noStrike">
              <a:solidFill>
                <a:schemeClr val="dk1"/>
              </a:solidFill>
              <a:latin typeface="Calibri"/>
              <a:ea typeface="Calibri"/>
              <a:cs typeface="Calibri"/>
              <a:sym typeface="Calibri"/>
            </a:endParaRPr>
          </a:p>
        </p:txBody>
      </p:sp>
      <p:sp>
        <p:nvSpPr>
          <p:cNvPr id="932" name="Google Shape;932;p68"/>
          <p:cNvSpPr/>
          <p:nvPr/>
        </p:nvSpPr>
        <p:spPr>
          <a:xfrm>
            <a:off x="5175893" y="3085653"/>
            <a:ext cx="589016" cy="15884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800" u="none" cap="none" strike="noStrike">
                <a:solidFill>
                  <a:srgbClr val="FFFFFF"/>
                </a:solidFill>
                <a:latin typeface="Calibri"/>
                <a:ea typeface="Calibri"/>
                <a:cs typeface="Calibri"/>
                <a:sym typeface="Calibri"/>
              </a:rPr>
              <a:t>lockAsset</a:t>
            </a:r>
            <a:endParaRPr b="0" i="0" sz="800" u="none" cap="none" strike="noStrike">
              <a:solidFill>
                <a:srgbClr val="FFFFFF"/>
              </a:solidFill>
              <a:latin typeface="Calibri"/>
              <a:ea typeface="Calibri"/>
              <a:cs typeface="Calibri"/>
              <a:sym typeface="Calibri"/>
            </a:endParaRPr>
          </a:p>
        </p:txBody>
      </p:sp>
      <p:sp>
        <p:nvSpPr>
          <p:cNvPr id="933" name="Google Shape;933;p68"/>
          <p:cNvSpPr/>
          <p:nvPr/>
        </p:nvSpPr>
        <p:spPr>
          <a:xfrm>
            <a:off x="5157458" y="3504363"/>
            <a:ext cx="589016" cy="15884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800" u="none" cap="none" strike="noStrike">
                <a:solidFill>
                  <a:srgbClr val="FFFFFF"/>
                </a:solidFill>
                <a:latin typeface="Calibri"/>
                <a:ea typeface="Calibri"/>
                <a:cs typeface="Calibri"/>
                <a:sym typeface="Calibri"/>
              </a:rPr>
              <a:t>claimAsset</a:t>
            </a:r>
            <a:endParaRPr b="0" i="0" sz="800" u="none" cap="none" strike="noStrike">
              <a:solidFill>
                <a:srgbClr val="FFFFFF"/>
              </a:solidFill>
              <a:latin typeface="Calibri"/>
              <a:ea typeface="Calibri"/>
              <a:cs typeface="Calibri"/>
              <a:sym typeface="Calibri"/>
            </a:endParaRPr>
          </a:p>
        </p:txBody>
      </p:sp>
      <p:sp>
        <p:nvSpPr>
          <p:cNvPr id="934" name="Google Shape;934;p68"/>
          <p:cNvSpPr/>
          <p:nvPr/>
        </p:nvSpPr>
        <p:spPr>
          <a:xfrm>
            <a:off x="5157458" y="3297360"/>
            <a:ext cx="589016" cy="15884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800" u="none" cap="none" strike="noStrike">
                <a:solidFill>
                  <a:srgbClr val="FFFFFF"/>
                </a:solidFill>
                <a:latin typeface="Calibri"/>
                <a:ea typeface="Calibri"/>
                <a:cs typeface="Calibri"/>
                <a:sym typeface="Calibri"/>
              </a:rPr>
              <a:t>pledgeAsset</a:t>
            </a:r>
            <a:endParaRPr b="0" i="0" sz="800" u="none" cap="none" strike="noStrike">
              <a:solidFill>
                <a:srgbClr val="FFFFFF"/>
              </a:solidFill>
              <a:latin typeface="Calibri"/>
              <a:ea typeface="Calibri"/>
              <a:cs typeface="Calibri"/>
              <a:sym typeface="Calibri"/>
            </a:endParaRPr>
          </a:p>
        </p:txBody>
      </p:sp>
      <p:sp>
        <p:nvSpPr>
          <p:cNvPr id="935" name="Google Shape;935;p68"/>
          <p:cNvSpPr/>
          <p:nvPr/>
        </p:nvSpPr>
        <p:spPr>
          <a:xfrm>
            <a:off x="5801143" y="3077400"/>
            <a:ext cx="644901" cy="15884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800" u="none" cap="none" strike="noStrike">
                <a:solidFill>
                  <a:srgbClr val="FFFFFF"/>
                </a:solidFill>
                <a:latin typeface="Calibri"/>
                <a:ea typeface="Calibri"/>
                <a:cs typeface="Calibri"/>
                <a:sym typeface="Calibri"/>
              </a:rPr>
              <a:t>generateProof</a:t>
            </a:r>
            <a:endParaRPr b="0" i="0" sz="800" u="none" cap="none" strike="noStrike">
              <a:solidFill>
                <a:srgbClr val="FFFFFF"/>
              </a:solidFill>
              <a:latin typeface="Calibri"/>
              <a:ea typeface="Calibri"/>
              <a:cs typeface="Calibri"/>
              <a:sym typeface="Calibri"/>
            </a:endParaRPr>
          </a:p>
        </p:txBody>
      </p:sp>
      <p:sp>
        <p:nvSpPr>
          <p:cNvPr id="936" name="Google Shape;936;p68"/>
          <p:cNvSpPr/>
          <p:nvPr/>
        </p:nvSpPr>
        <p:spPr>
          <a:xfrm>
            <a:off x="5811827" y="3297204"/>
            <a:ext cx="634217" cy="15884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800" u="none" cap="none" strike="noStrike">
                <a:solidFill>
                  <a:srgbClr val="FFFFFF"/>
                </a:solidFill>
                <a:latin typeface="Calibri"/>
                <a:ea typeface="Calibri"/>
                <a:cs typeface="Calibri"/>
                <a:sym typeface="Calibri"/>
              </a:rPr>
              <a:t>verifyProof</a:t>
            </a:r>
            <a:endParaRPr b="0" i="0" sz="800" u="none" cap="none" strike="noStrike">
              <a:solidFill>
                <a:srgbClr val="FFFFFF"/>
              </a:solidFill>
              <a:latin typeface="Calibri"/>
              <a:ea typeface="Calibri"/>
              <a:cs typeface="Calibri"/>
              <a:sym typeface="Calibri"/>
            </a:endParaRPr>
          </a:p>
        </p:txBody>
      </p:sp>
      <p:sp>
        <p:nvSpPr>
          <p:cNvPr id="937" name="Google Shape;937;p68"/>
          <p:cNvSpPr/>
          <p:nvPr/>
        </p:nvSpPr>
        <p:spPr>
          <a:xfrm>
            <a:off x="5811827" y="3508580"/>
            <a:ext cx="633448" cy="158849"/>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800" u="none" cap="none" strike="noStrike">
                <a:solidFill>
                  <a:srgbClr val="FFFFFF"/>
                </a:solidFill>
                <a:latin typeface="Calibri"/>
                <a:ea typeface="Calibri"/>
                <a:cs typeface="Calibri"/>
                <a:sym typeface="Calibri"/>
              </a:rPr>
              <a:t>accessControl</a:t>
            </a:r>
            <a:endParaRPr b="0" i="0" sz="800" u="none" cap="none" strike="noStrike">
              <a:solidFill>
                <a:srgbClr val="FFFFFF"/>
              </a:solidFill>
              <a:latin typeface="Calibri"/>
              <a:ea typeface="Calibri"/>
              <a:cs typeface="Calibri"/>
              <a:sym typeface="Calibri"/>
            </a:endParaRPr>
          </a:p>
        </p:txBody>
      </p:sp>
      <p:sp>
        <p:nvSpPr>
          <p:cNvPr id="938" name="Google Shape;938;p68"/>
          <p:cNvSpPr/>
          <p:nvPr/>
        </p:nvSpPr>
        <p:spPr>
          <a:xfrm>
            <a:off x="5162422" y="3779843"/>
            <a:ext cx="1216455" cy="541681"/>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Nodes</a:t>
            </a:r>
            <a:endParaRPr b="0" i="0" sz="1000" u="none" cap="none" strike="noStrike">
              <a:solidFill>
                <a:schemeClr val="dk1"/>
              </a:solidFill>
              <a:latin typeface="Calibri"/>
              <a:ea typeface="Calibri"/>
              <a:cs typeface="Calibri"/>
              <a:sym typeface="Calibri"/>
            </a:endParaRPr>
          </a:p>
        </p:txBody>
      </p:sp>
      <p:sp>
        <p:nvSpPr>
          <p:cNvPr id="939" name="Google Shape;939;p68"/>
          <p:cNvSpPr/>
          <p:nvPr/>
        </p:nvSpPr>
        <p:spPr>
          <a:xfrm>
            <a:off x="5294314" y="3964382"/>
            <a:ext cx="870602" cy="127842"/>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900" u="none" cap="none" strike="noStrike">
                <a:solidFill>
                  <a:srgbClr val="FFFFFF"/>
                </a:solidFill>
                <a:latin typeface="Calibri"/>
                <a:ea typeface="Calibri"/>
                <a:cs typeface="Calibri"/>
                <a:sym typeface="Calibri"/>
              </a:rPr>
              <a:t>Node 1</a:t>
            </a:r>
            <a:endParaRPr b="0" i="0" sz="900" u="none" cap="none" strike="noStrike">
              <a:solidFill>
                <a:srgbClr val="FFFFFF"/>
              </a:solidFill>
              <a:latin typeface="Calibri"/>
              <a:ea typeface="Calibri"/>
              <a:cs typeface="Calibri"/>
              <a:sym typeface="Calibri"/>
            </a:endParaRPr>
          </a:p>
        </p:txBody>
      </p:sp>
      <p:sp>
        <p:nvSpPr>
          <p:cNvPr id="940" name="Google Shape;940;p68"/>
          <p:cNvSpPr/>
          <p:nvPr/>
        </p:nvSpPr>
        <p:spPr>
          <a:xfrm>
            <a:off x="5298134" y="4144280"/>
            <a:ext cx="870602" cy="127842"/>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900" u="none" cap="none" strike="noStrike">
                <a:solidFill>
                  <a:srgbClr val="FFFFFF"/>
                </a:solidFill>
                <a:latin typeface="Calibri"/>
                <a:ea typeface="Calibri"/>
                <a:cs typeface="Calibri"/>
                <a:sym typeface="Calibri"/>
              </a:rPr>
              <a:t>Node 2</a:t>
            </a:r>
            <a:endParaRPr b="0" i="0" sz="900" u="none" cap="none" strike="noStrike">
              <a:solidFill>
                <a:srgbClr val="FFFFFF"/>
              </a:solidFill>
              <a:latin typeface="Calibri"/>
              <a:ea typeface="Calibri"/>
              <a:cs typeface="Calibri"/>
              <a:sym typeface="Calibri"/>
            </a:endParaRPr>
          </a:p>
        </p:txBody>
      </p:sp>
      <p:cxnSp>
        <p:nvCxnSpPr>
          <p:cNvPr id="941" name="Google Shape;941;p68"/>
          <p:cNvCxnSpPr/>
          <p:nvPr/>
        </p:nvCxnSpPr>
        <p:spPr>
          <a:xfrm>
            <a:off x="8120170" y="1772576"/>
            <a:ext cx="274835" cy="0"/>
          </a:xfrm>
          <a:prstGeom prst="straightConnector1">
            <a:avLst/>
          </a:prstGeom>
          <a:noFill/>
          <a:ln cap="flat" cmpd="sng" w="9525">
            <a:solidFill>
              <a:schemeClr val="dk1"/>
            </a:solidFill>
            <a:prstDash val="solid"/>
            <a:round/>
            <a:headEnd len="sm" w="sm" type="none"/>
            <a:tailEnd len="med" w="med" type="triangle"/>
          </a:ln>
        </p:spPr>
      </p:cxnSp>
      <p:sp>
        <p:nvSpPr>
          <p:cNvPr id="942" name="Google Shape;942;p68"/>
          <p:cNvSpPr/>
          <p:nvPr/>
        </p:nvSpPr>
        <p:spPr>
          <a:xfrm>
            <a:off x="1380480" y="573345"/>
            <a:ext cx="7014828" cy="4131277"/>
          </a:xfrm>
          <a:prstGeom prst="roundRect">
            <a:avLst>
              <a:gd fmla="val 2617" name="adj"/>
            </a:avLst>
          </a:prstGeom>
          <a:noFill/>
          <a:ln cap="flat" cmpd="sng" w="9525">
            <a:solidFill>
              <a:srgbClr val="91A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3" name="Google Shape;943;p68"/>
          <p:cNvSpPr txBox="1"/>
          <p:nvPr/>
        </p:nvSpPr>
        <p:spPr>
          <a:xfrm>
            <a:off x="4032560" y="4744776"/>
            <a:ext cx="107888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ja" sz="1400" u="none" cap="none" strike="noStrike">
                <a:solidFill>
                  <a:srgbClr val="FF0000"/>
                </a:solidFill>
                <a:latin typeface="Arial"/>
                <a:ea typeface="Arial"/>
                <a:cs typeface="Arial"/>
                <a:sym typeface="Arial"/>
              </a:rPr>
              <a:t>Discuss</a:t>
            </a:r>
            <a:endParaRPr b="0" i="0" sz="1400" u="none" cap="none" strike="noStrike">
              <a:solidFill>
                <a:srgbClr val="000000"/>
              </a:solidFill>
              <a:latin typeface="Arial"/>
              <a:ea typeface="Arial"/>
              <a:cs typeface="Arial"/>
              <a:sym typeface="Arial"/>
            </a:endParaRPr>
          </a:p>
        </p:txBody>
      </p:sp>
      <p:cxnSp>
        <p:nvCxnSpPr>
          <p:cNvPr id="944" name="Google Shape;944;p68"/>
          <p:cNvCxnSpPr>
            <a:stCxn id="943" idx="0"/>
          </p:cNvCxnSpPr>
          <p:nvPr/>
        </p:nvCxnSpPr>
        <p:spPr>
          <a:xfrm flipH="1" rot="10800000">
            <a:off x="4572000" y="3646176"/>
            <a:ext cx="693300" cy="1098600"/>
          </a:xfrm>
          <a:prstGeom prst="straightConnector1">
            <a:avLst/>
          </a:prstGeom>
          <a:noFill/>
          <a:ln cap="flat" cmpd="sng" w="9525">
            <a:solidFill>
              <a:srgbClr val="FF0000"/>
            </a:solidFill>
            <a:prstDash val="solid"/>
            <a:round/>
            <a:headEnd len="sm" w="sm" type="none"/>
            <a:tailEnd len="med" w="med" type="triangle"/>
          </a:ln>
        </p:spPr>
      </p:cxnSp>
      <p:cxnSp>
        <p:nvCxnSpPr>
          <p:cNvPr id="945" name="Google Shape;945;p68"/>
          <p:cNvCxnSpPr>
            <a:stCxn id="943" idx="0"/>
          </p:cNvCxnSpPr>
          <p:nvPr/>
        </p:nvCxnSpPr>
        <p:spPr>
          <a:xfrm flipH="1" rot="10800000">
            <a:off x="4572000" y="3828876"/>
            <a:ext cx="2619600" cy="915900"/>
          </a:xfrm>
          <a:prstGeom prst="straightConnector1">
            <a:avLst/>
          </a:prstGeom>
          <a:noFill/>
          <a:ln cap="flat" cmpd="sng" w="9525">
            <a:solidFill>
              <a:srgbClr val="FF0000"/>
            </a:solidFill>
            <a:prstDash val="solid"/>
            <a:round/>
            <a:headEnd len="sm" w="sm" type="none"/>
            <a:tailEnd len="med" w="med" type="triangle"/>
          </a:ln>
        </p:spPr>
      </p:cxnSp>
      <p:cxnSp>
        <p:nvCxnSpPr>
          <p:cNvPr id="946" name="Google Shape;946;p68"/>
          <p:cNvCxnSpPr>
            <a:stCxn id="947" idx="2"/>
          </p:cNvCxnSpPr>
          <p:nvPr/>
        </p:nvCxnSpPr>
        <p:spPr>
          <a:xfrm>
            <a:off x="1740857" y="810922"/>
            <a:ext cx="30000" cy="558900"/>
          </a:xfrm>
          <a:prstGeom prst="straightConnector1">
            <a:avLst/>
          </a:prstGeom>
          <a:noFill/>
          <a:ln cap="flat" cmpd="sng" w="9525">
            <a:solidFill>
              <a:srgbClr val="FF0000"/>
            </a:solidFill>
            <a:prstDash val="solid"/>
            <a:round/>
            <a:headEnd len="sm" w="sm" type="none"/>
            <a:tailEnd len="med" w="med" type="triangle"/>
          </a:ln>
        </p:spPr>
      </p:cxnSp>
      <p:cxnSp>
        <p:nvCxnSpPr>
          <p:cNvPr id="948" name="Google Shape;948;p68"/>
          <p:cNvCxnSpPr>
            <a:stCxn id="947" idx="2"/>
          </p:cNvCxnSpPr>
          <p:nvPr/>
        </p:nvCxnSpPr>
        <p:spPr>
          <a:xfrm>
            <a:off x="1740857" y="810922"/>
            <a:ext cx="1413900" cy="786000"/>
          </a:xfrm>
          <a:prstGeom prst="straightConnector1">
            <a:avLst/>
          </a:prstGeom>
          <a:noFill/>
          <a:ln cap="flat" cmpd="sng" w="9525">
            <a:solidFill>
              <a:srgbClr val="FF0000"/>
            </a:solidFill>
            <a:prstDash val="solid"/>
            <a:round/>
            <a:headEnd len="sm" w="sm" type="none"/>
            <a:tailEnd len="med" w="med" type="triangle"/>
          </a:ln>
        </p:spPr>
      </p:cxnSp>
      <p:sp>
        <p:nvSpPr>
          <p:cNvPr id="947" name="Google Shape;947;p68"/>
          <p:cNvSpPr txBox="1"/>
          <p:nvPr/>
        </p:nvSpPr>
        <p:spPr>
          <a:xfrm>
            <a:off x="1201417" y="503145"/>
            <a:ext cx="107888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ja" sz="1400" u="none" cap="none" strike="noStrike">
                <a:solidFill>
                  <a:srgbClr val="FF0000"/>
                </a:solidFill>
                <a:latin typeface="Arial"/>
                <a:ea typeface="Arial"/>
                <a:cs typeface="Arial"/>
                <a:sym typeface="Arial"/>
              </a:rPr>
              <a:t>Discuss</a:t>
            </a:r>
            <a:endParaRPr b="0" i="0" sz="1400" u="none" cap="none" strike="noStrike">
              <a:solidFill>
                <a:srgbClr val="000000"/>
              </a:solidFill>
              <a:latin typeface="Arial"/>
              <a:ea typeface="Arial"/>
              <a:cs typeface="Arial"/>
              <a:sym typeface="Arial"/>
            </a:endParaRPr>
          </a:p>
        </p:txBody>
      </p:sp>
      <p:sp>
        <p:nvSpPr>
          <p:cNvPr id="949" name="Google Shape;949;p68"/>
          <p:cNvSpPr txBox="1"/>
          <p:nvPr/>
        </p:nvSpPr>
        <p:spPr>
          <a:xfrm>
            <a:off x="23602" y="-3250"/>
            <a:ext cx="4269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Revised version by Takuma (a</a:t>
            </a:r>
            <a:r>
              <a:rPr lang="ja"/>
              <a:t>dded </a:t>
            </a:r>
            <a:r>
              <a:rPr b="0" i="0" lang="ja" sz="1400" u="none" cap="none" strike="noStrike">
                <a:solidFill>
                  <a:srgbClr val="000000"/>
                </a:solidFill>
                <a:latin typeface="Arial"/>
                <a:ea typeface="Arial"/>
                <a:cs typeface="Arial"/>
                <a:sym typeface="Arial"/>
              </a:rPr>
              <a:t>Oct 18, 2022)</a:t>
            </a:r>
            <a:endParaRPr/>
          </a:p>
        </p:txBody>
      </p:sp>
      <p:sp>
        <p:nvSpPr>
          <p:cNvPr id="950" name="Google Shape;950;p68"/>
          <p:cNvSpPr/>
          <p:nvPr/>
        </p:nvSpPr>
        <p:spPr>
          <a:xfrm>
            <a:off x="5043605" y="856580"/>
            <a:ext cx="1655536" cy="1429542"/>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cxnSp>
        <p:nvCxnSpPr>
          <p:cNvPr id="951" name="Google Shape;951;p68"/>
          <p:cNvCxnSpPr/>
          <p:nvPr/>
        </p:nvCxnSpPr>
        <p:spPr>
          <a:xfrm>
            <a:off x="4421139" y="1631515"/>
            <a:ext cx="705600" cy="0"/>
          </a:xfrm>
          <a:prstGeom prst="straightConnector1">
            <a:avLst/>
          </a:prstGeom>
          <a:noFill/>
          <a:ln cap="flat" cmpd="sng" w="9525">
            <a:solidFill>
              <a:schemeClr val="dk1"/>
            </a:solidFill>
            <a:prstDash val="solid"/>
            <a:round/>
            <a:headEnd len="sm" w="sm" type="none"/>
            <a:tailEnd len="med" w="med" type="triangle"/>
          </a:ln>
        </p:spPr>
      </p:cxnSp>
      <p:cxnSp>
        <p:nvCxnSpPr>
          <p:cNvPr id="952" name="Google Shape;952;p68"/>
          <p:cNvCxnSpPr/>
          <p:nvPr/>
        </p:nvCxnSpPr>
        <p:spPr>
          <a:xfrm flipH="1" rot="10800000">
            <a:off x="4421639" y="1665706"/>
            <a:ext cx="689801" cy="2002780"/>
          </a:xfrm>
          <a:prstGeom prst="straightConnector1">
            <a:avLst/>
          </a:prstGeom>
          <a:noFill/>
          <a:ln cap="flat" cmpd="sng" w="9525">
            <a:solidFill>
              <a:schemeClr val="dk1"/>
            </a:solidFill>
            <a:prstDash val="solid"/>
            <a:round/>
            <a:headEnd len="sm" w="sm" type="none"/>
            <a:tailEnd len="med" w="med" type="triangle"/>
          </a:ln>
        </p:spPr>
      </p:cxnSp>
      <p:cxnSp>
        <p:nvCxnSpPr>
          <p:cNvPr id="953" name="Google Shape;953;p68"/>
          <p:cNvCxnSpPr/>
          <p:nvPr/>
        </p:nvCxnSpPr>
        <p:spPr>
          <a:xfrm>
            <a:off x="6432550" y="1624730"/>
            <a:ext cx="376273" cy="0"/>
          </a:xfrm>
          <a:prstGeom prst="straightConnector1">
            <a:avLst/>
          </a:prstGeom>
          <a:noFill/>
          <a:ln cap="flat" cmpd="sng" w="9525">
            <a:solidFill>
              <a:schemeClr val="dk1"/>
            </a:solidFill>
            <a:prstDash val="solid"/>
            <a:round/>
            <a:headEnd len="sm" w="sm" type="none"/>
            <a:tailEnd len="med" w="med" type="triangle"/>
          </a:ln>
        </p:spPr>
      </p:cxnSp>
      <p:sp>
        <p:nvSpPr>
          <p:cNvPr id="954" name="Google Shape;954;p68"/>
          <p:cNvSpPr/>
          <p:nvPr/>
        </p:nvSpPr>
        <p:spPr>
          <a:xfrm>
            <a:off x="5197471" y="1183162"/>
            <a:ext cx="1261876" cy="1035735"/>
          </a:xfrm>
          <a:prstGeom prst="rect">
            <a:avLst/>
          </a:prstGeom>
          <a:solidFill>
            <a:srgbClr val="DAD9D6"/>
          </a:solidFill>
          <a:ln cap="flat" cmpd="sng" w="9525">
            <a:solidFill>
              <a:srgbClr val="B1B1A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700" u="none" cap="none" strike="noStrike">
                <a:solidFill>
                  <a:schemeClr val="dk1"/>
                </a:solidFill>
                <a:latin typeface="Calibri"/>
                <a:ea typeface="Calibri"/>
                <a:cs typeface="Calibri"/>
                <a:sym typeface="Calibri"/>
              </a:rPr>
              <a:t>Protocol Adapter</a:t>
            </a:r>
            <a:endParaRPr b="0" i="0" sz="700" u="none" cap="none" strike="noStrike">
              <a:solidFill>
                <a:schemeClr val="dk1"/>
              </a:solidFill>
              <a:latin typeface="Calibri"/>
              <a:ea typeface="Calibri"/>
              <a:cs typeface="Calibri"/>
              <a:sym typeface="Calibri"/>
            </a:endParaRPr>
          </a:p>
        </p:txBody>
      </p:sp>
      <p:sp>
        <p:nvSpPr>
          <p:cNvPr id="955" name="Google Shape;955;p68"/>
          <p:cNvSpPr/>
          <p:nvPr/>
        </p:nvSpPr>
        <p:spPr>
          <a:xfrm>
            <a:off x="2961641" y="3286191"/>
            <a:ext cx="1443870" cy="196397"/>
          </a:xfrm>
          <a:prstGeom prst="rect">
            <a:avLst/>
          </a:prstGeom>
          <a:solidFill>
            <a:srgbClr val="00B050"/>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800" u="none" cap="none" strike="noStrike">
                <a:solidFill>
                  <a:srgbClr val="FFFFFF"/>
                </a:solidFill>
                <a:latin typeface="Calibri"/>
                <a:ea typeface="Calibri"/>
                <a:cs typeface="Calibri"/>
                <a:sym typeface="Calibri"/>
              </a:rPr>
              <a:t>verifyBlock (private fn)</a:t>
            </a:r>
            <a:endParaRPr b="0" i="0" sz="800" u="none" cap="none" strike="noStrike">
              <a:solidFill>
                <a:srgbClr val="FFFFFF"/>
              </a:solidFill>
              <a:latin typeface="Calibri"/>
              <a:ea typeface="Calibri"/>
              <a:cs typeface="Calibri"/>
              <a:sym typeface="Calibri"/>
            </a:endParaRPr>
          </a:p>
        </p:txBody>
      </p:sp>
      <p:sp>
        <p:nvSpPr>
          <p:cNvPr id="956" name="Google Shape;956;p68"/>
          <p:cNvSpPr/>
          <p:nvPr/>
        </p:nvSpPr>
        <p:spPr>
          <a:xfrm>
            <a:off x="5379124" y="1987926"/>
            <a:ext cx="940080" cy="196397"/>
          </a:xfrm>
          <a:prstGeom prst="rect">
            <a:avLst/>
          </a:prstGeom>
          <a:solidFill>
            <a:srgbClr val="00B050"/>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800" u="none" cap="none" strike="noStrike">
                <a:solidFill>
                  <a:srgbClr val="FFFFFF"/>
                </a:solidFill>
                <a:latin typeface="Calibri"/>
                <a:ea typeface="Calibri"/>
                <a:cs typeface="Calibri"/>
                <a:sym typeface="Calibri"/>
              </a:rPr>
              <a:t>validateBlock</a:t>
            </a:r>
            <a:endParaRPr b="0" i="0" sz="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Arial"/>
              <a:buNone/>
            </a:pPr>
            <a:r>
              <a:rPr b="0" i="0" lang="ja" sz="800" u="none" cap="none" strike="noStrike">
                <a:solidFill>
                  <a:srgbClr val="FFFFFF"/>
                </a:solidFill>
                <a:latin typeface="Calibri"/>
                <a:ea typeface="Calibri"/>
                <a:cs typeface="Calibri"/>
                <a:sym typeface="Calibri"/>
              </a:rPr>
              <a:t>(private fn)</a:t>
            </a:r>
            <a:endParaRPr b="0" i="0" sz="800" u="none" cap="none" strike="noStrike">
              <a:solidFill>
                <a:srgbClr val="FFFFFF"/>
              </a:solidFill>
              <a:latin typeface="Calibri"/>
              <a:ea typeface="Calibri"/>
              <a:cs typeface="Calibri"/>
              <a:sym typeface="Calibri"/>
            </a:endParaRPr>
          </a:p>
        </p:txBody>
      </p:sp>
      <p:sp>
        <p:nvSpPr>
          <p:cNvPr id="957" name="Google Shape;957;p68"/>
          <p:cNvSpPr/>
          <p:nvPr/>
        </p:nvSpPr>
        <p:spPr>
          <a:xfrm rot="5400000">
            <a:off x="3554186" y="2474553"/>
            <a:ext cx="2491814" cy="1800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1000" u="none" cap="none" strike="noStrike">
                <a:solidFill>
                  <a:schemeClr val="dk1"/>
                </a:solidFill>
                <a:latin typeface="Calibri"/>
                <a:ea typeface="Calibri"/>
                <a:cs typeface="Calibri"/>
                <a:sym typeface="Calibri"/>
              </a:rPr>
              <a:t> https / socket.io / grpc</a:t>
            </a:r>
            <a:endParaRPr b="0" i="0" sz="1000" u="none" cap="none" strike="noStrike">
              <a:solidFill>
                <a:schemeClr val="dk1"/>
              </a:solidFill>
              <a:latin typeface="Calibri"/>
              <a:ea typeface="Calibri"/>
              <a:cs typeface="Calibri"/>
              <a:sym typeface="Calibri"/>
            </a:endParaRPr>
          </a:p>
        </p:txBody>
      </p:sp>
      <p:cxnSp>
        <p:nvCxnSpPr>
          <p:cNvPr id="958" name="Google Shape;958;p68"/>
          <p:cNvCxnSpPr/>
          <p:nvPr/>
        </p:nvCxnSpPr>
        <p:spPr>
          <a:xfrm>
            <a:off x="5828409" y="2299697"/>
            <a:ext cx="0" cy="312195"/>
          </a:xfrm>
          <a:prstGeom prst="straightConnector1">
            <a:avLst/>
          </a:prstGeom>
          <a:noFill/>
          <a:ln cap="flat" cmpd="sng" w="9525">
            <a:solidFill>
              <a:schemeClr val="dk1"/>
            </a:solidFill>
            <a:prstDash val="solid"/>
            <a:round/>
            <a:headEnd len="sm" w="sm" type="none"/>
            <a:tailEnd len="med" w="med" type="triangle"/>
          </a:ln>
        </p:spPr>
      </p:cxnSp>
      <p:cxnSp>
        <p:nvCxnSpPr>
          <p:cNvPr id="959" name="Google Shape;959;p68"/>
          <p:cNvCxnSpPr/>
          <p:nvPr/>
        </p:nvCxnSpPr>
        <p:spPr>
          <a:xfrm flipH="1" rot="10800000">
            <a:off x="6378877" y="1766775"/>
            <a:ext cx="414706" cy="1062887"/>
          </a:xfrm>
          <a:prstGeom prst="straightConnector1">
            <a:avLst/>
          </a:prstGeom>
          <a:noFill/>
          <a:ln cap="flat" cmpd="sng" w="9525">
            <a:solidFill>
              <a:schemeClr val="dk1"/>
            </a:solidFill>
            <a:prstDash val="solid"/>
            <a:round/>
            <a:headEnd len="sm" w="sm" type="none"/>
            <a:tailEnd len="med" w="med" type="triangle"/>
          </a:ln>
        </p:spPr>
      </p:cxnSp>
      <p:sp>
        <p:nvSpPr>
          <p:cNvPr id="960" name="Google Shape;960;p68"/>
          <p:cNvSpPr/>
          <p:nvPr/>
        </p:nvSpPr>
        <p:spPr>
          <a:xfrm rot="5400000">
            <a:off x="6347710" y="1466889"/>
            <a:ext cx="551288" cy="157447"/>
          </a:xfrm>
          <a:prstGeom prst="rect">
            <a:avLst/>
          </a:prstGeom>
          <a:solidFill>
            <a:srgbClr val="FF000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700" u="none" cap="none" strike="noStrike">
                <a:solidFill>
                  <a:schemeClr val="lt1"/>
                </a:solidFill>
                <a:latin typeface="Arial"/>
                <a:ea typeface="Arial"/>
                <a:cs typeface="Arial"/>
                <a:sym typeface="Arial"/>
              </a:rPr>
              <a:t>mode A</a:t>
            </a:r>
            <a:endParaRPr/>
          </a:p>
        </p:txBody>
      </p:sp>
      <p:sp>
        <p:nvSpPr>
          <p:cNvPr id="961" name="Google Shape;961;p68"/>
          <p:cNvSpPr/>
          <p:nvPr/>
        </p:nvSpPr>
        <p:spPr>
          <a:xfrm>
            <a:off x="5583755" y="2341230"/>
            <a:ext cx="503566" cy="145498"/>
          </a:xfrm>
          <a:prstGeom prst="rect">
            <a:avLst/>
          </a:prstGeom>
          <a:solidFill>
            <a:srgbClr val="FF000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700" u="none" cap="none" strike="noStrike">
                <a:solidFill>
                  <a:schemeClr val="lt1"/>
                </a:solidFill>
                <a:latin typeface="Arial"/>
                <a:ea typeface="Arial"/>
                <a:cs typeface="Arial"/>
                <a:sym typeface="Arial"/>
              </a:rPr>
              <a:t>mode B</a:t>
            </a:r>
            <a:endParaRPr/>
          </a:p>
        </p:txBody>
      </p:sp>
      <p:cxnSp>
        <p:nvCxnSpPr>
          <p:cNvPr id="962" name="Google Shape;962;p68"/>
          <p:cNvCxnSpPr/>
          <p:nvPr/>
        </p:nvCxnSpPr>
        <p:spPr>
          <a:xfrm rot="10800000">
            <a:off x="5043604" y="847666"/>
            <a:ext cx="1663353" cy="8914"/>
          </a:xfrm>
          <a:prstGeom prst="straightConnector1">
            <a:avLst/>
          </a:prstGeom>
          <a:noFill/>
          <a:ln cap="flat" cmpd="sng" w="9525">
            <a:solidFill>
              <a:schemeClr val="dk1"/>
            </a:solidFill>
            <a:prstDash val="solid"/>
            <a:round/>
            <a:headEnd len="sm" w="sm" type="none"/>
            <a:tailEnd len="sm" w="sm" type="none"/>
          </a:ln>
        </p:spPr>
      </p:cxnSp>
      <p:cxnSp>
        <p:nvCxnSpPr>
          <p:cNvPr id="963" name="Google Shape;963;p68"/>
          <p:cNvCxnSpPr/>
          <p:nvPr/>
        </p:nvCxnSpPr>
        <p:spPr>
          <a:xfrm rot="10800000">
            <a:off x="5035789" y="856580"/>
            <a:ext cx="7815" cy="1443117"/>
          </a:xfrm>
          <a:prstGeom prst="straightConnector1">
            <a:avLst/>
          </a:prstGeom>
          <a:noFill/>
          <a:ln cap="flat" cmpd="sng" w="9525">
            <a:solidFill>
              <a:schemeClr val="dk1"/>
            </a:solidFill>
            <a:prstDash val="solid"/>
            <a:round/>
            <a:headEnd len="sm" w="sm" type="none"/>
            <a:tailEnd len="sm" w="sm" type="none"/>
          </a:ln>
        </p:spPr>
      </p:cxnSp>
      <p:cxnSp>
        <p:nvCxnSpPr>
          <p:cNvPr id="964" name="Google Shape;964;p68"/>
          <p:cNvCxnSpPr/>
          <p:nvPr/>
        </p:nvCxnSpPr>
        <p:spPr>
          <a:xfrm rot="10800000">
            <a:off x="5058844" y="2299697"/>
            <a:ext cx="1616970" cy="0"/>
          </a:xfrm>
          <a:prstGeom prst="straightConnector1">
            <a:avLst/>
          </a:prstGeom>
          <a:noFill/>
          <a:ln cap="flat" cmpd="sng" w="9525">
            <a:solidFill>
              <a:schemeClr val="dk1"/>
            </a:solidFill>
            <a:prstDash val="solid"/>
            <a:round/>
            <a:headEnd len="sm" w="sm" type="none"/>
            <a:tailEnd len="sm" w="sm" type="none"/>
          </a:ln>
        </p:spPr>
      </p:cxnSp>
      <p:sp>
        <p:nvSpPr>
          <p:cNvPr id="965" name="Google Shape;965;p68"/>
          <p:cNvSpPr txBox="1"/>
          <p:nvPr/>
        </p:nvSpPr>
        <p:spPr>
          <a:xfrm>
            <a:off x="6214523" y="819785"/>
            <a:ext cx="83548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ja" sz="1050" u="none" cap="none" strike="noStrike">
                <a:solidFill>
                  <a:srgbClr val="000000"/>
                </a:solidFill>
                <a:latin typeface="Arial"/>
                <a:ea typeface="Arial"/>
                <a:cs typeface="Arial"/>
                <a:sym typeface="Arial"/>
              </a:rPr>
              <a:t>Connector</a:t>
            </a:r>
            <a:endParaRPr/>
          </a:p>
        </p:txBody>
      </p:sp>
      <p:sp>
        <p:nvSpPr>
          <p:cNvPr id="966" name="Google Shape;966;p68"/>
          <p:cNvSpPr/>
          <p:nvPr/>
        </p:nvSpPr>
        <p:spPr>
          <a:xfrm>
            <a:off x="5229064" y="1344081"/>
            <a:ext cx="517410" cy="16208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700" u="none" cap="none" strike="noStrike">
                <a:solidFill>
                  <a:srgbClr val="FFFFFF"/>
                </a:solidFill>
                <a:latin typeface="Calibri"/>
                <a:ea typeface="Calibri"/>
                <a:cs typeface="Calibri"/>
                <a:sym typeface="Calibri"/>
              </a:rPr>
              <a:t>sendSyncRequest</a:t>
            </a:r>
            <a:endParaRPr b="0" i="0" sz="700" u="none" cap="none" strike="noStrike">
              <a:solidFill>
                <a:srgbClr val="FFFFFF"/>
              </a:solidFill>
              <a:latin typeface="Calibri"/>
              <a:ea typeface="Calibri"/>
              <a:cs typeface="Calibri"/>
              <a:sym typeface="Calibri"/>
            </a:endParaRPr>
          </a:p>
        </p:txBody>
      </p:sp>
      <p:sp>
        <p:nvSpPr>
          <p:cNvPr id="967" name="Google Shape;967;p68"/>
          <p:cNvSpPr/>
          <p:nvPr/>
        </p:nvSpPr>
        <p:spPr>
          <a:xfrm>
            <a:off x="5834883" y="1342316"/>
            <a:ext cx="599074" cy="152123"/>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700" u="none" cap="none" strike="noStrike">
                <a:solidFill>
                  <a:srgbClr val="FFFFFF"/>
                </a:solidFill>
                <a:latin typeface="Calibri"/>
                <a:ea typeface="Calibri"/>
                <a:cs typeface="Calibri"/>
                <a:sym typeface="Calibri"/>
              </a:rPr>
              <a:t>sendAsync</a:t>
            </a:r>
            <a:endParaRPr b="0" i="0" sz="7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00"/>
              <a:buFont typeface="Arial"/>
              <a:buNone/>
            </a:pPr>
            <a:r>
              <a:rPr b="0" i="0" lang="ja" sz="700" u="none" cap="none" strike="noStrike">
                <a:solidFill>
                  <a:srgbClr val="FFFFFF"/>
                </a:solidFill>
                <a:latin typeface="Calibri"/>
                <a:ea typeface="Calibri"/>
                <a:cs typeface="Calibri"/>
                <a:sym typeface="Calibri"/>
              </a:rPr>
              <a:t>Request</a:t>
            </a:r>
            <a:endParaRPr b="0" i="0" sz="700" u="none" cap="none" strike="noStrike">
              <a:solidFill>
                <a:srgbClr val="FFFFFF"/>
              </a:solidFill>
              <a:latin typeface="Calibri"/>
              <a:ea typeface="Calibri"/>
              <a:cs typeface="Calibri"/>
              <a:sym typeface="Calibri"/>
            </a:endParaRPr>
          </a:p>
        </p:txBody>
      </p:sp>
      <p:sp>
        <p:nvSpPr>
          <p:cNvPr id="968" name="Google Shape;968;p68"/>
          <p:cNvSpPr/>
          <p:nvPr/>
        </p:nvSpPr>
        <p:spPr>
          <a:xfrm>
            <a:off x="5232813" y="1544997"/>
            <a:ext cx="513662" cy="168847"/>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700" u="none" cap="none" strike="noStrike">
                <a:solidFill>
                  <a:srgbClr val="FFFFFF"/>
                </a:solidFill>
                <a:latin typeface="Calibri"/>
                <a:ea typeface="Calibri"/>
                <a:cs typeface="Calibri"/>
                <a:sym typeface="Calibri"/>
              </a:rPr>
              <a:t>StartMonitor</a:t>
            </a:r>
            <a:endParaRPr b="0" i="0" sz="700" u="none" cap="none" strike="noStrike">
              <a:solidFill>
                <a:srgbClr val="FFFFFF"/>
              </a:solidFill>
              <a:latin typeface="Calibri"/>
              <a:ea typeface="Calibri"/>
              <a:cs typeface="Calibri"/>
              <a:sym typeface="Calibri"/>
            </a:endParaRPr>
          </a:p>
        </p:txBody>
      </p:sp>
      <p:sp>
        <p:nvSpPr>
          <p:cNvPr id="969" name="Google Shape;969;p68"/>
          <p:cNvSpPr/>
          <p:nvPr/>
        </p:nvSpPr>
        <p:spPr>
          <a:xfrm>
            <a:off x="5834883" y="1539689"/>
            <a:ext cx="603920" cy="17323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600" u="none" cap="none" strike="noStrike">
                <a:solidFill>
                  <a:srgbClr val="FFFFFF"/>
                </a:solidFill>
                <a:latin typeface="Calibri"/>
                <a:ea typeface="Calibri"/>
                <a:cs typeface="Calibri"/>
                <a:sym typeface="Calibri"/>
              </a:rPr>
              <a:t>Data Transfer</a:t>
            </a:r>
            <a:endParaRPr b="0" i="0" sz="600" u="none" cap="none" strike="noStrike">
              <a:solidFill>
                <a:srgbClr val="FFFFFF"/>
              </a:solidFill>
              <a:latin typeface="Calibri"/>
              <a:ea typeface="Calibri"/>
              <a:cs typeface="Calibri"/>
              <a:sym typeface="Calibri"/>
            </a:endParaRPr>
          </a:p>
        </p:txBody>
      </p:sp>
      <p:sp>
        <p:nvSpPr>
          <p:cNvPr id="970" name="Google Shape;970;p68"/>
          <p:cNvSpPr/>
          <p:nvPr/>
        </p:nvSpPr>
        <p:spPr>
          <a:xfrm>
            <a:off x="5235957" y="1754573"/>
            <a:ext cx="603920" cy="173236"/>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ja" sz="600" u="none" cap="none" strike="noStrike">
                <a:solidFill>
                  <a:srgbClr val="FFFFFF"/>
                </a:solidFill>
                <a:latin typeface="Calibri"/>
                <a:ea typeface="Calibri"/>
                <a:cs typeface="Calibri"/>
                <a:sym typeface="Calibri"/>
              </a:rPr>
              <a:t>DataExchange</a:t>
            </a:r>
            <a:endParaRPr b="0" i="0" sz="600" u="none" cap="none" strike="noStrike">
              <a:solidFill>
                <a:srgbClr val="FFFFFF"/>
              </a:solidFill>
              <a:latin typeface="Calibri"/>
              <a:ea typeface="Calibri"/>
              <a:cs typeface="Calibri"/>
              <a:sym typeface="Calibri"/>
            </a:endParaRPr>
          </a:p>
        </p:txBody>
      </p:sp>
      <p:sp>
        <p:nvSpPr>
          <p:cNvPr id="971" name="Google Shape;971;p68"/>
          <p:cNvSpPr txBox="1"/>
          <p:nvPr/>
        </p:nvSpPr>
        <p:spPr>
          <a:xfrm>
            <a:off x="1585634" y="291409"/>
            <a:ext cx="2637260"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ja" sz="1050" u="none" cap="none" strike="noStrike">
                <a:solidFill>
                  <a:srgbClr val="000000"/>
                </a:solidFill>
                <a:latin typeface="Arial"/>
                <a:ea typeface="Arial"/>
                <a:cs typeface="Arial"/>
                <a:sym typeface="Arial"/>
              </a:rPr>
              <a:t>Internal Network 1 (Cacti server belongs)</a:t>
            </a:r>
            <a:endParaRPr/>
          </a:p>
        </p:txBody>
      </p:sp>
      <p:sp>
        <p:nvSpPr>
          <p:cNvPr id="972" name="Google Shape;972;p68"/>
          <p:cNvSpPr txBox="1"/>
          <p:nvPr/>
        </p:nvSpPr>
        <p:spPr>
          <a:xfrm>
            <a:off x="5718609" y="277781"/>
            <a:ext cx="2677336"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ja" sz="1050" u="none" cap="none" strike="noStrike">
                <a:solidFill>
                  <a:srgbClr val="000000"/>
                </a:solidFill>
                <a:latin typeface="Arial"/>
                <a:ea typeface="Arial"/>
                <a:cs typeface="Arial"/>
                <a:sym typeface="Arial"/>
              </a:rPr>
              <a:t>External Network (Ledger nodes belongs)</a:t>
            </a:r>
            <a:endParaRPr/>
          </a:p>
        </p:txBody>
      </p:sp>
      <p:sp>
        <p:nvSpPr>
          <p:cNvPr id="973" name="Google Shape;973;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116648" y="13692"/>
            <a:ext cx="7886700" cy="629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A new proposed API design [2/2] </a:t>
            </a:r>
            <a:endParaRPr/>
          </a:p>
        </p:txBody>
      </p:sp>
      <p:sp>
        <p:nvSpPr>
          <p:cNvPr id="240" name="Google Shape;240;p42"/>
          <p:cNvSpPr/>
          <p:nvPr/>
        </p:nvSpPr>
        <p:spPr>
          <a:xfrm>
            <a:off x="324046" y="1564480"/>
            <a:ext cx="3715800" cy="28779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1" name="Google Shape;241;p42"/>
          <p:cNvSpPr txBox="1"/>
          <p:nvPr/>
        </p:nvSpPr>
        <p:spPr>
          <a:xfrm>
            <a:off x="1539350" y="1305690"/>
            <a:ext cx="13575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cactus-node-server</a:t>
            </a:r>
            <a:endParaRPr sz="1100">
              <a:solidFill>
                <a:schemeClr val="dk1"/>
              </a:solidFill>
              <a:latin typeface="Arial"/>
              <a:ea typeface="Arial"/>
              <a:cs typeface="Arial"/>
              <a:sym typeface="Arial"/>
            </a:endParaRPr>
          </a:p>
        </p:txBody>
      </p:sp>
      <p:sp>
        <p:nvSpPr>
          <p:cNvPr id="242" name="Google Shape;242;p42"/>
          <p:cNvSpPr/>
          <p:nvPr/>
        </p:nvSpPr>
        <p:spPr>
          <a:xfrm>
            <a:off x="4800880" y="1571623"/>
            <a:ext cx="1839600" cy="28710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42"/>
          <p:cNvSpPr txBox="1"/>
          <p:nvPr/>
        </p:nvSpPr>
        <p:spPr>
          <a:xfrm>
            <a:off x="4617678" y="1324332"/>
            <a:ext cx="21078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connector of each ledger</a:t>
            </a:r>
            <a:endParaRPr sz="1100">
              <a:solidFill>
                <a:schemeClr val="dk1"/>
              </a:solidFill>
              <a:latin typeface="Arial"/>
              <a:ea typeface="Arial"/>
              <a:cs typeface="Arial"/>
              <a:sym typeface="Arial"/>
            </a:endParaRPr>
          </a:p>
        </p:txBody>
      </p:sp>
      <p:sp>
        <p:nvSpPr>
          <p:cNvPr id="244" name="Google Shape;244;p42"/>
          <p:cNvSpPr txBox="1"/>
          <p:nvPr/>
        </p:nvSpPr>
        <p:spPr>
          <a:xfrm>
            <a:off x="7326561" y="1783919"/>
            <a:ext cx="8718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node</a:t>
            </a:r>
            <a:endParaRPr sz="1100">
              <a:solidFill>
                <a:schemeClr val="dk1"/>
              </a:solidFill>
              <a:latin typeface="Arial"/>
              <a:ea typeface="Arial"/>
              <a:cs typeface="Arial"/>
              <a:sym typeface="Arial"/>
            </a:endParaRPr>
          </a:p>
        </p:txBody>
      </p:sp>
      <p:cxnSp>
        <p:nvCxnSpPr>
          <p:cNvPr id="245" name="Google Shape;245;p42"/>
          <p:cNvCxnSpPr/>
          <p:nvPr/>
        </p:nvCxnSpPr>
        <p:spPr>
          <a:xfrm>
            <a:off x="3899726" y="2498612"/>
            <a:ext cx="1033800" cy="720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cxnSp>
        <p:nvCxnSpPr>
          <p:cNvPr id="246" name="Google Shape;246;p42"/>
          <p:cNvCxnSpPr/>
          <p:nvPr/>
        </p:nvCxnSpPr>
        <p:spPr>
          <a:xfrm rot="10800000">
            <a:off x="3891704" y="2651439"/>
            <a:ext cx="1024500" cy="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cxnSp>
        <p:nvCxnSpPr>
          <p:cNvPr id="247" name="Google Shape;247;p42"/>
          <p:cNvCxnSpPr/>
          <p:nvPr/>
        </p:nvCxnSpPr>
        <p:spPr>
          <a:xfrm>
            <a:off x="6511808" y="2336057"/>
            <a:ext cx="866100" cy="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sp>
        <p:nvSpPr>
          <p:cNvPr id="248" name="Google Shape;248;p42"/>
          <p:cNvSpPr txBox="1"/>
          <p:nvPr/>
        </p:nvSpPr>
        <p:spPr>
          <a:xfrm>
            <a:off x="6682232" y="2132063"/>
            <a:ext cx="5088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Arial"/>
                <a:ea typeface="Arial"/>
                <a:cs typeface="Arial"/>
                <a:sym typeface="Arial"/>
              </a:rPr>
              <a:t>request</a:t>
            </a:r>
            <a:endParaRPr sz="800">
              <a:solidFill>
                <a:schemeClr val="dk1"/>
              </a:solidFill>
              <a:latin typeface="Arial"/>
              <a:ea typeface="Arial"/>
              <a:cs typeface="Arial"/>
              <a:sym typeface="Arial"/>
            </a:endParaRPr>
          </a:p>
        </p:txBody>
      </p:sp>
      <p:sp>
        <p:nvSpPr>
          <p:cNvPr id="249" name="Google Shape;249;p42"/>
          <p:cNvSpPr/>
          <p:nvPr/>
        </p:nvSpPr>
        <p:spPr>
          <a:xfrm>
            <a:off x="620756" y="1656785"/>
            <a:ext cx="984000" cy="1616100"/>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Business</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logic</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plugin</a:t>
            </a:r>
            <a:endParaRPr b="0" i="0" sz="1100" u="none" cap="none" strike="noStrike">
              <a:solidFill>
                <a:srgbClr val="000000"/>
              </a:solidFill>
              <a:latin typeface="Arial"/>
              <a:ea typeface="Arial"/>
              <a:cs typeface="Arial"/>
              <a:sym typeface="Arial"/>
            </a:endParaRPr>
          </a:p>
        </p:txBody>
      </p:sp>
      <p:grpSp>
        <p:nvGrpSpPr>
          <p:cNvPr id="250" name="Google Shape;250;p42"/>
          <p:cNvGrpSpPr/>
          <p:nvPr/>
        </p:nvGrpSpPr>
        <p:grpSpPr>
          <a:xfrm>
            <a:off x="1587160" y="2298442"/>
            <a:ext cx="516114" cy="121444"/>
            <a:chOff x="2030576" y="2894985"/>
            <a:chExt cx="1378510" cy="161925"/>
          </a:xfrm>
        </p:grpSpPr>
        <p:cxnSp>
          <p:nvCxnSpPr>
            <p:cNvPr id="251" name="Google Shape;251;p42"/>
            <p:cNvCxnSpPr/>
            <p:nvPr/>
          </p:nvCxnSpPr>
          <p:spPr>
            <a:xfrm>
              <a:off x="2030576" y="2894985"/>
              <a:ext cx="1378500" cy="960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cxnSp>
          <p:nvCxnSpPr>
            <p:cNvPr id="252" name="Google Shape;252;p42"/>
            <p:cNvCxnSpPr/>
            <p:nvPr/>
          </p:nvCxnSpPr>
          <p:spPr>
            <a:xfrm rot="10800000">
              <a:off x="2030586" y="3056910"/>
              <a:ext cx="1378500" cy="0"/>
            </a:xfrm>
            <a:prstGeom prst="straightConnector1">
              <a:avLst/>
            </a:prstGeom>
            <a:gradFill>
              <a:gsLst>
                <a:gs pos="0">
                  <a:srgbClr val="FFFFFF"/>
                </a:gs>
                <a:gs pos="100000">
                  <a:srgbClr val="CACAC7"/>
                </a:gs>
              </a:gsLst>
              <a:lin ang="5400012" scaled="0"/>
            </a:gradFill>
            <a:ln cap="flat" cmpd="sng" w="9525">
              <a:solidFill>
                <a:srgbClr val="57564F"/>
              </a:solidFill>
              <a:prstDash val="dash"/>
              <a:round/>
              <a:headEnd len="sm" w="sm" type="none"/>
              <a:tailEnd len="med" w="med" type="triangle"/>
            </a:ln>
          </p:spPr>
        </p:cxnSp>
      </p:grpSp>
      <p:sp>
        <p:nvSpPr>
          <p:cNvPr id="253" name="Google Shape;253;p42"/>
          <p:cNvSpPr/>
          <p:nvPr/>
        </p:nvSpPr>
        <p:spPr>
          <a:xfrm rot="5400000">
            <a:off x="2676524" y="2914765"/>
            <a:ext cx="2877900" cy="1701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 grpc</a:t>
            </a:r>
            <a:endParaRPr b="0" i="0" sz="1100" u="none" cap="none" strike="noStrike">
              <a:solidFill>
                <a:srgbClr val="000000"/>
              </a:solidFill>
              <a:latin typeface="Arial"/>
              <a:ea typeface="Arial"/>
              <a:cs typeface="Arial"/>
              <a:sym typeface="Arial"/>
            </a:endParaRPr>
          </a:p>
        </p:txBody>
      </p:sp>
      <p:sp>
        <p:nvSpPr>
          <p:cNvPr id="254" name="Google Shape;254;p42"/>
          <p:cNvSpPr/>
          <p:nvPr/>
        </p:nvSpPr>
        <p:spPr>
          <a:xfrm rot="5400000">
            <a:off x="3280996" y="2920273"/>
            <a:ext cx="2867400" cy="17010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 / socket.io /grpc</a:t>
            </a:r>
            <a:endParaRPr b="0" i="0" sz="1100" u="none" cap="none" strike="noStrike">
              <a:solidFill>
                <a:srgbClr val="000000"/>
              </a:solidFill>
              <a:latin typeface="Arial"/>
              <a:ea typeface="Arial"/>
              <a:cs typeface="Arial"/>
              <a:sym typeface="Arial"/>
            </a:endParaRPr>
          </a:p>
        </p:txBody>
      </p:sp>
      <p:sp>
        <p:nvSpPr>
          <p:cNvPr id="255" name="Google Shape;255;p42"/>
          <p:cNvSpPr/>
          <p:nvPr/>
        </p:nvSpPr>
        <p:spPr>
          <a:xfrm>
            <a:off x="2104373" y="1664329"/>
            <a:ext cx="1787400" cy="2731500"/>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api-client</a:t>
            </a:r>
            <a:endParaRPr sz="1100">
              <a:solidFill>
                <a:srgbClr val="000000"/>
              </a:solidFill>
              <a:latin typeface="Arial"/>
              <a:ea typeface="Arial"/>
              <a:cs typeface="Arial"/>
              <a:sym typeface="Arial"/>
            </a:endParaRPr>
          </a:p>
        </p:txBody>
      </p:sp>
      <p:sp>
        <p:nvSpPr>
          <p:cNvPr id="256" name="Google Shape;256;p42"/>
          <p:cNvSpPr/>
          <p:nvPr/>
        </p:nvSpPr>
        <p:spPr>
          <a:xfrm>
            <a:off x="4911593" y="1677513"/>
            <a:ext cx="530100" cy="1718100"/>
          </a:xfrm>
          <a:prstGeom prst="rect">
            <a:avLst/>
          </a:prstGeom>
          <a:solidFill>
            <a:srgbClr val="DAD9D6"/>
          </a:solidFill>
          <a:ln cap="flat" cmpd="sng" w="9525">
            <a:solidFill>
              <a:srgbClr val="B1B1A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Protocol</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Adapter</a:t>
            </a:r>
            <a:endParaRPr b="0" i="0" sz="1100" u="none" cap="none" strike="noStrike">
              <a:solidFill>
                <a:srgbClr val="000000"/>
              </a:solidFill>
              <a:latin typeface="Arial"/>
              <a:ea typeface="Arial"/>
              <a:cs typeface="Arial"/>
              <a:sym typeface="Arial"/>
            </a:endParaRPr>
          </a:p>
        </p:txBody>
      </p:sp>
      <p:sp>
        <p:nvSpPr>
          <p:cNvPr id="257" name="Google Shape;257;p42"/>
          <p:cNvSpPr/>
          <p:nvPr/>
        </p:nvSpPr>
        <p:spPr>
          <a:xfrm>
            <a:off x="4949790" y="3553634"/>
            <a:ext cx="1575000" cy="842100"/>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openAPI SDK</a:t>
            </a:r>
            <a:endParaRPr sz="1100">
              <a:solidFill>
                <a:srgbClr val="000000"/>
              </a:solidFill>
              <a:latin typeface="Arial"/>
              <a:ea typeface="Arial"/>
              <a:cs typeface="Arial"/>
              <a:sym typeface="Arial"/>
            </a:endParaRPr>
          </a:p>
        </p:txBody>
      </p:sp>
      <p:sp>
        <p:nvSpPr>
          <p:cNvPr id="258" name="Google Shape;258;p42"/>
          <p:cNvSpPr/>
          <p:nvPr/>
        </p:nvSpPr>
        <p:spPr>
          <a:xfrm>
            <a:off x="4980460" y="3781249"/>
            <a:ext cx="1511100" cy="2253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API 1 (depends on each ledger)</a:t>
            </a:r>
            <a:endParaRPr b="0" i="0" sz="800" u="none" cap="none" strike="noStrike">
              <a:solidFill>
                <a:srgbClr val="FFFFFF"/>
              </a:solidFill>
              <a:latin typeface="Arial"/>
              <a:ea typeface="Arial"/>
              <a:cs typeface="Arial"/>
              <a:sym typeface="Arial"/>
            </a:endParaRPr>
          </a:p>
        </p:txBody>
      </p:sp>
      <p:sp>
        <p:nvSpPr>
          <p:cNvPr id="259" name="Google Shape;259;p42"/>
          <p:cNvSpPr/>
          <p:nvPr/>
        </p:nvSpPr>
        <p:spPr>
          <a:xfrm>
            <a:off x="4980460" y="4026652"/>
            <a:ext cx="1511100" cy="2253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API 2 (depends on each ledger)</a:t>
            </a:r>
            <a:endParaRPr b="0" i="0" sz="800" u="none" cap="none" strike="noStrike">
              <a:solidFill>
                <a:srgbClr val="FFFFFF"/>
              </a:solidFill>
              <a:latin typeface="Arial"/>
              <a:ea typeface="Arial"/>
              <a:cs typeface="Arial"/>
              <a:sym typeface="Arial"/>
            </a:endParaRPr>
          </a:p>
        </p:txBody>
      </p:sp>
      <p:cxnSp>
        <p:nvCxnSpPr>
          <p:cNvPr id="260" name="Google Shape;260;p42"/>
          <p:cNvCxnSpPr/>
          <p:nvPr/>
        </p:nvCxnSpPr>
        <p:spPr>
          <a:xfrm>
            <a:off x="3814655" y="3981854"/>
            <a:ext cx="1106400" cy="0"/>
          </a:xfrm>
          <a:prstGeom prst="straightConnector1">
            <a:avLst/>
          </a:prstGeom>
          <a:gradFill>
            <a:gsLst>
              <a:gs pos="0">
                <a:srgbClr val="FFFFFF"/>
              </a:gs>
              <a:gs pos="100000">
                <a:srgbClr val="CACAC7"/>
              </a:gs>
            </a:gsLst>
            <a:lin ang="5400012" scaled="0"/>
          </a:gradFill>
          <a:ln cap="flat" cmpd="sng" w="9525">
            <a:solidFill>
              <a:srgbClr val="57564F"/>
            </a:solidFill>
            <a:prstDash val="solid"/>
            <a:round/>
            <a:headEnd len="sm" w="sm" type="none"/>
            <a:tailEnd len="med" w="med" type="triangle"/>
          </a:ln>
        </p:spPr>
      </p:cxnSp>
      <p:sp>
        <p:nvSpPr>
          <p:cNvPr id="261" name="Google Shape;261;p42"/>
          <p:cNvSpPr/>
          <p:nvPr/>
        </p:nvSpPr>
        <p:spPr>
          <a:xfrm>
            <a:off x="2817566" y="682909"/>
            <a:ext cx="3045000" cy="522000"/>
          </a:xfrm>
          <a:prstGeom prst="wedgeRectCallout">
            <a:avLst>
              <a:gd fmla="val -28683" name="adj1"/>
              <a:gd fmla="val 194810" name="adj2"/>
            </a:avLst>
          </a:prstGeom>
          <a:gradFill>
            <a:gsLst>
              <a:gs pos="0">
                <a:srgbClr val="E73440"/>
              </a:gs>
              <a:gs pos="100000">
                <a:srgbClr val="7A1E1C"/>
              </a:gs>
            </a:gsLst>
            <a:lin ang="5400012"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100">
                <a:solidFill>
                  <a:srgbClr val="FFFFFF"/>
                </a:solidFill>
                <a:latin typeface="Arial"/>
                <a:ea typeface="Arial"/>
                <a:cs typeface="Arial"/>
                <a:sym typeface="Arial"/>
              </a:rPr>
              <a:t>Each API can be switched to the two modes</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mode 1: System Contract OFF</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mode 2: System Contract ON</a:t>
            </a:r>
            <a:endParaRPr sz="1100">
              <a:solidFill>
                <a:srgbClr val="FFFFFF"/>
              </a:solidFill>
              <a:latin typeface="Arial"/>
              <a:ea typeface="Arial"/>
              <a:cs typeface="Arial"/>
              <a:sym typeface="Arial"/>
            </a:endParaRPr>
          </a:p>
        </p:txBody>
      </p:sp>
      <p:sp>
        <p:nvSpPr>
          <p:cNvPr id="262" name="Google Shape;262;p42"/>
          <p:cNvSpPr/>
          <p:nvPr/>
        </p:nvSpPr>
        <p:spPr>
          <a:xfrm>
            <a:off x="5594978" y="1664433"/>
            <a:ext cx="882000" cy="1731000"/>
          </a:xfrm>
          <a:prstGeom prst="rect">
            <a:avLst/>
          </a:prstGeom>
          <a:solidFill>
            <a:srgbClr val="D8D8D8"/>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Platform</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SDK</a:t>
            </a:r>
            <a:endParaRPr b="0" i="0" sz="1100" u="none" cap="none" strike="noStrike">
              <a:solidFill>
                <a:srgbClr val="000000"/>
              </a:solidFill>
              <a:latin typeface="Arial"/>
              <a:ea typeface="Arial"/>
              <a:cs typeface="Arial"/>
              <a:sym typeface="Arial"/>
            </a:endParaRPr>
          </a:p>
        </p:txBody>
      </p:sp>
      <p:pic>
        <p:nvPicPr>
          <p:cNvPr descr="ネットワーク 枠線" id="263" name="Google Shape;263;p42"/>
          <p:cNvPicPr preferRelativeResize="0"/>
          <p:nvPr/>
        </p:nvPicPr>
        <p:blipFill rotWithShape="1">
          <a:blip r:embed="rId3">
            <a:alphaModFix/>
          </a:blip>
          <a:srcRect b="0" l="0" r="0" t="0"/>
          <a:stretch/>
        </p:blipFill>
        <p:spPr>
          <a:xfrm>
            <a:off x="7419598" y="1912655"/>
            <a:ext cx="685800" cy="685800"/>
          </a:xfrm>
          <a:prstGeom prst="rect">
            <a:avLst/>
          </a:prstGeom>
          <a:noFill/>
          <a:ln>
            <a:noFill/>
          </a:ln>
        </p:spPr>
      </p:pic>
      <p:sp>
        <p:nvSpPr>
          <p:cNvPr id="264" name="Google Shape;264;p42"/>
          <p:cNvSpPr/>
          <p:nvPr/>
        </p:nvSpPr>
        <p:spPr>
          <a:xfrm>
            <a:off x="7050929" y="3019469"/>
            <a:ext cx="2057400" cy="863100"/>
          </a:xfrm>
          <a:prstGeom prst="wedgeRectCallout">
            <a:avLst>
              <a:gd fmla="val 1414" name="adj1"/>
              <a:gd fmla="val -94662" name="adj2"/>
            </a:avLst>
          </a:prstGeom>
          <a:gradFill>
            <a:gsLst>
              <a:gs pos="0">
                <a:srgbClr val="E73440"/>
              </a:gs>
              <a:gs pos="100000">
                <a:srgbClr val="7A1E1C"/>
              </a:gs>
            </a:gsLst>
            <a:lin ang="5400012"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Arial"/>
                <a:ea typeface="Arial"/>
                <a:cs typeface="Arial"/>
                <a:sym typeface="Arial"/>
              </a:rPr>
              <a:t>In the case of mode 1,</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the embedded contract is not needed.</a:t>
            </a:r>
            <a:endParaRPr sz="1100"/>
          </a:p>
          <a:p>
            <a:pPr indent="0" lvl="0" marL="0" marR="0" rtl="0" algn="l">
              <a:spcBef>
                <a:spcPts val="0"/>
              </a:spcBef>
              <a:spcAft>
                <a:spcPts val="0"/>
              </a:spcAft>
              <a:buNone/>
            </a:pPr>
            <a:r>
              <a:t/>
            </a:r>
            <a:endParaRPr sz="800">
              <a:solidFill>
                <a:srgbClr val="FFFFFF"/>
              </a:solidFill>
              <a:latin typeface="Arial"/>
              <a:ea typeface="Arial"/>
              <a:cs typeface="Arial"/>
              <a:sym typeface="Arial"/>
            </a:endParaRPr>
          </a:p>
          <a:p>
            <a:pPr indent="0" lvl="0" marL="0" marR="0" rtl="0" algn="l">
              <a:spcBef>
                <a:spcPts val="0"/>
              </a:spcBef>
              <a:spcAft>
                <a:spcPts val="0"/>
              </a:spcAft>
              <a:buNone/>
            </a:pPr>
            <a:r>
              <a:rPr lang="ja" sz="800">
                <a:solidFill>
                  <a:srgbClr val="FFFFFF"/>
                </a:solidFill>
                <a:latin typeface="Arial"/>
                <a:ea typeface="Arial"/>
                <a:cs typeface="Arial"/>
                <a:sym typeface="Arial"/>
              </a:rPr>
              <a:t>In the case of mode 2,</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the embedded contract is needed</a:t>
            </a:r>
            <a:endParaRPr sz="800">
              <a:solidFill>
                <a:srgbClr val="FFFFFF"/>
              </a:solidFill>
              <a:latin typeface="Arial"/>
              <a:ea typeface="Arial"/>
              <a:cs typeface="Arial"/>
              <a:sym typeface="Arial"/>
            </a:endParaRPr>
          </a:p>
        </p:txBody>
      </p:sp>
      <p:sp>
        <p:nvSpPr>
          <p:cNvPr id="265" name="Google Shape;265;p42"/>
          <p:cNvSpPr/>
          <p:nvPr/>
        </p:nvSpPr>
        <p:spPr>
          <a:xfrm>
            <a:off x="2785955" y="4548899"/>
            <a:ext cx="2057400" cy="430500"/>
          </a:xfrm>
          <a:prstGeom prst="wedgeRectCallout">
            <a:avLst>
              <a:gd fmla="val 1851" name="adj1"/>
              <a:gd fmla="val -137178" name="adj2"/>
            </a:avLst>
          </a:prstGeom>
          <a:gradFill>
            <a:gsLst>
              <a:gs pos="0">
                <a:srgbClr val="E73440"/>
              </a:gs>
              <a:gs pos="100000">
                <a:srgbClr val="7A1E1C"/>
              </a:gs>
            </a:gsLst>
            <a:lin ang="5400012"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ja" sz="800">
                <a:solidFill>
                  <a:srgbClr val="FFFFFF"/>
                </a:solidFill>
                <a:latin typeface="Arial"/>
                <a:ea typeface="Arial"/>
                <a:cs typeface="Arial"/>
                <a:sym typeface="Arial"/>
              </a:rPr>
              <a:t>api-client can deal with each ledger API</a:t>
            </a:r>
            <a:endParaRPr sz="1100"/>
          </a:p>
          <a:p>
            <a:pPr indent="0" lvl="0" marL="0" marR="0" rtl="0" algn="l">
              <a:spcBef>
                <a:spcPts val="0"/>
              </a:spcBef>
              <a:spcAft>
                <a:spcPts val="0"/>
              </a:spcAft>
              <a:buNone/>
            </a:pPr>
            <a:r>
              <a:rPr lang="ja" sz="800">
                <a:solidFill>
                  <a:srgbClr val="FFFFFF"/>
                </a:solidFill>
                <a:latin typeface="Arial"/>
                <a:ea typeface="Arial"/>
                <a:cs typeface="Arial"/>
                <a:sym typeface="Arial"/>
              </a:rPr>
              <a:t>where the common API does not supply</a:t>
            </a:r>
            <a:endParaRPr sz="800">
              <a:solidFill>
                <a:srgbClr val="FFFFFF"/>
              </a:solidFill>
              <a:latin typeface="Arial"/>
              <a:ea typeface="Arial"/>
              <a:cs typeface="Arial"/>
              <a:sym typeface="Arial"/>
            </a:endParaRPr>
          </a:p>
        </p:txBody>
      </p:sp>
      <p:sp>
        <p:nvSpPr>
          <p:cNvPr id="266" name="Google Shape;266;p42"/>
          <p:cNvSpPr txBox="1"/>
          <p:nvPr/>
        </p:nvSpPr>
        <p:spPr>
          <a:xfrm>
            <a:off x="5056271" y="4552450"/>
            <a:ext cx="3989400" cy="500100"/>
          </a:xfrm>
          <a:prstGeom prst="rect">
            <a:avLst/>
          </a:prstGeom>
          <a:gradFill>
            <a:gsLst>
              <a:gs pos="0">
                <a:srgbClr val="706ABA"/>
              </a:gs>
              <a:gs pos="100000">
                <a:srgbClr val="332F67"/>
              </a:gs>
            </a:gsLst>
            <a:lin ang="5400012" scaled="0"/>
          </a:gradFill>
          <a:ln cap="flat" cmpd="sng" w="9525">
            <a:solidFill>
              <a:srgbClr val="4B4595"/>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ja" sz="1400">
                <a:solidFill>
                  <a:srgbClr val="FFFFFF"/>
                </a:solidFill>
                <a:latin typeface="Arial"/>
                <a:ea typeface="Arial"/>
                <a:cs typeface="Arial"/>
                <a:sym typeface="Arial"/>
              </a:rPr>
              <a:t>base codes: Cactus APIs of OpenAPI connection</a:t>
            </a:r>
            <a:endParaRPr sz="1400">
              <a:solidFill>
                <a:srgbClr val="FFFFFF"/>
              </a:solidFill>
              <a:latin typeface="Arial"/>
              <a:ea typeface="Arial"/>
              <a:cs typeface="Arial"/>
              <a:sym typeface="Arial"/>
            </a:endParaRPr>
          </a:p>
        </p:txBody>
      </p:sp>
      <p:sp>
        <p:nvSpPr>
          <p:cNvPr id="267" name="Google Shape;267;p42"/>
          <p:cNvSpPr txBox="1"/>
          <p:nvPr/>
        </p:nvSpPr>
        <p:spPr>
          <a:xfrm>
            <a:off x="6412248" y="495590"/>
            <a:ext cx="2700600" cy="808200"/>
          </a:xfrm>
          <a:prstGeom prst="rect">
            <a:avLst/>
          </a:prstGeom>
          <a:gradFill>
            <a:gsLst>
              <a:gs pos="0">
                <a:srgbClr val="706ABA"/>
              </a:gs>
              <a:gs pos="100000">
                <a:srgbClr val="332F67"/>
              </a:gs>
            </a:gsLst>
            <a:lin ang="5400012" scaled="0"/>
          </a:gradFill>
          <a:ln cap="flat" cmpd="sng" w="9525">
            <a:solidFill>
              <a:srgbClr val="4B4595"/>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ja" sz="1200">
                <a:solidFill>
                  <a:srgbClr val="FFFFFF"/>
                </a:solidFill>
                <a:latin typeface="Arial"/>
                <a:ea typeface="Arial"/>
                <a:cs typeface="Arial"/>
                <a:sym typeface="Arial"/>
              </a:rPr>
              <a:t>base codes:</a:t>
            </a:r>
            <a:endParaRPr sz="1100"/>
          </a:p>
          <a:p>
            <a:pPr indent="0" lvl="0" marL="0" marR="0" rtl="0" algn="l">
              <a:spcBef>
                <a:spcPts val="0"/>
              </a:spcBef>
              <a:spcAft>
                <a:spcPts val="0"/>
              </a:spcAft>
              <a:buNone/>
            </a:pPr>
            <a:r>
              <a:rPr lang="ja" sz="1200">
                <a:solidFill>
                  <a:srgbClr val="FFFFFF"/>
                </a:solidFill>
                <a:latin typeface="Arial"/>
                <a:ea typeface="Arial"/>
                <a:cs typeface="Arial"/>
                <a:sym typeface="Arial"/>
              </a:rPr>
              <a:t>The merge of </a:t>
            </a:r>
            <a:endParaRPr sz="1100"/>
          </a:p>
          <a:p>
            <a:pPr indent="0" lvl="0" marL="0" marR="0" rtl="0" algn="l">
              <a:spcBef>
                <a:spcPts val="0"/>
              </a:spcBef>
              <a:spcAft>
                <a:spcPts val="0"/>
              </a:spcAft>
              <a:buNone/>
            </a:pPr>
            <a:r>
              <a:rPr lang="ja" sz="1200">
                <a:solidFill>
                  <a:srgbClr val="FFFFFF"/>
                </a:solidFill>
                <a:latin typeface="Arial"/>
                <a:ea typeface="Arial"/>
                <a:cs typeface="Arial"/>
                <a:sym typeface="Arial"/>
              </a:rPr>
              <a:t>Cactus APIs of Socket.io connection</a:t>
            </a:r>
            <a:endParaRPr sz="1100"/>
          </a:p>
          <a:p>
            <a:pPr indent="0" lvl="0" marL="0" marR="0" rtl="0" algn="l">
              <a:spcBef>
                <a:spcPts val="0"/>
              </a:spcBef>
              <a:spcAft>
                <a:spcPts val="0"/>
              </a:spcAft>
              <a:buNone/>
            </a:pPr>
            <a:r>
              <a:rPr lang="ja" sz="1200">
                <a:solidFill>
                  <a:srgbClr val="FFFFFF"/>
                </a:solidFill>
                <a:latin typeface="Arial"/>
                <a:ea typeface="Arial"/>
                <a:cs typeface="Arial"/>
                <a:sym typeface="Arial"/>
              </a:rPr>
              <a:t>and Weaver APIs</a:t>
            </a:r>
            <a:endParaRPr sz="1200">
              <a:solidFill>
                <a:srgbClr val="FFFFFF"/>
              </a:solidFill>
              <a:latin typeface="Arial"/>
              <a:ea typeface="Arial"/>
              <a:cs typeface="Arial"/>
              <a:sym typeface="Arial"/>
            </a:endParaRPr>
          </a:p>
        </p:txBody>
      </p:sp>
      <p:cxnSp>
        <p:nvCxnSpPr>
          <p:cNvPr id="268" name="Google Shape;268;p42"/>
          <p:cNvCxnSpPr/>
          <p:nvPr/>
        </p:nvCxnSpPr>
        <p:spPr>
          <a:xfrm flipH="1">
            <a:off x="6765818" y="1324332"/>
            <a:ext cx="573600" cy="521700"/>
          </a:xfrm>
          <a:prstGeom prst="straightConnector1">
            <a:avLst/>
          </a:prstGeom>
          <a:noFill/>
          <a:ln cap="flat" cmpd="sng" w="9525">
            <a:solidFill>
              <a:srgbClr val="7030A0"/>
            </a:solidFill>
            <a:prstDash val="solid"/>
            <a:miter lim="800000"/>
            <a:headEnd len="sm" w="sm" type="none"/>
            <a:tailEnd len="med" w="med" type="triangle"/>
          </a:ln>
        </p:spPr>
      </p:cxnSp>
      <p:cxnSp>
        <p:nvCxnSpPr>
          <p:cNvPr id="269" name="Google Shape;269;p42"/>
          <p:cNvCxnSpPr>
            <a:stCxn id="266" idx="0"/>
          </p:cNvCxnSpPr>
          <p:nvPr/>
        </p:nvCxnSpPr>
        <p:spPr>
          <a:xfrm rot="10800000">
            <a:off x="6789371" y="4241350"/>
            <a:ext cx="261600" cy="311100"/>
          </a:xfrm>
          <a:prstGeom prst="straightConnector1">
            <a:avLst/>
          </a:prstGeom>
          <a:noFill/>
          <a:ln cap="flat" cmpd="sng" w="9525">
            <a:solidFill>
              <a:srgbClr val="7030A0"/>
            </a:solidFill>
            <a:prstDash val="solid"/>
            <a:miter lim="800000"/>
            <a:headEnd len="sm" w="sm" type="none"/>
            <a:tailEnd len="med" w="med" type="triangle"/>
          </a:ln>
        </p:spPr>
      </p:cxnSp>
      <p:sp>
        <p:nvSpPr>
          <p:cNvPr id="270" name="Google Shape;270;p42"/>
          <p:cNvSpPr/>
          <p:nvPr/>
        </p:nvSpPr>
        <p:spPr>
          <a:xfrm>
            <a:off x="2242192" y="1920114"/>
            <a:ext cx="1572600" cy="1475400"/>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Base</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271" name="Google Shape;271;p42"/>
          <p:cNvSpPr/>
          <p:nvPr/>
        </p:nvSpPr>
        <p:spPr>
          <a:xfrm>
            <a:off x="2434355" y="2402926"/>
            <a:ext cx="1303800" cy="2829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000" u="none" cap="none" strike="noStrike">
                <a:solidFill>
                  <a:srgbClr val="FFFFFF"/>
                </a:solidFill>
                <a:latin typeface="Arial"/>
                <a:ea typeface="Arial"/>
                <a:cs typeface="Arial"/>
                <a:sym typeface="Arial"/>
              </a:rPr>
              <a:t>sendAsyncRequest</a:t>
            </a:r>
            <a:endParaRPr b="0"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100"/>
              <a:buFont typeface="Arial"/>
              <a:buNone/>
            </a:pPr>
            <a:r>
              <a:rPr lang="ja" sz="1000">
                <a:solidFill>
                  <a:srgbClr val="FFFFFF"/>
                </a:solidFill>
                <a:latin typeface="Arial"/>
                <a:ea typeface="Arial"/>
                <a:cs typeface="Arial"/>
                <a:sym typeface="Arial"/>
              </a:rPr>
              <a:t>(= AssetTransfer)</a:t>
            </a:r>
            <a:endParaRPr b="0" i="0" sz="1000" u="none" cap="none" strike="noStrike">
              <a:solidFill>
                <a:srgbClr val="FFFFFF"/>
              </a:solidFill>
              <a:latin typeface="Arial"/>
              <a:ea typeface="Arial"/>
              <a:cs typeface="Arial"/>
              <a:sym typeface="Arial"/>
            </a:endParaRPr>
          </a:p>
        </p:txBody>
      </p:sp>
      <p:sp>
        <p:nvSpPr>
          <p:cNvPr id="272" name="Google Shape;272;p42"/>
          <p:cNvSpPr/>
          <p:nvPr/>
        </p:nvSpPr>
        <p:spPr>
          <a:xfrm>
            <a:off x="2439778" y="2196705"/>
            <a:ext cx="1303800" cy="1578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sendSyncRequest</a:t>
            </a:r>
            <a:endParaRPr b="0" i="0" sz="1100" u="none" cap="none" strike="noStrike">
              <a:solidFill>
                <a:srgbClr val="FFFFFF"/>
              </a:solidFill>
              <a:latin typeface="Arial"/>
              <a:ea typeface="Arial"/>
              <a:cs typeface="Arial"/>
              <a:sym typeface="Arial"/>
            </a:endParaRPr>
          </a:p>
        </p:txBody>
      </p:sp>
      <p:sp>
        <p:nvSpPr>
          <p:cNvPr id="273" name="Google Shape;273;p42"/>
          <p:cNvSpPr/>
          <p:nvPr/>
        </p:nvSpPr>
        <p:spPr>
          <a:xfrm>
            <a:off x="2448092" y="2953748"/>
            <a:ext cx="1303800" cy="171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DataTransfer</a:t>
            </a:r>
            <a:endParaRPr b="0" i="0" sz="1100" u="none" cap="none" strike="noStrike">
              <a:solidFill>
                <a:srgbClr val="FFFFFF"/>
              </a:solidFill>
              <a:latin typeface="Arial"/>
              <a:ea typeface="Arial"/>
              <a:cs typeface="Arial"/>
              <a:sym typeface="Arial"/>
            </a:endParaRPr>
          </a:p>
        </p:txBody>
      </p:sp>
      <p:sp>
        <p:nvSpPr>
          <p:cNvPr id="274" name="Google Shape;274;p42"/>
          <p:cNvSpPr/>
          <p:nvPr/>
        </p:nvSpPr>
        <p:spPr>
          <a:xfrm>
            <a:off x="2444164" y="3180060"/>
            <a:ext cx="1303800" cy="171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DataExchange</a:t>
            </a:r>
            <a:endParaRPr b="0" i="0" sz="1100" u="none" cap="none" strike="noStrike">
              <a:solidFill>
                <a:srgbClr val="FFFFFF"/>
              </a:solidFill>
              <a:latin typeface="Arial"/>
              <a:ea typeface="Arial"/>
              <a:cs typeface="Arial"/>
              <a:sym typeface="Arial"/>
            </a:endParaRPr>
          </a:p>
        </p:txBody>
      </p:sp>
      <p:sp>
        <p:nvSpPr>
          <p:cNvPr id="275" name="Google Shape;275;p42"/>
          <p:cNvSpPr/>
          <p:nvPr/>
        </p:nvSpPr>
        <p:spPr>
          <a:xfrm>
            <a:off x="2434355" y="2733235"/>
            <a:ext cx="1303800" cy="1710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StartMonitor</a:t>
            </a:r>
            <a:endParaRPr b="0" i="0" sz="1100" u="none" cap="none" strike="noStrike">
              <a:solidFill>
                <a:srgbClr val="FFFFFF"/>
              </a:solidFill>
              <a:latin typeface="Arial"/>
              <a:ea typeface="Arial"/>
              <a:cs typeface="Arial"/>
              <a:sym typeface="Arial"/>
            </a:endParaRPr>
          </a:p>
        </p:txBody>
      </p:sp>
      <p:sp>
        <p:nvSpPr>
          <p:cNvPr id="276" name="Google Shape;276;p42"/>
          <p:cNvSpPr/>
          <p:nvPr/>
        </p:nvSpPr>
        <p:spPr>
          <a:xfrm>
            <a:off x="2244701" y="3762221"/>
            <a:ext cx="1572600" cy="540600"/>
          </a:xfrm>
          <a:prstGeom prst="rect">
            <a:avLst/>
          </a:prstGeom>
          <a:solidFill>
            <a:srgbClr val="FFFFFF"/>
          </a:solidFill>
          <a:ln cap="flat" cmpd="sng" w="9525">
            <a:solidFill>
              <a:srgbClr val="87867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ja" sz="900">
                <a:solidFill>
                  <a:srgbClr val="000000"/>
                </a:solidFill>
                <a:latin typeface="Arial"/>
                <a:ea typeface="Arial"/>
                <a:cs typeface="Arial"/>
                <a:sym typeface="Arial"/>
              </a:rPr>
              <a:t>Ledger-specific</a:t>
            </a:r>
            <a:r>
              <a:rPr b="0" i="0" lang="ja" sz="900" u="none" cap="none" strike="noStrike">
                <a:solidFill>
                  <a:srgbClr val="000000"/>
                </a:solidFill>
                <a:latin typeface="Arial"/>
                <a:ea typeface="Arial"/>
                <a:cs typeface="Arial"/>
                <a:sym typeface="Arial"/>
              </a:rPr>
              <a:t> API class</a:t>
            </a:r>
            <a:endParaRPr b="0" i="0" sz="900" u="none" cap="none" strike="noStrike">
              <a:solidFill>
                <a:srgbClr val="000000"/>
              </a:solidFill>
              <a:latin typeface="Arial"/>
              <a:ea typeface="Arial"/>
              <a:cs typeface="Arial"/>
              <a:sym typeface="Arial"/>
            </a:endParaRPr>
          </a:p>
        </p:txBody>
      </p:sp>
      <p:sp>
        <p:nvSpPr>
          <p:cNvPr id="277" name="Google Shape;277;p42"/>
          <p:cNvSpPr/>
          <p:nvPr/>
        </p:nvSpPr>
        <p:spPr>
          <a:xfrm>
            <a:off x="2439778" y="3982734"/>
            <a:ext cx="1303800" cy="199500"/>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000" u="none" cap="none" strike="noStrike">
                <a:solidFill>
                  <a:srgbClr val="FFFFFF"/>
                </a:solidFill>
                <a:latin typeface="Arial"/>
                <a:ea typeface="Arial"/>
                <a:cs typeface="Arial"/>
                <a:sym typeface="Arial"/>
              </a:rPr>
              <a:t>API (ledger-specific)</a:t>
            </a:r>
            <a:endParaRPr b="0" i="0" sz="1000" u="none" cap="none" strike="noStrike">
              <a:solidFill>
                <a:srgbClr val="FFFFFF"/>
              </a:solidFill>
              <a:latin typeface="Arial"/>
              <a:ea typeface="Arial"/>
              <a:cs typeface="Arial"/>
              <a:sym typeface="Arial"/>
            </a:endParaRPr>
          </a:p>
        </p:txBody>
      </p:sp>
      <p:sp>
        <p:nvSpPr>
          <p:cNvPr id="278" name="Google Shape;278;p42"/>
          <p:cNvSpPr/>
          <p:nvPr/>
        </p:nvSpPr>
        <p:spPr>
          <a:xfrm>
            <a:off x="2147644" y="1625688"/>
            <a:ext cx="4573800" cy="1818300"/>
          </a:xfrm>
          <a:prstGeom prst="rect">
            <a:avLst/>
          </a:prstGeom>
          <a:noFill/>
          <a:ln cap="flat" cmpd="sng" w="254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79" name="Google Shape;279;p42"/>
          <p:cNvSpPr/>
          <p:nvPr/>
        </p:nvSpPr>
        <p:spPr>
          <a:xfrm>
            <a:off x="2139034" y="3544546"/>
            <a:ext cx="4555200" cy="965400"/>
          </a:xfrm>
          <a:prstGeom prst="rect">
            <a:avLst/>
          </a:prstGeom>
          <a:noFill/>
          <a:ln cap="flat" cmpd="sng" w="254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80" name="Google Shape;280;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nvSpPr>
        <p:spPr>
          <a:xfrm>
            <a:off x="1851450" y="1766450"/>
            <a:ext cx="5308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900"/>
              <a:t>c.f.: the previous documents</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100"/>
              <a:buFont typeface="Arial"/>
              <a:buNone/>
            </a:pPr>
            <a:r>
              <a:rPr lang="ja" sz="4100"/>
              <a:t>A proposal of </a:t>
            </a:r>
            <a:br>
              <a:rPr lang="ja" sz="4100"/>
            </a:br>
            <a:r>
              <a:rPr lang="ja" sz="4100"/>
              <a:t>Cactus and Weaver APIs integration plan</a:t>
            </a:r>
            <a:br>
              <a:rPr lang="ja" sz="4100"/>
            </a:br>
            <a:r>
              <a:rPr lang="ja" sz="4100"/>
              <a:t>(v2022-03-15) </a:t>
            </a:r>
            <a:endParaRPr sz="4100"/>
          </a:p>
        </p:txBody>
      </p:sp>
      <p:sp>
        <p:nvSpPr>
          <p:cNvPr id="291" name="Google Shape;291;p4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ja"/>
              <a:t>Takuma Takeuchi</a:t>
            </a:r>
            <a:endParaRPr/>
          </a:p>
          <a:p>
            <a:pPr indent="0" lvl="0" marL="0" rtl="0" algn="ctr">
              <a:lnSpc>
                <a:spcPct val="90000"/>
              </a:lnSpc>
              <a:spcBef>
                <a:spcPts val="800"/>
              </a:spcBef>
              <a:spcAft>
                <a:spcPts val="0"/>
              </a:spcAft>
              <a:buClr>
                <a:schemeClr val="dk1"/>
              </a:buClr>
              <a:buSzPts val="1800"/>
              <a:buNone/>
            </a:pPr>
            <a:r>
              <a:rPr lang="ja"/>
              <a:t>March 15, 2022 PST</a:t>
            </a:r>
            <a:endParaRPr/>
          </a:p>
        </p:txBody>
      </p:sp>
      <p:sp>
        <p:nvSpPr>
          <p:cNvPr id="292" name="Google Shape;292;p4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293" name="Google Shape;293;p44"/>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116648" y="13692"/>
            <a:ext cx="7886700" cy="62983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Current APIs (Weaver)</a:t>
            </a:r>
            <a:endParaRPr/>
          </a:p>
        </p:txBody>
      </p:sp>
      <p:sp>
        <p:nvSpPr>
          <p:cNvPr id="299" name="Google Shape;299;p45"/>
          <p:cNvSpPr txBox="1"/>
          <p:nvPr>
            <p:ph idx="1" type="body"/>
          </p:nvPr>
        </p:nvSpPr>
        <p:spPr>
          <a:xfrm>
            <a:off x="266961" y="643525"/>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ja"/>
              <a:t>The left parts provides the common APIs</a:t>
            </a:r>
            <a:endParaRPr/>
          </a:p>
          <a:p>
            <a:pPr indent="-177800" lvl="1" marL="520700" rtl="0" algn="l">
              <a:lnSpc>
                <a:spcPct val="90000"/>
              </a:lnSpc>
              <a:spcBef>
                <a:spcPts val="400"/>
              </a:spcBef>
              <a:spcAft>
                <a:spcPts val="0"/>
              </a:spcAft>
              <a:buClr>
                <a:schemeClr val="dk1"/>
              </a:buClr>
              <a:buSzPts val="1800"/>
              <a:buChar char="•"/>
            </a:pPr>
            <a:r>
              <a:rPr lang="ja"/>
              <a:t>DataTransfer / AssetTransfer / AssetExchange</a:t>
            </a:r>
            <a:endParaRPr/>
          </a:p>
          <a:p>
            <a:pPr indent="-171450" lvl="0" marL="177800" rtl="0" algn="l">
              <a:lnSpc>
                <a:spcPct val="90000"/>
              </a:lnSpc>
              <a:spcBef>
                <a:spcPts val="800"/>
              </a:spcBef>
              <a:spcAft>
                <a:spcPts val="0"/>
              </a:spcAft>
              <a:buClr>
                <a:schemeClr val="dk1"/>
              </a:buClr>
              <a:buSzPts val="2100"/>
              <a:buChar char="•"/>
            </a:pPr>
            <a:r>
              <a:rPr lang="ja"/>
              <a:t>The right parts provides the translater to </a:t>
            </a:r>
            <a:br>
              <a:rPr lang="ja"/>
            </a:br>
            <a:r>
              <a:rPr lang="ja"/>
              <a:t>each platform SDK and execute its SDK</a:t>
            </a:r>
            <a:endParaRPr/>
          </a:p>
          <a:p>
            <a:pPr indent="-38100" lvl="0" marL="177800" rtl="0" algn="l">
              <a:lnSpc>
                <a:spcPct val="90000"/>
              </a:lnSpc>
              <a:spcBef>
                <a:spcPts val="800"/>
              </a:spcBef>
              <a:spcAft>
                <a:spcPts val="0"/>
              </a:spcAft>
              <a:buClr>
                <a:schemeClr val="dk1"/>
              </a:buClr>
              <a:buSzPts val="2100"/>
              <a:buNone/>
            </a:pPr>
            <a:r>
              <a:t/>
            </a:r>
            <a:endParaRPr/>
          </a:p>
          <a:p>
            <a:pPr indent="-63500" lvl="1" marL="520700" rtl="0" algn="l">
              <a:lnSpc>
                <a:spcPct val="90000"/>
              </a:lnSpc>
              <a:spcBef>
                <a:spcPts val="400"/>
              </a:spcBef>
              <a:spcAft>
                <a:spcPts val="0"/>
              </a:spcAft>
              <a:buClr>
                <a:schemeClr val="dk1"/>
              </a:buClr>
              <a:buSzPts val="1800"/>
              <a:buNone/>
            </a:pPr>
            <a:r>
              <a:t/>
            </a:r>
            <a:endParaRPr/>
          </a:p>
        </p:txBody>
      </p:sp>
      <p:sp>
        <p:nvSpPr>
          <p:cNvPr id="300" name="Google Shape;300;p45"/>
          <p:cNvSpPr/>
          <p:nvPr/>
        </p:nvSpPr>
        <p:spPr>
          <a:xfrm>
            <a:off x="1596287" y="2451514"/>
            <a:ext cx="5487181" cy="1813142"/>
          </a:xfrm>
          <a:prstGeom prst="rect">
            <a:avLst/>
          </a:prstGeom>
          <a:solidFill>
            <a:srgbClr val="E1EFD8"/>
          </a:solidFill>
          <a:ln cap="flat" cmpd="sng" w="19050">
            <a:solidFill>
              <a:srgbClr val="00B05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1" name="Google Shape;301;p45"/>
          <p:cNvSpPr txBox="1"/>
          <p:nvPr/>
        </p:nvSpPr>
        <p:spPr>
          <a:xfrm>
            <a:off x="3569918" y="2155238"/>
            <a:ext cx="1049806"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ja" sz="1400" u="none" cap="none" strike="noStrike">
                <a:solidFill>
                  <a:schemeClr val="dk1"/>
                </a:solidFill>
                <a:latin typeface="Arial"/>
                <a:ea typeface="Arial"/>
                <a:cs typeface="Arial"/>
                <a:sym typeface="Arial"/>
              </a:rPr>
              <a:t>Relay Node</a:t>
            </a:r>
            <a:endParaRPr sz="1400">
              <a:solidFill>
                <a:schemeClr val="dk1"/>
              </a:solidFill>
              <a:latin typeface="Arial"/>
              <a:ea typeface="Arial"/>
              <a:cs typeface="Arial"/>
              <a:sym typeface="Arial"/>
            </a:endParaRPr>
          </a:p>
        </p:txBody>
      </p:sp>
      <p:sp>
        <p:nvSpPr>
          <p:cNvPr id="302" name="Google Shape;302;p45"/>
          <p:cNvSpPr/>
          <p:nvPr/>
        </p:nvSpPr>
        <p:spPr>
          <a:xfrm>
            <a:off x="1818617" y="2673445"/>
            <a:ext cx="1704328" cy="1461957"/>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3" name="Google Shape;303;p45"/>
          <p:cNvSpPr/>
          <p:nvPr/>
        </p:nvSpPr>
        <p:spPr>
          <a:xfrm>
            <a:off x="5070687" y="2673445"/>
            <a:ext cx="1704328" cy="1461957"/>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4" name="Google Shape;304;p45"/>
          <p:cNvSpPr/>
          <p:nvPr/>
        </p:nvSpPr>
        <p:spPr>
          <a:xfrm>
            <a:off x="3522947" y="2673445"/>
            <a:ext cx="310018" cy="1461957"/>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a:t>
            </a:r>
            <a:r>
              <a:rPr b="0" i="0" lang="ja" sz="800" u="none" cap="none" strike="noStrike">
                <a:solidFill>
                  <a:srgbClr val="000000"/>
                </a:solidFill>
                <a:latin typeface="Arial"/>
                <a:ea typeface="Arial"/>
                <a:cs typeface="Arial"/>
                <a:sym typeface="Arial"/>
              </a:rPr>
              <a:t>gRPC</a:t>
            </a:r>
            <a:endParaRPr b="0" i="0" sz="1100" u="none" cap="none" strike="noStrike">
              <a:solidFill>
                <a:srgbClr val="000000"/>
              </a:solidFill>
              <a:latin typeface="Arial"/>
              <a:ea typeface="Arial"/>
              <a:cs typeface="Arial"/>
              <a:sym typeface="Arial"/>
            </a:endParaRPr>
          </a:p>
        </p:txBody>
      </p:sp>
      <p:sp>
        <p:nvSpPr>
          <p:cNvPr id="305" name="Google Shape;305;p45"/>
          <p:cNvSpPr/>
          <p:nvPr/>
        </p:nvSpPr>
        <p:spPr>
          <a:xfrm>
            <a:off x="4760669" y="2673445"/>
            <a:ext cx="310018" cy="1461957"/>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a:t>
            </a:r>
            <a:r>
              <a:rPr b="0" i="0" lang="ja" sz="800" u="none" cap="none" strike="noStrike">
                <a:solidFill>
                  <a:srgbClr val="000000"/>
                </a:solidFill>
                <a:latin typeface="Arial"/>
                <a:ea typeface="Arial"/>
                <a:cs typeface="Arial"/>
                <a:sym typeface="Arial"/>
              </a:rPr>
              <a:t>gRPC</a:t>
            </a:r>
            <a:endParaRPr b="0" i="0" sz="1100" u="none" cap="none" strike="noStrike">
              <a:solidFill>
                <a:srgbClr val="000000"/>
              </a:solidFill>
              <a:latin typeface="Arial"/>
              <a:ea typeface="Arial"/>
              <a:cs typeface="Arial"/>
              <a:sym typeface="Arial"/>
            </a:endParaRPr>
          </a:p>
        </p:txBody>
      </p:sp>
      <p:cxnSp>
        <p:nvCxnSpPr>
          <p:cNvPr id="306" name="Google Shape;306;p45"/>
          <p:cNvCxnSpPr>
            <a:stCxn id="304" idx="3"/>
            <a:endCxn id="305" idx="1"/>
          </p:cNvCxnSpPr>
          <p:nvPr/>
        </p:nvCxnSpPr>
        <p:spPr>
          <a:xfrm>
            <a:off x="3832965" y="3404423"/>
            <a:ext cx="927600" cy="0"/>
          </a:xfrm>
          <a:prstGeom prst="straightConnector1">
            <a:avLst/>
          </a:prstGeom>
          <a:noFill/>
          <a:ln cap="flat" cmpd="sng" w="9525">
            <a:solidFill>
              <a:schemeClr val="accent1"/>
            </a:solidFill>
            <a:prstDash val="solid"/>
            <a:miter lim="800000"/>
            <a:headEnd len="sm" w="sm" type="none"/>
            <a:tailEnd len="sm" w="sm" type="none"/>
          </a:ln>
        </p:spPr>
      </p:cxnSp>
      <p:sp>
        <p:nvSpPr>
          <p:cNvPr id="307" name="Google Shape;307;p45"/>
          <p:cNvSpPr txBox="1"/>
          <p:nvPr/>
        </p:nvSpPr>
        <p:spPr>
          <a:xfrm>
            <a:off x="3983278" y="3155779"/>
            <a:ext cx="580928"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400">
                <a:solidFill>
                  <a:schemeClr val="dk1"/>
                </a:solidFill>
                <a:latin typeface="Arial"/>
                <a:ea typeface="Arial"/>
                <a:cs typeface="Arial"/>
                <a:sym typeface="Arial"/>
              </a:rPr>
              <a:t>gRPC</a:t>
            </a:r>
            <a:endParaRPr sz="1400">
              <a:solidFill>
                <a:schemeClr val="dk1"/>
              </a:solidFill>
              <a:latin typeface="Arial"/>
              <a:ea typeface="Arial"/>
              <a:cs typeface="Arial"/>
              <a:sym typeface="Arial"/>
            </a:endParaRPr>
          </a:p>
        </p:txBody>
      </p:sp>
      <p:sp>
        <p:nvSpPr>
          <p:cNvPr id="308" name="Google Shape;308;p45"/>
          <p:cNvSpPr/>
          <p:nvPr/>
        </p:nvSpPr>
        <p:spPr>
          <a:xfrm>
            <a:off x="1978331" y="2784467"/>
            <a:ext cx="1394303" cy="29615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400">
                <a:solidFill>
                  <a:schemeClr val="lt1"/>
                </a:solidFill>
                <a:latin typeface="Arial"/>
                <a:ea typeface="Arial"/>
                <a:cs typeface="Arial"/>
                <a:sym typeface="Arial"/>
              </a:rPr>
              <a:t>DataTransfer</a:t>
            </a:r>
            <a:endParaRPr sz="1400">
              <a:solidFill>
                <a:schemeClr val="lt1"/>
              </a:solidFill>
              <a:latin typeface="Arial"/>
              <a:ea typeface="Arial"/>
              <a:cs typeface="Arial"/>
              <a:sym typeface="Arial"/>
            </a:endParaRPr>
          </a:p>
        </p:txBody>
      </p:sp>
      <p:sp>
        <p:nvSpPr>
          <p:cNvPr id="309" name="Google Shape;309;p45"/>
          <p:cNvSpPr/>
          <p:nvPr/>
        </p:nvSpPr>
        <p:spPr>
          <a:xfrm>
            <a:off x="1971292" y="3210007"/>
            <a:ext cx="1394303" cy="29615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400">
                <a:solidFill>
                  <a:schemeClr val="lt1"/>
                </a:solidFill>
                <a:latin typeface="Arial"/>
                <a:ea typeface="Arial"/>
                <a:cs typeface="Arial"/>
                <a:sym typeface="Arial"/>
              </a:rPr>
              <a:t>AssetTransfer</a:t>
            </a:r>
            <a:endParaRPr sz="1400">
              <a:solidFill>
                <a:schemeClr val="lt1"/>
              </a:solidFill>
              <a:latin typeface="Arial"/>
              <a:ea typeface="Arial"/>
              <a:cs typeface="Arial"/>
              <a:sym typeface="Arial"/>
            </a:endParaRPr>
          </a:p>
        </p:txBody>
      </p:sp>
      <p:sp>
        <p:nvSpPr>
          <p:cNvPr id="310" name="Google Shape;310;p45"/>
          <p:cNvSpPr/>
          <p:nvPr/>
        </p:nvSpPr>
        <p:spPr>
          <a:xfrm>
            <a:off x="1978331" y="3683218"/>
            <a:ext cx="1394303" cy="29615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400">
                <a:solidFill>
                  <a:schemeClr val="lt1"/>
                </a:solidFill>
                <a:latin typeface="Arial"/>
                <a:ea typeface="Arial"/>
                <a:cs typeface="Arial"/>
                <a:sym typeface="Arial"/>
              </a:rPr>
              <a:t>AssetExchange</a:t>
            </a:r>
            <a:endParaRPr sz="1400">
              <a:solidFill>
                <a:schemeClr val="lt1"/>
              </a:solidFill>
              <a:latin typeface="Arial"/>
              <a:ea typeface="Arial"/>
              <a:cs typeface="Arial"/>
              <a:sym typeface="Arial"/>
            </a:endParaRPr>
          </a:p>
        </p:txBody>
      </p:sp>
      <p:cxnSp>
        <p:nvCxnSpPr>
          <p:cNvPr id="311" name="Google Shape;311;p45"/>
          <p:cNvCxnSpPr/>
          <p:nvPr/>
        </p:nvCxnSpPr>
        <p:spPr>
          <a:xfrm>
            <a:off x="6775015" y="3395503"/>
            <a:ext cx="927704" cy="0"/>
          </a:xfrm>
          <a:prstGeom prst="straightConnector1">
            <a:avLst/>
          </a:prstGeom>
          <a:noFill/>
          <a:ln cap="flat" cmpd="sng" w="9525">
            <a:solidFill>
              <a:schemeClr val="accent1"/>
            </a:solidFill>
            <a:prstDash val="solid"/>
            <a:miter lim="800000"/>
            <a:headEnd len="sm" w="sm" type="none"/>
            <a:tailEnd len="sm" w="sm" type="none"/>
          </a:ln>
        </p:spPr>
      </p:cxnSp>
      <p:pic>
        <p:nvPicPr>
          <p:cNvPr descr="ネットワーク 枠線" id="312" name="Google Shape;312;p45"/>
          <p:cNvPicPr preferRelativeResize="0"/>
          <p:nvPr/>
        </p:nvPicPr>
        <p:blipFill rotWithShape="1">
          <a:blip r:embed="rId3">
            <a:alphaModFix/>
          </a:blip>
          <a:srcRect b="0" l="0" r="0" t="0"/>
          <a:stretch/>
        </p:blipFill>
        <p:spPr>
          <a:xfrm>
            <a:off x="7655751" y="2951378"/>
            <a:ext cx="685800" cy="685800"/>
          </a:xfrm>
          <a:prstGeom prst="rect">
            <a:avLst/>
          </a:prstGeom>
          <a:noFill/>
          <a:ln>
            <a:noFill/>
          </a:ln>
        </p:spPr>
      </p:pic>
      <p:sp>
        <p:nvSpPr>
          <p:cNvPr id="313" name="Google Shape;313;p45"/>
          <p:cNvSpPr txBox="1"/>
          <p:nvPr/>
        </p:nvSpPr>
        <p:spPr>
          <a:xfrm>
            <a:off x="7563876" y="2794046"/>
            <a:ext cx="1012538"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400">
                <a:solidFill>
                  <a:schemeClr val="dk1"/>
                </a:solidFill>
                <a:latin typeface="Arial"/>
                <a:ea typeface="Arial"/>
                <a:cs typeface="Arial"/>
                <a:sym typeface="Arial"/>
              </a:rPr>
              <a:t>Blockchain</a:t>
            </a:r>
            <a:endParaRPr sz="1400">
              <a:solidFill>
                <a:schemeClr val="dk1"/>
              </a:solidFill>
              <a:latin typeface="Arial"/>
              <a:ea typeface="Arial"/>
              <a:cs typeface="Arial"/>
              <a:sym typeface="Arial"/>
            </a:endParaRPr>
          </a:p>
        </p:txBody>
      </p:sp>
      <p:sp>
        <p:nvSpPr>
          <p:cNvPr id="314" name="Google Shape;314;p45"/>
          <p:cNvSpPr/>
          <p:nvPr/>
        </p:nvSpPr>
        <p:spPr>
          <a:xfrm>
            <a:off x="5070687" y="2673445"/>
            <a:ext cx="662708" cy="1461957"/>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Protocol</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Adapter</a:t>
            </a:r>
            <a:endParaRPr b="0" i="0" sz="1100" u="none" cap="none" strike="noStrike">
              <a:solidFill>
                <a:srgbClr val="000000"/>
              </a:solidFill>
              <a:latin typeface="Arial"/>
              <a:ea typeface="Arial"/>
              <a:cs typeface="Arial"/>
              <a:sym typeface="Arial"/>
            </a:endParaRPr>
          </a:p>
        </p:txBody>
      </p:sp>
      <p:sp>
        <p:nvSpPr>
          <p:cNvPr id="315" name="Google Shape;315;p45"/>
          <p:cNvSpPr/>
          <p:nvPr/>
        </p:nvSpPr>
        <p:spPr>
          <a:xfrm>
            <a:off x="5840255" y="3051999"/>
            <a:ext cx="662708" cy="806588"/>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Platform</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SDK</a:t>
            </a:r>
            <a:endParaRPr b="0" i="0" sz="1100" u="none" cap="none" strike="noStrike">
              <a:solidFill>
                <a:srgbClr val="000000"/>
              </a:solidFill>
              <a:latin typeface="Arial"/>
              <a:ea typeface="Arial"/>
              <a:cs typeface="Arial"/>
              <a:sym typeface="Arial"/>
            </a:endParaRPr>
          </a:p>
        </p:txBody>
      </p:sp>
      <p:cxnSp>
        <p:nvCxnSpPr>
          <p:cNvPr id="316" name="Google Shape;316;p45"/>
          <p:cNvCxnSpPr>
            <a:endCxn id="302" idx="1"/>
          </p:cNvCxnSpPr>
          <p:nvPr/>
        </p:nvCxnSpPr>
        <p:spPr>
          <a:xfrm>
            <a:off x="1219217" y="3404423"/>
            <a:ext cx="599400" cy="0"/>
          </a:xfrm>
          <a:prstGeom prst="straightConnector1">
            <a:avLst/>
          </a:prstGeom>
          <a:noFill/>
          <a:ln cap="flat" cmpd="sng" w="9525">
            <a:solidFill>
              <a:schemeClr val="accent1"/>
            </a:solidFill>
            <a:prstDash val="solid"/>
            <a:miter lim="800000"/>
            <a:headEnd len="sm" w="sm" type="none"/>
            <a:tailEnd len="sm" w="sm" type="none"/>
          </a:ln>
        </p:spPr>
      </p:cxnSp>
      <p:sp>
        <p:nvSpPr>
          <p:cNvPr id="317" name="Google Shape;317;p45"/>
          <p:cNvSpPr txBox="1"/>
          <p:nvPr/>
        </p:nvSpPr>
        <p:spPr>
          <a:xfrm>
            <a:off x="499460" y="3188181"/>
            <a:ext cx="782907"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400">
                <a:solidFill>
                  <a:schemeClr val="dk1"/>
                </a:solidFill>
                <a:latin typeface="Arial"/>
                <a:ea typeface="Arial"/>
                <a:cs typeface="Arial"/>
                <a:sym typeface="Arial"/>
              </a:rPr>
              <a:t>Weaver</a:t>
            </a:r>
            <a:endParaRPr sz="1100"/>
          </a:p>
          <a:p>
            <a:pPr indent="0" lvl="0" marL="0" marR="0" rtl="0" algn="l">
              <a:spcBef>
                <a:spcPts val="0"/>
              </a:spcBef>
              <a:spcAft>
                <a:spcPts val="0"/>
              </a:spcAft>
              <a:buNone/>
            </a:pPr>
            <a:r>
              <a:rPr lang="ja" sz="1400">
                <a:solidFill>
                  <a:schemeClr val="dk1"/>
                </a:solidFill>
                <a:latin typeface="Arial"/>
                <a:ea typeface="Arial"/>
                <a:cs typeface="Arial"/>
                <a:sym typeface="Arial"/>
              </a:rPr>
              <a:t>network</a:t>
            </a:r>
            <a:endParaRPr sz="1400">
              <a:solidFill>
                <a:schemeClr val="dk1"/>
              </a:solidFill>
              <a:latin typeface="Arial"/>
              <a:ea typeface="Arial"/>
              <a:cs typeface="Arial"/>
              <a:sym typeface="Arial"/>
            </a:endParaRPr>
          </a:p>
        </p:txBody>
      </p:sp>
      <p:pic>
        <p:nvPicPr>
          <p:cNvPr descr="契約 単色塗りつぶし" id="318" name="Google Shape;318;p45"/>
          <p:cNvPicPr preferRelativeResize="0"/>
          <p:nvPr/>
        </p:nvPicPr>
        <p:blipFill rotWithShape="1">
          <a:blip r:embed="rId4">
            <a:alphaModFix/>
          </a:blip>
          <a:srcRect b="0" l="0" r="0" t="0"/>
          <a:stretch/>
        </p:blipFill>
        <p:spPr>
          <a:xfrm>
            <a:off x="7713560" y="3664255"/>
            <a:ext cx="534046" cy="534046"/>
          </a:xfrm>
          <a:prstGeom prst="rect">
            <a:avLst/>
          </a:prstGeom>
          <a:noFill/>
          <a:ln>
            <a:noFill/>
          </a:ln>
        </p:spPr>
      </p:pic>
      <p:sp>
        <p:nvSpPr>
          <p:cNvPr id="319" name="Google Shape;319;p45"/>
          <p:cNvSpPr txBox="1"/>
          <p:nvPr/>
        </p:nvSpPr>
        <p:spPr>
          <a:xfrm>
            <a:off x="7353482" y="4136254"/>
            <a:ext cx="1433326"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400">
                <a:solidFill>
                  <a:srgbClr val="00B050"/>
                </a:solidFill>
                <a:latin typeface="Arial"/>
                <a:ea typeface="Arial"/>
                <a:cs typeface="Arial"/>
                <a:sym typeface="Arial"/>
              </a:rPr>
              <a:t>System contract</a:t>
            </a:r>
            <a:endParaRPr sz="1400">
              <a:solidFill>
                <a:srgbClr val="00B050"/>
              </a:solidFill>
              <a:latin typeface="Arial"/>
              <a:ea typeface="Arial"/>
              <a:cs typeface="Arial"/>
              <a:sym typeface="Arial"/>
            </a:endParaRPr>
          </a:p>
        </p:txBody>
      </p:sp>
      <p:sp>
        <p:nvSpPr>
          <p:cNvPr id="320" name="Google Shape;320;p45"/>
          <p:cNvSpPr/>
          <p:nvPr/>
        </p:nvSpPr>
        <p:spPr>
          <a:xfrm>
            <a:off x="4175651" y="4536863"/>
            <a:ext cx="3267143" cy="458773"/>
          </a:xfrm>
          <a:prstGeom prst="wedgeRectCallout">
            <a:avLst>
              <a:gd fmla="val 50157" name="adj1"/>
              <a:gd fmla="val -82833" name="adj2"/>
            </a:avLst>
          </a:prstGeom>
          <a:gradFill>
            <a:gsLst>
              <a:gs pos="0">
                <a:srgbClr val="E73440"/>
              </a:gs>
              <a:gs pos="100000">
                <a:srgbClr val="7A1E1C"/>
              </a:gs>
            </a:gsLst>
            <a:lin ang="5400000"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400">
                <a:solidFill>
                  <a:srgbClr val="FFFFFF"/>
                </a:solidFill>
                <a:latin typeface="Arial"/>
                <a:ea typeface="Arial"/>
                <a:cs typeface="Arial"/>
                <a:sym typeface="Arial"/>
              </a:rPr>
              <a:t>System contract has to be embedded</a:t>
            </a:r>
            <a:endParaRPr sz="1100"/>
          </a:p>
          <a:p>
            <a:pPr indent="0" lvl="0" marL="0" marR="0" rtl="0" algn="ctr">
              <a:spcBef>
                <a:spcPts val="0"/>
              </a:spcBef>
              <a:spcAft>
                <a:spcPts val="0"/>
              </a:spcAft>
              <a:buNone/>
            </a:pPr>
            <a:r>
              <a:rPr lang="ja" sz="1400">
                <a:solidFill>
                  <a:srgbClr val="FFFFFF"/>
                </a:solidFill>
                <a:latin typeface="Arial"/>
                <a:ea typeface="Arial"/>
                <a:cs typeface="Arial"/>
                <a:sym typeface="Arial"/>
              </a:rPr>
              <a:t>before we use Weaver API</a:t>
            </a:r>
            <a:endParaRPr sz="1400">
              <a:solidFill>
                <a:srgbClr val="FFFFFF"/>
              </a:solidFill>
              <a:latin typeface="Arial"/>
              <a:ea typeface="Arial"/>
              <a:cs typeface="Arial"/>
              <a:sym typeface="Arial"/>
            </a:endParaRPr>
          </a:p>
        </p:txBody>
      </p:sp>
      <p:pic>
        <p:nvPicPr>
          <p:cNvPr id="321" name="Google Shape;321;p45"/>
          <p:cNvPicPr preferRelativeResize="0"/>
          <p:nvPr/>
        </p:nvPicPr>
        <p:blipFill rotWithShape="1">
          <a:blip r:embed="rId5">
            <a:alphaModFix/>
          </a:blip>
          <a:srcRect b="0" l="0" r="0" t="0"/>
          <a:stretch/>
        </p:blipFill>
        <p:spPr>
          <a:xfrm>
            <a:off x="6049986" y="469900"/>
            <a:ext cx="2873328" cy="1509620"/>
          </a:xfrm>
          <a:prstGeom prst="rect">
            <a:avLst/>
          </a:prstGeom>
          <a:noFill/>
          <a:ln cap="flat" cmpd="sng" w="9525">
            <a:solidFill>
              <a:schemeClr val="accent1"/>
            </a:solidFill>
            <a:prstDash val="solid"/>
            <a:round/>
            <a:headEnd len="sm" w="sm" type="none"/>
            <a:tailEnd len="sm" w="sm" type="none"/>
          </a:ln>
        </p:spPr>
      </p:pic>
      <p:sp>
        <p:nvSpPr>
          <p:cNvPr id="322" name="Google Shape;322;p4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323" name="Google Shape;323;p45"/>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83768" y="-101937"/>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Arial"/>
              <a:buNone/>
            </a:pPr>
            <a:r>
              <a:rPr lang="ja" sz="2700"/>
              <a:t>Current APIs (Cactus socket.io connection version)</a:t>
            </a:r>
            <a:endParaRPr sz="2700"/>
          </a:p>
        </p:txBody>
      </p:sp>
      <p:sp>
        <p:nvSpPr>
          <p:cNvPr id="329" name="Google Shape;329;p46"/>
          <p:cNvSpPr txBox="1"/>
          <p:nvPr>
            <p:ph idx="1" type="body"/>
          </p:nvPr>
        </p:nvSpPr>
        <p:spPr>
          <a:xfrm>
            <a:off x="271658" y="58007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b="1" lang="ja" sz="1400"/>
              <a:t>Common APIs on each ledger</a:t>
            </a:r>
            <a:endParaRPr/>
          </a:p>
          <a:p>
            <a:pPr indent="-177800" lvl="0" marL="177800" rtl="0" algn="l">
              <a:lnSpc>
                <a:spcPct val="90000"/>
              </a:lnSpc>
              <a:spcBef>
                <a:spcPts val="800"/>
              </a:spcBef>
              <a:spcAft>
                <a:spcPts val="0"/>
              </a:spcAft>
              <a:buClr>
                <a:schemeClr val="dk1"/>
              </a:buClr>
              <a:buSzPts val="1400"/>
              <a:buChar char="•"/>
            </a:pPr>
            <a:r>
              <a:rPr b="1" lang="ja" sz="1400"/>
              <a:t>sendSyncRequest</a:t>
            </a:r>
            <a:r>
              <a:rPr lang="ja" sz="1400"/>
              <a:t>: Send sync-typed requests to the ledgers (e.g. getBalance)</a:t>
            </a:r>
            <a:endParaRPr/>
          </a:p>
          <a:p>
            <a:pPr indent="-177800" lvl="0" marL="177800" rtl="0" algn="l">
              <a:lnSpc>
                <a:spcPct val="90000"/>
              </a:lnSpc>
              <a:spcBef>
                <a:spcPts val="800"/>
              </a:spcBef>
              <a:spcAft>
                <a:spcPts val="0"/>
              </a:spcAft>
              <a:buClr>
                <a:schemeClr val="dk1"/>
              </a:buClr>
              <a:buSzPts val="1400"/>
              <a:buChar char="•"/>
            </a:pPr>
            <a:r>
              <a:rPr b="1" lang="ja" sz="1400"/>
              <a:t>sendAsyncRequest</a:t>
            </a:r>
            <a:r>
              <a:rPr lang="ja" sz="1400"/>
              <a:t>: Send async-typed requests to the ledgers (e.g. sendTransaction)</a:t>
            </a:r>
            <a:endParaRPr/>
          </a:p>
          <a:p>
            <a:pPr indent="-177800" lvl="0" marL="177800" rtl="0" algn="l">
              <a:lnSpc>
                <a:spcPct val="90000"/>
              </a:lnSpc>
              <a:spcBef>
                <a:spcPts val="800"/>
              </a:spcBef>
              <a:spcAft>
                <a:spcPts val="0"/>
              </a:spcAft>
              <a:buClr>
                <a:schemeClr val="dk1"/>
              </a:buClr>
              <a:buSzPts val="1400"/>
              <a:buChar char="•"/>
            </a:pPr>
            <a:r>
              <a:rPr b="1" lang="ja" sz="1400"/>
              <a:t>startMonitor/stopMonitor</a:t>
            </a:r>
            <a:r>
              <a:rPr lang="ja" sz="1400"/>
              <a:t>: Start/stop monitoring blocks on the ledgers</a:t>
            </a:r>
            <a:endParaRPr/>
          </a:p>
        </p:txBody>
      </p:sp>
      <p:sp>
        <p:nvSpPr>
          <p:cNvPr id="330" name="Google Shape;330;p46"/>
          <p:cNvSpPr/>
          <p:nvPr/>
        </p:nvSpPr>
        <p:spPr>
          <a:xfrm>
            <a:off x="290447" y="1921960"/>
            <a:ext cx="3715837" cy="3038347"/>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1" name="Google Shape;331;p46"/>
          <p:cNvSpPr txBox="1"/>
          <p:nvPr/>
        </p:nvSpPr>
        <p:spPr>
          <a:xfrm>
            <a:off x="1469573" y="1713749"/>
            <a:ext cx="1357583"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cactus-node-server</a:t>
            </a:r>
            <a:endParaRPr sz="1100">
              <a:solidFill>
                <a:schemeClr val="dk1"/>
              </a:solidFill>
              <a:latin typeface="Arial"/>
              <a:ea typeface="Arial"/>
              <a:cs typeface="Arial"/>
              <a:sym typeface="Arial"/>
            </a:endParaRPr>
          </a:p>
        </p:txBody>
      </p:sp>
      <p:sp>
        <p:nvSpPr>
          <p:cNvPr id="332" name="Google Shape;332;p46"/>
          <p:cNvSpPr/>
          <p:nvPr/>
        </p:nvSpPr>
        <p:spPr>
          <a:xfrm>
            <a:off x="4767281" y="1908488"/>
            <a:ext cx="1839515" cy="3066187"/>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3" name="Google Shape;333;p46"/>
          <p:cNvSpPr txBox="1"/>
          <p:nvPr/>
        </p:nvSpPr>
        <p:spPr>
          <a:xfrm>
            <a:off x="4594345" y="1677656"/>
            <a:ext cx="2107789"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connector of each ledger</a:t>
            </a:r>
            <a:endParaRPr sz="1100">
              <a:solidFill>
                <a:schemeClr val="dk1"/>
              </a:solidFill>
              <a:latin typeface="Arial"/>
              <a:ea typeface="Arial"/>
              <a:cs typeface="Arial"/>
              <a:sym typeface="Arial"/>
            </a:endParaRPr>
          </a:p>
        </p:txBody>
      </p:sp>
      <p:sp>
        <p:nvSpPr>
          <p:cNvPr id="334" name="Google Shape;334;p46"/>
          <p:cNvSpPr txBox="1"/>
          <p:nvPr/>
        </p:nvSpPr>
        <p:spPr>
          <a:xfrm>
            <a:off x="7275417" y="1979293"/>
            <a:ext cx="871874"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ledger node</a:t>
            </a:r>
            <a:endParaRPr sz="1100">
              <a:solidFill>
                <a:schemeClr val="dk1"/>
              </a:solidFill>
              <a:latin typeface="Arial"/>
              <a:ea typeface="Arial"/>
              <a:cs typeface="Arial"/>
              <a:sym typeface="Arial"/>
            </a:endParaRPr>
          </a:p>
        </p:txBody>
      </p:sp>
      <p:sp>
        <p:nvSpPr>
          <p:cNvPr id="335" name="Google Shape;335;p46"/>
          <p:cNvSpPr txBox="1"/>
          <p:nvPr/>
        </p:nvSpPr>
        <p:spPr>
          <a:xfrm>
            <a:off x="4058488" y="1650203"/>
            <a:ext cx="672299" cy="3231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Arial"/>
                <a:ea typeface="Arial"/>
                <a:cs typeface="Arial"/>
                <a:sym typeface="Arial"/>
              </a:rPr>
              <a:t>socket.io</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ja" sz="800">
                <a:solidFill>
                  <a:schemeClr val="dk1"/>
                </a:solidFill>
                <a:latin typeface="Arial"/>
                <a:ea typeface="Arial"/>
                <a:cs typeface="Arial"/>
                <a:sym typeface="Arial"/>
              </a:rPr>
              <a:t>connection</a:t>
            </a:r>
            <a:endParaRPr sz="800">
              <a:solidFill>
                <a:schemeClr val="dk1"/>
              </a:solidFill>
              <a:latin typeface="Arial"/>
              <a:ea typeface="Arial"/>
              <a:cs typeface="Arial"/>
              <a:sym typeface="Arial"/>
            </a:endParaRPr>
          </a:p>
        </p:txBody>
      </p:sp>
      <p:sp>
        <p:nvSpPr>
          <p:cNvPr id="336" name="Google Shape;336;p46"/>
          <p:cNvSpPr/>
          <p:nvPr/>
        </p:nvSpPr>
        <p:spPr>
          <a:xfrm rot="5400000">
            <a:off x="2560826" y="3357819"/>
            <a:ext cx="3041956"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socket.io</a:t>
            </a:r>
            <a:endParaRPr b="0" i="0" sz="1100" u="none" cap="none" strike="noStrike">
              <a:solidFill>
                <a:srgbClr val="000000"/>
              </a:solidFill>
              <a:latin typeface="Arial"/>
              <a:ea typeface="Arial"/>
              <a:cs typeface="Arial"/>
              <a:sym typeface="Arial"/>
            </a:endParaRPr>
          </a:p>
        </p:txBody>
      </p:sp>
      <p:sp>
        <p:nvSpPr>
          <p:cNvPr id="337" name="Google Shape;337;p46"/>
          <p:cNvSpPr/>
          <p:nvPr/>
        </p:nvSpPr>
        <p:spPr>
          <a:xfrm rot="5400000">
            <a:off x="3154669" y="3363197"/>
            <a:ext cx="3052715"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socket.io</a:t>
            </a:r>
            <a:endParaRPr b="0" i="0" sz="1100" u="none" cap="none" strike="noStrike">
              <a:solidFill>
                <a:srgbClr val="000000"/>
              </a:solidFill>
              <a:latin typeface="Arial"/>
              <a:ea typeface="Arial"/>
              <a:cs typeface="Arial"/>
              <a:sym typeface="Arial"/>
            </a:endParaRPr>
          </a:p>
        </p:txBody>
      </p:sp>
      <p:sp>
        <p:nvSpPr>
          <p:cNvPr id="338" name="Google Shape;338;p46"/>
          <p:cNvSpPr/>
          <p:nvPr/>
        </p:nvSpPr>
        <p:spPr>
          <a:xfrm>
            <a:off x="2170435" y="2075916"/>
            <a:ext cx="1774045" cy="2812153"/>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api-client</a:t>
            </a:r>
            <a:endParaRPr sz="1100">
              <a:solidFill>
                <a:srgbClr val="000000"/>
              </a:solidFill>
              <a:latin typeface="Arial"/>
              <a:ea typeface="Arial"/>
              <a:cs typeface="Arial"/>
              <a:sym typeface="Arial"/>
            </a:endParaRPr>
          </a:p>
        </p:txBody>
      </p:sp>
      <p:sp>
        <p:nvSpPr>
          <p:cNvPr id="339" name="Google Shape;339;p46"/>
          <p:cNvSpPr/>
          <p:nvPr/>
        </p:nvSpPr>
        <p:spPr>
          <a:xfrm>
            <a:off x="2286094" y="4693567"/>
            <a:ext cx="1560909" cy="194502"/>
          </a:xfrm>
          <a:prstGeom prst="rect">
            <a:avLst/>
          </a:prstGeom>
          <a:solidFill>
            <a:srgbClr val="E8E8E6"/>
          </a:solidFill>
          <a:ln cap="flat" cmpd="sng" w="9525">
            <a:solidFill>
              <a:srgbClr val="57564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validator certs</a:t>
            </a:r>
            <a:endParaRPr b="0" i="0" sz="1100" u="none" cap="none" strike="noStrike">
              <a:solidFill>
                <a:srgbClr val="000000"/>
              </a:solidFill>
              <a:latin typeface="Arial"/>
              <a:ea typeface="Arial"/>
              <a:cs typeface="Arial"/>
              <a:sym typeface="Arial"/>
            </a:endParaRPr>
          </a:p>
        </p:txBody>
      </p:sp>
      <p:sp>
        <p:nvSpPr>
          <p:cNvPr id="340" name="Google Shape;340;p46"/>
          <p:cNvSpPr/>
          <p:nvPr/>
        </p:nvSpPr>
        <p:spPr>
          <a:xfrm>
            <a:off x="2323931" y="2317761"/>
            <a:ext cx="1553765" cy="324057"/>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sendSyncRequest</a:t>
            </a:r>
            <a:endParaRPr b="0" i="0" sz="1100" u="none" cap="none" strike="noStrike">
              <a:solidFill>
                <a:srgbClr val="FFFFFF"/>
              </a:solidFill>
              <a:latin typeface="Arial"/>
              <a:ea typeface="Arial"/>
              <a:cs typeface="Arial"/>
              <a:sym typeface="Arial"/>
            </a:endParaRPr>
          </a:p>
        </p:txBody>
      </p:sp>
      <p:sp>
        <p:nvSpPr>
          <p:cNvPr id="341" name="Google Shape;341;p46"/>
          <p:cNvSpPr/>
          <p:nvPr/>
        </p:nvSpPr>
        <p:spPr>
          <a:xfrm>
            <a:off x="4924444" y="2324905"/>
            <a:ext cx="1553765" cy="324057"/>
          </a:xfrm>
          <a:prstGeom prst="rect">
            <a:avLst/>
          </a:prstGeom>
          <a:solidFill>
            <a:srgbClr val="E8E8E6"/>
          </a:solidFill>
          <a:ln cap="flat" cmpd="sng" w="9525">
            <a:solidFill>
              <a:srgbClr val="57564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sendSyncRequest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(translate to each SDK)</a:t>
            </a:r>
            <a:endParaRPr b="0" i="0" sz="1100" u="none" cap="none" strike="noStrike">
              <a:solidFill>
                <a:srgbClr val="000000"/>
              </a:solidFill>
              <a:latin typeface="Arial"/>
              <a:ea typeface="Arial"/>
              <a:cs typeface="Arial"/>
              <a:sym typeface="Arial"/>
            </a:endParaRPr>
          </a:p>
        </p:txBody>
      </p:sp>
      <p:sp>
        <p:nvSpPr>
          <p:cNvPr id="342" name="Google Shape;342;p46"/>
          <p:cNvSpPr/>
          <p:nvPr/>
        </p:nvSpPr>
        <p:spPr>
          <a:xfrm>
            <a:off x="2331075" y="2846398"/>
            <a:ext cx="1553765" cy="361772"/>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b="0" i="0" lang="ja" sz="1100" u="none" cap="none" strike="noStrike">
                <a:solidFill>
                  <a:srgbClr val="FFFFFF"/>
                </a:solidFill>
                <a:latin typeface="Arial"/>
                <a:ea typeface="Arial"/>
                <a:cs typeface="Arial"/>
                <a:sym typeface="Arial"/>
              </a:rPr>
              <a:t>sendAsyncRequest</a:t>
            </a:r>
            <a:endParaRPr b="0" i="0" sz="1100" u="none" cap="none" strike="noStrike">
              <a:solidFill>
                <a:srgbClr val="FFFFFF"/>
              </a:solidFill>
              <a:latin typeface="Arial"/>
              <a:ea typeface="Arial"/>
              <a:cs typeface="Arial"/>
              <a:sym typeface="Arial"/>
            </a:endParaRPr>
          </a:p>
        </p:txBody>
      </p:sp>
      <p:sp>
        <p:nvSpPr>
          <p:cNvPr id="343" name="Google Shape;343;p46"/>
          <p:cNvSpPr/>
          <p:nvPr/>
        </p:nvSpPr>
        <p:spPr>
          <a:xfrm>
            <a:off x="4924444" y="2859255"/>
            <a:ext cx="1553765" cy="348915"/>
          </a:xfrm>
          <a:prstGeom prst="rect">
            <a:avLst/>
          </a:prstGeom>
          <a:solidFill>
            <a:srgbClr val="E8E8E6"/>
          </a:solidFill>
          <a:ln cap="flat" cmpd="sng" w="9525">
            <a:solidFill>
              <a:srgbClr val="57564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sendAsyncRequest</a:t>
            </a:r>
            <a:endParaRPr b="0" i="0" sz="11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lang="ja" sz="1100">
                <a:solidFill>
                  <a:srgbClr val="000000"/>
                </a:solidFill>
                <a:latin typeface="Arial"/>
                <a:ea typeface="Arial"/>
                <a:cs typeface="Arial"/>
                <a:sym typeface="Arial"/>
              </a:rPr>
              <a:t>(translate to each SDK)</a:t>
            </a:r>
            <a:endParaRPr b="0" i="0" sz="1100" u="none" cap="none" strike="noStrike">
              <a:solidFill>
                <a:srgbClr val="000000"/>
              </a:solidFill>
              <a:latin typeface="Arial"/>
              <a:ea typeface="Arial"/>
              <a:cs typeface="Arial"/>
              <a:sym typeface="Arial"/>
            </a:endParaRPr>
          </a:p>
        </p:txBody>
      </p:sp>
      <p:sp>
        <p:nvSpPr>
          <p:cNvPr id="344" name="Google Shape;344;p46"/>
          <p:cNvSpPr/>
          <p:nvPr/>
        </p:nvSpPr>
        <p:spPr>
          <a:xfrm>
            <a:off x="2331075" y="3467905"/>
            <a:ext cx="1553765" cy="324057"/>
          </a:xfrm>
          <a:prstGeom prst="rect">
            <a:avLst/>
          </a:prstGeom>
          <a:solidFill>
            <a:srgbClr val="1782DB"/>
          </a:solidFill>
          <a:ln cap="flat" cmpd="sng" w="9525">
            <a:solidFill>
              <a:srgbClr val="105D9C"/>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100"/>
              <a:buFont typeface="Arial"/>
              <a:buNone/>
            </a:pPr>
            <a:r>
              <a:rPr lang="ja" sz="1100">
                <a:solidFill>
                  <a:srgbClr val="FFFFFF"/>
                </a:solidFill>
                <a:latin typeface="Arial"/>
                <a:ea typeface="Arial"/>
                <a:cs typeface="Arial"/>
                <a:sym typeface="Arial"/>
              </a:rPr>
              <a:t>startMonitor</a:t>
            </a:r>
            <a:endParaRPr b="0" i="0" sz="1100" u="none" cap="none" strike="noStrike">
              <a:solidFill>
                <a:srgbClr val="FFFFFF"/>
              </a:solidFill>
              <a:latin typeface="Arial"/>
              <a:ea typeface="Arial"/>
              <a:cs typeface="Arial"/>
              <a:sym typeface="Arial"/>
            </a:endParaRPr>
          </a:p>
        </p:txBody>
      </p:sp>
      <p:sp>
        <p:nvSpPr>
          <p:cNvPr id="345" name="Google Shape;345;p46"/>
          <p:cNvSpPr/>
          <p:nvPr/>
        </p:nvSpPr>
        <p:spPr>
          <a:xfrm>
            <a:off x="4907191" y="3416619"/>
            <a:ext cx="1546621" cy="1174619"/>
          </a:xfrm>
          <a:prstGeom prst="rect">
            <a:avLst/>
          </a:prstGeom>
          <a:solidFill>
            <a:srgbClr val="E8E8E6"/>
          </a:solidFill>
          <a:ln cap="flat" cmpd="sng" w="9525">
            <a:solidFill>
              <a:srgbClr val="57564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startMonitor</a:t>
            </a:r>
            <a:endParaRPr b="0" i="0" sz="11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lang="ja" sz="1100">
                <a:solidFill>
                  <a:srgbClr val="000000"/>
                </a:solidFill>
                <a:latin typeface="Arial"/>
                <a:ea typeface="Arial"/>
                <a:cs typeface="Arial"/>
                <a:sym typeface="Arial"/>
              </a:rPr>
              <a:t>(translate to each SDK)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6" name="Google Shape;346;p46"/>
          <p:cNvSpPr/>
          <p:nvPr/>
        </p:nvSpPr>
        <p:spPr>
          <a:xfrm>
            <a:off x="7269273" y="2250031"/>
            <a:ext cx="851297" cy="2311055"/>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347" name="Google Shape;347;p46"/>
          <p:cNvCxnSpPr/>
          <p:nvPr/>
        </p:nvCxnSpPr>
        <p:spPr>
          <a:xfrm>
            <a:off x="3877697" y="2422640"/>
            <a:ext cx="1033882" cy="7144"/>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348" name="Google Shape;348;p46"/>
          <p:cNvCxnSpPr/>
          <p:nvPr/>
        </p:nvCxnSpPr>
        <p:spPr>
          <a:xfrm>
            <a:off x="3884840" y="2957834"/>
            <a:ext cx="1026739"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349" name="Google Shape;349;p46"/>
          <p:cNvCxnSpPr/>
          <p:nvPr/>
        </p:nvCxnSpPr>
        <p:spPr>
          <a:xfrm flipH="1" rot="10800000">
            <a:off x="3877697" y="3560960"/>
            <a:ext cx="1004909" cy="1"/>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350" name="Google Shape;350;p46"/>
          <p:cNvCxnSpPr/>
          <p:nvPr/>
        </p:nvCxnSpPr>
        <p:spPr>
          <a:xfrm>
            <a:off x="6478209" y="2429783"/>
            <a:ext cx="809393"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351" name="Google Shape;351;p46"/>
          <p:cNvCxnSpPr/>
          <p:nvPr/>
        </p:nvCxnSpPr>
        <p:spPr>
          <a:xfrm rot="10800000">
            <a:off x="3877697" y="2544083"/>
            <a:ext cx="1033882"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cxnSp>
        <p:nvCxnSpPr>
          <p:cNvPr id="352" name="Google Shape;352;p46"/>
          <p:cNvCxnSpPr/>
          <p:nvPr/>
        </p:nvCxnSpPr>
        <p:spPr>
          <a:xfrm rot="10800000">
            <a:off x="6491074" y="2543527"/>
            <a:ext cx="796528"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cxnSp>
        <p:nvCxnSpPr>
          <p:cNvPr id="353" name="Google Shape;353;p46"/>
          <p:cNvCxnSpPr/>
          <p:nvPr/>
        </p:nvCxnSpPr>
        <p:spPr>
          <a:xfrm>
            <a:off x="6478209" y="3004176"/>
            <a:ext cx="865953"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354" name="Google Shape;354;p46"/>
          <p:cNvCxnSpPr/>
          <p:nvPr/>
        </p:nvCxnSpPr>
        <p:spPr>
          <a:xfrm flipH="1">
            <a:off x="3877697" y="3033713"/>
            <a:ext cx="1004909" cy="4076"/>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sp>
        <p:nvSpPr>
          <p:cNvPr id="355" name="Google Shape;355;p46"/>
          <p:cNvSpPr txBox="1"/>
          <p:nvPr/>
        </p:nvSpPr>
        <p:spPr>
          <a:xfrm>
            <a:off x="6714903" y="2257985"/>
            <a:ext cx="519613" cy="19620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Arial"/>
                <a:ea typeface="Arial"/>
                <a:cs typeface="Arial"/>
                <a:sym typeface="Arial"/>
              </a:rPr>
              <a:t>execute</a:t>
            </a:r>
            <a:endParaRPr sz="800">
              <a:solidFill>
                <a:schemeClr val="dk1"/>
              </a:solidFill>
              <a:latin typeface="Arial"/>
              <a:ea typeface="Arial"/>
              <a:cs typeface="Arial"/>
              <a:sym typeface="Arial"/>
            </a:endParaRPr>
          </a:p>
        </p:txBody>
      </p:sp>
      <p:sp>
        <p:nvSpPr>
          <p:cNvPr id="356" name="Google Shape;356;p46"/>
          <p:cNvSpPr txBox="1"/>
          <p:nvPr/>
        </p:nvSpPr>
        <p:spPr>
          <a:xfrm>
            <a:off x="6648635" y="2574705"/>
            <a:ext cx="434254" cy="19620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Arial"/>
                <a:ea typeface="Arial"/>
                <a:cs typeface="Arial"/>
                <a:sym typeface="Arial"/>
              </a:rPr>
              <a:t>return</a:t>
            </a:r>
            <a:endParaRPr sz="800">
              <a:solidFill>
                <a:schemeClr val="dk1"/>
              </a:solidFill>
              <a:latin typeface="Arial"/>
              <a:ea typeface="Arial"/>
              <a:cs typeface="Arial"/>
              <a:sym typeface="Arial"/>
            </a:endParaRPr>
          </a:p>
        </p:txBody>
      </p:sp>
      <p:sp>
        <p:nvSpPr>
          <p:cNvPr id="357" name="Google Shape;357;p46"/>
          <p:cNvSpPr txBox="1"/>
          <p:nvPr/>
        </p:nvSpPr>
        <p:spPr>
          <a:xfrm>
            <a:off x="6648634" y="2800183"/>
            <a:ext cx="508793" cy="19620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Arial"/>
                <a:ea typeface="Arial"/>
                <a:cs typeface="Arial"/>
                <a:sym typeface="Arial"/>
              </a:rPr>
              <a:t>request</a:t>
            </a:r>
            <a:endParaRPr sz="800">
              <a:solidFill>
                <a:schemeClr val="dk1"/>
              </a:solidFill>
              <a:latin typeface="Arial"/>
              <a:ea typeface="Arial"/>
              <a:cs typeface="Arial"/>
              <a:sym typeface="Arial"/>
            </a:endParaRPr>
          </a:p>
        </p:txBody>
      </p:sp>
      <p:sp>
        <p:nvSpPr>
          <p:cNvPr id="358" name="Google Shape;358;p46"/>
          <p:cNvSpPr/>
          <p:nvPr/>
        </p:nvSpPr>
        <p:spPr>
          <a:xfrm>
            <a:off x="7344162" y="2835075"/>
            <a:ext cx="624246" cy="348915"/>
          </a:xfrm>
          <a:prstGeom prst="rect">
            <a:avLst/>
          </a:prstGeom>
          <a:solidFill>
            <a:srgbClr val="3C3C35"/>
          </a:solidFill>
          <a:ln cap="flat" cmpd="sng" w="9525">
            <a:solidFill>
              <a:srgbClr val="3C3C3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lang="ja" sz="800">
                <a:solidFill>
                  <a:srgbClr val="FFFFFF"/>
                </a:solidFill>
                <a:latin typeface="Arial"/>
                <a:ea typeface="Arial"/>
                <a:cs typeface="Arial"/>
                <a:sym typeface="Arial"/>
              </a:rPr>
              <a:t>wait</a:t>
            </a:r>
            <a:endParaRPr sz="1100"/>
          </a:p>
        </p:txBody>
      </p:sp>
      <p:sp>
        <p:nvSpPr>
          <p:cNvPr id="359" name="Google Shape;359;p46"/>
          <p:cNvSpPr/>
          <p:nvPr/>
        </p:nvSpPr>
        <p:spPr>
          <a:xfrm>
            <a:off x="7361163" y="3702435"/>
            <a:ext cx="683915" cy="475875"/>
          </a:xfrm>
          <a:prstGeom prst="rect">
            <a:avLst/>
          </a:prstGeom>
          <a:solidFill>
            <a:srgbClr val="3C3C35"/>
          </a:solidFill>
          <a:ln cap="flat" cmpd="sng" w="9525">
            <a:solidFill>
              <a:srgbClr val="3C3C3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lang="ja" sz="800">
                <a:solidFill>
                  <a:srgbClr val="FFFFFF"/>
                </a:solidFill>
                <a:latin typeface="Arial"/>
                <a:ea typeface="Arial"/>
                <a:cs typeface="Arial"/>
                <a:sym typeface="Arial"/>
              </a:rPr>
              <a:t>blocks are </a:t>
            </a:r>
            <a:endParaRPr sz="1100"/>
          </a:p>
          <a:p>
            <a:pPr indent="0" lvl="0" marL="0" marR="0" rtl="0" algn="ctr">
              <a:lnSpc>
                <a:spcPct val="100000"/>
              </a:lnSpc>
              <a:spcBef>
                <a:spcPts val="0"/>
              </a:spcBef>
              <a:spcAft>
                <a:spcPts val="0"/>
              </a:spcAft>
              <a:buClr>
                <a:srgbClr val="FFFFFF"/>
              </a:buClr>
              <a:buSzPts val="800"/>
              <a:buFont typeface="Arial"/>
              <a:buNone/>
            </a:pPr>
            <a:r>
              <a:rPr lang="ja" sz="800">
                <a:solidFill>
                  <a:srgbClr val="FFFFFF"/>
                </a:solidFill>
                <a:latin typeface="Arial"/>
                <a:ea typeface="Arial"/>
                <a:cs typeface="Arial"/>
                <a:sym typeface="Arial"/>
              </a:rPr>
              <a:t>generated</a:t>
            </a:r>
            <a:endParaRPr sz="1100"/>
          </a:p>
        </p:txBody>
      </p:sp>
      <p:cxnSp>
        <p:nvCxnSpPr>
          <p:cNvPr id="360" name="Google Shape;360;p46"/>
          <p:cNvCxnSpPr/>
          <p:nvPr/>
        </p:nvCxnSpPr>
        <p:spPr>
          <a:xfrm rot="10800000">
            <a:off x="6311176" y="3976992"/>
            <a:ext cx="1042895"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cxnSp>
        <p:nvCxnSpPr>
          <p:cNvPr id="361" name="Google Shape;361;p46"/>
          <p:cNvCxnSpPr/>
          <p:nvPr/>
        </p:nvCxnSpPr>
        <p:spPr>
          <a:xfrm flipH="1">
            <a:off x="7491917" y="3174797"/>
            <a:ext cx="3428" cy="527639"/>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sp>
        <p:nvSpPr>
          <p:cNvPr id="362" name="Google Shape;362;p46"/>
          <p:cNvSpPr txBox="1"/>
          <p:nvPr/>
        </p:nvSpPr>
        <p:spPr>
          <a:xfrm>
            <a:off x="7481236" y="3214790"/>
            <a:ext cx="487171" cy="3231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800">
                <a:solidFill>
                  <a:schemeClr val="dk1"/>
                </a:solidFill>
                <a:latin typeface="Arial"/>
                <a:ea typeface="Arial"/>
                <a:cs typeface="Arial"/>
                <a:sym typeface="Arial"/>
              </a:rPr>
              <a:t>time passes</a:t>
            </a:r>
            <a:endParaRPr sz="800">
              <a:solidFill>
                <a:schemeClr val="dk1"/>
              </a:solidFill>
              <a:latin typeface="Arial"/>
              <a:ea typeface="Arial"/>
              <a:cs typeface="Arial"/>
              <a:sym typeface="Arial"/>
            </a:endParaRPr>
          </a:p>
        </p:txBody>
      </p:sp>
      <p:sp>
        <p:nvSpPr>
          <p:cNvPr id="363" name="Google Shape;363;p46"/>
          <p:cNvSpPr/>
          <p:nvPr/>
        </p:nvSpPr>
        <p:spPr>
          <a:xfrm>
            <a:off x="4983390" y="4185628"/>
            <a:ext cx="1309756" cy="322811"/>
          </a:xfrm>
          <a:prstGeom prst="rect">
            <a:avLst/>
          </a:prstGeom>
          <a:solidFill>
            <a:srgbClr val="706F67"/>
          </a:solidFill>
          <a:ln cap="flat" cmpd="sng" w="9525">
            <a:solidFill>
              <a:srgbClr val="706F67"/>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add signature to block</a:t>
            </a:r>
            <a:endParaRPr b="0" i="0" sz="800" u="none" cap="none" strike="noStrike">
              <a:solidFill>
                <a:srgbClr val="FFFFFF"/>
              </a:solidFill>
              <a:latin typeface="Arial"/>
              <a:ea typeface="Arial"/>
              <a:cs typeface="Arial"/>
              <a:sym typeface="Arial"/>
            </a:endParaRPr>
          </a:p>
        </p:txBody>
      </p:sp>
      <p:sp>
        <p:nvSpPr>
          <p:cNvPr id="364" name="Google Shape;364;p46"/>
          <p:cNvSpPr/>
          <p:nvPr/>
        </p:nvSpPr>
        <p:spPr>
          <a:xfrm>
            <a:off x="4930165" y="4710423"/>
            <a:ext cx="1560909" cy="160789"/>
          </a:xfrm>
          <a:prstGeom prst="rect">
            <a:avLst/>
          </a:prstGeom>
          <a:solidFill>
            <a:srgbClr val="E8E8E6"/>
          </a:solidFill>
          <a:ln cap="flat" cmpd="sng" w="9525">
            <a:solidFill>
              <a:srgbClr val="57564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Validator key</a:t>
            </a:r>
            <a:endParaRPr b="0" i="0" sz="1100" u="none" cap="none" strike="noStrike">
              <a:solidFill>
                <a:srgbClr val="000000"/>
              </a:solidFill>
              <a:latin typeface="Arial"/>
              <a:ea typeface="Arial"/>
              <a:cs typeface="Arial"/>
              <a:sym typeface="Arial"/>
            </a:endParaRPr>
          </a:p>
        </p:txBody>
      </p:sp>
      <p:sp>
        <p:nvSpPr>
          <p:cNvPr id="365" name="Google Shape;365;p46"/>
          <p:cNvSpPr/>
          <p:nvPr/>
        </p:nvSpPr>
        <p:spPr>
          <a:xfrm>
            <a:off x="2653753" y="4198821"/>
            <a:ext cx="853678" cy="272619"/>
          </a:xfrm>
          <a:prstGeom prst="rect">
            <a:avLst/>
          </a:prstGeom>
          <a:solidFill>
            <a:srgbClr val="E8E8E6"/>
          </a:solidFill>
          <a:ln cap="flat" cmpd="sng" w="9525">
            <a:solidFill>
              <a:srgbClr val="57564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onEvent()</a:t>
            </a:r>
            <a:endParaRPr b="0" i="0" sz="1100" u="none" cap="none" strike="noStrike">
              <a:solidFill>
                <a:srgbClr val="000000"/>
              </a:solidFill>
              <a:latin typeface="Arial"/>
              <a:ea typeface="Arial"/>
              <a:cs typeface="Arial"/>
              <a:sym typeface="Arial"/>
            </a:endParaRPr>
          </a:p>
        </p:txBody>
      </p:sp>
      <p:cxnSp>
        <p:nvCxnSpPr>
          <p:cNvPr id="366" name="Google Shape;366;p46"/>
          <p:cNvCxnSpPr>
            <a:stCxn id="363" idx="1"/>
          </p:cNvCxnSpPr>
          <p:nvPr/>
        </p:nvCxnSpPr>
        <p:spPr>
          <a:xfrm rot="10800000">
            <a:off x="3523590" y="4335033"/>
            <a:ext cx="1459800" cy="1200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367" name="Google Shape;367;p46"/>
          <p:cNvCxnSpPr/>
          <p:nvPr/>
        </p:nvCxnSpPr>
        <p:spPr>
          <a:xfrm flipH="1">
            <a:off x="3875171" y="3645183"/>
            <a:ext cx="1004909" cy="4075"/>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sp>
        <p:nvSpPr>
          <p:cNvPr id="368" name="Google Shape;368;p46"/>
          <p:cNvSpPr/>
          <p:nvPr/>
        </p:nvSpPr>
        <p:spPr>
          <a:xfrm>
            <a:off x="4994320" y="3813051"/>
            <a:ext cx="1309756" cy="189232"/>
          </a:xfrm>
          <a:prstGeom prst="rect">
            <a:avLst/>
          </a:prstGeom>
          <a:solidFill>
            <a:srgbClr val="706F67"/>
          </a:solidFill>
          <a:ln cap="flat" cmpd="sng" w="9525">
            <a:solidFill>
              <a:srgbClr val="706F67"/>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800"/>
              <a:buFont typeface="Arial"/>
              <a:buNone/>
            </a:pPr>
            <a:r>
              <a:rPr b="0" i="0" lang="ja" sz="800" u="none" cap="none" strike="noStrike">
                <a:solidFill>
                  <a:srgbClr val="FFFFFF"/>
                </a:solidFill>
                <a:latin typeface="Arial"/>
                <a:ea typeface="Arial"/>
                <a:cs typeface="Arial"/>
                <a:sym typeface="Arial"/>
              </a:rPr>
              <a:t>monitor block</a:t>
            </a:r>
            <a:endParaRPr b="0" i="0" sz="800" u="none" cap="none" strike="noStrike">
              <a:solidFill>
                <a:srgbClr val="FFFFFF"/>
              </a:solidFill>
              <a:latin typeface="Arial"/>
              <a:ea typeface="Arial"/>
              <a:cs typeface="Arial"/>
              <a:sym typeface="Arial"/>
            </a:endParaRPr>
          </a:p>
        </p:txBody>
      </p:sp>
      <p:cxnSp>
        <p:nvCxnSpPr>
          <p:cNvPr id="369" name="Google Shape;369;p46"/>
          <p:cNvCxnSpPr/>
          <p:nvPr/>
        </p:nvCxnSpPr>
        <p:spPr>
          <a:xfrm>
            <a:off x="6321077" y="3905061"/>
            <a:ext cx="1023085" cy="0"/>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370" name="Google Shape;370;p46"/>
          <p:cNvCxnSpPr>
            <a:endCxn id="363" idx="0"/>
          </p:cNvCxnSpPr>
          <p:nvPr/>
        </p:nvCxnSpPr>
        <p:spPr>
          <a:xfrm flipH="1">
            <a:off x="5638268" y="4002328"/>
            <a:ext cx="20100" cy="18330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sp>
        <p:nvSpPr>
          <p:cNvPr id="371" name="Google Shape;371;p46"/>
          <p:cNvSpPr/>
          <p:nvPr/>
        </p:nvSpPr>
        <p:spPr>
          <a:xfrm>
            <a:off x="587158" y="2324905"/>
            <a:ext cx="983968" cy="1616096"/>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Business</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logic</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plugin</a:t>
            </a:r>
            <a:endParaRPr b="0" i="0" sz="1100" u="none" cap="none" strike="noStrike">
              <a:solidFill>
                <a:srgbClr val="000000"/>
              </a:solidFill>
              <a:latin typeface="Arial"/>
              <a:ea typeface="Arial"/>
              <a:cs typeface="Arial"/>
              <a:sym typeface="Arial"/>
            </a:endParaRPr>
          </a:p>
        </p:txBody>
      </p:sp>
      <p:grpSp>
        <p:nvGrpSpPr>
          <p:cNvPr id="372" name="Google Shape;372;p46"/>
          <p:cNvGrpSpPr/>
          <p:nvPr/>
        </p:nvGrpSpPr>
        <p:grpSpPr>
          <a:xfrm>
            <a:off x="1541721" y="2415496"/>
            <a:ext cx="782210" cy="121444"/>
            <a:chOff x="2030576" y="2894985"/>
            <a:chExt cx="1378510" cy="161925"/>
          </a:xfrm>
        </p:grpSpPr>
        <p:cxnSp>
          <p:nvCxnSpPr>
            <p:cNvPr id="373" name="Google Shape;373;p46"/>
            <p:cNvCxnSpPr/>
            <p:nvPr/>
          </p:nvCxnSpPr>
          <p:spPr>
            <a:xfrm>
              <a:off x="2030576" y="2894985"/>
              <a:ext cx="1378510" cy="9525"/>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374" name="Google Shape;374;p46"/>
            <p:cNvCxnSpPr/>
            <p:nvPr/>
          </p:nvCxnSpPr>
          <p:spPr>
            <a:xfrm rot="10800000">
              <a:off x="2030576" y="3056910"/>
              <a:ext cx="1378510"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grpSp>
      <p:grpSp>
        <p:nvGrpSpPr>
          <p:cNvPr id="375" name="Google Shape;375;p46"/>
          <p:cNvGrpSpPr/>
          <p:nvPr/>
        </p:nvGrpSpPr>
        <p:grpSpPr>
          <a:xfrm>
            <a:off x="1553540" y="2966561"/>
            <a:ext cx="782210" cy="121444"/>
            <a:chOff x="2030576" y="2894985"/>
            <a:chExt cx="1378510" cy="161925"/>
          </a:xfrm>
        </p:grpSpPr>
        <p:cxnSp>
          <p:nvCxnSpPr>
            <p:cNvPr id="376" name="Google Shape;376;p46"/>
            <p:cNvCxnSpPr/>
            <p:nvPr/>
          </p:nvCxnSpPr>
          <p:spPr>
            <a:xfrm>
              <a:off x="2030576" y="2894985"/>
              <a:ext cx="1378510" cy="9525"/>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377" name="Google Shape;377;p46"/>
            <p:cNvCxnSpPr/>
            <p:nvPr/>
          </p:nvCxnSpPr>
          <p:spPr>
            <a:xfrm rot="10800000">
              <a:off x="2030576" y="3056910"/>
              <a:ext cx="1378510"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grpSp>
      <p:grpSp>
        <p:nvGrpSpPr>
          <p:cNvPr id="378" name="Google Shape;378;p46"/>
          <p:cNvGrpSpPr/>
          <p:nvPr/>
        </p:nvGrpSpPr>
        <p:grpSpPr>
          <a:xfrm>
            <a:off x="1553564" y="3590316"/>
            <a:ext cx="782210" cy="121444"/>
            <a:chOff x="2030576" y="2894985"/>
            <a:chExt cx="1378510" cy="161925"/>
          </a:xfrm>
        </p:grpSpPr>
        <p:cxnSp>
          <p:nvCxnSpPr>
            <p:cNvPr id="379" name="Google Shape;379;p46"/>
            <p:cNvCxnSpPr/>
            <p:nvPr/>
          </p:nvCxnSpPr>
          <p:spPr>
            <a:xfrm>
              <a:off x="2030576" y="2894985"/>
              <a:ext cx="1378510" cy="9525"/>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380" name="Google Shape;380;p46"/>
            <p:cNvCxnSpPr/>
            <p:nvPr/>
          </p:nvCxnSpPr>
          <p:spPr>
            <a:xfrm rot="10800000">
              <a:off x="2030576" y="3056910"/>
              <a:ext cx="1378510"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grpSp>
      <p:sp>
        <p:nvSpPr>
          <p:cNvPr id="381" name="Google Shape;381;p46"/>
          <p:cNvSpPr/>
          <p:nvPr/>
        </p:nvSpPr>
        <p:spPr>
          <a:xfrm>
            <a:off x="6951666" y="4576283"/>
            <a:ext cx="1515798" cy="522014"/>
          </a:xfrm>
          <a:prstGeom prst="wedgeRectCallout">
            <a:avLst>
              <a:gd fmla="val 1414" name="adj1"/>
              <a:gd fmla="val -94662" name="adj2"/>
            </a:avLst>
          </a:prstGeom>
          <a:gradFill>
            <a:gsLst>
              <a:gs pos="0">
                <a:srgbClr val="E73440"/>
              </a:gs>
              <a:gs pos="100000">
                <a:srgbClr val="7A1E1C"/>
              </a:gs>
            </a:gsLst>
            <a:lin ang="5400000" scaled="0"/>
          </a:gradFill>
          <a:ln cap="flat" cmpd="sng" w="12700">
            <a:solidFill>
              <a:srgbClr val="B22B3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100">
                <a:solidFill>
                  <a:srgbClr val="FFFFFF"/>
                </a:solidFill>
                <a:latin typeface="Arial"/>
                <a:ea typeface="Arial"/>
                <a:cs typeface="Arial"/>
                <a:sym typeface="Arial"/>
              </a:rPr>
              <a:t>Don't need some embedded contract</a:t>
            </a:r>
            <a:endParaRPr sz="1100"/>
          </a:p>
          <a:p>
            <a:pPr indent="0" lvl="0" marL="0" marR="0" rtl="0" algn="ctr">
              <a:spcBef>
                <a:spcPts val="0"/>
              </a:spcBef>
              <a:spcAft>
                <a:spcPts val="0"/>
              </a:spcAft>
              <a:buNone/>
            </a:pPr>
            <a:r>
              <a:rPr lang="ja" sz="1100">
                <a:solidFill>
                  <a:srgbClr val="FFFFFF"/>
                </a:solidFill>
                <a:latin typeface="Arial"/>
                <a:ea typeface="Arial"/>
                <a:cs typeface="Arial"/>
                <a:sym typeface="Arial"/>
              </a:rPr>
              <a:t>on each ledger node</a:t>
            </a:r>
            <a:endParaRPr sz="1100">
              <a:solidFill>
                <a:srgbClr val="FFFFFF"/>
              </a:solidFill>
              <a:latin typeface="Arial"/>
              <a:ea typeface="Arial"/>
              <a:cs typeface="Arial"/>
              <a:sym typeface="Arial"/>
            </a:endParaRPr>
          </a:p>
        </p:txBody>
      </p:sp>
      <p:pic>
        <p:nvPicPr>
          <p:cNvPr descr="ネットワーク 枠線" id="382" name="Google Shape;382;p46"/>
          <p:cNvPicPr preferRelativeResize="0"/>
          <p:nvPr/>
        </p:nvPicPr>
        <p:blipFill rotWithShape="1">
          <a:blip r:embed="rId3">
            <a:alphaModFix/>
          </a:blip>
          <a:srcRect b="0" l="0" r="0" t="0"/>
          <a:stretch/>
        </p:blipFill>
        <p:spPr>
          <a:xfrm>
            <a:off x="7988770" y="1790009"/>
            <a:ext cx="502901" cy="502901"/>
          </a:xfrm>
          <a:prstGeom prst="rect">
            <a:avLst/>
          </a:prstGeom>
          <a:noFill/>
          <a:ln>
            <a:noFill/>
          </a:ln>
        </p:spPr>
      </p:pic>
      <p:sp>
        <p:nvSpPr>
          <p:cNvPr id="383" name="Google Shape;383;p4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384" name="Google Shape;384;p46"/>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116648" y="13692"/>
            <a:ext cx="7886700" cy="62983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ja"/>
              <a:t>Current APIs (Cactus OpenAPI version)</a:t>
            </a:r>
            <a:endParaRPr/>
          </a:p>
        </p:txBody>
      </p:sp>
      <p:sp>
        <p:nvSpPr>
          <p:cNvPr id="390" name="Google Shape;390;p47"/>
          <p:cNvSpPr txBox="1"/>
          <p:nvPr>
            <p:ph idx="1" type="body"/>
          </p:nvPr>
        </p:nvSpPr>
        <p:spPr>
          <a:xfrm>
            <a:off x="266961" y="643525"/>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ja"/>
              <a:t>Cactus api-client loads each type of ledger-connector APIs</a:t>
            </a:r>
            <a:br>
              <a:rPr lang="ja"/>
            </a:br>
            <a:r>
              <a:rPr lang="ja"/>
              <a:t>to use each ledger API as it is.</a:t>
            </a:r>
            <a:br>
              <a:rPr lang="ja"/>
            </a:br>
            <a:r>
              <a:rPr lang="ja"/>
              <a:t>(There is no common APIs on each connector)</a:t>
            </a:r>
            <a:endParaRPr/>
          </a:p>
          <a:p>
            <a:pPr indent="-177800" lvl="1" marL="520700" rtl="0" algn="l">
              <a:lnSpc>
                <a:spcPct val="90000"/>
              </a:lnSpc>
              <a:spcBef>
                <a:spcPts val="400"/>
              </a:spcBef>
              <a:spcAft>
                <a:spcPts val="0"/>
              </a:spcAft>
              <a:buClr>
                <a:schemeClr val="dk1"/>
              </a:buClr>
              <a:buSzPts val="1800"/>
              <a:buChar char="•"/>
            </a:pPr>
            <a:r>
              <a:rPr lang="ja"/>
              <a:t>https://github.com/hyperledger/cactus/tree/main/packages/cactus-api-client#summary</a:t>
            </a:r>
            <a:endParaRPr/>
          </a:p>
          <a:p>
            <a:pPr indent="-171450" lvl="0" marL="177800" rtl="0" algn="l">
              <a:lnSpc>
                <a:spcPct val="90000"/>
              </a:lnSpc>
              <a:spcBef>
                <a:spcPts val="800"/>
              </a:spcBef>
              <a:spcAft>
                <a:spcPts val="0"/>
              </a:spcAft>
              <a:buClr>
                <a:schemeClr val="dk1"/>
              </a:buClr>
              <a:buSzPts val="2100"/>
              <a:buChar char="•"/>
            </a:pPr>
            <a:r>
              <a:rPr lang="ja"/>
              <a:t>This structure can use each ledger API (Web3, Fabric SDK, ...) as it is.</a:t>
            </a:r>
            <a:endParaRPr/>
          </a:p>
          <a:p>
            <a:pPr indent="-63500" lvl="1" marL="520700" rtl="0" algn="l">
              <a:lnSpc>
                <a:spcPct val="90000"/>
              </a:lnSpc>
              <a:spcBef>
                <a:spcPts val="400"/>
              </a:spcBef>
              <a:spcAft>
                <a:spcPts val="0"/>
              </a:spcAft>
              <a:buClr>
                <a:schemeClr val="dk1"/>
              </a:buClr>
              <a:buSzPts val="1800"/>
              <a:buNone/>
            </a:pPr>
            <a:r>
              <a:t/>
            </a:r>
            <a:endParaRPr/>
          </a:p>
        </p:txBody>
      </p:sp>
      <p:sp>
        <p:nvSpPr>
          <p:cNvPr id="391" name="Google Shape;391;p47"/>
          <p:cNvSpPr txBox="1"/>
          <p:nvPr/>
        </p:nvSpPr>
        <p:spPr>
          <a:xfrm rot="5400000">
            <a:off x="6130389" y="4740125"/>
            <a:ext cx="657872"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400">
                <a:solidFill>
                  <a:schemeClr val="dk1"/>
                </a:solidFill>
                <a:latin typeface="Arial"/>
                <a:ea typeface="Arial"/>
                <a:cs typeface="Arial"/>
                <a:sym typeface="Arial"/>
              </a:rPr>
              <a:t>・・・</a:t>
            </a:r>
            <a:endParaRPr sz="1100"/>
          </a:p>
        </p:txBody>
      </p:sp>
      <p:sp>
        <p:nvSpPr>
          <p:cNvPr id="392" name="Google Shape;392;p47"/>
          <p:cNvSpPr/>
          <p:nvPr/>
        </p:nvSpPr>
        <p:spPr>
          <a:xfrm>
            <a:off x="450773" y="3051749"/>
            <a:ext cx="3268236" cy="1715513"/>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3" name="Google Shape;393;p47"/>
          <p:cNvSpPr/>
          <p:nvPr/>
        </p:nvSpPr>
        <p:spPr>
          <a:xfrm>
            <a:off x="2218067" y="3328427"/>
            <a:ext cx="1211376" cy="320661"/>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api-client</a:t>
            </a:r>
            <a:endParaRPr sz="1100"/>
          </a:p>
          <a:p>
            <a:pPr indent="0" lvl="0" marL="0" marR="0" rtl="0" algn="ctr">
              <a:spcBef>
                <a:spcPts val="0"/>
              </a:spcBef>
              <a:spcAft>
                <a:spcPts val="0"/>
              </a:spcAft>
              <a:buNone/>
            </a:pPr>
            <a:r>
              <a:rPr lang="ja" sz="1100">
                <a:solidFill>
                  <a:srgbClr val="000000"/>
                </a:solidFill>
                <a:latin typeface="Arial"/>
                <a:ea typeface="Arial"/>
                <a:cs typeface="Arial"/>
                <a:sym typeface="Arial"/>
              </a:rPr>
              <a:t>(besu)</a:t>
            </a:r>
            <a:endParaRPr sz="1100">
              <a:solidFill>
                <a:srgbClr val="000000"/>
              </a:solidFill>
              <a:latin typeface="Arial"/>
              <a:ea typeface="Arial"/>
              <a:cs typeface="Arial"/>
              <a:sym typeface="Arial"/>
            </a:endParaRPr>
          </a:p>
        </p:txBody>
      </p:sp>
      <p:sp>
        <p:nvSpPr>
          <p:cNvPr id="394" name="Google Shape;394;p47"/>
          <p:cNvSpPr/>
          <p:nvPr/>
        </p:nvSpPr>
        <p:spPr>
          <a:xfrm>
            <a:off x="4850691" y="2822339"/>
            <a:ext cx="3452738" cy="427090"/>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400">
                <a:solidFill>
                  <a:srgbClr val="000000"/>
                </a:solidFill>
                <a:latin typeface="Arial"/>
                <a:ea typeface="Arial"/>
                <a:cs typeface="Arial"/>
                <a:sym typeface="Arial"/>
              </a:rPr>
              <a:t>Axios API Client (Manual Consortium)</a:t>
            </a:r>
            <a:endParaRPr sz="1100"/>
          </a:p>
          <a:p>
            <a:pPr indent="0" lvl="0" marL="0" marR="0" rtl="0" algn="ctr">
              <a:spcBef>
                <a:spcPts val="0"/>
              </a:spcBef>
              <a:spcAft>
                <a:spcPts val="0"/>
              </a:spcAft>
              <a:buNone/>
            </a:pPr>
            <a:r>
              <a:rPr lang="ja" sz="1400">
                <a:solidFill>
                  <a:srgbClr val="000000"/>
                </a:solidFill>
                <a:latin typeface="Arial"/>
                <a:ea typeface="Arial"/>
                <a:cs typeface="Arial"/>
                <a:sym typeface="Arial"/>
              </a:rPr>
              <a:t>(= management parts of each connector)</a:t>
            </a:r>
            <a:endParaRPr sz="1400">
              <a:solidFill>
                <a:srgbClr val="000000"/>
              </a:solidFill>
              <a:latin typeface="Arial"/>
              <a:ea typeface="Arial"/>
              <a:cs typeface="Arial"/>
              <a:sym typeface="Arial"/>
            </a:endParaRPr>
          </a:p>
        </p:txBody>
      </p:sp>
      <p:sp>
        <p:nvSpPr>
          <p:cNvPr id="395" name="Google Shape;395;p47"/>
          <p:cNvSpPr/>
          <p:nvPr/>
        </p:nvSpPr>
        <p:spPr>
          <a:xfrm>
            <a:off x="4851877" y="3352367"/>
            <a:ext cx="3142062" cy="314818"/>
          </a:xfrm>
          <a:prstGeom prst="rect">
            <a:avLst/>
          </a:prstGeom>
          <a:solidFill>
            <a:srgbClr val="1782DB"/>
          </a:solidFill>
          <a:ln cap="flat" cmpd="sng" w="12700">
            <a:solidFill>
              <a:srgbClr val="105D9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400">
                <a:solidFill>
                  <a:srgbClr val="FFFFFF"/>
                </a:solidFill>
                <a:latin typeface="Arial"/>
                <a:ea typeface="Arial"/>
                <a:cs typeface="Arial"/>
                <a:sym typeface="Arial"/>
              </a:rPr>
              <a:t>Besu Connector</a:t>
            </a:r>
            <a:endParaRPr sz="1400">
              <a:solidFill>
                <a:srgbClr val="FFFFFF"/>
              </a:solidFill>
              <a:latin typeface="Arial"/>
              <a:ea typeface="Arial"/>
              <a:cs typeface="Arial"/>
              <a:sym typeface="Arial"/>
            </a:endParaRPr>
          </a:p>
        </p:txBody>
      </p:sp>
      <p:sp>
        <p:nvSpPr>
          <p:cNvPr id="396" name="Google Shape;396;p47"/>
          <p:cNvSpPr/>
          <p:nvPr/>
        </p:nvSpPr>
        <p:spPr>
          <a:xfrm>
            <a:off x="4850691" y="3770928"/>
            <a:ext cx="3143249" cy="314818"/>
          </a:xfrm>
          <a:prstGeom prst="rect">
            <a:avLst/>
          </a:prstGeom>
          <a:solidFill>
            <a:srgbClr val="1782DB"/>
          </a:solidFill>
          <a:ln cap="flat" cmpd="sng" w="12700">
            <a:solidFill>
              <a:srgbClr val="105D9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400">
                <a:solidFill>
                  <a:srgbClr val="FFFFFF"/>
                </a:solidFill>
                <a:latin typeface="Arial"/>
                <a:ea typeface="Arial"/>
                <a:cs typeface="Arial"/>
                <a:sym typeface="Arial"/>
              </a:rPr>
              <a:t>Corda Connector</a:t>
            </a:r>
            <a:endParaRPr sz="1400">
              <a:solidFill>
                <a:srgbClr val="FFFFFF"/>
              </a:solidFill>
              <a:latin typeface="Arial"/>
              <a:ea typeface="Arial"/>
              <a:cs typeface="Arial"/>
              <a:sym typeface="Arial"/>
            </a:endParaRPr>
          </a:p>
        </p:txBody>
      </p:sp>
      <p:sp>
        <p:nvSpPr>
          <p:cNvPr id="397" name="Google Shape;397;p47"/>
          <p:cNvSpPr/>
          <p:nvPr/>
        </p:nvSpPr>
        <p:spPr>
          <a:xfrm>
            <a:off x="4850691" y="4193715"/>
            <a:ext cx="3143249" cy="314818"/>
          </a:xfrm>
          <a:prstGeom prst="rect">
            <a:avLst/>
          </a:prstGeom>
          <a:solidFill>
            <a:srgbClr val="1782DB"/>
          </a:solidFill>
          <a:ln cap="flat" cmpd="sng" w="12700">
            <a:solidFill>
              <a:srgbClr val="105D9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400">
                <a:solidFill>
                  <a:srgbClr val="FFFFFF"/>
                </a:solidFill>
                <a:latin typeface="Arial"/>
                <a:ea typeface="Arial"/>
                <a:cs typeface="Arial"/>
                <a:sym typeface="Arial"/>
              </a:rPr>
              <a:t>Fabric Connector</a:t>
            </a:r>
            <a:endParaRPr sz="1400">
              <a:solidFill>
                <a:srgbClr val="FFFFFF"/>
              </a:solidFill>
              <a:latin typeface="Arial"/>
              <a:ea typeface="Arial"/>
              <a:cs typeface="Arial"/>
              <a:sym typeface="Arial"/>
            </a:endParaRPr>
          </a:p>
        </p:txBody>
      </p:sp>
      <p:cxnSp>
        <p:nvCxnSpPr>
          <p:cNvPr id="398" name="Google Shape;398;p47"/>
          <p:cNvCxnSpPr>
            <a:stCxn id="393" idx="3"/>
            <a:endCxn id="399" idx="2"/>
          </p:cNvCxnSpPr>
          <p:nvPr/>
        </p:nvCxnSpPr>
        <p:spPr>
          <a:xfrm flipH="1" rot="10800000">
            <a:off x="3429443" y="3039058"/>
            <a:ext cx="1251000" cy="449700"/>
          </a:xfrm>
          <a:prstGeom prst="straightConnector1">
            <a:avLst/>
          </a:prstGeom>
          <a:noFill/>
          <a:ln cap="flat" cmpd="sng" w="9525">
            <a:solidFill>
              <a:schemeClr val="accent1"/>
            </a:solidFill>
            <a:prstDash val="solid"/>
            <a:miter lim="800000"/>
            <a:headEnd len="sm" w="sm" type="none"/>
            <a:tailEnd len="sm" w="sm" type="none"/>
          </a:ln>
        </p:spPr>
      </p:cxnSp>
      <p:cxnSp>
        <p:nvCxnSpPr>
          <p:cNvPr id="400" name="Google Shape;400;p47"/>
          <p:cNvCxnSpPr>
            <a:stCxn id="393" idx="3"/>
            <a:endCxn id="395" idx="1"/>
          </p:cNvCxnSpPr>
          <p:nvPr/>
        </p:nvCxnSpPr>
        <p:spPr>
          <a:xfrm>
            <a:off x="3429443" y="3488758"/>
            <a:ext cx="1422300" cy="21000"/>
          </a:xfrm>
          <a:prstGeom prst="straightConnector1">
            <a:avLst/>
          </a:prstGeom>
          <a:noFill/>
          <a:ln cap="flat" cmpd="sng" w="9525">
            <a:solidFill>
              <a:schemeClr val="accent1"/>
            </a:solidFill>
            <a:prstDash val="solid"/>
            <a:miter lim="800000"/>
            <a:headEnd len="sm" w="sm" type="none"/>
            <a:tailEnd len="sm" w="sm" type="none"/>
          </a:ln>
        </p:spPr>
      </p:cxnSp>
      <p:cxnSp>
        <p:nvCxnSpPr>
          <p:cNvPr id="401" name="Google Shape;401;p47"/>
          <p:cNvCxnSpPr>
            <a:stCxn id="402" idx="3"/>
            <a:endCxn id="396" idx="1"/>
          </p:cNvCxnSpPr>
          <p:nvPr/>
        </p:nvCxnSpPr>
        <p:spPr>
          <a:xfrm>
            <a:off x="3429443" y="3917659"/>
            <a:ext cx="1421100" cy="10800"/>
          </a:xfrm>
          <a:prstGeom prst="straightConnector1">
            <a:avLst/>
          </a:prstGeom>
          <a:noFill/>
          <a:ln cap="flat" cmpd="sng" w="9525">
            <a:solidFill>
              <a:schemeClr val="accent1"/>
            </a:solidFill>
            <a:prstDash val="solid"/>
            <a:miter lim="800000"/>
            <a:headEnd len="sm" w="sm" type="none"/>
            <a:tailEnd len="sm" w="sm" type="none"/>
          </a:ln>
        </p:spPr>
      </p:cxnSp>
      <p:cxnSp>
        <p:nvCxnSpPr>
          <p:cNvPr id="403" name="Google Shape;403;p47"/>
          <p:cNvCxnSpPr>
            <a:stCxn id="404" idx="0"/>
            <a:endCxn id="399" idx="2"/>
          </p:cNvCxnSpPr>
          <p:nvPr/>
        </p:nvCxnSpPr>
        <p:spPr>
          <a:xfrm flipH="1" rot="10800000">
            <a:off x="3570789" y="3039123"/>
            <a:ext cx="1109700" cy="872400"/>
          </a:xfrm>
          <a:prstGeom prst="straightConnector1">
            <a:avLst/>
          </a:prstGeom>
          <a:noFill/>
          <a:ln cap="flat" cmpd="sng" w="9525">
            <a:solidFill>
              <a:schemeClr val="accent1"/>
            </a:solidFill>
            <a:prstDash val="solid"/>
            <a:miter lim="800000"/>
            <a:headEnd len="sm" w="sm" type="none"/>
            <a:tailEnd len="sm" w="sm" type="none"/>
          </a:ln>
        </p:spPr>
      </p:cxnSp>
      <p:cxnSp>
        <p:nvCxnSpPr>
          <p:cNvPr id="405" name="Google Shape;405;p47"/>
          <p:cNvCxnSpPr>
            <a:stCxn id="406" idx="0"/>
            <a:endCxn id="407" idx="2"/>
          </p:cNvCxnSpPr>
          <p:nvPr/>
        </p:nvCxnSpPr>
        <p:spPr>
          <a:xfrm>
            <a:off x="3577053" y="4354631"/>
            <a:ext cx="1103400" cy="2400"/>
          </a:xfrm>
          <a:prstGeom prst="straightConnector1">
            <a:avLst/>
          </a:prstGeom>
          <a:noFill/>
          <a:ln cap="flat" cmpd="sng" w="9525">
            <a:solidFill>
              <a:schemeClr val="accent1"/>
            </a:solidFill>
            <a:prstDash val="solid"/>
            <a:miter lim="800000"/>
            <a:headEnd len="sm" w="sm" type="none"/>
            <a:tailEnd len="sm" w="sm" type="none"/>
          </a:ln>
        </p:spPr>
      </p:cxnSp>
      <p:sp>
        <p:nvSpPr>
          <p:cNvPr id="408" name="Google Shape;408;p47"/>
          <p:cNvSpPr txBox="1"/>
          <p:nvPr/>
        </p:nvSpPr>
        <p:spPr>
          <a:xfrm>
            <a:off x="2236726" y="4543010"/>
            <a:ext cx="1516986"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Depends on each API</a:t>
            </a:r>
            <a:endParaRPr sz="1100">
              <a:solidFill>
                <a:schemeClr val="dk1"/>
              </a:solidFill>
              <a:latin typeface="Arial"/>
              <a:ea typeface="Arial"/>
              <a:cs typeface="Arial"/>
              <a:sym typeface="Arial"/>
            </a:endParaRPr>
          </a:p>
        </p:txBody>
      </p:sp>
      <p:sp>
        <p:nvSpPr>
          <p:cNvPr id="409" name="Google Shape;409;p47"/>
          <p:cNvSpPr/>
          <p:nvPr/>
        </p:nvSpPr>
        <p:spPr>
          <a:xfrm rot="5400000">
            <a:off x="3328256" y="3405068"/>
            <a:ext cx="317800"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https</a:t>
            </a:r>
            <a:endParaRPr b="0" i="0" sz="900" u="none" cap="none" strike="noStrike">
              <a:solidFill>
                <a:srgbClr val="000000"/>
              </a:solidFill>
              <a:latin typeface="Arial"/>
              <a:ea typeface="Arial"/>
              <a:cs typeface="Arial"/>
              <a:sym typeface="Arial"/>
            </a:endParaRPr>
          </a:p>
        </p:txBody>
      </p:sp>
      <p:sp>
        <p:nvSpPr>
          <p:cNvPr id="410" name="Google Shape;410;p47"/>
          <p:cNvSpPr/>
          <p:nvPr/>
        </p:nvSpPr>
        <p:spPr>
          <a:xfrm rot="5400000">
            <a:off x="4605778" y="3422272"/>
            <a:ext cx="319586"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a:t>
            </a:r>
            <a:endParaRPr b="0" i="0" sz="1100" u="none" cap="none" strike="noStrike">
              <a:solidFill>
                <a:srgbClr val="000000"/>
              </a:solidFill>
              <a:latin typeface="Arial"/>
              <a:ea typeface="Arial"/>
              <a:cs typeface="Arial"/>
              <a:sym typeface="Arial"/>
            </a:endParaRPr>
          </a:p>
        </p:txBody>
      </p:sp>
      <p:sp>
        <p:nvSpPr>
          <p:cNvPr id="411" name="Google Shape;411;p47"/>
          <p:cNvSpPr/>
          <p:nvPr/>
        </p:nvSpPr>
        <p:spPr>
          <a:xfrm rot="5400000">
            <a:off x="4599937" y="3846016"/>
            <a:ext cx="319586"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a:t>
            </a:r>
            <a:endParaRPr b="0" i="0" sz="1100" u="none" cap="none" strike="noStrike">
              <a:solidFill>
                <a:srgbClr val="000000"/>
              </a:solidFill>
              <a:latin typeface="Arial"/>
              <a:ea typeface="Arial"/>
              <a:cs typeface="Arial"/>
              <a:sym typeface="Arial"/>
            </a:endParaRPr>
          </a:p>
        </p:txBody>
      </p:sp>
      <p:sp>
        <p:nvSpPr>
          <p:cNvPr id="407" name="Google Shape;407;p47"/>
          <p:cNvSpPr/>
          <p:nvPr/>
        </p:nvSpPr>
        <p:spPr>
          <a:xfrm rot="5400000">
            <a:off x="4605778" y="4271849"/>
            <a:ext cx="319586"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a:t>
            </a:r>
            <a:endParaRPr b="0" i="0" sz="1100" u="none" cap="none" strike="noStrike">
              <a:solidFill>
                <a:srgbClr val="000000"/>
              </a:solidFill>
              <a:latin typeface="Arial"/>
              <a:ea typeface="Arial"/>
              <a:cs typeface="Arial"/>
              <a:sym typeface="Arial"/>
            </a:endParaRPr>
          </a:p>
        </p:txBody>
      </p:sp>
      <p:sp>
        <p:nvSpPr>
          <p:cNvPr id="399" name="Google Shape;399;p47"/>
          <p:cNvSpPr/>
          <p:nvPr/>
        </p:nvSpPr>
        <p:spPr>
          <a:xfrm rot="5400000">
            <a:off x="4552026" y="2953868"/>
            <a:ext cx="427089"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 https</a:t>
            </a:r>
            <a:endParaRPr b="0" i="0" sz="1100" u="none" cap="none" strike="noStrike">
              <a:solidFill>
                <a:srgbClr val="000000"/>
              </a:solidFill>
              <a:latin typeface="Arial"/>
              <a:ea typeface="Arial"/>
              <a:cs typeface="Arial"/>
              <a:sym typeface="Arial"/>
            </a:endParaRPr>
          </a:p>
        </p:txBody>
      </p:sp>
      <p:sp>
        <p:nvSpPr>
          <p:cNvPr id="412" name="Google Shape;412;p47"/>
          <p:cNvSpPr txBox="1"/>
          <p:nvPr/>
        </p:nvSpPr>
        <p:spPr>
          <a:xfrm>
            <a:off x="1181796" y="2807464"/>
            <a:ext cx="1673776"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400">
                <a:solidFill>
                  <a:schemeClr val="dk1"/>
                </a:solidFill>
                <a:latin typeface="Arial"/>
                <a:ea typeface="Arial"/>
                <a:cs typeface="Arial"/>
                <a:sym typeface="Arial"/>
              </a:rPr>
              <a:t>Cactus node server</a:t>
            </a:r>
            <a:endParaRPr sz="1400">
              <a:solidFill>
                <a:schemeClr val="dk1"/>
              </a:solidFill>
              <a:latin typeface="Arial"/>
              <a:ea typeface="Arial"/>
              <a:cs typeface="Arial"/>
              <a:sym typeface="Arial"/>
            </a:endParaRPr>
          </a:p>
        </p:txBody>
      </p:sp>
      <p:sp>
        <p:nvSpPr>
          <p:cNvPr id="413" name="Google Shape;413;p47"/>
          <p:cNvSpPr/>
          <p:nvPr/>
        </p:nvSpPr>
        <p:spPr>
          <a:xfrm>
            <a:off x="621736" y="3237904"/>
            <a:ext cx="983968" cy="1419821"/>
          </a:xfrm>
          <a:prstGeom prst="rect">
            <a:avLst/>
          </a:prstGeom>
          <a:solidFill>
            <a:srgbClr val="92D050"/>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Business</a:t>
            </a:r>
            <a:endParaRPr sz="1100"/>
          </a:p>
          <a:p>
            <a:pPr indent="0" lvl="0" marL="0" marR="0" rtl="0" algn="ctr">
              <a:lnSpc>
                <a:spcPct val="100000"/>
              </a:lnSpc>
              <a:spcBef>
                <a:spcPts val="0"/>
              </a:spcBef>
              <a:spcAft>
                <a:spcPts val="0"/>
              </a:spcAft>
              <a:buClr>
                <a:srgbClr val="000000"/>
              </a:buClr>
              <a:buSzPts val="1100"/>
              <a:buFont typeface="Arial"/>
              <a:buNone/>
            </a:pPr>
            <a:r>
              <a:rPr lang="ja" sz="1100">
                <a:solidFill>
                  <a:srgbClr val="000000"/>
                </a:solidFill>
                <a:latin typeface="Arial"/>
                <a:ea typeface="Arial"/>
                <a:cs typeface="Arial"/>
                <a:sym typeface="Arial"/>
              </a:rPr>
              <a:t>logic</a:t>
            </a:r>
            <a:endParaRPr sz="1100"/>
          </a:p>
          <a:p>
            <a:pPr indent="0" lvl="0" marL="0" marR="0" rtl="0" algn="ctr">
              <a:lnSpc>
                <a:spcPct val="100000"/>
              </a:lnSpc>
              <a:spcBef>
                <a:spcPts val="0"/>
              </a:spcBef>
              <a:spcAft>
                <a:spcPts val="0"/>
              </a:spcAft>
              <a:buClr>
                <a:srgbClr val="000000"/>
              </a:buClr>
              <a:buSzPts val="1100"/>
              <a:buFont typeface="Arial"/>
              <a:buNone/>
            </a:pPr>
            <a:r>
              <a:rPr b="0" i="0" lang="ja" sz="1100" u="none" cap="none" strike="noStrike">
                <a:solidFill>
                  <a:srgbClr val="000000"/>
                </a:solidFill>
                <a:latin typeface="Arial"/>
                <a:ea typeface="Arial"/>
                <a:cs typeface="Arial"/>
                <a:sym typeface="Arial"/>
              </a:rPr>
              <a:t>plugin</a:t>
            </a:r>
            <a:endParaRPr b="0" i="0" sz="1100" u="none" cap="none" strike="noStrike">
              <a:solidFill>
                <a:srgbClr val="000000"/>
              </a:solidFill>
              <a:latin typeface="Arial"/>
              <a:ea typeface="Arial"/>
              <a:cs typeface="Arial"/>
              <a:sym typeface="Arial"/>
            </a:endParaRPr>
          </a:p>
        </p:txBody>
      </p:sp>
      <p:grpSp>
        <p:nvGrpSpPr>
          <p:cNvPr id="414" name="Google Shape;414;p47"/>
          <p:cNvGrpSpPr/>
          <p:nvPr/>
        </p:nvGrpSpPr>
        <p:grpSpPr>
          <a:xfrm>
            <a:off x="1611545" y="3796239"/>
            <a:ext cx="545924" cy="121444"/>
            <a:chOff x="2030576" y="2894985"/>
            <a:chExt cx="1378510" cy="161925"/>
          </a:xfrm>
        </p:grpSpPr>
        <p:cxnSp>
          <p:nvCxnSpPr>
            <p:cNvPr id="415" name="Google Shape;415;p47"/>
            <p:cNvCxnSpPr/>
            <p:nvPr/>
          </p:nvCxnSpPr>
          <p:spPr>
            <a:xfrm>
              <a:off x="2030576" y="2894985"/>
              <a:ext cx="1378510" cy="9525"/>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416" name="Google Shape;416;p47"/>
            <p:cNvCxnSpPr/>
            <p:nvPr/>
          </p:nvCxnSpPr>
          <p:spPr>
            <a:xfrm rot="10800000">
              <a:off x="2030576" y="3056910"/>
              <a:ext cx="1378510"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grpSp>
      <p:pic>
        <p:nvPicPr>
          <p:cNvPr descr="ネットワーク 枠線" id="417" name="Google Shape;417;p47"/>
          <p:cNvPicPr preferRelativeResize="0"/>
          <p:nvPr/>
        </p:nvPicPr>
        <p:blipFill rotWithShape="1">
          <a:blip r:embed="rId3">
            <a:alphaModFix/>
          </a:blip>
          <a:srcRect b="0" l="0" r="0" t="0"/>
          <a:stretch/>
        </p:blipFill>
        <p:spPr>
          <a:xfrm>
            <a:off x="8152476" y="3252497"/>
            <a:ext cx="502901" cy="502901"/>
          </a:xfrm>
          <a:prstGeom prst="rect">
            <a:avLst/>
          </a:prstGeom>
          <a:noFill/>
          <a:ln>
            <a:noFill/>
          </a:ln>
        </p:spPr>
      </p:pic>
      <p:pic>
        <p:nvPicPr>
          <p:cNvPr descr="ネットワーク 枠線" id="418" name="Google Shape;418;p47"/>
          <p:cNvPicPr preferRelativeResize="0"/>
          <p:nvPr/>
        </p:nvPicPr>
        <p:blipFill rotWithShape="1">
          <a:blip r:embed="rId3">
            <a:alphaModFix/>
          </a:blip>
          <a:srcRect b="0" l="0" r="0" t="0"/>
          <a:stretch/>
        </p:blipFill>
        <p:spPr>
          <a:xfrm>
            <a:off x="8153661" y="3649088"/>
            <a:ext cx="539566" cy="539566"/>
          </a:xfrm>
          <a:prstGeom prst="rect">
            <a:avLst/>
          </a:prstGeom>
          <a:noFill/>
          <a:ln>
            <a:noFill/>
          </a:ln>
        </p:spPr>
      </p:pic>
      <p:pic>
        <p:nvPicPr>
          <p:cNvPr descr="ネットワーク 枠線" id="419" name="Google Shape;419;p47"/>
          <p:cNvPicPr preferRelativeResize="0"/>
          <p:nvPr/>
        </p:nvPicPr>
        <p:blipFill rotWithShape="1">
          <a:blip r:embed="rId3">
            <a:alphaModFix/>
          </a:blip>
          <a:srcRect b="0" l="0" r="0" t="0"/>
          <a:stretch/>
        </p:blipFill>
        <p:spPr>
          <a:xfrm>
            <a:off x="8160532" y="4051224"/>
            <a:ext cx="539566" cy="539566"/>
          </a:xfrm>
          <a:prstGeom prst="rect">
            <a:avLst/>
          </a:prstGeom>
          <a:noFill/>
          <a:ln>
            <a:noFill/>
          </a:ln>
        </p:spPr>
      </p:pic>
      <p:cxnSp>
        <p:nvCxnSpPr>
          <p:cNvPr id="420" name="Google Shape;420;p47"/>
          <p:cNvCxnSpPr>
            <a:stCxn id="395" idx="3"/>
            <a:endCxn id="417" idx="1"/>
          </p:cNvCxnSpPr>
          <p:nvPr/>
        </p:nvCxnSpPr>
        <p:spPr>
          <a:xfrm flipH="1" rot="10800000">
            <a:off x="7993940" y="3504075"/>
            <a:ext cx="158400" cy="5700"/>
          </a:xfrm>
          <a:prstGeom prst="straightConnector1">
            <a:avLst/>
          </a:prstGeom>
          <a:noFill/>
          <a:ln cap="flat" cmpd="sng" w="9525">
            <a:solidFill>
              <a:schemeClr val="accent1"/>
            </a:solidFill>
            <a:prstDash val="solid"/>
            <a:miter lim="800000"/>
            <a:headEnd len="sm" w="sm" type="none"/>
            <a:tailEnd len="sm" w="sm" type="none"/>
          </a:ln>
        </p:spPr>
      </p:cxnSp>
      <p:cxnSp>
        <p:nvCxnSpPr>
          <p:cNvPr id="421" name="Google Shape;421;p47"/>
          <p:cNvCxnSpPr/>
          <p:nvPr/>
        </p:nvCxnSpPr>
        <p:spPr>
          <a:xfrm flipH="1" rot="10800000">
            <a:off x="7978726" y="3947239"/>
            <a:ext cx="158537" cy="5828"/>
          </a:xfrm>
          <a:prstGeom prst="straightConnector1">
            <a:avLst/>
          </a:prstGeom>
          <a:noFill/>
          <a:ln cap="flat" cmpd="sng" w="9525">
            <a:solidFill>
              <a:schemeClr val="accent1"/>
            </a:solidFill>
            <a:prstDash val="solid"/>
            <a:miter lim="800000"/>
            <a:headEnd len="sm" w="sm" type="none"/>
            <a:tailEnd len="sm" w="sm" type="none"/>
          </a:ln>
        </p:spPr>
      </p:cxnSp>
      <p:cxnSp>
        <p:nvCxnSpPr>
          <p:cNvPr id="422" name="Google Shape;422;p47"/>
          <p:cNvCxnSpPr/>
          <p:nvPr/>
        </p:nvCxnSpPr>
        <p:spPr>
          <a:xfrm flipH="1" rot="10800000">
            <a:off x="7979379" y="4367054"/>
            <a:ext cx="158537" cy="5828"/>
          </a:xfrm>
          <a:prstGeom prst="straightConnector1">
            <a:avLst/>
          </a:prstGeom>
          <a:noFill/>
          <a:ln cap="flat" cmpd="sng" w="9525">
            <a:solidFill>
              <a:schemeClr val="accent1"/>
            </a:solidFill>
            <a:prstDash val="solid"/>
            <a:miter lim="800000"/>
            <a:headEnd len="sm" w="sm" type="none"/>
            <a:tailEnd len="sm" w="sm" type="none"/>
          </a:ln>
        </p:spPr>
      </p:cxnSp>
      <p:sp>
        <p:nvSpPr>
          <p:cNvPr id="402" name="Google Shape;402;p47"/>
          <p:cNvSpPr/>
          <p:nvPr/>
        </p:nvSpPr>
        <p:spPr>
          <a:xfrm>
            <a:off x="2218067" y="3787130"/>
            <a:ext cx="1211376" cy="261058"/>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api-client</a:t>
            </a:r>
            <a:endParaRPr sz="1100"/>
          </a:p>
          <a:p>
            <a:pPr indent="0" lvl="0" marL="0" marR="0" rtl="0" algn="ctr">
              <a:spcBef>
                <a:spcPts val="0"/>
              </a:spcBef>
              <a:spcAft>
                <a:spcPts val="0"/>
              </a:spcAft>
              <a:buNone/>
            </a:pPr>
            <a:r>
              <a:rPr lang="ja" sz="1100">
                <a:solidFill>
                  <a:srgbClr val="000000"/>
                </a:solidFill>
                <a:latin typeface="Arial"/>
                <a:ea typeface="Arial"/>
                <a:cs typeface="Arial"/>
                <a:sym typeface="Arial"/>
              </a:rPr>
              <a:t>(corda)</a:t>
            </a:r>
            <a:endParaRPr sz="1100">
              <a:solidFill>
                <a:srgbClr val="000000"/>
              </a:solidFill>
              <a:latin typeface="Arial"/>
              <a:ea typeface="Arial"/>
              <a:cs typeface="Arial"/>
              <a:sym typeface="Arial"/>
            </a:endParaRPr>
          </a:p>
        </p:txBody>
      </p:sp>
      <p:sp>
        <p:nvSpPr>
          <p:cNvPr id="404" name="Google Shape;404;p47"/>
          <p:cNvSpPr/>
          <p:nvPr/>
        </p:nvSpPr>
        <p:spPr>
          <a:xfrm rot="5400000">
            <a:off x="3345968" y="3826403"/>
            <a:ext cx="279402"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https</a:t>
            </a:r>
            <a:endParaRPr b="0" i="0" sz="900" u="none" cap="none" strike="noStrike">
              <a:solidFill>
                <a:srgbClr val="000000"/>
              </a:solidFill>
              <a:latin typeface="Arial"/>
              <a:ea typeface="Arial"/>
              <a:cs typeface="Arial"/>
              <a:sym typeface="Arial"/>
            </a:endParaRPr>
          </a:p>
        </p:txBody>
      </p:sp>
      <p:sp>
        <p:nvSpPr>
          <p:cNvPr id="423" name="Google Shape;423;p47"/>
          <p:cNvSpPr/>
          <p:nvPr/>
        </p:nvSpPr>
        <p:spPr>
          <a:xfrm>
            <a:off x="2224330" y="4230237"/>
            <a:ext cx="1211376" cy="261058"/>
          </a:xfrm>
          <a:prstGeom prst="rect">
            <a:avLst/>
          </a:prstGeom>
          <a:solidFill>
            <a:srgbClr val="DAD9D6"/>
          </a:solidFill>
          <a:ln cap="flat" cmpd="sng" w="12700">
            <a:solidFill>
              <a:srgbClr val="B1B1A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100">
                <a:solidFill>
                  <a:srgbClr val="000000"/>
                </a:solidFill>
                <a:latin typeface="Arial"/>
                <a:ea typeface="Arial"/>
                <a:cs typeface="Arial"/>
                <a:sym typeface="Arial"/>
              </a:rPr>
              <a:t>api-client</a:t>
            </a:r>
            <a:endParaRPr sz="1100"/>
          </a:p>
          <a:p>
            <a:pPr indent="0" lvl="0" marL="0" marR="0" rtl="0" algn="ctr">
              <a:spcBef>
                <a:spcPts val="0"/>
              </a:spcBef>
              <a:spcAft>
                <a:spcPts val="0"/>
              </a:spcAft>
              <a:buNone/>
            </a:pPr>
            <a:r>
              <a:rPr lang="ja" sz="1100">
                <a:solidFill>
                  <a:srgbClr val="000000"/>
                </a:solidFill>
                <a:latin typeface="Arial"/>
                <a:ea typeface="Arial"/>
                <a:cs typeface="Arial"/>
                <a:sym typeface="Arial"/>
              </a:rPr>
              <a:t>(fabric)</a:t>
            </a:r>
            <a:endParaRPr sz="1100">
              <a:solidFill>
                <a:srgbClr val="000000"/>
              </a:solidFill>
              <a:latin typeface="Arial"/>
              <a:ea typeface="Arial"/>
              <a:cs typeface="Arial"/>
              <a:sym typeface="Arial"/>
            </a:endParaRPr>
          </a:p>
        </p:txBody>
      </p:sp>
      <p:sp>
        <p:nvSpPr>
          <p:cNvPr id="406" name="Google Shape;406;p47"/>
          <p:cNvSpPr/>
          <p:nvPr/>
        </p:nvSpPr>
        <p:spPr>
          <a:xfrm rot="5400000">
            <a:off x="3352232" y="4269511"/>
            <a:ext cx="279402" cy="170240"/>
          </a:xfrm>
          <a:prstGeom prst="rect">
            <a:avLst/>
          </a:prstGeom>
          <a:solidFill>
            <a:srgbClr val="FFFFFF"/>
          </a:solidFill>
          <a:ln cap="flat" cmpd="sng" w="9525">
            <a:solidFill>
              <a:srgbClr val="87867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https</a:t>
            </a:r>
            <a:endParaRPr b="0" i="0" sz="900" u="none" cap="none" strike="noStrike">
              <a:solidFill>
                <a:srgbClr val="000000"/>
              </a:solidFill>
              <a:latin typeface="Arial"/>
              <a:ea typeface="Arial"/>
              <a:cs typeface="Arial"/>
              <a:sym typeface="Arial"/>
            </a:endParaRPr>
          </a:p>
        </p:txBody>
      </p:sp>
      <p:cxnSp>
        <p:nvCxnSpPr>
          <p:cNvPr id="424" name="Google Shape;424;p47"/>
          <p:cNvCxnSpPr>
            <a:stCxn id="406" idx="0"/>
            <a:endCxn id="399" idx="2"/>
          </p:cNvCxnSpPr>
          <p:nvPr/>
        </p:nvCxnSpPr>
        <p:spPr>
          <a:xfrm flipH="1" rot="10800000">
            <a:off x="3577053" y="3039131"/>
            <a:ext cx="1103400" cy="1315500"/>
          </a:xfrm>
          <a:prstGeom prst="straightConnector1">
            <a:avLst/>
          </a:prstGeom>
          <a:noFill/>
          <a:ln cap="flat" cmpd="sng" w="9525">
            <a:solidFill>
              <a:schemeClr val="accent1"/>
            </a:solidFill>
            <a:prstDash val="solid"/>
            <a:miter lim="800000"/>
            <a:headEnd len="sm" w="sm" type="none"/>
            <a:tailEnd len="sm" w="sm" type="none"/>
          </a:ln>
        </p:spPr>
      </p:cxnSp>
      <p:grpSp>
        <p:nvGrpSpPr>
          <p:cNvPr id="425" name="Google Shape;425;p47"/>
          <p:cNvGrpSpPr/>
          <p:nvPr/>
        </p:nvGrpSpPr>
        <p:grpSpPr>
          <a:xfrm rot="-1348391">
            <a:off x="1631169" y="3441866"/>
            <a:ext cx="545924" cy="121444"/>
            <a:chOff x="2030576" y="2894985"/>
            <a:chExt cx="1378510" cy="161925"/>
          </a:xfrm>
        </p:grpSpPr>
        <p:cxnSp>
          <p:nvCxnSpPr>
            <p:cNvPr id="426" name="Google Shape;426;p47"/>
            <p:cNvCxnSpPr/>
            <p:nvPr/>
          </p:nvCxnSpPr>
          <p:spPr>
            <a:xfrm>
              <a:off x="2030576" y="2894985"/>
              <a:ext cx="1378510" cy="9525"/>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427" name="Google Shape;427;p47"/>
            <p:cNvCxnSpPr/>
            <p:nvPr/>
          </p:nvCxnSpPr>
          <p:spPr>
            <a:xfrm rot="10800000">
              <a:off x="2030576" y="3056910"/>
              <a:ext cx="1378510"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grpSp>
      <p:grpSp>
        <p:nvGrpSpPr>
          <p:cNvPr id="428" name="Google Shape;428;p47"/>
          <p:cNvGrpSpPr/>
          <p:nvPr/>
        </p:nvGrpSpPr>
        <p:grpSpPr>
          <a:xfrm rot="1760959">
            <a:off x="1645510" y="4221147"/>
            <a:ext cx="545923" cy="121444"/>
            <a:chOff x="2030576" y="2894985"/>
            <a:chExt cx="1378510" cy="161925"/>
          </a:xfrm>
        </p:grpSpPr>
        <p:cxnSp>
          <p:nvCxnSpPr>
            <p:cNvPr id="429" name="Google Shape;429;p47"/>
            <p:cNvCxnSpPr/>
            <p:nvPr/>
          </p:nvCxnSpPr>
          <p:spPr>
            <a:xfrm>
              <a:off x="2030576" y="2894985"/>
              <a:ext cx="1378510" cy="9525"/>
            </a:xfrm>
            <a:prstGeom prst="straightConnector1">
              <a:avLst/>
            </a:prstGeom>
            <a:gradFill>
              <a:gsLst>
                <a:gs pos="0">
                  <a:srgbClr val="FFFFFF"/>
                </a:gs>
                <a:gs pos="100000">
                  <a:srgbClr val="CACAC7"/>
                </a:gs>
              </a:gsLst>
              <a:lin ang="5400000" scaled="0"/>
            </a:gradFill>
            <a:ln cap="flat" cmpd="sng" w="9525">
              <a:solidFill>
                <a:srgbClr val="57564F"/>
              </a:solidFill>
              <a:prstDash val="solid"/>
              <a:round/>
              <a:headEnd len="sm" w="sm" type="none"/>
              <a:tailEnd len="med" w="med" type="triangle"/>
            </a:ln>
          </p:spPr>
        </p:cxnSp>
        <p:cxnSp>
          <p:nvCxnSpPr>
            <p:cNvPr id="430" name="Google Shape;430;p47"/>
            <p:cNvCxnSpPr/>
            <p:nvPr/>
          </p:nvCxnSpPr>
          <p:spPr>
            <a:xfrm rot="10800000">
              <a:off x="2030576" y="3056910"/>
              <a:ext cx="1378510" cy="0"/>
            </a:xfrm>
            <a:prstGeom prst="straightConnector1">
              <a:avLst/>
            </a:prstGeom>
            <a:gradFill>
              <a:gsLst>
                <a:gs pos="0">
                  <a:srgbClr val="FFFFFF"/>
                </a:gs>
                <a:gs pos="100000">
                  <a:srgbClr val="CACAC7"/>
                </a:gs>
              </a:gsLst>
              <a:lin ang="5400000" scaled="0"/>
            </a:gradFill>
            <a:ln cap="flat" cmpd="sng" w="9525">
              <a:solidFill>
                <a:srgbClr val="57564F"/>
              </a:solidFill>
              <a:prstDash val="dash"/>
              <a:round/>
              <a:headEnd len="sm" w="sm" type="none"/>
              <a:tailEnd len="med" w="med" type="triangle"/>
            </a:ln>
          </p:spPr>
        </p:cxnSp>
      </p:grpSp>
      <p:sp>
        <p:nvSpPr>
          <p:cNvPr id="431" name="Google Shape;431;p47"/>
          <p:cNvSpPr txBox="1"/>
          <p:nvPr/>
        </p:nvSpPr>
        <p:spPr>
          <a:xfrm>
            <a:off x="8618690" y="3357199"/>
            <a:ext cx="516698"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Besu</a:t>
            </a:r>
            <a:endParaRPr sz="1100">
              <a:solidFill>
                <a:schemeClr val="dk1"/>
              </a:solidFill>
              <a:latin typeface="Arial"/>
              <a:ea typeface="Arial"/>
              <a:cs typeface="Arial"/>
              <a:sym typeface="Arial"/>
            </a:endParaRPr>
          </a:p>
        </p:txBody>
      </p:sp>
      <p:sp>
        <p:nvSpPr>
          <p:cNvPr id="432" name="Google Shape;432;p47"/>
          <p:cNvSpPr txBox="1"/>
          <p:nvPr/>
        </p:nvSpPr>
        <p:spPr>
          <a:xfrm>
            <a:off x="8627302" y="3831822"/>
            <a:ext cx="516698"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Corda</a:t>
            </a:r>
            <a:endParaRPr sz="1100">
              <a:solidFill>
                <a:schemeClr val="dk1"/>
              </a:solidFill>
              <a:latin typeface="Arial"/>
              <a:ea typeface="Arial"/>
              <a:cs typeface="Arial"/>
              <a:sym typeface="Arial"/>
            </a:endParaRPr>
          </a:p>
        </p:txBody>
      </p:sp>
      <p:sp>
        <p:nvSpPr>
          <p:cNvPr id="433" name="Google Shape;433;p47"/>
          <p:cNvSpPr txBox="1"/>
          <p:nvPr/>
        </p:nvSpPr>
        <p:spPr>
          <a:xfrm>
            <a:off x="8618690" y="4230237"/>
            <a:ext cx="638821" cy="23083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ja" sz="1100">
                <a:solidFill>
                  <a:schemeClr val="dk1"/>
                </a:solidFill>
                <a:latin typeface="Arial"/>
                <a:ea typeface="Arial"/>
                <a:cs typeface="Arial"/>
                <a:sym typeface="Arial"/>
              </a:rPr>
              <a:t>Fabric</a:t>
            </a:r>
            <a:endParaRPr sz="1100">
              <a:solidFill>
                <a:schemeClr val="dk1"/>
              </a:solidFill>
              <a:latin typeface="Arial"/>
              <a:ea typeface="Arial"/>
              <a:cs typeface="Arial"/>
              <a:sym typeface="Arial"/>
            </a:endParaRPr>
          </a:p>
        </p:txBody>
      </p:sp>
      <p:sp>
        <p:nvSpPr>
          <p:cNvPr id="434" name="Google Shape;434;p4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ja"/>
              <a:t>‹#›</a:t>
            </a:fld>
            <a:endParaRPr/>
          </a:p>
        </p:txBody>
      </p:sp>
      <p:sp>
        <p:nvSpPr>
          <p:cNvPr id="435" name="Google Shape;435;p47"/>
          <p:cNvSpPr/>
          <p:nvPr/>
        </p:nvSpPr>
        <p:spPr>
          <a:xfrm>
            <a:off x="6209200" y="38750"/>
            <a:ext cx="2873400" cy="565800"/>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ja" sz="1500">
                <a:solidFill>
                  <a:schemeClr val="dk1"/>
                </a:solidFill>
                <a:latin typeface="Arial"/>
                <a:ea typeface="Arial"/>
                <a:cs typeface="Arial"/>
                <a:sym typeface="Arial"/>
              </a:rPr>
              <a:t>slide on the previous meeting</a:t>
            </a:r>
            <a:endParaRPr sz="1500">
              <a:solidFill>
                <a:schemeClr val="dk1"/>
              </a:solidFill>
              <a:latin typeface="Arial"/>
              <a:ea typeface="Arial"/>
              <a:cs typeface="Arial"/>
              <a:sym typeface="Arial"/>
            </a:endParaRPr>
          </a:p>
          <a:p>
            <a:pPr indent="0" lvl="0" marL="0" marR="0" rtl="0" algn="ctr">
              <a:spcBef>
                <a:spcPts val="0"/>
              </a:spcBef>
              <a:spcAft>
                <a:spcPts val="0"/>
              </a:spcAft>
              <a:buNone/>
            </a:pPr>
            <a:r>
              <a:rPr lang="ja" sz="1500">
                <a:solidFill>
                  <a:schemeClr val="dk1"/>
                </a:solidFill>
              </a:rPr>
              <a:t>(2022-03-15)</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