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8" r:id="rId4"/>
    <p:sldId id="28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68F8E-96FA-4C5D-BCF9-30E6F9210591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281D-8704-4E8A-89B0-E6E34639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a645dc21d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5" name="Google Shape;1315;g1a645dc21d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a645dc21d3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2" name="Google Shape;1422;g1a645dc21d3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8C1BD-E79B-416A-93F4-8AD272BC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E68CF0-B446-49A2-9156-3FFB4C45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46AA62-28DD-4458-AF95-AFE2FC10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CAB25-3A88-4BA5-BFFE-7C95F21E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40D86-CA18-4BFB-AD66-ED62346E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1FDF8-BB2F-46CB-8BB9-00C166E8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C7AB7D-F841-43B5-B74E-25FCF8FC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8726F-A527-4234-8E10-3D55489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B79F7-FE5A-406E-BBD5-810B77A0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18CC0-C0A9-4CBA-AC09-98F9D08A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62CB29-6D19-4341-8E54-0E61C756A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4C45A6-1EDB-47DD-8020-AC6128BF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955A0-6961-4DC0-BE4A-C59869A8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18372-0DFF-456E-B150-5E0B49DB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8DB78-A1D8-488D-B7A9-D067CD3E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E8843-EC13-4E9B-88DB-C78C636C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DDC3B-27FD-45EB-82A3-FCB6FB8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6273B-627B-4AD6-A1AE-9A4014CA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8AF59-4DC5-4892-B46C-1CB7493A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C87B-7992-42CD-9B74-6E4BD5CE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B7B68-AC46-464C-9723-EAACA47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C6AB5-43D9-4357-A97C-31231DD3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5B4C19-2775-451A-827B-B2B9E78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94A55-BE2B-48DB-8452-F4BDD18E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7E9E1-76AA-40BB-A302-F20DE859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24D94-52E4-4807-B838-9D398D72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CE62A-3146-4114-AB35-2713CA7BA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44EED3-1AB0-4FBF-B5EE-D0784CE4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1482A-0462-410D-B1D1-AB8A9407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B9F490-0DEF-438F-879C-CB388BC0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06FE8-E412-4366-B687-53385A4F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5C12D-F37F-4E3A-B193-57429BA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969EDB-FF41-4973-A0D6-31F2D281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D53A99-B731-43E6-99E6-72C02F7E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171FC1-7C60-4587-AC6D-9234F569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D8EE9A-D580-4E78-9CE3-EC228743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1CBA67-9CAF-4F42-8D63-D4FBE15A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DCBCAA-6162-4D17-A9F5-00C3F45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19227-47A2-49FA-B14A-A944C7D4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60ACD-2DE3-4B81-B4D7-FC6B87D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7B88EE-34FB-4505-BA5B-36B26653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FFCAC1-3C53-4A3A-9C70-59ADD128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7857E6-330A-44DC-8545-6FBF92C5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64C5D6-6966-4AA5-8C55-4726ED0B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A99B-BCCE-41FF-A1EE-CCC49052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A3F22D-BB3C-4F5D-AB0D-639BA7A1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61350-1571-404D-B808-A0EB218B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2CEA81-CBAE-4AFE-BE40-5E206722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B78DC-F6BD-4C61-8682-F521FA94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B4BA9-DA8A-4789-9253-3C15DC41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CBA25F-FCEF-4C04-B443-A545904E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68E9A-3C8C-47E7-95CF-8D6AF73B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0B4A2-E0E6-442A-A63E-D184AEA5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03C558-BAAA-4DBE-9C39-53D37BE46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6E7054-F838-4598-8340-1BF8DB86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714D4A-AA15-4E9C-8B96-646720E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89767-6D66-4FBD-B91C-27EE2C10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B6519-8BFC-4A24-A50C-33C8B4C7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2E0D3F-AD9C-4C4A-B09F-20A6ACAD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822206-6EC5-44D2-9862-4CEFC085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D720B-2EB6-4D47-A6C7-24BE2EA89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6013-9A4F-48F0-9307-ED23082A2E1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66B05-B1C9-4F13-AA32-6EC6EBEF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08283-F39A-4543-9140-23B700BB5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0F9F-0D75-4914-BE6F-C6BA431F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2EFCC-CA58-40B4-A0A3-F3BA4E109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Cacti Position and Release Schedule (draft)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EA432-5213-48FB-B97B-59CF4ABC2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Takuma Takeuchi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A402EB-934F-4967-9D4F-D186F72AEBAD}"/>
              </a:ext>
            </a:extLst>
          </p:cNvPr>
          <p:cNvSpPr txBox="1"/>
          <p:nvPr/>
        </p:nvSpPr>
        <p:spPr>
          <a:xfrm>
            <a:off x="3048000" y="3245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43D5B-57D0-4664-B7FF-064F1C72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Cacti position on several interoperability PJs</a:t>
            </a:r>
            <a:br>
              <a:rPr lang="en-US" dirty="0"/>
            </a:br>
            <a:r>
              <a:rPr lang="en-US" dirty="0"/>
              <a:t>(discussion, under construction)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1D4E2-2863-490E-B54B-D92D1697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5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 my opinion, blockchain interoperability projects on Hyperledger and other communities overlap, so they may move towards some “merging” in the future.</a:t>
            </a:r>
          </a:p>
          <a:p>
            <a:r>
              <a:rPr lang="en-US" sz="2000" dirty="0"/>
              <a:t>I want to clarify Cacti position on those projects in order to deal with in those cases.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2F5DCB3-7050-4674-918B-A5B18916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702"/>
              </p:ext>
            </p:extLst>
          </p:nvPr>
        </p:nvGraphicFramePr>
        <p:xfrm>
          <a:off x="701180" y="3070229"/>
          <a:ext cx="1101859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15">
                  <a:extLst>
                    <a:ext uri="{9D8B030D-6E8A-4147-A177-3AD203B41FA5}">
                      <a16:colId xmlns:a16="http://schemas.microsoft.com/office/drawing/2014/main" val="755724986"/>
                    </a:ext>
                  </a:extLst>
                </a:gridCol>
                <a:gridCol w="3438659">
                  <a:extLst>
                    <a:ext uri="{9D8B030D-6E8A-4147-A177-3AD203B41FA5}">
                      <a16:colId xmlns:a16="http://schemas.microsoft.com/office/drawing/2014/main" val="438307582"/>
                    </a:ext>
                  </a:extLst>
                </a:gridCol>
                <a:gridCol w="5108621">
                  <a:extLst>
                    <a:ext uri="{9D8B030D-6E8A-4147-A177-3AD203B41FA5}">
                      <a16:colId xmlns:a16="http://schemas.microsoft.com/office/drawing/2014/main" val="2750667113"/>
                    </a:ext>
                  </a:extLst>
                </a:gridCol>
              </a:tblGrid>
              <a:tr h="2447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2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Hyperledger Cacti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various 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ensure basic transactions on every blockchain</a:t>
                      </a:r>
                      <a:br>
                        <a:rPr lang="en-US" dirty="0"/>
                      </a:br>
                      <a:r>
                        <a:rPr lang="en-US" dirty="0"/>
                        <a:t>(= original Cactus)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enhanced trust with embedded smart contract (= original Weaver)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6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Hyperledger </a:t>
                      </a:r>
                      <a:r>
                        <a:rPr lang="en-US" dirty="0" err="1"/>
                        <a:t>FireFly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application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1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7" name="Google Shape;1317;p96"/>
          <p:cNvCxnSpPr/>
          <p:nvPr/>
        </p:nvCxnSpPr>
        <p:spPr>
          <a:xfrm rot="10800000">
            <a:off x="945600" y="1425600"/>
            <a:ext cx="5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318" name="Google Shape;1318;p96"/>
          <p:cNvCxnSpPr/>
          <p:nvPr/>
        </p:nvCxnSpPr>
        <p:spPr>
          <a:xfrm>
            <a:off x="943867" y="1425600"/>
            <a:ext cx="0" cy="12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319" name="Google Shape;1319;p96"/>
          <p:cNvSpPr/>
          <p:nvPr/>
        </p:nvSpPr>
        <p:spPr>
          <a:xfrm>
            <a:off x="649299" y="2642000"/>
            <a:ext cx="589135" cy="424651"/>
          </a:xfrm>
          <a:prstGeom prst="rect">
            <a:avLst/>
          </a:prstGeom>
          <a:solidFill>
            <a:srgbClr val="C198E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96"/>
          <p:cNvSpPr txBox="1"/>
          <p:nvPr/>
        </p:nvSpPr>
        <p:spPr>
          <a:xfrm>
            <a:off x="20578" y="2971702"/>
            <a:ext cx="5988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5700" rIns="48000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ledger nodes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1" name="Google Shape;1321;p96" descr="ネットワーク 枠線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007" y="3115355"/>
            <a:ext cx="777460" cy="73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96"/>
          <p:cNvSpPr/>
          <p:nvPr/>
        </p:nvSpPr>
        <p:spPr>
          <a:xfrm>
            <a:off x="1986382" y="561433"/>
            <a:ext cx="9237841" cy="6194940"/>
          </a:xfrm>
          <a:prstGeom prst="roundRect">
            <a:avLst>
              <a:gd name="adj" fmla="val 2617"/>
            </a:avLst>
          </a:prstGeom>
          <a:noFill/>
          <a:ln w="9525" cap="flat" cmpd="sng">
            <a:solidFill>
              <a:srgbClr val="91A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96"/>
          <p:cNvGrpSpPr/>
          <p:nvPr/>
        </p:nvGrpSpPr>
        <p:grpSpPr>
          <a:xfrm>
            <a:off x="3320411" y="-964"/>
            <a:ext cx="791159" cy="555408"/>
            <a:chOff x="1781648" y="-723"/>
            <a:chExt cx="593369" cy="416556"/>
          </a:xfrm>
        </p:grpSpPr>
        <p:pic>
          <p:nvPicPr>
            <p:cNvPr id="1324" name="Google Shape;1324;p96" descr="Gears outli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81648" y="-723"/>
              <a:ext cx="416556" cy="416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5" name="Google Shape;1325;p96"/>
            <p:cNvSpPr txBox="1"/>
            <p:nvPr/>
          </p:nvSpPr>
          <p:spPr>
            <a:xfrm>
              <a:off x="2021391" y="143912"/>
              <a:ext cx="353626" cy="223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p96"/>
          <p:cNvSpPr/>
          <p:nvPr/>
        </p:nvSpPr>
        <p:spPr>
          <a:xfrm>
            <a:off x="2157748" y="2131142"/>
            <a:ext cx="4533029" cy="4168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Server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96"/>
          <p:cNvSpPr/>
          <p:nvPr/>
        </p:nvSpPr>
        <p:spPr>
          <a:xfrm>
            <a:off x="3145140" y="3734473"/>
            <a:ext cx="1213363" cy="630992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 plugin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8" name="Google Shape;1328;p96"/>
          <p:cNvGrpSpPr/>
          <p:nvPr/>
        </p:nvGrpSpPr>
        <p:grpSpPr>
          <a:xfrm>
            <a:off x="3145139" y="5037882"/>
            <a:ext cx="1213363" cy="888423"/>
            <a:chOff x="1650932" y="3692092"/>
            <a:chExt cx="910022" cy="666317"/>
          </a:xfrm>
        </p:grpSpPr>
        <p:sp>
          <p:nvSpPr>
            <p:cNvPr id="1329" name="Google Shape;1329;p96"/>
            <p:cNvSpPr/>
            <p:nvPr/>
          </p:nvSpPr>
          <p:spPr>
            <a:xfrm>
              <a:off x="1650932" y="3692092"/>
              <a:ext cx="910022" cy="666317"/>
            </a:xfrm>
            <a:prstGeom prst="rect">
              <a:avLst/>
            </a:prstGeom>
            <a:solidFill>
              <a:srgbClr val="FFC0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plugins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6"/>
            <p:cNvSpPr/>
            <p:nvPr/>
          </p:nvSpPr>
          <p:spPr>
            <a:xfrm>
              <a:off x="1750149" y="3931583"/>
              <a:ext cx="715581" cy="175305"/>
            </a:xfrm>
            <a:prstGeom prst="rect">
              <a:avLst/>
            </a:prstGeom>
            <a:solidFill>
              <a:srgbClr val="FFFF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Identity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6"/>
            <p:cNvSpPr/>
            <p:nvPr/>
          </p:nvSpPr>
          <p:spPr>
            <a:xfrm>
              <a:off x="1750149" y="4142068"/>
              <a:ext cx="715581" cy="169358"/>
            </a:xfrm>
            <a:prstGeom prst="rect">
              <a:avLst/>
            </a:prstGeom>
            <a:solidFill>
              <a:srgbClr val="FFFF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keychain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2" name="Google Shape;1332;p96"/>
          <p:cNvSpPr/>
          <p:nvPr/>
        </p:nvSpPr>
        <p:spPr>
          <a:xfrm>
            <a:off x="3145139" y="2708727"/>
            <a:ext cx="1213363" cy="424651"/>
          </a:xfrm>
          <a:prstGeom prst="rect">
            <a:avLst/>
          </a:prstGeom>
          <a:solidFill>
            <a:srgbClr val="C198E0">
              <a:alpha val="49803"/>
            </a:srgbClr>
          </a:solidFill>
          <a:ln w="9525" cap="flat" cmpd="sng">
            <a:solidFill>
              <a:srgbClr val="87867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Plugin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3" name="Google Shape;1333;p96"/>
          <p:cNvCxnSpPr>
            <a:stCxn id="1327" idx="3"/>
          </p:cNvCxnSpPr>
          <p:nvPr/>
        </p:nvCxnSpPr>
        <p:spPr>
          <a:xfrm>
            <a:off x="4358503" y="4049969"/>
            <a:ext cx="3696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34" name="Google Shape;1334;p96"/>
          <p:cNvGrpSpPr/>
          <p:nvPr/>
        </p:nvGrpSpPr>
        <p:grpSpPr>
          <a:xfrm>
            <a:off x="4747067" y="2446383"/>
            <a:ext cx="1785600" cy="3744000"/>
            <a:chOff x="2872098" y="1454838"/>
            <a:chExt cx="1339200" cy="2808000"/>
          </a:xfrm>
        </p:grpSpPr>
        <p:sp>
          <p:nvSpPr>
            <p:cNvPr id="1335" name="Google Shape;1335;p96"/>
            <p:cNvSpPr/>
            <p:nvPr/>
          </p:nvSpPr>
          <p:spPr>
            <a:xfrm>
              <a:off x="2872098" y="1454838"/>
              <a:ext cx="1339200" cy="2808000"/>
            </a:xfrm>
            <a:prstGeom prst="rect">
              <a:avLst/>
            </a:prstGeom>
            <a:solidFill>
              <a:srgbClr val="DAD9D6"/>
            </a:solidFill>
            <a:ln w="12700" cap="flat" cmpd="sng">
              <a:solidFill>
                <a:srgbClr val="B1B1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api-client = Client</a:t>
              </a:r>
              <a:endParaRPr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96"/>
            <p:cNvSpPr/>
            <p:nvPr/>
          </p:nvSpPr>
          <p:spPr>
            <a:xfrm>
              <a:off x="2930118" y="1715954"/>
              <a:ext cx="1224000" cy="18597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API class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96"/>
            <p:cNvSpPr/>
            <p:nvPr/>
          </p:nvSpPr>
          <p:spPr>
            <a:xfrm>
              <a:off x="2966400" y="2136765"/>
              <a:ext cx="1152000" cy="253879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sendAsyncRequest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(= AssetTransfer)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96"/>
            <p:cNvSpPr/>
            <p:nvPr/>
          </p:nvSpPr>
          <p:spPr>
            <a:xfrm>
              <a:off x="2966400" y="193443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96"/>
            <p:cNvSpPr/>
            <p:nvPr/>
          </p:nvSpPr>
          <p:spPr>
            <a:xfrm>
              <a:off x="2966400" y="2645731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Transfer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96"/>
            <p:cNvSpPr/>
            <p:nvPr/>
          </p:nvSpPr>
          <p:spPr>
            <a:xfrm>
              <a:off x="2966400" y="285359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Exchange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96"/>
            <p:cNvSpPr/>
            <p:nvPr/>
          </p:nvSpPr>
          <p:spPr>
            <a:xfrm>
              <a:off x="2966400" y="244702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StartMonitor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96"/>
            <p:cNvSpPr/>
            <p:nvPr/>
          </p:nvSpPr>
          <p:spPr>
            <a:xfrm>
              <a:off x="2930890" y="3688360"/>
              <a:ext cx="1224000" cy="46481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000" tIns="45700" rIns="24000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Ledger-specific API class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96"/>
            <p:cNvSpPr/>
            <p:nvPr/>
          </p:nvSpPr>
          <p:spPr>
            <a:xfrm>
              <a:off x="2966400" y="3922146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API (ledger-specific)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4" name="Google Shape;1344;p96"/>
            <p:cNvCxnSpPr/>
            <p:nvPr/>
          </p:nvCxnSpPr>
          <p:spPr>
            <a:xfrm>
              <a:off x="3532540" y="3039846"/>
              <a:ext cx="0" cy="1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345" name="Google Shape;1345;p96"/>
            <p:cNvSpPr/>
            <p:nvPr/>
          </p:nvSpPr>
          <p:spPr>
            <a:xfrm>
              <a:off x="2966400" y="3207796"/>
              <a:ext cx="1152000" cy="144000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verifyBlock (internal)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6" name="Google Shape;1346;p96"/>
            <p:cNvCxnSpPr/>
            <p:nvPr/>
          </p:nvCxnSpPr>
          <p:spPr>
            <a:xfrm>
              <a:off x="3534420" y="3397680"/>
              <a:ext cx="0" cy="1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cxnSp>
        <p:nvCxnSpPr>
          <p:cNvPr id="1347" name="Google Shape;1347;p96"/>
          <p:cNvCxnSpPr>
            <a:stCxn id="1332" idx="3"/>
          </p:cNvCxnSpPr>
          <p:nvPr/>
        </p:nvCxnSpPr>
        <p:spPr>
          <a:xfrm>
            <a:off x="4358501" y="2921052"/>
            <a:ext cx="3684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348" name="Google Shape;1348;p96"/>
          <p:cNvCxnSpPr>
            <a:stCxn id="1329" idx="3"/>
          </p:cNvCxnSpPr>
          <p:nvPr/>
        </p:nvCxnSpPr>
        <p:spPr>
          <a:xfrm>
            <a:off x="4358501" y="5482093"/>
            <a:ext cx="3684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1349" name="Google Shape;1349;p96"/>
          <p:cNvGrpSpPr/>
          <p:nvPr/>
        </p:nvGrpSpPr>
        <p:grpSpPr>
          <a:xfrm>
            <a:off x="4274645" y="703111"/>
            <a:ext cx="1526679" cy="1246588"/>
            <a:chOff x="1764651" y="701902"/>
            <a:chExt cx="1145009" cy="934941"/>
          </a:xfrm>
        </p:grpSpPr>
        <p:sp>
          <p:nvSpPr>
            <p:cNvPr id="1350" name="Google Shape;1350;p96"/>
            <p:cNvSpPr/>
            <p:nvPr/>
          </p:nvSpPr>
          <p:spPr>
            <a:xfrm>
              <a:off x="1764651" y="701902"/>
              <a:ext cx="1145009" cy="934941"/>
            </a:xfrm>
            <a:prstGeom prst="rect">
              <a:avLst/>
            </a:prstGeom>
            <a:solidFill>
              <a:srgbClr val="DAD9D6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Interoperation SDK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6"/>
            <p:cNvSpPr/>
            <p:nvPr/>
          </p:nvSpPr>
          <p:spPr>
            <a:xfrm>
              <a:off x="1941155" y="927892"/>
              <a:ext cx="792000" cy="135737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Sharing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96"/>
            <p:cNvSpPr/>
            <p:nvPr/>
          </p:nvSpPr>
          <p:spPr>
            <a:xfrm>
              <a:off x="1941155" y="1094864"/>
              <a:ext cx="792000" cy="1368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Asset Transfer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96"/>
            <p:cNvSpPr/>
            <p:nvPr/>
          </p:nvSpPr>
          <p:spPr>
            <a:xfrm>
              <a:off x="1941155" y="1264799"/>
              <a:ext cx="792000" cy="1368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Asset Exchange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96"/>
            <p:cNvSpPr/>
            <p:nvPr/>
          </p:nvSpPr>
          <p:spPr>
            <a:xfrm>
              <a:off x="1941155" y="1434741"/>
              <a:ext cx="792000" cy="1368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Pub/Sub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5" name="Google Shape;1355;p96"/>
          <p:cNvSpPr/>
          <p:nvPr/>
        </p:nvSpPr>
        <p:spPr>
          <a:xfrm>
            <a:off x="2276449" y="1286797"/>
            <a:ext cx="607211" cy="278313"/>
          </a:xfrm>
          <a:prstGeom prst="rect">
            <a:avLst/>
          </a:prstGeom>
          <a:solidFill>
            <a:srgbClr val="C198E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96"/>
          <p:cNvSpPr/>
          <p:nvPr/>
        </p:nvSpPr>
        <p:spPr>
          <a:xfrm>
            <a:off x="2194913" y="848955"/>
            <a:ext cx="1785599" cy="943179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96"/>
          <p:cNvSpPr/>
          <p:nvPr/>
        </p:nvSpPr>
        <p:spPr>
          <a:xfrm>
            <a:off x="3026268" y="1217868"/>
            <a:ext cx="858832" cy="444209"/>
          </a:xfrm>
          <a:prstGeom prst="can">
            <a:avLst>
              <a:gd name="adj" fmla="val 25000"/>
            </a:avLst>
          </a:prstGeom>
          <a:solidFill>
            <a:srgbClr val="DAD9D6"/>
          </a:solidFill>
          <a:ln w="9525" cap="flat" cmpd="sng">
            <a:solidFill>
              <a:srgbClr val="B1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Queue</a:t>
            </a:r>
            <a:endParaRPr sz="2400"/>
          </a:p>
        </p:txBody>
      </p:sp>
      <p:cxnSp>
        <p:nvCxnSpPr>
          <p:cNvPr id="1358" name="Google Shape;1358;p96"/>
          <p:cNvCxnSpPr/>
          <p:nvPr/>
        </p:nvCxnSpPr>
        <p:spPr>
          <a:xfrm rot="10800000" flipH="1">
            <a:off x="4031693" y="436801"/>
            <a:ext cx="100800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9" name="Google Shape;1359;p96"/>
          <p:cNvCxnSpPr/>
          <p:nvPr/>
        </p:nvCxnSpPr>
        <p:spPr>
          <a:xfrm>
            <a:off x="5037984" y="436800"/>
            <a:ext cx="0" cy="2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0" name="Google Shape;1360;p96"/>
          <p:cNvCxnSpPr>
            <a:stCxn id="1350" idx="1"/>
            <a:endCxn id="1356" idx="3"/>
          </p:cNvCxnSpPr>
          <p:nvPr/>
        </p:nvCxnSpPr>
        <p:spPr>
          <a:xfrm rot="10800000">
            <a:off x="3980644" y="1320405"/>
            <a:ext cx="294000" cy="60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1" name="Google Shape;1361;p96"/>
          <p:cNvCxnSpPr>
            <a:stCxn id="1327" idx="1"/>
            <a:endCxn id="1362" idx="3"/>
          </p:cNvCxnSpPr>
          <p:nvPr/>
        </p:nvCxnSpPr>
        <p:spPr>
          <a:xfrm rot="10800000">
            <a:off x="2911140" y="4049969"/>
            <a:ext cx="2340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3" name="Google Shape;1363;p96"/>
          <p:cNvCxnSpPr/>
          <p:nvPr/>
        </p:nvCxnSpPr>
        <p:spPr>
          <a:xfrm rot="10800000" flipH="1">
            <a:off x="1032017" y="4791520"/>
            <a:ext cx="1" cy="6825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362" name="Google Shape;1362;p96"/>
          <p:cNvSpPr/>
          <p:nvPr/>
        </p:nvSpPr>
        <p:spPr>
          <a:xfrm>
            <a:off x="2321871" y="3812965"/>
            <a:ext cx="589135" cy="474009"/>
          </a:xfrm>
          <a:prstGeom prst="rect">
            <a:avLst/>
          </a:prstGeom>
          <a:solidFill>
            <a:srgbClr val="DAD9D6"/>
          </a:solidFill>
          <a:ln w="9525" cap="flat" cmpd="sng">
            <a:solidFill>
              <a:srgbClr val="B1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api-client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96"/>
          <p:cNvSpPr/>
          <p:nvPr/>
        </p:nvSpPr>
        <p:spPr>
          <a:xfrm>
            <a:off x="781473" y="3801600"/>
            <a:ext cx="653163" cy="427200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96"/>
          <p:cNvSpPr/>
          <p:nvPr/>
        </p:nvSpPr>
        <p:spPr>
          <a:xfrm>
            <a:off x="533119" y="4365466"/>
            <a:ext cx="753956" cy="42605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Manager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6" name="Google Shape;1366;p96"/>
          <p:cNvCxnSpPr>
            <a:stCxn id="1355" idx="1"/>
          </p:cNvCxnSpPr>
          <p:nvPr/>
        </p:nvCxnSpPr>
        <p:spPr>
          <a:xfrm rot="10800000">
            <a:off x="1781649" y="1425953"/>
            <a:ext cx="49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7" name="Google Shape;1367;p96"/>
          <p:cNvSpPr/>
          <p:nvPr/>
        </p:nvSpPr>
        <p:spPr>
          <a:xfrm rot="5400000">
            <a:off x="-1047164" y="3770883"/>
            <a:ext cx="5568000" cy="2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8" name="Google Shape;1368;p96"/>
          <p:cNvGrpSpPr/>
          <p:nvPr/>
        </p:nvGrpSpPr>
        <p:grpSpPr>
          <a:xfrm>
            <a:off x="11187521" y="2507329"/>
            <a:ext cx="914400" cy="1352088"/>
            <a:chOff x="7419598" y="1912655"/>
            <a:chExt cx="685800" cy="1014066"/>
          </a:xfrm>
        </p:grpSpPr>
        <p:sp>
          <p:nvSpPr>
            <p:cNvPr id="1369" name="Google Shape;1369;p96"/>
            <p:cNvSpPr txBox="1"/>
            <p:nvPr/>
          </p:nvSpPr>
          <p:spPr>
            <a:xfrm>
              <a:off x="7462365" y="2549821"/>
              <a:ext cx="598202" cy="3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-US" altLang="ja" sz="13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ledger nodes</a:t>
              </a:r>
              <a:endParaRPr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0" name="Google Shape;1370;p96" descr="ネットワーク 枠線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19598" y="1912655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1" name="Google Shape;1371;p96"/>
          <p:cNvSpPr/>
          <p:nvPr/>
        </p:nvSpPr>
        <p:spPr>
          <a:xfrm>
            <a:off x="7166111" y="623167"/>
            <a:ext cx="3961636" cy="36101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96"/>
          <p:cNvSpPr/>
          <p:nvPr/>
        </p:nvSpPr>
        <p:spPr>
          <a:xfrm>
            <a:off x="10192656" y="2507815"/>
            <a:ext cx="816041" cy="6591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SDK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3" name="Google Shape;1373;p96"/>
          <p:cNvCxnSpPr/>
          <p:nvPr/>
        </p:nvCxnSpPr>
        <p:spPr>
          <a:xfrm>
            <a:off x="6545092" y="3030700"/>
            <a:ext cx="7776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4" name="Google Shape;1374;p96"/>
          <p:cNvCxnSpPr>
            <a:endCxn id="1372" idx="1"/>
          </p:cNvCxnSpPr>
          <p:nvPr/>
        </p:nvCxnSpPr>
        <p:spPr>
          <a:xfrm>
            <a:off x="9946255" y="2837415"/>
            <a:ext cx="2464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5" name="Google Shape;1375;p96"/>
          <p:cNvSpPr/>
          <p:nvPr/>
        </p:nvSpPr>
        <p:spPr>
          <a:xfrm>
            <a:off x="6938524" y="6066209"/>
            <a:ext cx="708992" cy="46736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Agent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96"/>
          <p:cNvSpPr/>
          <p:nvPr/>
        </p:nvSpPr>
        <p:spPr>
          <a:xfrm>
            <a:off x="7908510" y="6067201"/>
            <a:ext cx="708993" cy="45759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SDK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96"/>
          <p:cNvSpPr/>
          <p:nvPr/>
        </p:nvSpPr>
        <p:spPr>
          <a:xfrm>
            <a:off x="6868188" y="5768425"/>
            <a:ext cx="1826529" cy="844351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Manager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8" name="Google Shape;1378;p96"/>
          <p:cNvGrpSpPr/>
          <p:nvPr/>
        </p:nvGrpSpPr>
        <p:grpSpPr>
          <a:xfrm>
            <a:off x="9330897" y="4783660"/>
            <a:ext cx="1790500" cy="1882421"/>
            <a:chOff x="6960072" y="3587745"/>
            <a:chExt cx="1342875" cy="1411816"/>
          </a:xfrm>
        </p:grpSpPr>
        <p:sp>
          <p:nvSpPr>
            <p:cNvPr id="1379" name="Google Shape;1379;p96"/>
            <p:cNvSpPr/>
            <p:nvPr/>
          </p:nvSpPr>
          <p:spPr>
            <a:xfrm>
              <a:off x="6960072" y="3587745"/>
              <a:ext cx="1342875" cy="1411816"/>
            </a:xfrm>
            <a:prstGeom prst="rect">
              <a:avLst/>
            </a:prstGeom>
            <a:noFill/>
            <a:ln w="9525" cap="flat" cmpd="sng">
              <a:solidFill>
                <a:srgbClr val="B1B1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Contracts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96"/>
            <p:cNvSpPr/>
            <p:nvPr/>
          </p:nvSpPr>
          <p:spPr>
            <a:xfrm>
              <a:off x="7079145" y="3863055"/>
              <a:ext cx="1105867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lockAsset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6"/>
            <p:cNvSpPr/>
            <p:nvPr/>
          </p:nvSpPr>
          <p:spPr>
            <a:xfrm>
              <a:off x="7078200" y="4196718"/>
              <a:ext cx="1105200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claimAsset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96"/>
            <p:cNvSpPr/>
            <p:nvPr/>
          </p:nvSpPr>
          <p:spPr>
            <a:xfrm>
              <a:off x="7078200" y="4031781"/>
              <a:ext cx="1105200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pledgeAsset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96"/>
            <p:cNvSpPr/>
            <p:nvPr/>
          </p:nvSpPr>
          <p:spPr>
            <a:xfrm>
              <a:off x="7078200" y="4358734"/>
              <a:ext cx="1105200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generateProof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96"/>
            <p:cNvSpPr/>
            <p:nvPr/>
          </p:nvSpPr>
          <p:spPr>
            <a:xfrm>
              <a:off x="7078200" y="4514755"/>
              <a:ext cx="1105200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verifyProof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96"/>
            <p:cNvSpPr/>
            <p:nvPr/>
          </p:nvSpPr>
          <p:spPr>
            <a:xfrm>
              <a:off x="7078200" y="4672943"/>
              <a:ext cx="1105200" cy="1296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accessControl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6" name="Google Shape;1386;p96"/>
            <p:cNvCxnSpPr/>
            <p:nvPr/>
          </p:nvCxnSpPr>
          <p:spPr>
            <a:xfrm>
              <a:off x="7628762" y="4837335"/>
              <a:ext cx="0" cy="1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cxnSp>
        <p:nvCxnSpPr>
          <p:cNvPr id="1387" name="Google Shape;1387;p96"/>
          <p:cNvCxnSpPr>
            <a:stCxn id="1376" idx="3"/>
          </p:cNvCxnSpPr>
          <p:nvPr/>
        </p:nvCxnSpPr>
        <p:spPr>
          <a:xfrm>
            <a:off x="8617503" y="6295997"/>
            <a:ext cx="713200" cy="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8" name="Google Shape;1388;p96"/>
          <p:cNvSpPr/>
          <p:nvPr/>
        </p:nvSpPr>
        <p:spPr>
          <a:xfrm rot="5400000">
            <a:off x="8080059" y="5604847"/>
            <a:ext cx="1824000" cy="2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96"/>
          <p:cNvCxnSpPr/>
          <p:nvPr/>
        </p:nvCxnSpPr>
        <p:spPr>
          <a:xfrm>
            <a:off x="10506851" y="3167013"/>
            <a:ext cx="0" cy="16283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390" name="Google Shape;1390;p96"/>
          <p:cNvSpPr/>
          <p:nvPr/>
        </p:nvSpPr>
        <p:spPr>
          <a:xfrm>
            <a:off x="9176867" y="4340745"/>
            <a:ext cx="1920000" cy="2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1" name="Google Shape;1391;p96"/>
          <p:cNvCxnSpPr/>
          <p:nvPr/>
        </p:nvCxnSpPr>
        <p:spPr>
          <a:xfrm rot="10800000">
            <a:off x="730775" y="4783661"/>
            <a:ext cx="0" cy="16889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392" name="Google Shape;1392;p96"/>
          <p:cNvSpPr/>
          <p:nvPr/>
        </p:nvSpPr>
        <p:spPr>
          <a:xfrm>
            <a:off x="7322717" y="947638"/>
            <a:ext cx="2623564" cy="3209097"/>
          </a:xfrm>
          <a:prstGeom prst="rect">
            <a:avLst/>
          </a:prstGeom>
          <a:solidFill>
            <a:srgbClr val="DAD9D6"/>
          </a:solidFill>
          <a:ln w="9525" cap="flat" cmpd="sng">
            <a:solidFill>
              <a:srgbClr val="B1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Adapter/Driver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96"/>
          <p:cNvSpPr/>
          <p:nvPr/>
        </p:nvSpPr>
        <p:spPr>
          <a:xfrm>
            <a:off x="7435200" y="3803916"/>
            <a:ext cx="2412285" cy="2798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1B1A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DLT-specific API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96"/>
          <p:cNvSpPr/>
          <p:nvPr/>
        </p:nvSpPr>
        <p:spPr>
          <a:xfrm>
            <a:off x="7434047" y="1242999"/>
            <a:ext cx="2412309" cy="247062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DLT-Neutral API Functions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96"/>
          <p:cNvSpPr/>
          <p:nvPr/>
        </p:nvSpPr>
        <p:spPr>
          <a:xfrm>
            <a:off x="7497663" y="1573707"/>
            <a:ext cx="2287780" cy="1920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sendSyncRequest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96"/>
          <p:cNvSpPr/>
          <p:nvPr/>
        </p:nvSpPr>
        <p:spPr>
          <a:xfrm>
            <a:off x="7497663" y="2268868"/>
            <a:ext cx="2287780" cy="1844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 State Proof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96"/>
          <p:cNvSpPr/>
          <p:nvPr/>
        </p:nvSpPr>
        <p:spPr>
          <a:xfrm>
            <a:off x="7497663" y="2732280"/>
            <a:ext cx="2287780" cy="1476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 Pub/Sub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96"/>
          <p:cNvSpPr/>
          <p:nvPr/>
        </p:nvSpPr>
        <p:spPr>
          <a:xfrm>
            <a:off x="7497663" y="2487729"/>
            <a:ext cx="2287780" cy="1920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Pledge/Create Asset (for Transfer)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96"/>
          <p:cNvSpPr/>
          <p:nvPr/>
        </p:nvSpPr>
        <p:spPr>
          <a:xfrm>
            <a:off x="7497663" y="1806073"/>
            <a:ext cx="2287780" cy="1920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sendAsyncRequest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96"/>
          <p:cNvSpPr/>
          <p:nvPr/>
        </p:nvSpPr>
        <p:spPr>
          <a:xfrm>
            <a:off x="7497663" y="2040917"/>
            <a:ext cx="2287780" cy="1920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startMonitor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96"/>
          <p:cNvSpPr/>
          <p:nvPr/>
        </p:nvSpPr>
        <p:spPr>
          <a:xfrm>
            <a:off x="7497663" y="3081045"/>
            <a:ext cx="2287780" cy="19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signBlock (internal)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2" name="Google Shape;1402;p96"/>
          <p:cNvCxnSpPr/>
          <p:nvPr/>
        </p:nvCxnSpPr>
        <p:spPr>
          <a:xfrm>
            <a:off x="8638525" y="2917845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03" name="Google Shape;1403;p96"/>
          <p:cNvSpPr/>
          <p:nvPr/>
        </p:nvSpPr>
        <p:spPr>
          <a:xfrm>
            <a:off x="7497663" y="3316304"/>
            <a:ext cx="2287780" cy="19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validateBlock (internal)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4" name="Google Shape;1404;p96"/>
          <p:cNvCxnSpPr/>
          <p:nvPr/>
        </p:nvCxnSpPr>
        <p:spPr>
          <a:xfrm rot="10800000" flipH="1">
            <a:off x="4028272" y="263410"/>
            <a:ext cx="2027088" cy="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5" name="Google Shape;1405;p96"/>
          <p:cNvCxnSpPr/>
          <p:nvPr/>
        </p:nvCxnSpPr>
        <p:spPr>
          <a:xfrm>
            <a:off x="6051920" y="268247"/>
            <a:ext cx="3" cy="18772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6" name="Google Shape;1406;p96"/>
          <p:cNvSpPr/>
          <p:nvPr/>
        </p:nvSpPr>
        <p:spPr>
          <a:xfrm>
            <a:off x="6041751" y="1204800"/>
            <a:ext cx="14400" cy="23040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96"/>
          <p:cNvSpPr/>
          <p:nvPr/>
        </p:nvSpPr>
        <p:spPr>
          <a:xfrm>
            <a:off x="5933363" y="1198260"/>
            <a:ext cx="240000" cy="240000"/>
          </a:xfrm>
          <a:prstGeom prst="arc">
            <a:avLst>
              <a:gd name="adj1" fmla="val 16238996"/>
              <a:gd name="adj2" fmla="val 53438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8" name="Google Shape;1408;p96"/>
          <p:cNvCxnSpPr>
            <a:stCxn id="1350" idx="3"/>
          </p:cNvCxnSpPr>
          <p:nvPr/>
        </p:nvCxnSpPr>
        <p:spPr>
          <a:xfrm>
            <a:off x="5801323" y="1326405"/>
            <a:ext cx="152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9" name="Google Shape;1409;p96"/>
          <p:cNvSpPr/>
          <p:nvPr/>
        </p:nvSpPr>
        <p:spPr>
          <a:xfrm rot="5400000">
            <a:off x="5199782" y="2309464"/>
            <a:ext cx="3455935" cy="23860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96"/>
          <p:cNvSpPr/>
          <p:nvPr/>
        </p:nvSpPr>
        <p:spPr>
          <a:xfrm>
            <a:off x="97289" y="3800187"/>
            <a:ext cx="612667" cy="426053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Contracts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1" name="Google Shape;1411;p96"/>
          <p:cNvCxnSpPr/>
          <p:nvPr/>
        </p:nvCxnSpPr>
        <p:spPr>
          <a:xfrm>
            <a:off x="8642025" y="3551973"/>
            <a:ext cx="0" cy="1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12" name="Google Shape;1412;p96"/>
          <p:cNvCxnSpPr/>
          <p:nvPr/>
        </p:nvCxnSpPr>
        <p:spPr>
          <a:xfrm rot="10800000">
            <a:off x="1856837" y="2921052"/>
            <a:ext cx="12883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3" name="Google Shape;1413;p96"/>
          <p:cNvCxnSpPr/>
          <p:nvPr/>
        </p:nvCxnSpPr>
        <p:spPr>
          <a:xfrm rot="10800000">
            <a:off x="1238401" y="2923200"/>
            <a:ext cx="3784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414" name="Google Shape;1414;p96"/>
          <p:cNvCxnSpPr/>
          <p:nvPr/>
        </p:nvCxnSpPr>
        <p:spPr>
          <a:xfrm rot="10800000">
            <a:off x="1434636" y="4015200"/>
            <a:ext cx="8136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5" name="Google Shape;1415;p96"/>
          <p:cNvCxnSpPr/>
          <p:nvPr/>
        </p:nvCxnSpPr>
        <p:spPr>
          <a:xfrm rot="10800000">
            <a:off x="1856837" y="5474072"/>
            <a:ext cx="12883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6" name="Google Shape;1416;p96"/>
          <p:cNvCxnSpPr/>
          <p:nvPr/>
        </p:nvCxnSpPr>
        <p:spPr>
          <a:xfrm rot="10800000">
            <a:off x="1032001" y="5474072"/>
            <a:ext cx="5848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417" name="Google Shape;1417;p96"/>
          <p:cNvCxnSpPr/>
          <p:nvPr/>
        </p:nvCxnSpPr>
        <p:spPr>
          <a:xfrm rot="10800000">
            <a:off x="1856836" y="6472609"/>
            <a:ext cx="50816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18" name="Google Shape;1418;p96"/>
          <p:cNvCxnSpPr/>
          <p:nvPr/>
        </p:nvCxnSpPr>
        <p:spPr>
          <a:xfrm rot="10800000">
            <a:off x="729601" y="6472609"/>
            <a:ext cx="8872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419" name="Google Shape;1419;p96"/>
          <p:cNvCxnSpPr>
            <a:stCxn id="1375" idx="3"/>
            <a:endCxn id="1376" idx="1"/>
          </p:cNvCxnSpPr>
          <p:nvPr/>
        </p:nvCxnSpPr>
        <p:spPr>
          <a:xfrm rot="10800000" flipH="1">
            <a:off x="7647516" y="6295889"/>
            <a:ext cx="260800" cy="40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97"/>
          <p:cNvCxnSpPr/>
          <p:nvPr/>
        </p:nvCxnSpPr>
        <p:spPr>
          <a:xfrm rot="10800000">
            <a:off x="945600" y="1425600"/>
            <a:ext cx="5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425" name="Google Shape;1425;p97"/>
          <p:cNvCxnSpPr/>
          <p:nvPr/>
        </p:nvCxnSpPr>
        <p:spPr>
          <a:xfrm>
            <a:off x="943867" y="1425600"/>
            <a:ext cx="0" cy="12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426" name="Google Shape;1426;p97"/>
          <p:cNvSpPr/>
          <p:nvPr/>
        </p:nvSpPr>
        <p:spPr>
          <a:xfrm>
            <a:off x="649299" y="2642000"/>
            <a:ext cx="589135" cy="424651"/>
          </a:xfrm>
          <a:prstGeom prst="rect">
            <a:avLst/>
          </a:prstGeom>
          <a:solidFill>
            <a:srgbClr val="C198E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7"/>
          <p:cNvSpPr txBox="1"/>
          <p:nvPr/>
        </p:nvSpPr>
        <p:spPr>
          <a:xfrm>
            <a:off x="20578" y="2971702"/>
            <a:ext cx="59883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5700" rIns="48000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ledger nodes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8" name="Google Shape;1428;p97" descr="ネットワーク 枠線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007" y="3115355"/>
            <a:ext cx="777460" cy="73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97"/>
          <p:cNvSpPr/>
          <p:nvPr/>
        </p:nvSpPr>
        <p:spPr>
          <a:xfrm>
            <a:off x="1986382" y="561433"/>
            <a:ext cx="9237841" cy="6194940"/>
          </a:xfrm>
          <a:prstGeom prst="roundRect">
            <a:avLst>
              <a:gd name="adj" fmla="val 2617"/>
            </a:avLst>
          </a:prstGeom>
          <a:noFill/>
          <a:ln w="9525" cap="flat" cmpd="sng">
            <a:solidFill>
              <a:srgbClr val="91A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0" name="Google Shape;1430;p97"/>
          <p:cNvGrpSpPr/>
          <p:nvPr/>
        </p:nvGrpSpPr>
        <p:grpSpPr>
          <a:xfrm>
            <a:off x="3320411" y="-964"/>
            <a:ext cx="791159" cy="555408"/>
            <a:chOff x="1781648" y="-723"/>
            <a:chExt cx="593369" cy="416556"/>
          </a:xfrm>
        </p:grpSpPr>
        <p:pic>
          <p:nvPicPr>
            <p:cNvPr id="1431" name="Google Shape;1431;p97" descr="Gears outlin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81648" y="-723"/>
              <a:ext cx="416556" cy="416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2" name="Google Shape;1432;p97"/>
            <p:cNvSpPr txBox="1"/>
            <p:nvPr/>
          </p:nvSpPr>
          <p:spPr>
            <a:xfrm>
              <a:off x="2021391" y="143912"/>
              <a:ext cx="353626" cy="223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3" name="Google Shape;1433;p97"/>
          <p:cNvSpPr/>
          <p:nvPr/>
        </p:nvSpPr>
        <p:spPr>
          <a:xfrm>
            <a:off x="2157749" y="2131142"/>
            <a:ext cx="3841633" cy="41681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Server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97"/>
          <p:cNvSpPr/>
          <p:nvPr/>
        </p:nvSpPr>
        <p:spPr>
          <a:xfrm>
            <a:off x="2961601" y="3734473"/>
            <a:ext cx="878815" cy="630992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 plugin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5" name="Google Shape;1435;p97"/>
          <p:cNvGrpSpPr/>
          <p:nvPr/>
        </p:nvGrpSpPr>
        <p:grpSpPr>
          <a:xfrm>
            <a:off x="2625600" y="5037882"/>
            <a:ext cx="1213363" cy="888423"/>
            <a:chOff x="1650932" y="3692092"/>
            <a:chExt cx="910022" cy="666317"/>
          </a:xfrm>
        </p:grpSpPr>
        <p:sp>
          <p:nvSpPr>
            <p:cNvPr id="1436" name="Google Shape;1436;p97"/>
            <p:cNvSpPr/>
            <p:nvPr/>
          </p:nvSpPr>
          <p:spPr>
            <a:xfrm>
              <a:off x="1650932" y="3692092"/>
              <a:ext cx="910022" cy="666317"/>
            </a:xfrm>
            <a:prstGeom prst="rect">
              <a:avLst/>
            </a:prstGeom>
            <a:solidFill>
              <a:srgbClr val="FFC0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plugins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97"/>
            <p:cNvSpPr/>
            <p:nvPr/>
          </p:nvSpPr>
          <p:spPr>
            <a:xfrm>
              <a:off x="1750149" y="3931583"/>
              <a:ext cx="715581" cy="175305"/>
            </a:xfrm>
            <a:prstGeom prst="rect">
              <a:avLst/>
            </a:prstGeom>
            <a:solidFill>
              <a:srgbClr val="FFFF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Identity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97"/>
            <p:cNvSpPr/>
            <p:nvPr/>
          </p:nvSpPr>
          <p:spPr>
            <a:xfrm>
              <a:off x="1750149" y="4142068"/>
              <a:ext cx="715581" cy="169358"/>
            </a:xfrm>
            <a:prstGeom prst="rect">
              <a:avLst/>
            </a:prstGeom>
            <a:solidFill>
              <a:srgbClr val="FFFF00">
                <a:alpha val="49803"/>
              </a:srgbClr>
            </a:solidFill>
            <a:ln w="9525" cap="flat" cmpd="sng">
              <a:solidFill>
                <a:srgbClr val="87867E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keychain</a:t>
              </a:r>
              <a:endParaRPr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p97"/>
          <p:cNvSpPr/>
          <p:nvPr/>
        </p:nvSpPr>
        <p:spPr>
          <a:xfrm>
            <a:off x="2625600" y="2708727"/>
            <a:ext cx="1213363" cy="424651"/>
          </a:xfrm>
          <a:prstGeom prst="rect">
            <a:avLst/>
          </a:prstGeom>
          <a:solidFill>
            <a:srgbClr val="C198E0">
              <a:alpha val="49803"/>
            </a:srgbClr>
          </a:solidFill>
          <a:ln w="9525" cap="flat" cmpd="sng">
            <a:solidFill>
              <a:srgbClr val="87867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Plugin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0" name="Google Shape;1440;p97"/>
          <p:cNvCxnSpPr>
            <a:stCxn id="1434" idx="3"/>
          </p:cNvCxnSpPr>
          <p:nvPr/>
        </p:nvCxnSpPr>
        <p:spPr>
          <a:xfrm>
            <a:off x="3840415" y="4049969"/>
            <a:ext cx="2736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41" name="Google Shape;1441;p97"/>
          <p:cNvGrpSpPr/>
          <p:nvPr/>
        </p:nvGrpSpPr>
        <p:grpSpPr>
          <a:xfrm>
            <a:off x="4118160" y="2446383"/>
            <a:ext cx="1785600" cy="3744000"/>
            <a:chOff x="2872098" y="1454838"/>
            <a:chExt cx="1339200" cy="2808000"/>
          </a:xfrm>
        </p:grpSpPr>
        <p:sp>
          <p:nvSpPr>
            <p:cNvPr id="1442" name="Google Shape;1442;p97"/>
            <p:cNvSpPr/>
            <p:nvPr/>
          </p:nvSpPr>
          <p:spPr>
            <a:xfrm>
              <a:off x="2872098" y="1454838"/>
              <a:ext cx="1339200" cy="2808000"/>
            </a:xfrm>
            <a:prstGeom prst="rect">
              <a:avLst/>
            </a:prstGeom>
            <a:solidFill>
              <a:srgbClr val="DAD9D6"/>
            </a:solidFill>
            <a:ln w="12700" cap="flat" cmpd="sng">
              <a:solidFill>
                <a:srgbClr val="B1B1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API (CAPI)</a:t>
              </a:r>
              <a:endParaRPr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97"/>
            <p:cNvSpPr/>
            <p:nvPr/>
          </p:nvSpPr>
          <p:spPr>
            <a:xfrm>
              <a:off x="2930118" y="1715954"/>
              <a:ext cx="1224000" cy="18597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API class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97"/>
            <p:cNvSpPr/>
            <p:nvPr/>
          </p:nvSpPr>
          <p:spPr>
            <a:xfrm>
              <a:off x="2966400" y="2136765"/>
              <a:ext cx="1152000" cy="253879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sendAsyncRequest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(= AssetTransfer)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97"/>
            <p:cNvSpPr/>
            <p:nvPr/>
          </p:nvSpPr>
          <p:spPr>
            <a:xfrm>
              <a:off x="2966400" y="193443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97"/>
            <p:cNvSpPr/>
            <p:nvPr/>
          </p:nvSpPr>
          <p:spPr>
            <a:xfrm>
              <a:off x="2966400" y="2645731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Transfer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97"/>
            <p:cNvSpPr/>
            <p:nvPr/>
          </p:nvSpPr>
          <p:spPr>
            <a:xfrm>
              <a:off x="2966400" y="285359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Exchange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97"/>
            <p:cNvSpPr/>
            <p:nvPr/>
          </p:nvSpPr>
          <p:spPr>
            <a:xfrm>
              <a:off x="2966400" y="2447020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StartMonitor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97"/>
            <p:cNvSpPr/>
            <p:nvPr/>
          </p:nvSpPr>
          <p:spPr>
            <a:xfrm>
              <a:off x="2930890" y="3688360"/>
              <a:ext cx="1224000" cy="46481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000" tIns="45700" rIns="24000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Ledger-specific API class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97"/>
            <p:cNvSpPr/>
            <p:nvPr/>
          </p:nvSpPr>
          <p:spPr>
            <a:xfrm>
              <a:off x="2966400" y="3922146"/>
              <a:ext cx="1152000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API (ledger-specific)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1" name="Google Shape;1451;p97"/>
            <p:cNvCxnSpPr/>
            <p:nvPr/>
          </p:nvCxnSpPr>
          <p:spPr>
            <a:xfrm>
              <a:off x="3532540" y="3039846"/>
              <a:ext cx="0" cy="1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452" name="Google Shape;1452;p97"/>
            <p:cNvSpPr/>
            <p:nvPr/>
          </p:nvSpPr>
          <p:spPr>
            <a:xfrm>
              <a:off x="2966400" y="3207796"/>
              <a:ext cx="1152000" cy="144000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verifyBlock (internal)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3" name="Google Shape;1453;p97"/>
            <p:cNvCxnSpPr/>
            <p:nvPr/>
          </p:nvCxnSpPr>
          <p:spPr>
            <a:xfrm>
              <a:off x="3534420" y="3397680"/>
              <a:ext cx="0" cy="12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cxnSp>
        <p:nvCxnSpPr>
          <p:cNvPr id="1454" name="Google Shape;1454;p97"/>
          <p:cNvCxnSpPr>
            <a:stCxn id="1439" idx="3"/>
          </p:cNvCxnSpPr>
          <p:nvPr/>
        </p:nvCxnSpPr>
        <p:spPr>
          <a:xfrm>
            <a:off x="3838963" y="2921052"/>
            <a:ext cx="2728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55" name="Google Shape;1455;p97"/>
          <p:cNvCxnSpPr>
            <a:stCxn id="1436" idx="3"/>
          </p:cNvCxnSpPr>
          <p:nvPr/>
        </p:nvCxnSpPr>
        <p:spPr>
          <a:xfrm>
            <a:off x="3838963" y="5482093"/>
            <a:ext cx="2736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456" name="Google Shape;1456;p97"/>
          <p:cNvSpPr/>
          <p:nvPr/>
        </p:nvSpPr>
        <p:spPr>
          <a:xfrm>
            <a:off x="4274645" y="703111"/>
            <a:ext cx="1337932" cy="1246588"/>
          </a:xfrm>
          <a:prstGeom prst="rect">
            <a:avLst/>
          </a:prstGeom>
          <a:solidFill>
            <a:srgbClr val="DAD9D6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API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97"/>
          <p:cNvSpPr/>
          <p:nvPr/>
        </p:nvSpPr>
        <p:spPr>
          <a:xfrm>
            <a:off x="4425897" y="1004431"/>
            <a:ext cx="1056000" cy="180983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Sharing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97"/>
          <p:cNvSpPr/>
          <p:nvPr/>
        </p:nvSpPr>
        <p:spPr>
          <a:xfrm>
            <a:off x="4425897" y="1227060"/>
            <a:ext cx="1056000" cy="1824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Asset Transfer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97"/>
          <p:cNvSpPr/>
          <p:nvPr/>
        </p:nvSpPr>
        <p:spPr>
          <a:xfrm>
            <a:off x="4425897" y="1453640"/>
            <a:ext cx="1056000" cy="1824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Asset Exchange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97"/>
          <p:cNvSpPr/>
          <p:nvPr/>
        </p:nvSpPr>
        <p:spPr>
          <a:xfrm>
            <a:off x="4425897" y="1680229"/>
            <a:ext cx="1056000" cy="182400"/>
          </a:xfrm>
          <a:prstGeom prst="rect">
            <a:avLst/>
          </a:prstGeom>
          <a:solidFill>
            <a:srgbClr val="1782DB"/>
          </a:solidFill>
          <a:ln w="9525" cap="flat" cmpd="sng">
            <a:solidFill>
              <a:srgbClr val="105D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 Pub/Sub</a:t>
            </a:r>
            <a:endParaRPr sz="10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97"/>
          <p:cNvSpPr/>
          <p:nvPr/>
        </p:nvSpPr>
        <p:spPr>
          <a:xfrm>
            <a:off x="2276449" y="1286797"/>
            <a:ext cx="607211" cy="278313"/>
          </a:xfrm>
          <a:prstGeom prst="rect">
            <a:avLst/>
          </a:prstGeom>
          <a:solidFill>
            <a:srgbClr val="C198E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7"/>
          <p:cNvSpPr/>
          <p:nvPr/>
        </p:nvSpPr>
        <p:spPr>
          <a:xfrm>
            <a:off x="2194913" y="848955"/>
            <a:ext cx="1785599" cy="943179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97"/>
          <p:cNvSpPr/>
          <p:nvPr/>
        </p:nvSpPr>
        <p:spPr>
          <a:xfrm>
            <a:off x="3026268" y="1217868"/>
            <a:ext cx="858832" cy="444209"/>
          </a:xfrm>
          <a:prstGeom prst="can">
            <a:avLst>
              <a:gd name="adj" fmla="val 25000"/>
            </a:avLst>
          </a:prstGeom>
          <a:solidFill>
            <a:srgbClr val="DAD9D6"/>
          </a:solidFill>
          <a:ln w="9525" cap="flat" cmpd="sng">
            <a:solidFill>
              <a:srgbClr val="B1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Queue</a:t>
            </a:r>
            <a:endParaRPr sz="2400"/>
          </a:p>
        </p:txBody>
      </p:sp>
      <p:cxnSp>
        <p:nvCxnSpPr>
          <p:cNvPr id="1464" name="Google Shape;1464;p97"/>
          <p:cNvCxnSpPr/>
          <p:nvPr/>
        </p:nvCxnSpPr>
        <p:spPr>
          <a:xfrm rot="10800000" flipH="1">
            <a:off x="4031693" y="436801"/>
            <a:ext cx="100800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5" name="Google Shape;1465;p97"/>
          <p:cNvCxnSpPr/>
          <p:nvPr/>
        </p:nvCxnSpPr>
        <p:spPr>
          <a:xfrm>
            <a:off x="5037984" y="436800"/>
            <a:ext cx="0" cy="2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6" name="Google Shape;1466;p97"/>
          <p:cNvCxnSpPr>
            <a:stCxn id="1456" idx="1"/>
            <a:endCxn id="1462" idx="3"/>
          </p:cNvCxnSpPr>
          <p:nvPr/>
        </p:nvCxnSpPr>
        <p:spPr>
          <a:xfrm rot="10800000">
            <a:off x="3980644" y="1320405"/>
            <a:ext cx="294000" cy="60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7" name="Google Shape;1467;p97"/>
          <p:cNvCxnSpPr>
            <a:stCxn id="1434" idx="1"/>
            <a:endCxn id="1468" idx="3"/>
          </p:cNvCxnSpPr>
          <p:nvPr/>
        </p:nvCxnSpPr>
        <p:spPr>
          <a:xfrm rot="10800000">
            <a:off x="2669200" y="4049969"/>
            <a:ext cx="2924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9" name="Google Shape;1469;p97"/>
          <p:cNvCxnSpPr>
            <a:stCxn id="1439" idx="1"/>
          </p:cNvCxnSpPr>
          <p:nvPr/>
        </p:nvCxnSpPr>
        <p:spPr>
          <a:xfrm rot="10800000">
            <a:off x="1337200" y="2921052"/>
            <a:ext cx="128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0" name="Google Shape;1470;p97"/>
          <p:cNvCxnSpPr/>
          <p:nvPr/>
        </p:nvCxnSpPr>
        <p:spPr>
          <a:xfrm rot="10800000" flipH="1">
            <a:off x="1032017" y="4791520"/>
            <a:ext cx="1" cy="6825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468" name="Google Shape;1468;p97"/>
          <p:cNvSpPr/>
          <p:nvPr/>
        </p:nvSpPr>
        <p:spPr>
          <a:xfrm>
            <a:off x="2248297" y="3812965"/>
            <a:ext cx="421024" cy="474009"/>
          </a:xfrm>
          <a:prstGeom prst="rect">
            <a:avLst/>
          </a:prstGeom>
          <a:solidFill>
            <a:srgbClr val="DAD9D6"/>
          </a:solidFill>
          <a:ln w="9525" cap="flat" cmpd="sng">
            <a:solidFill>
              <a:srgbClr val="B1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1" name="Google Shape;1471;p97"/>
          <p:cNvCxnSpPr/>
          <p:nvPr/>
        </p:nvCxnSpPr>
        <p:spPr>
          <a:xfrm rot="10800000">
            <a:off x="1238401" y="2923200"/>
            <a:ext cx="3784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472" name="Google Shape;1472;p97"/>
          <p:cNvSpPr/>
          <p:nvPr/>
        </p:nvSpPr>
        <p:spPr>
          <a:xfrm>
            <a:off x="781473" y="3801600"/>
            <a:ext cx="653163" cy="427200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97"/>
          <p:cNvSpPr/>
          <p:nvPr/>
        </p:nvSpPr>
        <p:spPr>
          <a:xfrm>
            <a:off x="533119" y="4365466"/>
            <a:ext cx="753956" cy="42605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Manager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4" name="Google Shape;1474;p97"/>
          <p:cNvCxnSpPr>
            <a:stCxn id="1461" idx="1"/>
          </p:cNvCxnSpPr>
          <p:nvPr/>
        </p:nvCxnSpPr>
        <p:spPr>
          <a:xfrm rot="10800000">
            <a:off x="1781649" y="1425953"/>
            <a:ext cx="49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5" name="Google Shape;1475;p97"/>
          <p:cNvCxnSpPr>
            <a:stCxn id="1468" idx="1"/>
            <a:endCxn id="1472" idx="3"/>
          </p:cNvCxnSpPr>
          <p:nvPr/>
        </p:nvCxnSpPr>
        <p:spPr>
          <a:xfrm rot="10800000">
            <a:off x="1434697" y="4015169"/>
            <a:ext cx="813600" cy="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6" name="Google Shape;1476;p97"/>
          <p:cNvSpPr/>
          <p:nvPr/>
        </p:nvSpPr>
        <p:spPr>
          <a:xfrm rot="5400000">
            <a:off x="-1047164" y="3770883"/>
            <a:ext cx="5568000" cy="2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7" name="Google Shape;1477;p97"/>
          <p:cNvCxnSpPr>
            <a:stCxn id="1436" idx="1"/>
          </p:cNvCxnSpPr>
          <p:nvPr/>
        </p:nvCxnSpPr>
        <p:spPr>
          <a:xfrm rot="10800000">
            <a:off x="1841600" y="5482093"/>
            <a:ext cx="78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8" name="Google Shape;1478;p97"/>
          <p:cNvCxnSpPr/>
          <p:nvPr/>
        </p:nvCxnSpPr>
        <p:spPr>
          <a:xfrm rot="10800000">
            <a:off x="1032001" y="5474072"/>
            <a:ext cx="5848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grpSp>
        <p:nvGrpSpPr>
          <p:cNvPr id="1479" name="Google Shape;1479;p97"/>
          <p:cNvGrpSpPr/>
          <p:nvPr/>
        </p:nvGrpSpPr>
        <p:grpSpPr>
          <a:xfrm>
            <a:off x="11187521" y="2507329"/>
            <a:ext cx="914400" cy="1352088"/>
            <a:chOff x="7419598" y="1912655"/>
            <a:chExt cx="685800" cy="1014066"/>
          </a:xfrm>
        </p:grpSpPr>
        <p:sp>
          <p:nvSpPr>
            <p:cNvPr id="1480" name="Google Shape;1480;p97"/>
            <p:cNvSpPr txBox="1"/>
            <p:nvPr/>
          </p:nvSpPr>
          <p:spPr>
            <a:xfrm>
              <a:off x="7462365" y="2549821"/>
              <a:ext cx="598202" cy="3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-US" altLang="ja" sz="133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ledger nodes</a:t>
              </a:r>
              <a:endParaRPr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1" name="Google Shape;1481;p97" descr="ネットワーク 枠線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19598" y="1912655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2" name="Google Shape;1482;p97"/>
          <p:cNvSpPr/>
          <p:nvPr/>
        </p:nvSpPr>
        <p:spPr>
          <a:xfrm>
            <a:off x="6454912" y="623167"/>
            <a:ext cx="2901353" cy="46350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97"/>
          <p:cNvSpPr/>
          <p:nvPr/>
        </p:nvSpPr>
        <p:spPr>
          <a:xfrm>
            <a:off x="6580799" y="4826759"/>
            <a:ext cx="2625600" cy="2784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SDK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4" name="Google Shape;1484;p97"/>
          <p:cNvCxnSpPr/>
          <p:nvPr/>
        </p:nvCxnSpPr>
        <p:spPr>
          <a:xfrm>
            <a:off x="5905013" y="3030700"/>
            <a:ext cx="6786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5" name="Google Shape;1485;p97"/>
          <p:cNvCxnSpPr>
            <a:stCxn id="1486" idx="2"/>
            <a:endCxn id="1487" idx="0"/>
          </p:cNvCxnSpPr>
          <p:nvPr/>
        </p:nvCxnSpPr>
        <p:spPr>
          <a:xfrm>
            <a:off x="7892819" y="4156735"/>
            <a:ext cx="0" cy="197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8" name="Google Shape;1488;p97"/>
          <p:cNvSpPr/>
          <p:nvPr/>
        </p:nvSpPr>
        <p:spPr>
          <a:xfrm>
            <a:off x="6796284" y="6045889"/>
            <a:ext cx="810592" cy="46736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Agent</a:t>
            </a:r>
            <a:endParaRPr sz="1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97"/>
          <p:cNvSpPr/>
          <p:nvPr/>
        </p:nvSpPr>
        <p:spPr>
          <a:xfrm>
            <a:off x="7949152" y="6048001"/>
            <a:ext cx="810592" cy="457593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SDK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97"/>
          <p:cNvSpPr/>
          <p:nvPr/>
        </p:nvSpPr>
        <p:spPr>
          <a:xfrm>
            <a:off x="6638379" y="5736127"/>
            <a:ext cx="2405383" cy="876648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Manager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1" name="Google Shape;1491;p97"/>
          <p:cNvCxnSpPr/>
          <p:nvPr/>
        </p:nvCxnSpPr>
        <p:spPr>
          <a:xfrm rot="10800000">
            <a:off x="1856836" y="6472609"/>
            <a:ext cx="49394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492" name="Google Shape;1492;p97"/>
          <p:cNvCxnSpPr/>
          <p:nvPr/>
        </p:nvCxnSpPr>
        <p:spPr>
          <a:xfrm>
            <a:off x="8759745" y="6167325"/>
            <a:ext cx="106818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3" name="Google Shape;1493;p97"/>
          <p:cNvCxnSpPr/>
          <p:nvPr/>
        </p:nvCxnSpPr>
        <p:spPr>
          <a:xfrm rot="10800000">
            <a:off x="729601" y="6472609"/>
            <a:ext cx="8872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494" name="Google Shape;1494;p97"/>
          <p:cNvCxnSpPr/>
          <p:nvPr/>
        </p:nvCxnSpPr>
        <p:spPr>
          <a:xfrm rot="10800000">
            <a:off x="730775" y="4783661"/>
            <a:ext cx="0" cy="16889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495" name="Google Shape;1495;p97"/>
          <p:cNvCxnSpPr/>
          <p:nvPr/>
        </p:nvCxnSpPr>
        <p:spPr>
          <a:xfrm rot="10800000" flipH="1">
            <a:off x="4028272" y="263410"/>
            <a:ext cx="1795200" cy="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6" name="Google Shape;1496;p97"/>
          <p:cNvCxnSpPr/>
          <p:nvPr/>
        </p:nvCxnSpPr>
        <p:spPr>
          <a:xfrm>
            <a:off x="5822789" y="268247"/>
            <a:ext cx="3" cy="187726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7" name="Google Shape;1497;p97"/>
          <p:cNvSpPr/>
          <p:nvPr/>
        </p:nvSpPr>
        <p:spPr>
          <a:xfrm>
            <a:off x="5812620" y="1204800"/>
            <a:ext cx="14400" cy="23040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97"/>
          <p:cNvSpPr/>
          <p:nvPr/>
        </p:nvSpPr>
        <p:spPr>
          <a:xfrm>
            <a:off x="5704232" y="1198260"/>
            <a:ext cx="240000" cy="240000"/>
          </a:xfrm>
          <a:prstGeom prst="arc">
            <a:avLst>
              <a:gd name="adj1" fmla="val 16238996"/>
              <a:gd name="adj2" fmla="val 53438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9" name="Google Shape;1499;p97"/>
          <p:cNvCxnSpPr>
            <a:stCxn id="1456" idx="3"/>
          </p:cNvCxnSpPr>
          <p:nvPr/>
        </p:nvCxnSpPr>
        <p:spPr>
          <a:xfrm rot="10800000" flipH="1">
            <a:off x="5612576" y="1320405"/>
            <a:ext cx="969600" cy="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0" name="Google Shape;1500;p97"/>
          <p:cNvSpPr/>
          <p:nvPr/>
        </p:nvSpPr>
        <p:spPr>
          <a:xfrm rot="5400000">
            <a:off x="4498742" y="2309464"/>
            <a:ext cx="3455935" cy="23860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97"/>
          <p:cNvSpPr/>
          <p:nvPr/>
        </p:nvSpPr>
        <p:spPr>
          <a:xfrm>
            <a:off x="97289" y="3800187"/>
            <a:ext cx="612667" cy="426053"/>
          </a:xfrm>
          <a:prstGeom prst="rect">
            <a:avLst/>
          </a:prstGeom>
          <a:noFill/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Contracts</a:t>
            </a: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2" name="Google Shape;1502;p97"/>
          <p:cNvGrpSpPr/>
          <p:nvPr/>
        </p:nvGrpSpPr>
        <p:grpSpPr>
          <a:xfrm>
            <a:off x="6581037" y="947638"/>
            <a:ext cx="2623564" cy="3209097"/>
            <a:chOff x="5492037" y="710728"/>
            <a:chExt cx="1967673" cy="2406823"/>
          </a:xfrm>
        </p:grpSpPr>
        <p:sp>
          <p:nvSpPr>
            <p:cNvPr id="1486" name="Google Shape;1486;p97"/>
            <p:cNvSpPr/>
            <p:nvPr/>
          </p:nvSpPr>
          <p:spPr>
            <a:xfrm>
              <a:off x="5492037" y="710728"/>
              <a:ext cx="1967673" cy="2406823"/>
            </a:xfrm>
            <a:prstGeom prst="rect">
              <a:avLst/>
            </a:prstGeom>
            <a:solidFill>
              <a:srgbClr val="DAD9D6"/>
            </a:solidFill>
            <a:ln w="9525" cap="flat" cmpd="sng">
              <a:solidFill>
                <a:srgbClr val="B1B1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Protocol Adapter/Driver</a:t>
              </a:r>
              <a:endParaRPr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97"/>
            <p:cNvSpPr/>
            <p:nvPr/>
          </p:nvSpPr>
          <p:spPr>
            <a:xfrm>
              <a:off x="5576400" y="2852937"/>
              <a:ext cx="1809214" cy="209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1B1A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333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DLT-specific API</a:t>
              </a:r>
              <a:endParaRPr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97"/>
            <p:cNvSpPr/>
            <p:nvPr/>
          </p:nvSpPr>
          <p:spPr>
            <a:xfrm>
              <a:off x="5575535" y="932249"/>
              <a:ext cx="1809232" cy="18529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786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DLT-Neutral API Functions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97"/>
            <p:cNvSpPr/>
            <p:nvPr/>
          </p:nvSpPr>
          <p:spPr>
            <a:xfrm>
              <a:off x="5623247" y="1180280"/>
              <a:ext cx="1715835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97"/>
            <p:cNvSpPr/>
            <p:nvPr/>
          </p:nvSpPr>
          <p:spPr>
            <a:xfrm>
              <a:off x="5623247" y="1701651"/>
              <a:ext cx="1715835" cy="1383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Get State Proof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97"/>
            <p:cNvSpPr/>
            <p:nvPr/>
          </p:nvSpPr>
          <p:spPr>
            <a:xfrm>
              <a:off x="5623247" y="2049210"/>
              <a:ext cx="1715835" cy="1107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Pub/Sub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97"/>
            <p:cNvSpPr/>
            <p:nvPr/>
          </p:nvSpPr>
          <p:spPr>
            <a:xfrm>
              <a:off x="5623247" y="1865797"/>
              <a:ext cx="1715835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Pledge/Create Asset (for Transfer)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97"/>
            <p:cNvSpPr/>
            <p:nvPr/>
          </p:nvSpPr>
          <p:spPr>
            <a:xfrm>
              <a:off x="5623247" y="1354555"/>
              <a:ext cx="1715835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sendAsyncRequest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97"/>
            <p:cNvSpPr/>
            <p:nvPr/>
          </p:nvSpPr>
          <p:spPr>
            <a:xfrm>
              <a:off x="5623247" y="1530688"/>
              <a:ext cx="1715835" cy="144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startMonitor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97"/>
            <p:cNvSpPr/>
            <p:nvPr/>
          </p:nvSpPr>
          <p:spPr>
            <a:xfrm>
              <a:off x="5623247" y="2310784"/>
              <a:ext cx="1715835" cy="144000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signBlock (internal)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2" name="Google Shape;1512;p97"/>
            <p:cNvCxnSpPr/>
            <p:nvPr/>
          </p:nvCxnSpPr>
          <p:spPr>
            <a:xfrm>
              <a:off x="6478894" y="2188384"/>
              <a:ext cx="0" cy="9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513" name="Google Shape;1513;p97"/>
            <p:cNvSpPr/>
            <p:nvPr/>
          </p:nvSpPr>
          <p:spPr>
            <a:xfrm>
              <a:off x="5623247" y="2487228"/>
              <a:ext cx="1715835" cy="144000"/>
            </a:xfrm>
            <a:prstGeom prst="rect">
              <a:avLst/>
            </a:prstGeom>
            <a:solidFill>
              <a:srgbClr val="00B050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067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validateBlock (internal)</a:t>
              </a:r>
              <a:endParaRPr sz="10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514;p97"/>
            <p:cNvCxnSpPr/>
            <p:nvPr/>
          </p:nvCxnSpPr>
          <p:spPr>
            <a:xfrm>
              <a:off x="6481519" y="2663980"/>
              <a:ext cx="0" cy="9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87" name="Google Shape;1487;p97"/>
          <p:cNvSpPr/>
          <p:nvPr/>
        </p:nvSpPr>
        <p:spPr>
          <a:xfrm>
            <a:off x="6581037" y="4354431"/>
            <a:ext cx="2623563" cy="280544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Ledger API (LAPI)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5" name="Google Shape;1515;p97"/>
          <p:cNvGrpSpPr/>
          <p:nvPr/>
        </p:nvGrpSpPr>
        <p:grpSpPr>
          <a:xfrm>
            <a:off x="9827925" y="2701089"/>
            <a:ext cx="1276783" cy="3661320"/>
            <a:chOff x="7104243" y="1865797"/>
            <a:chExt cx="957587" cy="2745990"/>
          </a:xfrm>
        </p:grpSpPr>
        <p:sp>
          <p:nvSpPr>
            <p:cNvPr id="1516" name="Google Shape;1516;p97"/>
            <p:cNvSpPr/>
            <p:nvPr/>
          </p:nvSpPr>
          <p:spPr>
            <a:xfrm>
              <a:off x="7104243" y="1865797"/>
              <a:ext cx="957587" cy="2745990"/>
            </a:xfrm>
            <a:prstGeom prst="rect">
              <a:avLst/>
            </a:prstGeom>
            <a:noFill/>
            <a:ln w="9525" cap="flat" cmpd="sng">
              <a:solidFill>
                <a:srgbClr val="B1B1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Contracts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97"/>
            <p:cNvSpPr/>
            <p:nvPr/>
          </p:nvSpPr>
          <p:spPr>
            <a:xfrm>
              <a:off x="7146250" y="2333881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lockAsset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97"/>
            <p:cNvSpPr/>
            <p:nvPr/>
          </p:nvSpPr>
          <p:spPr>
            <a:xfrm>
              <a:off x="7146250" y="2874757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claimAsset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97"/>
            <p:cNvSpPr/>
            <p:nvPr/>
          </p:nvSpPr>
          <p:spPr>
            <a:xfrm>
              <a:off x="7146250" y="2604088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pledgeAsset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97"/>
            <p:cNvSpPr/>
            <p:nvPr/>
          </p:nvSpPr>
          <p:spPr>
            <a:xfrm>
              <a:off x="7146250" y="3144964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generateProof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97"/>
            <p:cNvSpPr/>
            <p:nvPr/>
          </p:nvSpPr>
          <p:spPr>
            <a:xfrm>
              <a:off x="7146250" y="3419542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verifyProof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97"/>
            <p:cNvSpPr/>
            <p:nvPr/>
          </p:nvSpPr>
          <p:spPr>
            <a:xfrm>
              <a:off x="7146250" y="3694120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accessControl</a:t>
              </a:r>
              <a:endPara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3" name="Google Shape;1523;p97"/>
            <p:cNvCxnSpPr/>
            <p:nvPr/>
          </p:nvCxnSpPr>
          <p:spPr>
            <a:xfrm>
              <a:off x="7583492" y="4274949"/>
              <a:ext cx="0" cy="25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524" name="Google Shape;1524;p97"/>
            <p:cNvSpPr/>
            <p:nvPr/>
          </p:nvSpPr>
          <p:spPr>
            <a:xfrm>
              <a:off x="7146250" y="3968698"/>
              <a:ext cx="864000" cy="216000"/>
            </a:xfrm>
            <a:prstGeom prst="rect">
              <a:avLst/>
            </a:prstGeom>
            <a:solidFill>
              <a:srgbClr val="1782DB"/>
            </a:solidFill>
            <a:ln w="9525" cap="flat" cmpd="sng">
              <a:solidFill>
                <a:srgbClr val="105D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00"/>
              </a:pPr>
              <a:r>
                <a:rPr lang="en-US" altLang="ja" sz="1200" i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noop</a:t>
              </a:r>
              <a:endParaRPr sz="12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25" name="Google Shape;1525;p97"/>
          <p:cNvCxnSpPr>
            <a:stCxn id="1487" idx="2"/>
            <a:endCxn id="1483" idx="0"/>
          </p:cNvCxnSpPr>
          <p:nvPr/>
        </p:nvCxnSpPr>
        <p:spPr>
          <a:xfrm>
            <a:off x="7892819" y="4634975"/>
            <a:ext cx="800" cy="1916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6" name="Google Shape;1526;p97"/>
          <p:cNvCxnSpPr>
            <a:stCxn id="1483" idx="3"/>
          </p:cNvCxnSpPr>
          <p:nvPr/>
        </p:nvCxnSpPr>
        <p:spPr>
          <a:xfrm>
            <a:off x="9206399" y="4965959"/>
            <a:ext cx="63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7" name="Google Shape;1527;p97"/>
          <p:cNvSpPr/>
          <p:nvPr/>
        </p:nvSpPr>
        <p:spPr>
          <a:xfrm rot="5400000">
            <a:off x="8659108" y="5278511"/>
            <a:ext cx="1824000" cy="24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78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0" rIns="91433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ja" altLang="en-US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ja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 / socket.io / grpc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8" name="Google Shape;1528;p97"/>
          <p:cNvCxnSpPr>
            <a:stCxn id="1488" idx="3"/>
            <a:endCxn id="1489" idx="1"/>
          </p:cNvCxnSpPr>
          <p:nvPr/>
        </p:nvCxnSpPr>
        <p:spPr>
          <a:xfrm rot="10800000" flipH="1">
            <a:off x="7606876" y="6276769"/>
            <a:ext cx="342400" cy="28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D5FBC-A4F5-4E75-9436-97A11499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Schedule (draft)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20289F-A06C-4A1F-BBFE-11BB06E7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383"/>
            <a:ext cx="10515600" cy="4764580"/>
          </a:xfrm>
        </p:spPr>
        <p:txBody>
          <a:bodyPr>
            <a:normAutofit fontScale="92500"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37592"/>
              <a:buChar char="●"/>
            </a:pPr>
            <a:r>
              <a:rPr lang="en-US" altLang="ja" sz="1600" dirty="0"/>
              <a:t>Cacti v0: Aggregation</a:t>
            </a:r>
            <a:endParaRPr lang="en-US" sz="1600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Cactus + Weaver as distinct “toolkit and sample use cases” sets under a common banner and repository and package hierarchy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Tasks: unchanged code and issues migration; minor renaming and republishing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Target: Jan 2023</a:t>
            </a:r>
            <a:endParaRPr lang="en-US" dirty="0"/>
          </a:p>
          <a:p>
            <a:pPr marL="457200" lvl="0" indent="-1986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37592"/>
              <a:buNone/>
            </a:pPr>
            <a:endParaRPr lang="en-US" sz="1600"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37592"/>
              <a:buChar char="●"/>
            </a:pPr>
            <a:r>
              <a:rPr lang="en-US" altLang="ja" sz="1600" dirty="0"/>
              <a:t>Cacti v1: Merge</a:t>
            </a:r>
            <a:endParaRPr lang="en-US" sz="1600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Cacti architecture as Page 3 with common major pipeline and selectable modules (i.e., Cactus-style transaction vs Weaver-style transaction) and common adapter package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Tasks: major code refactoring; common packaging, testing, and CI/CD for Cactus and Weaver modules; Cactus and Weaver modules internally unchanged but offered as differentiates Cacti modules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Target: Mar 2023</a:t>
            </a:r>
            <a:endParaRPr lang="en-US" dirty="0"/>
          </a:p>
          <a:p>
            <a:pPr marL="457200" lvl="0" indent="-1986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37592"/>
              <a:buNone/>
            </a:pPr>
            <a:endParaRPr lang="en-US" sz="1600" dirty="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37592"/>
              <a:buChar char="●"/>
            </a:pPr>
            <a:r>
              <a:rPr lang="en-US" altLang="ja" sz="1600" dirty="0"/>
              <a:t>Cacti v2: Integration</a:t>
            </a:r>
            <a:endParaRPr lang="en-US" sz="1600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Cacti architecture as Page 4 with both modes (i.e., basic transactions and enhanced trust) and common/uniform SDK+API for apps and system contracts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Tasks: integrate client and ledger APIs, create unified/standardized system contract templates and implementations for various DLTs (at least Fabric, Corda, and </a:t>
            </a:r>
            <a:r>
              <a:rPr lang="en-US" altLang="ja" sz="1400" dirty="0" err="1"/>
              <a:t>Besu</a:t>
            </a:r>
            <a:r>
              <a:rPr lang="en-US" altLang="ja" sz="1400" dirty="0"/>
              <a:t>)</a:t>
            </a:r>
            <a:endParaRPr lang="en-US" dirty="0"/>
          </a:p>
          <a:p>
            <a: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7592"/>
              <a:buChar char="○"/>
            </a:pPr>
            <a:r>
              <a:rPr lang="en-US" altLang="ja" sz="1400" dirty="0"/>
              <a:t>Target: Q2 2023 (tentative)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6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594</Words>
  <Application>Microsoft Office PowerPoint</Application>
  <PresentationFormat>ワイド画面</PresentationFormat>
  <Paragraphs>154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Cacti Position and Release Schedule (draft)</vt:lpstr>
      <vt:lpstr>Cacti position on several interoperability PJs (discussion, under construction)</vt:lpstr>
      <vt:lpstr>PowerPoint プレゼンテーション</vt:lpstr>
      <vt:lpstr>PowerPoint プレゼンテーション</vt:lpstr>
      <vt:lpstr>Release Schedule (draft)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Cacti Release Schedule (draft)</dc:title>
  <dc:creator>Takeuchi, Takuma</dc:creator>
  <cp:lastModifiedBy>Takeuchi, Takuma</cp:lastModifiedBy>
  <cp:revision>5</cp:revision>
  <dcterms:created xsi:type="dcterms:W3CDTF">2023-01-11T03:41:52Z</dcterms:created>
  <dcterms:modified xsi:type="dcterms:W3CDTF">2023-01-11T03:54:32Z</dcterms:modified>
</cp:coreProperties>
</file>