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7" r:id="rId2"/>
    <p:sldId id="256" r:id="rId3"/>
    <p:sldId id="286" r:id="rId4"/>
    <p:sldId id="257" r:id="rId5"/>
    <p:sldId id="279" r:id="rId6"/>
    <p:sldId id="268" r:id="rId7"/>
    <p:sldId id="281" r:id="rId8"/>
    <p:sldId id="269" r:id="rId9"/>
    <p:sldId id="263" r:id="rId10"/>
    <p:sldId id="267" r:id="rId11"/>
    <p:sldId id="280" r:id="rId12"/>
    <p:sldId id="264" r:id="rId13"/>
    <p:sldId id="271" r:id="rId14"/>
    <p:sldId id="258" r:id="rId15"/>
    <p:sldId id="262" r:id="rId16"/>
    <p:sldId id="265" r:id="rId17"/>
    <p:sldId id="284" r:id="rId18"/>
    <p:sldId id="259" r:id="rId19"/>
    <p:sldId id="261" r:id="rId20"/>
    <p:sldId id="272" r:id="rId21"/>
    <p:sldId id="270" r:id="rId22"/>
    <p:sldId id="275" r:id="rId23"/>
    <p:sldId id="274" r:id="rId24"/>
    <p:sldId id="276" r:id="rId25"/>
    <p:sldId id="277" r:id="rId26"/>
    <p:sldId id="282" r:id="rId27"/>
    <p:sldId id="285" r:id="rId28"/>
    <p:sldId id="278" r:id="rId29"/>
    <p:sldId id="260"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6C77EDE-5D65-405E-953A-2BB7652144B5}">
          <p14:sldIdLst>
            <p14:sldId id="287"/>
            <p14:sldId id="256"/>
            <p14:sldId id="286"/>
            <p14:sldId id="257"/>
            <p14:sldId id="279"/>
            <p14:sldId id="268"/>
            <p14:sldId id="281"/>
            <p14:sldId id="269"/>
            <p14:sldId id="263"/>
            <p14:sldId id="267"/>
            <p14:sldId id="280"/>
            <p14:sldId id="264"/>
            <p14:sldId id="271"/>
            <p14:sldId id="258"/>
            <p14:sldId id="262"/>
            <p14:sldId id="265"/>
            <p14:sldId id="284"/>
            <p14:sldId id="259"/>
            <p14:sldId id="261"/>
            <p14:sldId id="272"/>
            <p14:sldId id="270"/>
            <p14:sldId id="275"/>
            <p14:sldId id="274"/>
            <p14:sldId id="276"/>
            <p14:sldId id="277"/>
            <p14:sldId id="282"/>
            <p14:sldId id="285"/>
            <p14:sldId id="278"/>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39DEF-605D-A127-B65E-131238BC0469}" v="526" dt="2025-07-07T06:52:31.356"/>
    <p1510:client id="{429055DC-0D4C-506F-F26C-FF178F9602BF}" v="743" dt="2025-07-07T06:42:34.403"/>
    <p1510:client id="{5014DDDE-5038-6D0C-05BA-2D05DE9386FB}" v="19" dt="2025-07-07T06:53:10.658"/>
    <p1510:client id="{534CBF8E-055D-D35F-0527-E3340CDC2CEC}" v="892" dt="2025-07-07T06:52:32.794"/>
    <p1510:client id="{8B7D9EEA-0E38-D25F-0EE1-23BD948B2731}" v="13" dt="2025-07-07T02:18:08.781"/>
    <p1510:client id="{9BA36A22-19EC-A708-013E-1BC9D3A285A9}" v="15" dt="2025-07-06T14:41:59.368"/>
    <p1510:client id="{B17087F6-A491-A815-11D9-3B1450C47EE4}" v="8" dt="2025-07-06T15:10:23.781"/>
    <p1510:client id="{E1BF741E-AA35-C64F-DE01-BBA96D34A552}" v="99" dt="2025-07-07T03:32:28.959"/>
    <p1510:client id="{E7A7DFA0-9E43-A021-7884-7EDEE9C037AC}" v="80" dt="2025-07-07T05:33:25.141"/>
    <p1510:client id="{F0817551-B576-ADDD-B6EB-FA3657F3F62E}" v="623" dt="2025-07-07T06:53:16.181"/>
    <p1510:client id="{F36A57AC-CAF2-5AA7-7BD2-E66B26229E24}" v="8" dt="2025-07-07T02:14:53.42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21"/>
    <p:restoredTop sz="94710"/>
  </p:normalViewPr>
  <p:slideViewPr>
    <p:cSldViewPr snapToGrid="0">
      <p:cViewPr varScale="1">
        <p:scale>
          <a:sx n="63" d="100"/>
          <a:sy n="63" d="100"/>
        </p:scale>
        <p:origin x="192" y="1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F588F-8A73-44EF-961B-20F660C8988A}" type="datetimeFigureOut">
              <a:t>2025/07/16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C1036-7F64-48B4-ABE7-8CE30E739AD5}" type="slidenum">
              <a:t>‹#›</a:t>
            </a:fld>
            <a:endParaRPr kumimoji="1" lang="ja-JP" altLang="en-US"/>
          </a:p>
        </p:txBody>
      </p:sp>
    </p:spTree>
    <p:extLst>
      <p:ext uri="{BB962C8B-B14F-4D97-AF65-F5344CB8AC3E}">
        <p14:creationId xmlns:p14="http://schemas.microsoft.com/office/powerpoint/2010/main" val="32540300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B7C1036-7F64-48B4-ABE7-8CE30E739AD5}" type="slidenum">
              <a:t>21</a:t>
            </a:fld>
            <a:endParaRPr kumimoji="1" lang="ja-JP" altLang="en-US"/>
          </a:p>
        </p:txBody>
      </p:sp>
    </p:spTree>
    <p:extLst>
      <p:ext uri="{BB962C8B-B14F-4D97-AF65-F5344CB8AC3E}">
        <p14:creationId xmlns:p14="http://schemas.microsoft.com/office/powerpoint/2010/main" val="368488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087DD-F1C5-6E76-3756-24D3EE08801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7D197B8-4BB1-5D45-75EF-0EC98731016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FDCC383-A2CC-CE7E-3FD1-DDF18059C9B1}"/>
              </a:ext>
            </a:extLst>
          </p:cNvPr>
          <p:cNvSpPr>
            <a:spLocks noGrp="1"/>
          </p:cNvSpPr>
          <p:nvPr>
            <p:ph type="body" idx="1"/>
          </p:nvPr>
        </p:nvSpPr>
        <p:spPr/>
        <p:txBody>
          <a:bodyPr/>
          <a:lstStyle/>
          <a:p>
            <a:endParaRPr lang="ja-JP">
              <a:latin typeface="游ゴシック"/>
              <a:ea typeface="游ゴシック"/>
              <a:cs typeface="Calibri"/>
            </a:endParaRPr>
          </a:p>
        </p:txBody>
      </p:sp>
      <p:sp>
        <p:nvSpPr>
          <p:cNvPr id="4" name="スライド番号プレースホルダー 3">
            <a:extLst>
              <a:ext uri="{FF2B5EF4-FFF2-40B4-BE49-F238E27FC236}">
                <a16:creationId xmlns:a16="http://schemas.microsoft.com/office/drawing/2014/main" id="{86271875-B979-2975-E8C4-4127D3A41D2D}"/>
              </a:ext>
            </a:extLst>
          </p:cNvPr>
          <p:cNvSpPr>
            <a:spLocks noGrp="1"/>
          </p:cNvSpPr>
          <p:nvPr>
            <p:ph type="sldNum" sz="quarter" idx="5"/>
          </p:nvPr>
        </p:nvSpPr>
        <p:spPr/>
        <p:txBody>
          <a:bodyPr/>
          <a:lstStyle/>
          <a:p>
            <a:fld id="{EB7C1036-7F64-48B4-ABE7-8CE30E739AD5}" type="slidenum">
              <a:t>22</a:t>
            </a:fld>
            <a:endParaRPr kumimoji="1" lang="ja-JP" altLang="en-US"/>
          </a:p>
        </p:txBody>
      </p:sp>
    </p:spTree>
    <p:extLst>
      <p:ext uri="{BB962C8B-B14F-4D97-AF65-F5344CB8AC3E}">
        <p14:creationId xmlns:p14="http://schemas.microsoft.com/office/powerpoint/2010/main" val="55495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B7C1036-7F64-48B4-ABE7-8CE30E739AD5}" type="slidenum">
              <a:rPr lang="en-US" altLang="ja-JP"/>
              <a:t>23</a:t>
            </a:fld>
            <a:endParaRPr kumimoji="1" lang="ja-JP" altLang="en-US"/>
          </a:p>
        </p:txBody>
      </p:sp>
    </p:spTree>
    <p:extLst>
      <p:ext uri="{BB962C8B-B14F-4D97-AF65-F5344CB8AC3E}">
        <p14:creationId xmlns:p14="http://schemas.microsoft.com/office/powerpoint/2010/main" val="106901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2025/7/16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2025/7/16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2F3E2-42A8-3B55-064A-AC488C0417A6}"/>
              </a:ext>
            </a:extLst>
          </p:cNvPr>
          <p:cNvSpPr>
            <a:spLocks noGrp="1"/>
          </p:cNvSpPr>
          <p:nvPr>
            <p:ph idx="1"/>
          </p:nvPr>
        </p:nvSpPr>
        <p:spPr>
          <a:xfrm>
            <a:off x="838200" y="1353026"/>
            <a:ext cx="10515600" cy="4151948"/>
          </a:xfrm>
        </p:spPr>
        <p:txBody>
          <a:bodyPr>
            <a:normAutofit/>
          </a:bodyPr>
          <a:lstStyle/>
          <a:p>
            <a:pPr marL="0" indent="0" algn="ctr">
              <a:buNone/>
            </a:pPr>
            <a:r>
              <a:rPr lang="en-JP" sz="3200" dirty="0"/>
              <a:t>注意</a:t>
            </a:r>
          </a:p>
          <a:p>
            <a:pPr marL="0" indent="0" algn="ctr">
              <a:buNone/>
            </a:pPr>
            <a:r>
              <a:rPr lang="en-JP" sz="3200" dirty="0"/>
              <a:t>プレゼン用のスライドではないため</a:t>
            </a:r>
          </a:p>
          <a:p>
            <a:pPr marL="0" indent="0" algn="ctr">
              <a:buNone/>
            </a:pPr>
            <a:r>
              <a:rPr lang="en-JP" sz="3200" dirty="0"/>
              <a:t>過剰に文章が多くなっている点と</a:t>
            </a:r>
          </a:p>
          <a:p>
            <a:pPr marL="0" indent="0" algn="ctr">
              <a:buNone/>
            </a:pPr>
            <a:r>
              <a:rPr lang="en-JP" sz="3200" dirty="0"/>
              <a:t>フォントや文字の大きさが統一されていない点には</a:t>
            </a:r>
          </a:p>
          <a:p>
            <a:pPr marL="0" indent="0" algn="ctr">
              <a:buNone/>
            </a:pPr>
            <a:r>
              <a:rPr lang="en-JP" sz="3200" dirty="0"/>
              <a:t>目を瞑って下さい</a:t>
            </a:r>
          </a:p>
          <a:p>
            <a:pPr marL="0" indent="0" algn="ctr">
              <a:buNone/>
            </a:pPr>
            <a:r>
              <a:rPr lang="en-JP" sz="3200" dirty="0"/>
              <a:t>1種の参考程度に見て下さい</a:t>
            </a:r>
          </a:p>
          <a:p>
            <a:pPr marL="0" indent="0" algn="ctr">
              <a:buNone/>
            </a:pPr>
            <a:r>
              <a:rPr lang="en-JP" sz="3200" dirty="0"/>
              <a:t>また名前は偽名を使用しています</a:t>
            </a:r>
          </a:p>
        </p:txBody>
      </p:sp>
      <p:sp>
        <p:nvSpPr>
          <p:cNvPr id="4" name="Slide Number Placeholder 3">
            <a:extLst>
              <a:ext uri="{FF2B5EF4-FFF2-40B4-BE49-F238E27FC236}">
                <a16:creationId xmlns:a16="http://schemas.microsoft.com/office/drawing/2014/main" id="{651D527B-019E-D0CD-DA2D-5A2DBA74DDC1}"/>
              </a:ext>
            </a:extLst>
          </p:cNvPr>
          <p:cNvSpPr>
            <a:spLocks noGrp="1"/>
          </p:cNvSpPr>
          <p:nvPr>
            <p:ph type="sldNum" sz="quarter" idx="12"/>
          </p:nvPr>
        </p:nvSpPr>
        <p:spPr/>
        <p:txBody>
          <a:bodyPr/>
          <a:lstStyle/>
          <a:p>
            <a:fld id="{A99D720A-4AD5-4DCF-885F-DE5297996123}" type="slidenum">
              <a:rPr kumimoji="1" lang="ja-JP" altLang="en-US" smtClean="0"/>
              <a:t>1</a:t>
            </a:fld>
            <a:endParaRPr kumimoji="1" lang="ja-JP" altLang="en-US"/>
          </a:p>
        </p:txBody>
      </p:sp>
    </p:spTree>
    <p:extLst>
      <p:ext uri="{BB962C8B-B14F-4D97-AF65-F5344CB8AC3E}">
        <p14:creationId xmlns:p14="http://schemas.microsoft.com/office/powerpoint/2010/main" val="1183676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E6F40-0AD9-5B0A-5731-414E69FD1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9F849-2F85-BED9-C0FC-4184B3642B9B}"/>
              </a:ext>
            </a:extLst>
          </p:cNvPr>
          <p:cNvSpPr>
            <a:spLocks noGrp="1"/>
          </p:cNvSpPr>
          <p:nvPr>
            <p:ph type="title"/>
          </p:nvPr>
        </p:nvSpPr>
        <p:spPr/>
        <p:txBody>
          <a:bodyPr/>
          <a:lstStyle/>
          <a:p>
            <a:pPr algn="ctr"/>
            <a:r>
              <a:rPr lang="ja-JP" altLang="en-US">
                <a:ea typeface="ＭＳ Ｐゴシック"/>
              </a:rPr>
              <a:t>アルゴリズムの特徴-2</a:t>
            </a:r>
            <a:endParaRPr lang="ja-JP"/>
          </a:p>
        </p:txBody>
      </p:sp>
      <p:sp>
        <p:nvSpPr>
          <p:cNvPr id="3" name="Content Placeholder 2">
            <a:extLst>
              <a:ext uri="{FF2B5EF4-FFF2-40B4-BE49-F238E27FC236}">
                <a16:creationId xmlns:a16="http://schemas.microsoft.com/office/drawing/2014/main" id="{C75A5096-C353-A831-6951-0A1865D63724}"/>
              </a:ext>
            </a:extLst>
          </p:cNvPr>
          <p:cNvSpPr>
            <a:spLocks noGrp="1"/>
          </p:cNvSpPr>
          <p:nvPr>
            <p:ph idx="1"/>
          </p:nvPr>
        </p:nvSpPr>
        <p:spPr>
          <a:xfrm>
            <a:off x="838200" y="1433528"/>
            <a:ext cx="10515600" cy="2131921"/>
          </a:xfrm>
        </p:spPr>
        <p:txBody>
          <a:bodyPr vert="horz" lIns="91440" tIns="45720" rIns="91440" bIns="45720" rtlCol="0" anchor="t">
            <a:noAutofit/>
          </a:bodyPr>
          <a:lstStyle/>
          <a:p>
            <a:pPr marL="0" indent="0">
              <a:buNone/>
            </a:pPr>
            <a:r>
              <a:rPr lang="en-US">
                <a:latin typeface="MS PGothic"/>
                <a:ea typeface="MS PGothic"/>
              </a:rPr>
              <a:t>200回まではディフェンス型（1，2ドルを賭ける）</a:t>
            </a:r>
            <a:endParaRPr lang="ja-JP">
              <a:latin typeface="MS PGothic"/>
              <a:ea typeface="MS PGothic"/>
            </a:endParaRPr>
          </a:p>
          <a:p>
            <a:pPr marL="0" indent="0">
              <a:buNone/>
            </a:pPr>
            <a:r>
              <a:rPr lang="en-US">
                <a:latin typeface="MS PGothic"/>
                <a:ea typeface="MS PGothic"/>
              </a:rPr>
              <a:t>⇒</a:t>
            </a:r>
            <a:r>
              <a:rPr lang="en-US" err="1">
                <a:latin typeface="MS PGothic"/>
                <a:ea typeface="MS PGothic"/>
              </a:rPr>
              <a:t>自分がローリスクで、相手の賭け方を学ぶため</a:t>
            </a:r>
            <a:r>
              <a:rPr lang="en-US">
                <a:latin typeface="MS PGothic"/>
                <a:ea typeface="MS PGothic"/>
              </a:rPr>
              <a:t>。</a:t>
            </a:r>
          </a:p>
          <a:p>
            <a:pPr marL="0" indent="0">
              <a:buNone/>
            </a:pPr>
            <a:endParaRPr lang="en-US" altLang="ja-JP" sz="2000">
              <a:latin typeface="MS PGothic"/>
              <a:ea typeface="游ゴシック"/>
            </a:endParaRPr>
          </a:p>
          <a:p>
            <a:pPr marL="0" indent="0">
              <a:buNone/>
            </a:pPr>
            <a:r>
              <a:rPr lang="en-US">
                <a:latin typeface="MS PGothic"/>
                <a:ea typeface="MS PGothic"/>
              </a:rPr>
              <a:t>・相手のカードが2以上4以下のとき、2ドルを賭ける。</a:t>
            </a:r>
          </a:p>
          <a:p>
            <a:pPr marL="0" indent="0">
              <a:buNone/>
            </a:pPr>
            <a:r>
              <a:rPr lang="en-US">
                <a:latin typeface="MS PGothic"/>
                <a:ea typeface="MS PGothic"/>
              </a:rPr>
              <a:t>・相手のカードが5以上のとき、１ドルを賭ける。</a:t>
            </a:r>
          </a:p>
          <a:p>
            <a:pPr marL="0" indent="0">
              <a:buNone/>
            </a:pPr>
            <a:endParaRPr lang="en-US" altLang="ja-JP" sz="2000">
              <a:latin typeface="MS PGothic"/>
              <a:ea typeface="游ゴシック"/>
            </a:endParaRPr>
          </a:p>
          <a:p>
            <a:pPr marL="0" indent="0">
              <a:buNone/>
            </a:pPr>
            <a:endParaRPr lang="en-US" altLang="ja-JP" sz="2000">
              <a:latin typeface="MS PGothic"/>
              <a:ea typeface="游ゴシック"/>
            </a:endParaRPr>
          </a:p>
          <a:p>
            <a:endParaRPr lang="ja-JP" altLang="en-US">
              <a:latin typeface="MS PGothic"/>
              <a:ea typeface="MS PGothic"/>
            </a:endParaRPr>
          </a:p>
        </p:txBody>
      </p:sp>
      <p:pic>
        <p:nvPicPr>
          <p:cNvPr id="4" name="図 3" descr="グラフィカル ユーザー インターフェイス, テキスト, アプリケーション&#10;&#10;AI 生成コンテンツは間違っている可能性があります。">
            <a:extLst>
              <a:ext uri="{FF2B5EF4-FFF2-40B4-BE49-F238E27FC236}">
                <a16:creationId xmlns:a16="http://schemas.microsoft.com/office/drawing/2014/main" id="{2D0E3144-F4F0-3182-C9BB-B30730B8A60D}"/>
              </a:ext>
            </a:extLst>
          </p:cNvPr>
          <p:cNvPicPr>
            <a:picLocks noChangeAspect="1"/>
          </p:cNvPicPr>
          <p:nvPr/>
        </p:nvPicPr>
        <p:blipFill>
          <a:blip r:embed="rId2"/>
          <a:srcRect t="18828" r="-2901" b="-419"/>
          <a:stretch>
            <a:fillRect/>
          </a:stretch>
        </p:blipFill>
        <p:spPr>
          <a:xfrm>
            <a:off x="1683559" y="4045128"/>
            <a:ext cx="7875878" cy="2280536"/>
          </a:xfrm>
          <a:prstGeom prst="rect">
            <a:avLst/>
          </a:prstGeom>
        </p:spPr>
      </p:pic>
      <p:sp>
        <p:nvSpPr>
          <p:cNvPr id="5" name="スライド番号プレースホルダー 4">
            <a:extLst>
              <a:ext uri="{FF2B5EF4-FFF2-40B4-BE49-F238E27FC236}">
                <a16:creationId xmlns:a16="http://schemas.microsoft.com/office/drawing/2014/main" id="{1F33DC3E-8134-4C16-0317-EF571C9A867A}"/>
              </a:ext>
            </a:extLst>
          </p:cNvPr>
          <p:cNvSpPr>
            <a:spLocks noGrp="1"/>
          </p:cNvSpPr>
          <p:nvPr>
            <p:ph type="sldNum" sz="quarter" idx="12"/>
          </p:nvPr>
        </p:nvSpPr>
        <p:spPr/>
        <p:txBody>
          <a:bodyPr/>
          <a:lstStyle/>
          <a:p>
            <a:r>
              <a:rPr lang="ja-JP" altLang="en-US">
                <a:ea typeface="ＭＳ Ｐゴシック"/>
              </a:rPr>
              <a:t>9</a:t>
            </a:r>
          </a:p>
        </p:txBody>
      </p:sp>
      <p:sp>
        <p:nvSpPr>
          <p:cNvPr id="6" name="テキスト ボックス 5">
            <a:extLst>
              <a:ext uri="{FF2B5EF4-FFF2-40B4-BE49-F238E27FC236}">
                <a16:creationId xmlns:a16="http://schemas.microsoft.com/office/drawing/2014/main" id="{F9CF92A5-60E6-EEEA-7E1A-D6C89359C498}"/>
              </a:ext>
            </a:extLst>
          </p:cNvPr>
          <p:cNvSpPr txBox="1"/>
          <p:nvPr/>
        </p:nvSpPr>
        <p:spPr>
          <a:xfrm>
            <a:off x="4639949" y="6323589"/>
            <a:ext cx="1665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コード2</a:t>
            </a:r>
            <a:endParaRPr lang="ja-JP" altLang="en-US"/>
          </a:p>
        </p:txBody>
      </p:sp>
    </p:spTree>
    <p:extLst>
      <p:ext uri="{BB962C8B-B14F-4D97-AF65-F5344CB8AC3E}">
        <p14:creationId xmlns:p14="http://schemas.microsoft.com/office/powerpoint/2010/main" val="346788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50280-FE9E-DB05-36AB-5D62009D4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927D92-4A91-0B98-B029-985CDFA6AA9E}"/>
              </a:ext>
            </a:extLst>
          </p:cNvPr>
          <p:cNvSpPr>
            <a:spLocks noGrp="1"/>
          </p:cNvSpPr>
          <p:nvPr>
            <p:ph type="title"/>
          </p:nvPr>
        </p:nvSpPr>
        <p:spPr>
          <a:xfrm>
            <a:off x="838200" y="202368"/>
            <a:ext cx="10515600" cy="1325563"/>
          </a:xfrm>
        </p:spPr>
        <p:txBody>
          <a:bodyPr>
            <a:normAutofit/>
          </a:bodyPr>
          <a:lstStyle/>
          <a:p>
            <a:pPr algn="ctr"/>
            <a:r>
              <a:rPr lang="ja-JP" altLang="en-US">
                <a:latin typeface="MS PGothic"/>
                <a:ea typeface="MS PGothic"/>
              </a:rPr>
              <a:t>アルゴリズムの特徴-2</a:t>
            </a:r>
            <a:endParaRPr lang="ja-JP">
              <a:latin typeface="MS PGothic"/>
              <a:ea typeface="MS PGothic"/>
            </a:endParaRPr>
          </a:p>
        </p:txBody>
      </p:sp>
      <p:sp>
        <p:nvSpPr>
          <p:cNvPr id="3" name="Content Placeholder 2">
            <a:extLst>
              <a:ext uri="{FF2B5EF4-FFF2-40B4-BE49-F238E27FC236}">
                <a16:creationId xmlns:a16="http://schemas.microsoft.com/office/drawing/2014/main" id="{EA533D99-8874-C5B0-4F9D-1C4F2AA82D3D}"/>
              </a:ext>
            </a:extLst>
          </p:cNvPr>
          <p:cNvSpPr>
            <a:spLocks noGrp="1"/>
          </p:cNvSpPr>
          <p:nvPr>
            <p:ph idx="1"/>
          </p:nvPr>
        </p:nvSpPr>
        <p:spPr>
          <a:xfrm>
            <a:off x="838201" y="1530312"/>
            <a:ext cx="10502253" cy="4308246"/>
          </a:xfrm>
        </p:spPr>
        <p:txBody>
          <a:bodyPr vert="horz" lIns="91440" tIns="45720" rIns="91440" bIns="45720" rtlCol="0" anchor="t">
            <a:normAutofit/>
          </a:bodyPr>
          <a:lstStyle/>
          <a:p>
            <a:pPr algn="ctr">
              <a:buNone/>
            </a:pPr>
            <a:r>
              <a:rPr lang="ja-JP" altLang="en-US">
                <a:latin typeface="MS PGothic"/>
                <a:ea typeface="MS PGothic"/>
              </a:rPr>
              <a:t>～ディフェンス型で相手のカードが2,3,4のとき5ドルをかける理由～</a:t>
            </a:r>
            <a:endParaRPr lang="en-US">
              <a:latin typeface="MS PGothic"/>
              <a:ea typeface="MS PGothic"/>
            </a:endParaRPr>
          </a:p>
          <a:p>
            <a:pPr algn="ctr">
              <a:buNone/>
            </a:pPr>
            <a:endParaRPr lang="ja-JP" altLang="en-US" sz="3200">
              <a:latin typeface="MS PGothic"/>
              <a:ea typeface="MS PGothic"/>
            </a:endParaRPr>
          </a:p>
          <a:p>
            <a:pPr marL="0" indent="0">
              <a:buNone/>
            </a:pPr>
            <a:r>
              <a:rPr lang="en-US" altLang="ja-JP" sz="2000">
                <a:latin typeface="MS PGothic"/>
                <a:ea typeface="Meiryo UI"/>
              </a:rPr>
              <a:t>【</a:t>
            </a:r>
            <a:r>
              <a:rPr lang="ja-JP" sz="2000">
                <a:latin typeface="MS PGothic"/>
                <a:ea typeface="MS PGothic"/>
              </a:rPr>
              <a:t>相手が</a:t>
            </a:r>
            <a:r>
              <a:rPr lang="en-US" altLang="ja-JP" sz="2000">
                <a:latin typeface="MS PGothic"/>
                <a:ea typeface="Meiryo UI"/>
              </a:rPr>
              <a:t>2,3,4</a:t>
            </a:r>
            <a:r>
              <a:rPr lang="ja-JP" sz="2000">
                <a:latin typeface="MS PGothic"/>
                <a:ea typeface="MS PGothic"/>
              </a:rPr>
              <a:t>・・・kの時だけ</a:t>
            </a:r>
            <a:r>
              <a:rPr lang="en-US" altLang="ja-JP" sz="2000">
                <a:latin typeface="MS PGothic"/>
                <a:ea typeface="Meiryo UI"/>
              </a:rPr>
              <a:t>5</a:t>
            </a:r>
            <a:r>
              <a:rPr lang="ja-JP" sz="2000">
                <a:latin typeface="MS PGothic"/>
                <a:ea typeface="MS PGothic"/>
              </a:rPr>
              <a:t>ドルベット</a:t>
            </a:r>
            <a:r>
              <a:rPr lang="en-US" altLang="ja-JP" sz="2000">
                <a:latin typeface="MS PGothic"/>
                <a:ea typeface="Meiryo UI"/>
              </a:rPr>
              <a:t>】</a:t>
            </a:r>
            <a:endParaRPr lang="ja-JP" altLang="en-US" sz="2000">
              <a:latin typeface="MS PGothic"/>
              <a:ea typeface="MS PGothic"/>
            </a:endParaRPr>
          </a:p>
          <a:p>
            <a:pPr marL="0" indent="0">
              <a:buNone/>
            </a:pPr>
            <a:r>
              <a:rPr lang="ja-JP" sz="2000">
                <a:latin typeface="MS PGothic"/>
                <a:ea typeface="MS PGothic"/>
              </a:rPr>
              <a:t>自分が勝つ確率 p＝（自分の手札が相手より強い枚数</a:t>
            </a:r>
            <a:r>
              <a:rPr lang="ja-JP" altLang="en-US" sz="2000">
                <a:latin typeface="MS PGothic"/>
                <a:ea typeface="MS PGothic"/>
              </a:rPr>
              <a:t>）</a:t>
            </a:r>
            <a:r>
              <a:rPr lang="en-US" altLang="ja-JP" sz="2000">
                <a:latin typeface="MS PGothic"/>
                <a:ea typeface="Meiryo UI"/>
              </a:rPr>
              <a:t>/ 12</a:t>
            </a:r>
            <a:r>
              <a:rPr lang="ja-JP" sz="2000">
                <a:latin typeface="MS PGothic"/>
                <a:ea typeface="MS PGothic"/>
              </a:rPr>
              <a:t>であり、</a:t>
            </a:r>
            <a:endParaRPr lang="en-US" altLang="ja-JP" sz="2000">
              <a:latin typeface="MS PGothic"/>
              <a:ea typeface="MS PGothic"/>
            </a:endParaRPr>
          </a:p>
          <a:p>
            <a:pPr marL="0" indent="0">
              <a:buNone/>
            </a:pPr>
            <a:r>
              <a:rPr lang="ja-JP" sz="2000">
                <a:latin typeface="MS PGothic"/>
                <a:ea typeface="MS PGothic"/>
              </a:rPr>
              <a:t>得られる金額の期待値Eはp×</a:t>
            </a:r>
            <a:r>
              <a:rPr lang="en-US" altLang="ja-JP" sz="2000">
                <a:latin typeface="MS PGothic"/>
                <a:ea typeface="MS PGothic"/>
              </a:rPr>
              <a:t>2</a:t>
            </a:r>
            <a:r>
              <a:rPr lang="ja-JP" sz="2000">
                <a:latin typeface="MS PGothic"/>
                <a:ea typeface="MS PGothic"/>
              </a:rPr>
              <a:t>+(1-p)×(-</a:t>
            </a:r>
            <a:r>
              <a:rPr lang="en-US" altLang="ja-JP" sz="2000">
                <a:latin typeface="MS PGothic"/>
                <a:ea typeface="MS PGothic"/>
              </a:rPr>
              <a:t>2</a:t>
            </a:r>
            <a:r>
              <a:rPr lang="ja-JP" sz="2000">
                <a:latin typeface="MS PGothic"/>
                <a:ea typeface="MS PGothic"/>
              </a:rPr>
              <a:t>)である</a:t>
            </a:r>
          </a:p>
          <a:p>
            <a:pPr marL="0" indent="0">
              <a:buNone/>
            </a:pPr>
            <a:r>
              <a:rPr lang="ja-JP" sz="2000">
                <a:latin typeface="MS PGothic"/>
                <a:ea typeface="MS PGothic"/>
              </a:rPr>
              <a:t>実際に計算すると、期待値はk</a:t>
            </a:r>
            <a:r>
              <a:rPr lang="ja-JP" altLang="en-US" sz="2000">
                <a:latin typeface="MS PGothic"/>
                <a:ea typeface="MS PGothic"/>
              </a:rPr>
              <a:t> </a:t>
            </a:r>
            <a:r>
              <a:rPr lang="ja-JP" sz="2000">
                <a:latin typeface="MS PGothic"/>
                <a:ea typeface="MS PGothic"/>
              </a:rPr>
              <a:t>=</a:t>
            </a:r>
            <a:r>
              <a:rPr lang="ja-JP" altLang="en-US" sz="2000">
                <a:latin typeface="MS PGothic"/>
                <a:ea typeface="MS PGothic"/>
              </a:rPr>
              <a:t> </a:t>
            </a:r>
            <a:r>
              <a:rPr lang="ja-JP" sz="2000">
                <a:latin typeface="MS PGothic"/>
                <a:ea typeface="MS PGothic"/>
              </a:rPr>
              <a:t>2,</a:t>
            </a:r>
            <a:r>
              <a:rPr lang="ja-JP" altLang="en-US" sz="2000">
                <a:latin typeface="MS PGothic"/>
                <a:ea typeface="MS PGothic"/>
              </a:rPr>
              <a:t> </a:t>
            </a:r>
            <a:r>
              <a:rPr lang="ja-JP" sz="2000">
                <a:latin typeface="MS PGothic"/>
                <a:ea typeface="MS PGothic"/>
              </a:rPr>
              <a:t>3,</a:t>
            </a:r>
            <a:r>
              <a:rPr lang="ja-JP" altLang="en-US" sz="2000">
                <a:latin typeface="MS PGothic"/>
                <a:ea typeface="MS PGothic"/>
              </a:rPr>
              <a:t> </a:t>
            </a:r>
            <a:r>
              <a:rPr lang="ja-JP" sz="2000">
                <a:latin typeface="MS PGothic"/>
                <a:ea typeface="MS PGothic"/>
              </a:rPr>
              <a:t>4,</a:t>
            </a:r>
            <a:r>
              <a:rPr lang="ja-JP" altLang="en-US" sz="2000">
                <a:latin typeface="MS PGothic"/>
                <a:ea typeface="MS PGothic"/>
              </a:rPr>
              <a:t> </a:t>
            </a:r>
            <a:r>
              <a:rPr lang="ja-JP" sz="2000">
                <a:latin typeface="MS PGothic"/>
                <a:ea typeface="MS PGothic"/>
              </a:rPr>
              <a:t>5</a:t>
            </a:r>
            <a:r>
              <a:rPr lang="en-US" altLang="ja-JP" sz="2000">
                <a:latin typeface="MS PGothic"/>
                <a:ea typeface="MS PGothic"/>
              </a:rPr>
              <a:t>, 6, </a:t>
            </a:r>
            <a:r>
              <a:rPr lang="ja-JP" sz="2000">
                <a:latin typeface="MS PGothic"/>
                <a:ea typeface="MS PGothic"/>
              </a:rPr>
              <a:t>で正、それ以外は0以下となる</a:t>
            </a:r>
          </a:p>
          <a:p>
            <a:pPr marL="0" indent="0">
              <a:buNone/>
            </a:pPr>
            <a:endParaRPr lang="ja-JP" altLang="en-US" sz="2000">
              <a:latin typeface="MS PGothic"/>
              <a:ea typeface="MS PGothic"/>
            </a:endParaRPr>
          </a:p>
          <a:p>
            <a:pPr marL="0" indent="0">
              <a:buNone/>
            </a:pPr>
            <a:r>
              <a:rPr lang="ja-JP" altLang="en-US" sz="2000">
                <a:latin typeface="MS PGothic"/>
                <a:ea typeface="MS PGothic"/>
              </a:rPr>
              <a:t>しかし、実際に多くの対戦を通して勝率が良かったのはk = 2, 3, 4, 5 の時であったため、今回はこの賭け方を採用した</a:t>
            </a:r>
          </a:p>
        </p:txBody>
      </p:sp>
      <p:sp>
        <p:nvSpPr>
          <p:cNvPr id="4" name="スライド番号プレースホルダー 3">
            <a:extLst>
              <a:ext uri="{FF2B5EF4-FFF2-40B4-BE49-F238E27FC236}">
                <a16:creationId xmlns:a16="http://schemas.microsoft.com/office/drawing/2014/main" id="{DC1F3825-1277-E8DF-D81E-7B915C042D0A}"/>
              </a:ext>
            </a:extLst>
          </p:cNvPr>
          <p:cNvSpPr>
            <a:spLocks noGrp="1"/>
          </p:cNvSpPr>
          <p:nvPr>
            <p:ph type="sldNum" sz="quarter" idx="12"/>
          </p:nvPr>
        </p:nvSpPr>
        <p:spPr/>
        <p:txBody>
          <a:bodyPr/>
          <a:lstStyle/>
          <a:p>
            <a:fld id="{A99D720A-4AD5-4DCF-885F-DE5297996123}" type="slidenum">
              <a:rPr kumimoji="1" lang="ja-JP" altLang="en-US" smtClean="0"/>
              <a:t>11</a:t>
            </a:fld>
            <a:endParaRPr lang="ja-JP" altLang="en-US"/>
          </a:p>
        </p:txBody>
      </p:sp>
    </p:spTree>
    <p:extLst>
      <p:ext uri="{BB962C8B-B14F-4D97-AF65-F5344CB8AC3E}">
        <p14:creationId xmlns:p14="http://schemas.microsoft.com/office/powerpoint/2010/main" val="2602482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932C-2EF1-00F0-C780-A249EBF01C3F}"/>
              </a:ext>
            </a:extLst>
          </p:cNvPr>
          <p:cNvSpPr>
            <a:spLocks noGrp="1"/>
          </p:cNvSpPr>
          <p:nvPr>
            <p:ph type="title"/>
          </p:nvPr>
        </p:nvSpPr>
        <p:spPr>
          <a:xfrm>
            <a:off x="838200" y="45811"/>
            <a:ext cx="10515600" cy="1325563"/>
          </a:xfrm>
        </p:spPr>
        <p:txBody>
          <a:bodyPr/>
          <a:lstStyle/>
          <a:p>
            <a:pPr algn="ctr"/>
            <a:r>
              <a:rPr lang="ja-JP" altLang="en-US">
                <a:ea typeface="ＭＳ Ｐゴシック"/>
              </a:rPr>
              <a:t>アルゴリズム特徴-3</a:t>
            </a:r>
            <a:endParaRPr lang="ja-JP" altLang="en-US"/>
          </a:p>
        </p:txBody>
      </p:sp>
      <p:sp>
        <p:nvSpPr>
          <p:cNvPr id="3" name="Content Placeholder 2">
            <a:extLst>
              <a:ext uri="{FF2B5EF4-FFF2-40B4-BE49-F238E27FC236}">
                <a16:creationId xmlns:a16="http://schemas.microsoft.com/office/drawing/2014/main" id="{60022EC8-E374-FFE1-567D-38D1A018EDB9}"/>
              </a:ext>
            </a:extLst>
          </p:cNvPr>
          <p:cNvSpPr>
            <a:spLocks noGrp="1"/>
          </p:cNvSpPr>
          <p:nvPr>
            <p:ph idx="1"/>
          </p:nvPr>
        </p:nvSpPr>
        <p:spPr>
          <a:xfrm>
            <a:off x="838200" y="1194253"/>
            <a:ext cx="10515600" cy="5345566"/>
          </a:xfrm>
        </p:spPr>
        <p:txBody>
          <a:bodyPr vert="horz" lIns="91440" tIns="45720" rIns="91440" bIns="45720" rtlCol="0" anchor="t">
            <a:normAutofit/>
          </a:bodyPr>
          <a:lstStyle/>
          <a:p>
            <a:pPr marL="0" indent="0">
              <a:buNone/>
            </a:pPr>
            <a:r>
              <a:rPr lang="ja-JP">
                <a:latin typeface="MS PGothic"/>
                <a:ea typeface="MS PGothic"/>
              </a:rPr>
              <a:t>200回を超えたら途中で賭け方を変える</a:t>
            </a:r>
          </a:p>
          <a:p>
            <a:pPr marL="0" indent="0">
              <a:buNone/>
            </a:pPr>
            <a:r>
              <a:rPr lang="ja-JP">
                <a:latin typeface="MS PGothic"/>
                <a:ea typeface="MS PGothic"/>
              </a:rPr>
              <a:t>1.ディフェンス型（元の1，2ドルを賭ける方法）に変更</a:t>
            </a:r>
          </a:p>
          <a:p>
            <a:pPr marL="0" indent="0">
              <a:buNone/>
            </a:pPr>
            <a:r>
              <a:rPr lang="ja-JP">
                <a:latin typeface="MS PGothic"/>
                <a:ea typeface="MS PGothic"/>
              </a:rPr>
              <a:t>⇒相手の</a:t>
            </a:r>
            <a:r>
              <a:rPr lang="en-US">
                <a:latin typeface="MS PGothic"/>
                <a:ea typeface="MS PGothic"/>
              </a:rPr>
              <a:t>1</a:t>
            </a:r>
            <a:r>
              <a:rPr lang="ja-JP">
                <a:latin typeface="MS PGothic"/>
                <a:ea typeface="MS PGothic"/>
              </a:rPr>
              <a:t>ドルベットが</a:t>
            </a:r>
            <a:r>
              <a:rPr lang="en-US">
                <a:latin typeface="MS PGothic"/>
                <a:ea typeface="MS PGothic"/>
              </a:rPr>
              <a:t>40</a:t>
            </a:r>
            <a:r>
              <a:rPr lang="ja-JP">
                <a:latin typeface="MS PGothic"/>
                <a:ea typeface="MS PGothic"/>
              </a:rPr>
              <a:t>％を超えているかつ２ドルより</a:t>
            </a:r>
            <a:r>
              <a:rPr lang="en-US">
                <a:latin typeface="MS PGothic"/>
                <a:ea typeface="MS PGothic"/>
              </a:rPr>
              <a:t>5</a:t>
            </a:r>
            <a:r>
              <a:rPr lang="ja-JP">
                <a:latin typeface="MS PGothic"/>
                <a:ea typeface="MS PGothic"/>
              </a:rPr>
              <a:t>ドルベットのほうが多いとき(相手はパワー型)</a:t>
            </a:r>
          </a:p>
          <a:p>
            <a:pPr marL="0" indent="0">
              <a:buNone/>
            </a:pPr>
            <a:endParaRPr lang="ja-JP" altLang="en-US">
              <a:latin typeface="MS PGothic"/>
              <a:ea typeface="MS PGothic"/>
            </a:endParaRPr>
          </a:p>
          <a:p>
            <a:pPr marL="0" indent="0">
              <a:buNone/>
            </a:pPr>
            <a:r>
              <a:rPr lang="ja-JP">
                <a:latin typeface="MS PGothic"/>
                <a:ea typeface="MS PGothic"/>
              </a:rPr>
              <a:t>2.パワー型（1または5ドルを賭ける方法）に変更</a:t>
            </a:r>
          </a:p>
          <a:p>
            <a:pPr marL="0" indent="0">
              <a:buNone/>
            </a:pPr>
            <a:r>
              <a:rPr lang="ja-JP">
                <a:latin typeface="MS PGothic"/>
                <a:ea typeface="MS PGothic"/>
              </a:rPr>
              <a:t>⇒相手の</a:t>
            </a:r>
            <a:r>
              <a:rPr lang="en-US">
                <a:latin typeface="MS PGothic"/>
                <a:ea typeface="MS PGothic"/>
              </a:rPr>
              <a:t>1</a:t>
            </a:r>
            <a:r>
              <a:rPr lang="ja-JP">
                <a:latin typeface="MS PGothic"/>
                <a:ea typeface="MS PGothic"/>
              </a:rPr>
              <a:t>ドルベットが</a:t>
            </a:r>
            <a:r>
              <a:rPr lang="en-US">
                <a:latin typeface="MS PGothic"/>
                <a:ea typeface="MS PGothic"/>
              </a:rPr>
              <a:t>40</a:t>
            </a:r>
            <a:r>
              <a:rPr lang="ja-JP">
                <a:latin typeface="MS PGothic"/>
                <a:ea typeface="MS PGothic"/>
              </a:rPr>
              <a:t>％に満たないとき（相手はバランス型）</a:t>
            </a:r>
          </a:p>
          <a:p>
            <a:pPr marL="0" indent="0">
              <a:buNone/>
            </a:pPr>
            <a:endParaRPr lang="ja-JP" altLang="en-US">
              <a:latin typeface="MS PGothic"/>
              <a:ea typeface="MS PGothic"/>
            </a:endParaRPr>
          </a:p>
          <a:p>
            <a:pPr marL="0" indent="0">
              <a:buNone/>
            </a:pPr>
            <a:r>
              <a:rPr lang="ja-JP">
                <a:latin typeface="MS PGothic"/>
                <a:ea typeface="MS PGothic"/>
              </a:rPr>
              <a:t>3.バランス型（1から5ドルを賭ける方法）に変更</a:t>
            </a:r>
          </a:p>
          <a:p>
            <a:pPr marL="0" indent="0">
              <a:buNone/>
            </a:pPr>
            <a:r>
              <a:rPr lang="ja-JP">
                <a:latin typeface="MS PGothic"/>
                <a:ea typeface="MS PGothic"/>
              </a:rPr>
              <a:t>⇒相手の1ドルベットが40％を超えているか</a:t>
            </a:r>
            <a:r>
              <a:rPr lang="ja-JP">
                <a:ea typeface="ＭＳ Ｐゴシック"/>
              </a:rPr>
              <a:t>つ</a:t>
            </a:r>
            <a:r>
              <a:rPr lang="en-US" altLang="ja-JP">
                <a:ea typeface="meiryo ui"/>
              </a:rPr>
              <a:t>5</a:t>
            </a:r>
            <a:r>
              <a:rPr lang="ja-JP">
                <a:ea typeface="ＭＳ Ｐゴシック"/>
              </a:rPr>
              <a:t>ドルより</a:t>
            </a:r>
            <a:r>
              <a:rPr lang="en-US" altLang="ja-JP">
                <a:ea typeface="meiryo ui"/>
              </a:rPr>
              <a:t>2</a:t>
            </a:r>
            <a:r>
              <a:rPr lang="ja-JP">
                <a:ea typeface="ＭＳ Ｐゴシック"/>
              </a:rPr>
              <a:t>ドルベットのほうが多いとき（相手はディフェンス型）</a:t>
            </a:r>
            <a:endParaRPr lang="en-US" altLang="ja-JP">
              <a:ea typeface="meiryo ui"/>
            </a:endParaRPr>
          </a:p>
          <a:p>
            <a:pPr marL="0" indent="0">
              <a:buNone/>
            </a:pPr>
            <a:endParaRPr lang="ja-JP" altLang="en-US">
              <a:ea typeface="ＭＳ Ｐゴシック"/>
            </a:endParaRPr>
          </a:p>
          <a:p>
            <a:pPr marL="0" indent="0">
              <a:buNone/>
            </a:pPr>
            <a:endParaRPr lang="ja-JP" altLang="en-US"/>
          </a:p>
        </p:txBody>
      </p:sp>
      <p:sp>
        <p:nvSpPr>
          <p:cNvPr id="4" name="スライド番号プレースホルダー 3">
            <a:extLst>
              <a:ext uri="{FF2B5EF4-FFF2-40B4-BE49-F238E27FC236}">
                <a16:creationId xmlns:a16="http://schemas.microsoft.com/office/drawing/2014/main" id="{2A6E0A11-3D99-F502-ABCE-E0C24A309855}"/>
              </a:ext>
            </a:extLst>
          </p:cNvPr>
          <p:cNvSpPr>
            <a:spLocks noGrp="1"/>
          </p:cNvSpPr>
          <p:nvPr>
            <p:ph type="sldNum" sz="quarter" idx="12"/>
          </p:nvPr>
        </p:nvSpPr>
        <p:spPr/>
        <p:txBody>
          <a:bodyPr/>
          <a:lstStyle/>
          <a:p>
            <a:fld id="{A99D720A-4AD5-4DCF-885F-DE5297996123}" type="slidenum">
              <a:rPr kumimoji="1" lang="ja-JP" altLang="en-US" smtClean="0"/>
              <a:t>12</a:t>
            </a:fld>
            <a:endParaRPr lang="ja-JP" altLang="en-US"/>
          </a:p>
        </p:txBody>
      </p:sp>
    </p:spTree>
    <p:extLst>
      <p:ext uri="{BB962C8B-B14F-4D97-AF65-F5344CB8AC3E}">
        <p14:creationId xmlns:p14="http://schemas.microsoft.com/office/powerpoint/2010/main" val="7712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64273-02E2-A304-B4BA-5BFF2AD04713}"/>
              </a:ext>
            </a:extLst>
          </p:cNvPr>
          <p:cNvSpPr>
            <a:spLocks noGrp="1"/>
          </p:cNvSpPr>
          <p:nvPr>
            <p:ph type="title"/>
          </p:nvPr>
        </p:nvSpPr>
        <p:spPr/>
        <p:txBody>
          <a:bodyPr/>
          <a:lstStyle/>
          <a:p>
            <a:pPr algn="ctr"/>
            <a:r>
              <a:rPr lang="ja-JP" altLang="en-US">
                <a:ea typeface="ＭＳ Ｐゴシック"/>
              </a:rPr>
              <a:t>アルゴリズム特徴-3</a:t>
            </a:r>
            <a:endParaRPr lang="ja-JP" altLang="en-US"/>
          </a:p>
        </p:txBody>
      </p:sp>
      <p:pic>
        <p:nvPicPr>
          <p:cNvPr id="7" name="コンテンツ プレースホルダー 6" descr="グラフィカル ユーザー インターフェイス, テキスト, アプリケーション&#10;&#10;AI 生成コンテンツは間違っている可能性があります。">
            <a:extLst>
              <a:ext uri="{FF2B5EF4-FFF2-40B4-BE49-F238E27FC236}">
                <a16:creationId xmlns:a16="http://schemas.microsoft.com/office/drawing/2014/main" id="{489C60A1-14AE-A038-0C7F-C40CF63CA136}"/>
              </a:ext>
            </a:extLst>
          </p:cNvPr>
          <p:cNvPicPr>
            <a:picLocks noGrp="1" noChangeAspect="1"/>
          </p:cNvPicPr>
          <p:nvPr>
            <p:ph idx="1"/>
          </p:nvPr>
        </p:nvPicPr>
        <p:blipFill>
          <a:blip r:embed="rId2"/>
          <a:stretch>
            <a:fillRect/>
          </a:stretch>
        </p:blipFill>
        <p:spPr>
          <a:xfrm>
            <a:off x="1597426" y="1473286"/>
            <a:ext cx="9063730" cy="5063415"/>
          </a:xfrm>
          <a:prstGeom prst="rect">
            <a:avLst/>
          </a:prstGeom>
        </p:spPr>
      </p:pic>
      <p:sp>
        <p:nvSpPr>
          <p:cNvPr id="3" name="スライド番号プレースホルダー 2">
            <a:extLst>
              <a:ext uri="{FF2B5EF4-FFF2-40B4-BE49-F238E27FC236}">
                <a16:creationId xmlns:a16="http://schemas.microsoft.com/office/drawing/2014/main" id="{56ED38E8-026E-C674-8CEC-6783658E772A}"/>
              </a:ext>
            </a:extLst>
          </p:cNvPr>
          <p:cNvSpPr>
            <a:spLocks noGrp="1"/>
          </p:cNvSpPr>
          <p:nvPr>
            <p:ph type="sldNum" sz="quarter" idx="12"/>
          </p:nvPr>
        </p:nvSpPr>
        <p:spPr/>
        <p:txBody>
          <a:bodyPr/>
          <a:lstStyle/>
          <a:p>
            <a:fld id="{A99D720A-4AD5-4DCF-885F-DE5297996123}" type="slidenum">
              <a:rPr kumimoji="1" lang="ja-JP" altLang="en-US" smtClean="0"/>
              <a:t>13</a:t>
            </a:fld>
            <a:endParaRPr lang="ja-JP" altLang="en-US"/>
          </a:p>
        </p:txBody>
      </p:sp>
      <p:sp>
        <p:nvSpPr>
          <p:cNvPr id="4" name="テキスト ボックス 3">
            <a:extLst>
              <a:ext uri="{FF2B5EF4-FFF2-40B4-BE49-F238E27FC236}">
                <a16:creationId xmlns:a16="http://schemas.microsoft.com/office/drawing/2014/main" id="{3D6C7AF3-66AA-0283-F987-00A6AB782930}"/>
              </a:ext>
            </a:extLst>
          </p:cNvPr>
          <p:cNvSpPr txBox="1"/>
          <p:nvPr/>
        </p:nvSpPr>
        <p:spPr>
          <a:xfrm>
            <a:off x="5106120" y="6486367"/>
            <a:ext cx="2042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コード3</a:t>
            </a:r>
            <a:endParaRPr lang="ja-JP" altLang="en-US"/>
          </a:p>
        </p:txBody>
      </p:sp>
    </p:spTree>
    <p:extLst>
      <p:ext uri="{BB962C8B-B14F-4D97-AF65-F5344CB8AC3E}">
        <p14:creationId xmlns:p14="http://schemas.microsoft.com/office/powerpoint/2010/main" val="24535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F394D-E2D6-51F2-F23A-8F6A0B59E4D3}"/>
              </a:ext>
            </a:extLst>
          </p:cNvPr>
          <p:cNvSpPr>
            <a:spLocks noGrp="1"/>
          </p:cNvSpPr>
          <p:nvPr>
            <p:ph type="title"/>
          </p:nvPr>
        </p:nvSpPr>
        <p:spPr/>
        <p:txBody>
          <a:bodyPr/>
          <a:lstStyle/>
          <a:p>
            <a:pPr algn="ctr"/>
            <a:r>
              <a:rPr lang="ja-JP" altLang="en-US">
                <a:ea typeface="ＭＳ Ｐゴシック"/>
              </a:rPr>
              <a:t>アルゴリズムの特徴-4</a:t>
            </a:r>
            <a:endParaRPr lang="ja-JP" altLang="en-US"/>
          </a:p>
        </p:txBody>
      </p:sp>
      <p:sp>
        <p:nvSpPr>
          <p:cNvPr id="3" name="Content Placeholder 2">
            <a:extLst>
              <a:ext uri="{FF2B5EF4-FFF2-40B4-BE49-F238E27FC236}">
                <a16:creationId xmlns:a16="http://schemas.microsoft.com/office/drawing/2014/main" id="{58BF5F5E-55A0-A506-C551-ACE8A38565A9}"/>
              </a:ext>
            </a:extLst>
          </p:cNvPr>
          <p:cNvSpPr>
            <a:spLocks noGrp="1"/>
          </p:cNvSpPr>
          <p:nvPr>
            <p:ph idx="1"/>
          </p:nvPr>
        </p:nvSpPr>
        <p:spPr>
          <a:xfrm>
            <a:off x="838200" y="1551897"/>
            <a:ext cx="10515600" cy="4351338"/>
          </a:xfrm>
        </p:spPr>
        <p:txBody>
          <a:bodyPr vert="horz" lIns="91440" tIns="45720" rIns="91440" bIns="45720" rtlCol="0" anchor="t">
            <a:normAutofit/>
          </a:bodyPr>
          <a:lstStyle/>
          <a:p>
            <a:pPr marL="0" indent="0" algn="ctr">
              <a:buNone/>
            </a:pPr>
            <a:r>
              <a:rPr lang="ja-JP" altLang="en-US">
                <a:latin typeface="MS PGothic"/>
                <a:ea typeface="MS PGothic"/>
              </a:rPr>
              <a:t>～パワー型～</a:t>
            </a:r>
          </a:p>
          <a:p>
            <a:pPr marL="0" indent="0">
              <a:buNone/>
            </a:pPr>
            <a:r>
              <a:rPr lang="ja-JP">
                <a:latin typeface="MS PGothic"/>
                <a:ea typeface="MS PGothic"/>
              </a:rPr>
              <a:t>相手のカードが</a:t>
            </a:r>
            <a:r>
              <a:rPr lang="en-US">
                <a:latin typeface="MS PGothic"/>
                <a:ea typeface="MS PGothic"/>
              </a:rPr>
              <a:t>2,3,4,5</a:t>
            </a:r>
            <a:r>
              <a:rPr lang="ja-JP">
                <a:latin typeface="MS PGothic"/>
                <a:ea typeface="MS PGothic"/>
              </a:rPr>
              <a:t>の時、相手の賭け金に関係なく</a:t>
            </a:r>
            <a:r>
              <a:rPr lang="en-US">
                <a:latin typeface="MS PGothic"/>
                <a:ea typeface="MS PGothic"/>
              </a:rPr>
              <a:t>5</a:t>
            </a:r>
            <a:r>
              <a:rPr lang="ja-JP">
                <a:latin typeface="MS PGothic"/>
                <a:ea typeface="MS PGothic"/>
              </a:rPr>
              <a:t>ドル賭け</a:t>
            </a:r>
            <a:r>
              <a:rPr lang="ja-JP" altLang="en-US">
                <a:latin typeface="MS PGothic"/>
                <a:ea typeface="MS PGothic"/>
              </a:rPr>
              <a:t>、</a:t>
            </a:r>
            <a:r>
              <a:rPr lang="ja-JP">
                <a:latin typeface="MS PGothic"/>
                <a:ea typeface="MS PGothic"/>
              </a:rPr>
              <a:t>それ以外では1ドル賭ける。</a:t>
            </a:r>
            <a:endParaRPr lang="en-US" altLang="ja-JP">
              <a:latin typeface="MS PGothic"/>
              <a:ea typeface="MS PGothic"/>
            </a:endParaRPr>
          </a:p>
          <a:p>
            <a:pPr marL="0" indent="0">
              <a:lnSpc>
                <a:spcPct val="100000"/>
              </a:lnSpc>
              <a:spcBef>
                <a:spcPts val="0"/>
              </a:spcBef>
              <a:buNone/>
            </a:pPr>
            <a:r>
              <a:rPr lang="ja-JP" sz="2000">
                <a:latin typeface="游ゴシック"/>
                <a:ea typeface="游ゴシック"/>
              </a:rPr>
              <a:t>　</a:t>
            </a:r>
          </a:p>
        </p:txBody>
      </p:sp>
      <p:pic>
        <p:nvPicPr>
          <p:cNvPr id="4" name="図 3" descr="グラフィカル ユーザー インターフェイス, テキスト, アプリケーション, メール&#10;&#10;AI 生成コンテンツは間違っている可能性があります。">
            <a:extLst>
              <a:ext uri="{FF2B5EF4-FFF2-40B4-BE49-F238E27FC236}">
                <a16:creationId xmlns:a16="http://schemas.microsoft.com/office/drawing/2014/main" id="{E69D8817-6AED-585F-CCDB-B2FBAF2088ED}"/>
              </a:ext>
            </a:extLst>
          </p:cNvPr>
          <p:cNvPicPr>
            <a:picLocks noChangeAspect="1"/>
          </p:cNvPicPr>
          <p:nvPr/>
        </p:nvPicPr>
        <p:blipFill>
          <a:blip r:embed="rId2"/>
          <a:stretch>
            <a:fillRect/>
          </a:stretch>
        </p:blipFill>
        <p:spPr>
          <a:xfrm>
            <a:off x="835010" y="2971599"/>
            <a:ext cx="9828163" cy="3377099"/>
          </a:xfrm>
          <a:prstGeom prst="rect">
            <a:avLst/>
          </a:prstGeom>
        </p:spPr>
      </p:pic>
      <p:sp>
        <p:nvSpPr>
          <p:cNvPr id="6" name="スライド番号プレースホルダー 5">
            <a:extLst>
              <a:ext uri="{FF2B5EF4-FFF2-40B4-BE49-F238E27FC236}">
                <a16:creationId xmlns:a16="http://schemas.microsoft.com/office/drawing/2014/main" id="{62F4AB0C-164B-150C-9534-83CA1ABF4957}"/>
              </a:ext>
            </a:extLst>
          </p:cNvPr>
          <p:cNvSpPr>
            <a:spLocks noGrp="1"/>
          </p:cNvSpPr>
          <p:nvPr>
            <p:ph type="sldNum" sz="quarter" idx="12"/>
          </p:nvPr>
        </p:nvSpPr>
        <p:spPr/>
        <p:txBody>
          <a:bodyPr/>
          <a:lstStyle/>
          <a:p>
            <a:fld id="{A99D720A-4AD5-4DCF-885F-DE5297996123}" type="slidenum">
              <a:rPr kumimoji="1" lang="ja-JP" altLang="en-US" smtClean="0"/>
              <a:t>14</a:t>
            </a:fld>
            <a:endParaRPr lang="ja-JP" altLang="en-US"/>
          </a:p>
        </p:txBody>
      </p:sp>
      <p:sp>
        <p:nvSpPr>
          <p:cNvPr id="5" name="テキスト ボックス 4">
            <a:extLst>
              <a:ext uri="{FF2B5EF4-FFF2-40B4-BE49-F238E27FC236}">
                <a16:creationId xmlns:a16="http://schemas.microsoft.com/office/drawing/2014/main" id="{2AFD683E-C361-FF2B-B028-27DF04765D95}"/>
              </a:ext>
            </a:extLst>
          </p:cNvPr>
          <p:cNvSpPr txBox="1"/>
          <p:nvPr/>
        </p:nvSpPr>
        <p:spPr>
          <a:xfrm>
            <a:off x="4859851" y="6359270"/>
            <a:ext cx="13320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コード4</a:t>
            </a:r>
            <a:endParaRPr lang="ja-JP" altLang="en-US"/>
          </a:p>
        </p:txBody>
      </p:sp>
    </p:spTree>
    <p:extLst>
      <p:ext uri="{BB962C8B-B14F-4D97-AF65-F5344CB8AC3E}">
        <p14:creationId xmlns:p14="http://schemas.microsoft.com/office/powerpoint/2010/main" val="142796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D418-2174-20B8-D7B0-B82F775DD027}"/>
              </a:ext>
            </a:extLst>
          </p:cNvPr>
          <p:cNvSpPr>
            <a:spLocks noGrp="1"/>
          </p:cNvSpPr>
          <p:nvPr>
            <p:ph type="title"/>
          </p:nvPr>
        </p:nvSpPr>
        <p:spPr>
          <a:xfrm>
            <a:off x="838200" y="202368"/>
            <a:ext cx="10515600" cy="1325563"/>
          </a:xfrm>
        </p:spPr>
        <p:txBody>
          <a:bodyPr>
            <a:normAutofit/>
          </a:bodyPr>
          <a:lstStyle/>
          <a:p>
            <a:pPr algn="ctr"/>
            <a:r>
              <a:rPr lang="ja-JP" altLang="en-US">
                <a:latin typeface="MS PGothic"/>
                <a:ea typeface="MS PGothic"/>
              </a:rPr>
              <a:t>アルゴリズムの特徴-4</a:t>
            </a:r>
            <a:endParaRPr lang="ja-JP">
              <a:latin typeface="MS PGothic"/>
              <a:ea typeface="MS PGothic"/>
            </a:endParaRPr>
          </a:p>
        </p:txBody>
      </p:sp>
      <p:sp>
        <p:nvSpPr>
          <p:cNvPr id="3" name="Content Placeholder 2">
            <a:extLst>
              <a:ext uri="{FF2B5EF4-FFF2-40B4-BE49-F238E27FC236}">
                <a16:creationId xmlns:a16="http://schemas.microsoft.com/office/drawing/2014/main" id="{79B3F4C7-45C5-82CD-0A2E-4A8D8CFFD26B}"/>
              </a:ext>
            </a:extLst>
          </p:cNvPr>
          <p:cNvSpPr>
            <a:spLocks noGrp="1"/>
          </p:cNvSpPr>
          <p:nvPr>
            <p:ph idx="1"/>
          </p:nvPr>
        </p:nvSpPr>
        <p:spPr>
          <a:xfrm>
            <a:off x="838201" y="1530312"/>
            <a:ext cx="10502253" cy="4308246"/>
          </a:xfrm>
        </p:spPr>
        <p:txBody>
          <a:bodyPr vert="horz" lIns="91440" tIns="45720" rIns="91440" bIns="45720" rtlCol="0" anchor="t">
            <a:normAutofit/>
          </a:bodyPr>
          <a:lstStyle/>
          <a:p>
            <a:pPr algn="ctr">
              <a:buNone/>
            </a:pPr>
            <a:r>
              <a:rPr lang="ja-JP" altLang="en-US">
                <a:latin typeface="MS PGothic"/>
                <a:ea typeface="MS PGothic"/>
              </a:rPr>
              <a:t>～パワー型で相手のカードが2,3,4,5のとき5ドルをかける理由～</a:t>
            </a:r>
            <a:endParaRPr lang="en-US">
              <a:latin typeface="MS PGothic"/>
              <a:ea typeface="MS PGothic"/>
            </a:endParaRPr>
          </a:p>
          <a:p>
            <a:pPr algn="ctr">
              <a:buNone/>
            </a:pPr>
            <a:endParaRPr lang="ja-JP" altLang="en-US" sz="3200">
              <a:latin typeface="MS PGothic"/>
              <a:ea typeface="MS PGothic"/>
            </a:endParaRPr>
          </a:p>
          <a:p>
            <a:pPr marL="0" indent="0">
              <a:buNone/>
            </a:pPr>
            <a:r>
              <a:rPr lang="en-US" altLang="ja-JP" sz="2000">
                <a:latin typeface="MS PGothic"/>
                <a:ea typeface="Meiryo UI"/>
              </a:rPr>
              <a:t>【</a:t>
            </a:r>
            <a:r>
              <a:rPr lang="ja-JP" sz="2000">
                <a:latin typeface="MS PGothic"/>
                <a:ea typeface="MS PGothic"/>
              </a:rPr>
              <a:t>相手が</a:t>
            </a:r>
            <a:r>
              <a:rPr lang="en-US" altLang="ja-JP" sz="2000">
                <a:latin typeface="MS PGothic"/>
                <a:ea typeface="Meiryo UI"/>
              </a:rPr>
              <a:t>2,3,4</a:t>
            </a:r>
            <a:r>
              <a:rPr lang="ja-JP" sz="2000">
                <a:latin typeface="MS PGothic"/>
                <a:ea typeface="MS PGothic"/>
              </a:rPr>
              <a:t>・・・kの時だけ</a:t>
            </a:r>
            <a:r>
              <a:rPr lang="en-US" altLang="ja-JP" sz="2000">
                <a:latin typeface="MS PGothic"/>
                <a:ea typeface="Meiryo UI"/>
              </a:rPr>
              <a:t>5</a:t>
            </a:r>
            <a:r>
              <a:rPr lang="ja-JP" sz="2000">
                <a:latin typeface="MS PGothic"/>
                <a:ea typeface="MS PGothic"/>
              </a:rPr>
              <a:t>ドルベット</a:t>
            </a:r>
            <a:r>
              <a:rPr lang="en-US" altLang="ja-JP" sz="2000">
                <a:latin typeface="MS PGothic"/>
                <a:ea typeface="Meiryo UI"/>
              </a:rPr>
              <a:t>】</a:t>
            </a:r>
            <a:endParaRPr lang="ja-JP" altLang="en-US" sz="2000">
              <a:latin typeface="MS PGothic"/>
              <a:ea typeface="MS PGothic"/>
            </a:endParaRPr>
          </a:p>
          <a:p>
            <a:pPr marL="0" indent="0">
              <a:buNone/>
            </a:pPr>
            <a:r>
              <a:rPr lang="ja-JP" sz="2000">
                <a:latin typeface="MS PGothic"/>
                <a:ea typeface="MS PGothic"/>
              </a:rPr>
              <a:t>自分が勝つ確率 p＝（自分の手札が相手より強い枚数</a:t>
            </a:r>
            <a:r>
              <a:rPr lang="ja-JP" altLang="en-US" sz="2000">
                <a:latin typeface="MS PGothic"/>
                <a:ea typeface="MS PGothic"/>
              </a:rPr>
              <a:t>）</a:t>
            </a:r>
            <a:r>
              <a:rPr lang="en-US" altLang="ja-JP" sz="2000">
                <a:latin typeface="MS PGothic"/>
                <a:ea typeface="Meiryo UI"/>
              </a:rPr>
              <a:t>/ 12</a:t>
            </a:r>
            <a:r>
              <a:rPr lang="ja-JP" sz="2000">
                <a:latin typeface="MS PGothic"/>
                <a:ea typeface="MS PGothic"/>
              </a:rPr>
              <a:t>であり、</a:t>
            </a:r>
            <a:endParaRPr lang="en-US" altLang="ja-JP" sz="2000">
              <a:latin typeface="MS PGothic"/>
              <a:ea typeface="MS PGothic"/>
            </a:endParaRPr>
          </a:p>
          <a:p>
            <a:pPr marL="0" indent="0">
              <a:buNone/>
            </a:pPr>
            <a:r>
              <a:rPr lang="ja-JP" sz="2000">
                <a:latin typeface="MS PGothic"/>
                <a:ea typeface="MS PGothic"/>
              </a:rPr>
              <a:t>得られる金額の期待値Eはp×5+(1-p)×(-5)である</a:t>
            </a:r>
          </a:p>
          <a:p>
            <a:pPr marL="0" indent="0">
              <a:buNone/>
            </a:pPr>
            <a:r>
              <a:rPr lang="ja-JP" sz="2000">
                <a:latin typeface="MS PGothic"/>
                <a:ea typeface="MS PGothic"/>
              </a:rPr>
              <a:t>実際に計算すると、期待値はk=2,3,4,5で正、それ以外は0以下となる</a:t>
            </a:r>
          </a:p>
          <a:p>
            <a:pPr marL="0" indent="0">
              <a:buNone/>
            </a:pPr>
            <a:r>
              <a:rPr lang="ja-JP" sz="2000">
                <a:latin typeface="MS PGothic"/>
                <a:ea typeface="MS PGothic"/>
              </a:rPr>
              <a:t>この結果とリスク管理を考えると2, 3, 4, 5の時に5ドルかけるべきだとわかる</a:t>
            </a:r>
          </a:p>
        </p:txBody>
      </p:sp>
      <p:sp>
        <p:nvSpPr>
          <p:cNvPr id="4" name="スライド番号プレースホルダー 3">
            <a:extLst>
              <a:ext uri="{FF2B5EF4-FFF2-40B4-BE49-F238E27FC236}">
                <a16:creationId xmlns:a16="http://schemas.microsoft.com/office/drawing/2014/main" id="{447229EA-6542-DA76-BA55-89C5EAB35109}"/>
              </a:ext>
            </a:extLst>
          </p:cNvPr>
          <p:cNvSpPr>
            <a:spLocks noGrp="1"/>
          </p:cNvSpPr>
          <p:nvPr>
            <p:ph type="sldNum" sz="quarter" idx="12"/>
          </p:nvPr>
        </p:nvSpPr>
        <p:spPr/>
        <p:txBody>
          <a:bodyPr/>
          <a:lstStyle/>
          <a:p>
            <a:fld id="{A99D720A-4AD5-4DCF-885F-DE5297996123}" type="slidenum">
              <a:rPr kumimoji="1" lang="ja-JP" altLang="en-US" smtClean="0"/>
              <a:t>15</a:t>
            </a:fld>
            <a:endParaRPr lang="ja-JP" altLang="en-US"/>
          </a:p>
        </p:txBody>
      </p:sp>
    </p:spTree>
    <p:extLst>
      <p:ext uri="{BB962C8B-B14F-4D97-AF65-F5344CB8AC3E}">
        <p14:creationId xmlns:p14="http://schemas.microsoft.com/office/powerpoint/2010/main" val="1877744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AFA35-72B2-69A0-118B-B7B49F0080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EF374-EA28-60D4-473D-11524FC7A422}"/>
              </a:ext>
            </a:extLst>
          </p:cNvPr>
          <p:cNvSpPr>
            <a:spLocks noGrp="1"/>
          </p:cNvSpPr>
          <p:nvPr>
            <p:ph type="title"/>
          </p:nvPr>
        </p:nvSpPr>
        <p:spPr/>
        <p:txBody>
          <a:bodyPr/>
          <a:lstStyle/>
          <a:p>
            <a:pPr algn="ctr"/>
            <a:r>
              <a:rPr lang="ja-JP" altLang="en-US">
                <a:ea typeface="ＭＳ Ｐゴシック"/>
              </a:rPr>
              <a:t>アルゴリズム特徴-5</a:t>
            </a:r>
            <a:endParaRPr lang="ja-JP" altLang="en-US"/>
          </a:p>
        </p:txBody>
      </p:sp>
      <p:sp>
        <p:nvSpPr>
          <p:cNvPr id="3" name="Content Placeholder 2">
            <a:extLst>
              <a:ext uri="{FF2B5EF4-FFF2-40B4-BE49-F238E27FC236}">
                <a16:creationId xmlns:a16="http://schemas.microsoft.com/office/drawing/2014/main" id="{73696D87-992D-A629-BAE2-CB3308B80104}"/>
              </a:ext>
            </a:extLst>
          </p:cNvPr>
          <p:cNvSpPr>
            <a:spLocks noGrp="1"/>
          </p:cNvSpPr>
          <p:nvPr>
            <p:ph idx="1"/>
          </p:nvPr>
        </p:nvSpPr>
        <p:spPr/>
        <p:txBody>
          <a:bodyPr vert="horz" lIns="91440" tIns="45720" rIns="91440" bIns="45720" rtlCol="0" anchor="t">
            <a:normAutofit/>
          </a:bodyPr>
          <a:lstStyle/>
          <a:p>
            <a:pPr marL="0" indent="0">
              <a:buNone/>
            </a:pPr>
            <a:endParaRPr lang="ja-JP" altLang="en-US">
              <a:ea typeface="ＭＳ Ｐゴシック"/>
            </a:endParaRPr>
          </a:p>
          <a:p>
            <a:pPr marL="0" indent="0">
              <a:buNone/>
            </a:pPr>
            <a:endParaRPr lang="ja-JP" altLang="en-US">
              <a:ea typeface="ＭＳ Ｐゴシック"/>
            </a:endParaRPr>
          </a:p>
        </p:txBody>
      </p:sp>
      <p:sp>
        <p:nvSpPr>
          <p:cNvPr id="4" name="テキスト ボックス 3">
            <a:extLst>
              <a:ext uri="{FF2B5EF4-FFF2-40B4-BE49-F238E27FC236}">
                <a16:creationId xmlns:a16="http://schemas.microsoft.com/office/drawing/2014/main" id="{30A9FFE4-4585-EC84-2C95-FB79323325A1}"/>
              </a:ext>
            </a:extLst>
          </p:cNvPr>
          <p:cNvSpPr txBox="1"/>
          <p:nvPr/>
        </p:nvSpPr>
        <p:spPr>
          <a:xfrm>
            <a:off x="313613" y="2033821"/>
            <a:ext cx="5475204"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800">
                <a:ea typeface="ＭＳ Ｐゴシック"/>
              </a:rPr>
              <a:t>～バランス型～</a:t>
            </a:r>
          </a:p>
          <a:p>
            <a:endParaRPr lang="ja-JP" altLang="en-US" sz="2800">
              <a:ea typeface="ＭＳ Ｐゴシック"/>
            </a:endParaRPr>
          </a:p>
          <a:p>
            <a:r>
              <a:rPr lang="ja-JP" altLang="en-US" sz="2800">
                <a:ea typeface="ＭＳ Ｐゴシック"/>
              </a:rPr>
              <a:t>相手のカードが2，3の時5ドル</a:t>
            </a:r>
            <a:endParaRPr lang="ja-JP" sz="2800">
              <a:ea typeface="ＭＳ Ｐゴシック"/>
            </a:endParaRPr>
          </a:p>
          <a:p>
            <a:r>
              <a:rPr lang="ja-JP" altLang="en-US" sz="2800">
                <a:ea typeface="ＭＳ Ｐゴシック"/>
              </a:rPr>
              <a:t>相手のカードが4，5の時4ドル</a:t>
            </a:r>
          </a:p>
          <a:p>
            <a:r>
              <a:rPr lang="ja-JP" altLang="en-US" sz="2800">
                <a:ea typeface="ＭＳ Ｐゴシック"/>
              </a:rPr>
              <a:t>相手のカードが6，7，8の時3ドル</a:t>
            </a:r>
          </a:p>
          <a:p>
            <a:r>
              <a:rPr lang="ja-JP" altLang="en-US" sz="2800">
                <a:ea typeface="ＭＳ Ｐゴシック"/>
              </a:rPr>
              <a:t>相手のカードが9，10，11の時2ドル</a:t>
            </a:r>
          </a:p>
          <a:p>
            <a:r>
              <a:rPr lang="ja-JP" altLang="en-US" sz="2800">
                <a:ea typeface="ＭＳ Ｐゴシック"/>
              </a:rPr>
              <a:t>それ以外の時は1ドル　賭ける</a:t>
            </a:r>
          </a:p>
          <a:p>
            <a:endParaRPr lang="ja-JP" altLang="en-US">
              <a:ea typeface="ＭＳ Ｐゴシック"/>
            </a:endParaRPr>
          </a:p>
        </p:txBody>
      </p:sp>
      <p:pic>
        <p:nvPicPr>
          <p:cNvPr id="6" name="図 5" descr="グラフィカル ユーザー インターフェイス, テキスト, アプリケーション, メール&#10;&#10;AI 生成コンテンツは間違っている可能性があります。">
            <a:extLst>
              <a:ext uri="{FF2B5EF4-FFF2-40B4-BE49-F238E27FC236}">
                <a16:creationId xmlns:a16="http://schemas.microsoft.com/office/drawing/2014/main" id="{DEC549C8-275F-F8EC-74C3-0055E0D06CC2}"/>
              </a:ext>
            </a:extLst>
          </p:cNvPr>
          <p:cNvPicPr>
            <a:picLocks noChangeAspect="1"/>
          </p:cNvPicPr>
          <p:nvPr/>
        </p:nvPicPr>
        <p:blipFill>
          <a:blip r:embed="rId2"/>
          <a:stretch>
            <a:fillRect/>
          </a:stretch>
        </p:blipFill>
        <p:spPr>
          <a:xfrm>
            <a:off x="5704273" y="2419952"/>
            <a:ext cx="6383785" cy="4059963"/>
          </a:xfrm>
          <a:prstGeom prst="rect">
            <a:avLst/>
          </a:prstGeom>
        </p:spPr>
      </p:pic>
      <p:sp>
        <p:nvSpPr>
          <p:cNvPr id="5" name="スライド番号プレースホルダー 4">
            <a:extLst>
              <a:ext uri="{FF2B5EF4-FFF2-40B4-BE49-F238E27FC236}">
                <a16:creationId xmlns:a16="http://schemas.microsoft.com/office/drawing/2014/main" id="{05AB1DE7-4FA8-83CA-D9FD-EDA12C5CABF3}"/>
              </a:ext>
            </a:extLst>
          </p:cNvPr>
          <p:cNvSpPr>
            <a:spLocks noGrp="1"/>
          </p:cNvSpPr>
          <p:nvPr>
            <p:ph type="sldNum" sz="quarter" idx="12"/>
          </p:nvPr>
        </p:nvSpPr>
        <p:spPr/>
        <p:txBody>
          <a:bodyPr/>
          <a:lstStyle/>
          <a:p>
            <a:fld id="{A99D720A-4AD5-4DCF-885F-DE5297996123}" type="slidenum">
              <a:rPr kumimoji="1" lang="ja-JP" altLang="en-US" smtClean="0"/>
              <a:t>16</a:t>
            </a:fld>
            <a:endParaRPr lang="ja-JP" altLang="en-US"/>
          </a:p>
        </p:txBody>
      </p:sp>
      <p:sp>
        <p:nvSpPr>
          <p:cNvPr id="7" name="テキスト ボックス 6">
            <a:extLst>
              <a:ext uri="{FF2B5EF4-FFF2-40B4-BE49-F238E27FC236}">
                <a16:creationId xmlns:a16="http://schemas.microsoft.com/office/drawing/2014/main" id="{34431CD8-33E2-D14B-A415-218440ABBEF0}"/>
              </a:ext>
            </a:extLst>
          </p:cNvPr>
          <p:cNvSpPr txBox="1"/>
          <p:nvPr/>
        </p:nvSpPr>
        <p:spPr>
          <a:xfrm>
            <a:off x="7859121" y="6438262"/>
            <a:ext cx="1443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コード5</a:t>
            </a:r>
            <a:endParaRPr lang="ja-JP" altLang="en-US"/>
          </a:p>
        </p:txBody>
      </p:sp>
    </p:spTree>
    <p:extLst>
      <p:ext uri="{BB962C8B-B14F-4D97-AF65-F5344CB8AC3E}">
        <p14:creationId xmlns:p14="http://schemas.microsoft.com/office/powerpoint/2010/main" val="2247611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B6326-A0CE-41BF-20B2-6FBA96BC6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43910-4EEA-54F6-0155-34834C066769}"/>
              </a:ext>
            </a:extLst>
          </p:cNvPr>
          <p:cNvSpPr>
            <a:spLocks noGrp="1"/>
          </p:cNvSpPr>
          <p:nvPr>
            <p:ph type="title"/>
          </p:nvPr>
        </p:nvSpPr>
        <p:spPr>
          <a:xfrm>
            <a:off x="838200" y="202368"/>
            <a:ext cx="10515600" cy="1325563"/>
          </a:xfrm>
        </p:spPr>
        <p:txBody>
          <a:bodyPr>
            <a:normAutofit/>
          </a:bodyPr>
          <a:lstStyle/>
          <a:p>
            <a:pPr algn="ctr"/>
            <a:r>
              <a:rPr lang="ja-JP" altLang="en-US" b="1">
                <a:latin typeface="游ゴシック Light"/>
                <a:ea typeface="游ゴシック Light"/>
              </a:rPr>
              <a:t>アルゴリズムの特徴-5</a:t>
            </a:r>
            <a:endParaRPr lang="ja-JP" b="1">
              <a:latin typeface="游ゴシック Light"/>
              <a:ea typeface="游ゴシック Light"/>
            </a:endParaRPr>
          </a:p>
        </p:txBody>
      </p:sp>
      <p:sp>
        <p:nvSpPr>
          <p:cNvPr id="3" name="Content Placeholder 2">
            <a:extLst>
              <a:ext uri="{FF2B5EF4-FFF2-40B4-BE49-F238E27FC236}">
                <a16:creationId xmlns:a16="http://schemas.microsoft.com/office/drawing/2014/main" id="{EA76E46A-7B3B-958D-2F0D-D43761758D22}"/>
              </a:ext>
            </a:extLst>
          </p:cNvPr>
          <p:cNvSpPr>
            <a:spLocks noGrp="1"/>
          </p:cNvSpPr>
          <p:nvPr>
            <p:ph idx="1"/>
          </p:nvPr>
        </p:nvSpPr>
        <p:spPr>
          <a:xfrm>
            <a:off x="838201" y="1530312"/>
            <a:ext cx="10509651" cy="4818712"/>
          </a:xfrm>
        </p:spPr>
        <p:txBody>
          <a:bodyPr vert="horz" lIns="91440" tIns="45720" rIns="91440" bIns="45720" rtlCol="0" anchor="t">
            <a:normAutofit/>
          </a:bodyPr>
          <a:lstStyle/>
          <a:p>
            <a:pPr algn="ctr">
              <a:buNone/>
            </a:pPr>
            <a:r>
              <a:rPr lang="ja-JP" altLang="en-US">
                <a:latin typeface="MS PGothic"/>
                <a:ea typeface="MS PGothic"/>
              </a:rPr>
              <a:t>～バランス型で相手のカードをこのような賭け方にした理由～</a:t>
            </a:r>
            <a:endParaRPr lang="en-US">
              <a:latin typeface="MS PGothic"/>
              <a:ea typeface="MS PGothic"/>
            </a:endParaRPr>
          </a:p>
          <a:p>
            <a:pPr algn="ctr">
              <a:buNone/>
            </a:pPr>
            <a:endParaRPr lang="ja-JP" altLang="en-US" sz="3200">
              <a:latin typeface="MS PGothic"/>
              <a:ea typeface="MS PGothic"/>
            </a:endParaRPr>
          </a:p>
          <a:p>
            <a:pPr>
              <a:buNone/>
            </a:pPr>
            <a:r>
              <a:rPr lang="ja-JP" altLang="en-US" sz="2000">
                <a:latin typeface="MS PGothic"/>
                <a:ea typeface="MS PGothic"/>
              </a:rPr>
              <a:t>パワー型、ディフェンス型の期待値計算と同様にして、</a:t>
            </a:r>
            <a:endParaRPr lang="ja-JP">
              <a:latin typeface="MS PGothic"/>
              <a:ea typeface="MS PGothic"/>
            </a:endParaRPr>
          </a:p>
          <a:p>
            <a:pPr>
              <a:buNone/>
            </a:pPr>
            <a:r>
              <a:rPr lang="ja-JP" altLang="en-US" sz="2000">
                <a:latin typeface="MS PGothic"/>
                <a:ea typeface="MS PGothic"/>
              </a:rPr>
              <a:t>計算を1ドルから5ドルそれぞれについても行う。すると以下の賭け方が最適だとわかる</a:t>
            </a:r>
          </a:p>
          <a:p>
            <a:pPr>
              <a:buNone/>
            </a:pPr>
            <a:endParaRPr lang="ja-JP" altLang="en-US" sz="2000">
              <a:latin typeface="MS PGothic"/>
              <a:ea typeface="MS PGothic"/>
            </a:endParaRPr>
          </a:p>
          <a:p>
            <a:pPr marL="0" indent="0">
              <a:lnSpc>
                <a:spcPct val="100000"/>
              </a:lnSpc>
              <a:spcBef>
                <a:spcPts val="0"/>
              </a:spcBef>
              <a:buNone/>
            </a:pPr>
            <a:r>
              <a:rPr lang="ja-JP" sz="2400">
                <a:latin typeface="MS PGothic"/>
                <a:ea typeface="MS PGothic"/>
              </a:rPr>
              <a:t>相手のカードが2，3の時5ドル</a:t>
            </a:r>
          </a:p>
          <a:p>
            <a:pPr marL="0" indent="0">
              <a:lnSpc>
                <a:spcPct val="100000"/>
              </a:lnSpc>
              <a:spcBef>
                <a:spcPts val="0"/>
              </a:spcBef>
              <a:buNone/>
            </a:pPr>
            <a:r>
              <a:rPr lang="ja-JP" sz="2400">
                <a:latin typeface="MS PGothic"/>
                <a:ea typeface="MS PGothic"/>
              </a:rPr>
              <a:t>相手のカードが4，5の時4ドル</a:t>
            </a:r>
            <a:endParaRPr lang="en-US" altLang="ja-JP" sz="2400">
              <a:latin typeface="MS PGothic"/>
              <a:ea typeface="meiryo ui"/>
            </a:endParaRPr>
          </a:p>
          <a:p>
            <a:pPr marL="0" indent="0">
              <a:lnSpc>
                <a:spcPct val="100000"/>
              </a:lnSpc>
              <a:spcBef>
                <a:spcPts val="0"/>
              </a:spcBef>
              <a:buNone/>
            </a:pPr>
            <a:r>
              <a:rPr lang="ja-JP" sz="2400">
                <a:latin typeface="MS PGothic"/>
                <a:ea typeface="MS PGothic"/>
              </a:rPr>
              <a:t>相手のカードが6，7，8の時3ドル</a:t>
            </a:r>
            <a:endParaRPr lang="en-US" altLang="ja-JP" sz="2400">
              <a:latin typeface="MS PGothic"/>
              <a:ea typeface="meiryo ui"/>
            </a:endParaRPr>
          </a:p>
          <a:p>
            <a:pPr marL="0" indent="0">
              <a:lnSpc>
                <a:spcPct val="100000"/>
              </a:lnSpc>
              <a:spcBef>
                <a:spcPts val="0"/>
              </a:spcBef>
              <a:buNone/>
            </a:pPr>
            <a:r>
              <a:rPr lang="ja-JP" sz="2400">
                <a:latin typeface="MS PGothic"/>
                <a:ea typeface="MS PGothic"/>
              </a:rPr>
              <a:t>相手のカードが9，10，11の時2ドル</a:t>
            </a:r>
            <a:endParaRPr lang="en-US" altLang="ja-JP" sz="2400">
              <a:latin typeface="MS PGothic"/>
              <a:ea typeface="meiryo ui"/>
            </a:endParaRPr>
          </a:p>
          <a:p>
            <a:pPr marL="0" indent="0">
              <a:lnSpc>
                <a:spcPct val="100000"/>
              </a:lnSpc>
              <a:spcBef>
                <a:spcPts val="0"/>
              </a:spcBef>
              <a:buNone/>
            </a:pPr>
            <a:r>
              <a:rPr lang="ja-JP" sz="2400">
                <a:latin typeface="MS PGothic"/>
                <a:ea typeface="MS PGothic"/>
              </a:rPr>
              <a:t>それ以外の時は1ドル　賭ける</a:t>
            </a:r>
          </a:p>
        </p:txBody>
      </p:sp>
      <p:sp>
        <p:nvSpPr>
          <p:cNvPr id="4" name="スライド番号プレースホルダー 3">
            <a:extLst>
              <a:ext uri="{FF2B5EF4-FFF2-40B4-BE49-F238E27FC236}">
                <a16:creationId xmlns:a16="http://schemas.microsoft.com/office/drawing/2014/main" id="{81ECADDD-D830-3527-27E4-74B7208E29B5}"/>
              </a:ext>
            </a:extLst>
          </p:cNvPr>
          <p:cNvSpPr>
            <a:spLocks noGrp="1"/>
          </p:cNvSpPr>
          <p:nvPr>
            <p:ph type="sldNum" sz="quarter" idx="12"/>
          </p:nvPr>
        </p:nvSpPr>
        <p:spPr/>
        <p:txBody>
          <a:bodyPr/>
          <a:lstStyle/>
          <a:p>
            <a:fld id="{A99D720A-4AD5-4DCF-885F-DE5297996123}" type="slidenum">
              <a:rPr kumimoji="1" lang="ja-JP" altLang="en-US" smtClean="0"/>
              <a:t>17</a:t>
            </a:fld>
            <a:endParaRPr lang="ja-JP" altLang="en-US"/>
          </a:p>
        </p:txBody>
      </p:sp>
    </p:spTree>
    <p:extLst>
      <p:ext uri="{BB962C8B-B14F-4D97-AF65-F5344CB8AC3E}">
        <p14:creationId xmlns:p14="http://schemas.microsoft.com/office/powerpoint/2010/main" val="2840624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B980-BFEF-A706-974F-A0568416172B}"/>
              </a:ext>
            </a:extLst>
          </p:cNvPr>
          <p:cNvSpPr>
            <a:spLocks noGrp="1"/>
          </p:cNvSpPr>
          <p:nvPr>
            <p:ph type="title"/>
          </p:nvPr>
        </p:nvSpPr>
        <p:spPr/>
        <p:txBody>
          <a:bodyPr/>
          <a:lstStyle/>
          <a:p>
            <a:pPr algn="ctr"/>
            <a:r>
              <a:rPr lang="ja-JP" altLang="en-US">
                <a:ea typeface="ＭＳ Ｐゴシック"/>
              </a:rPr>
              <a:t>実装プログラムの特徴</a:t>
            </a:r>
            <a:endParaRPr lang="ja-JP" altLang="en-US"/>
          </a:p>
        </p:txBody>
      </p:sp>
      <p:sp>
        <p:nvSpPr>
          <p:cNvPr id="3" name="Content Placeholder 2">
            <a:extLst>
              <a:ext uri="{FF2B5EF4-FFF2-40B4-BE49-F238E27FC236}">
                <a16:creationId xmlns:a16="http://schemas.microsoft.com/office/drawing/2014/main" id="{620EA7A8-C287-C25E-C599-8EA3D8E2029F}"/>
              </a:ext>
            </a:extLst>
          </p:cNvPr>
          <p:cNvSpPr>
            <a:spLocks noGrp="1"/>
          </p:cNvSpPr>
          <p:nvPr>
            <p:ph idx="1"/>
          </p:nvPr>
        </p:nvSpPr>
        <p:spPr>
          <a:xfrm>
            <a:off x="838200" y="1470518"/>
            <a:ext cx="10515600" cy="4861803"/>
          </a:xfrm>
        </p:spPr>
        <p:txBody>
          <a:bodyPr vert="horz" lIns="91440" tIns="45720" rIns="91440" bIns="45720" rtlCol="0" anchor="t">
            <a:normAutofit/>
          </a:bodyPr>
          <a:lstStyle/>
          <a:p>
            <a:pPr marL="0" indent="0">
              <a:buNone/>
            </a:pPr>
            <a:r>
              <a:rPr lang="ja-JP" altLang="en-US">
                <a:ea typeface="ＭＳ Ｐゴシック"/>
              </a:rPr>
              <a:t>・if文ではなくswitch文を使ったこと</a:t>
            </a:r>
            <a:endParaRPr lang="ja-JP"/>
          </a:p>
          <a:p>
            <a:pPr marL="0" indent="0">
              <a:buNone/>
            </a:pPr>
            <a:r>
              <a:rPr lang="ja-JP" altLang="en-US">
                <a:ea typeface="ＭＳ Ｐゴシック"/>
              </a:rPr>
              <a:t>(チームメンバーで共同開発する上での可読性の向上)</a:t>
            </a:r>
          </a:p>
          <a:p>
            <a:pPr marL="0" indent="0">
              <a:buNone/>
            </a:pPr>
            <a:endParaRPr lang="ja-JP" altLang="en-US">
              <a:ea typeface="ＭＳ Ｐゴシック"/>
            </a:endParaRPr>
          </a:p>
          <a:p>
            <a:pPr marL="0" indent="0">
              <a:buNone/>
            </a:pPr>
            <a:r>
              <a:rPr lang="ja-JP" altLang="en-US">
                <a:ea typeface="ＭＳ Ｐゴシック"/>
              </a:rPr>
              <a:t>・対戦履歴を自分のカードの数値予測への利用だけではなく、</a:t>
            </a:r>
          </a:p>
          <a:p>
            <a:pPr marL="0" indent="0">
              <a:buNone/>
            </a:pPr>
            <a:r>
              <a:rPr lang="ja-JP" altLang="en-US">
                <a:ea typeface="ＭＳ Ｐゴシック"/>
              </a:rPr>
              <a:t>　自分自身の賭け方の変更にも利用した</a:t>
            </a:r>
          </a:p>
          <a:p>
            <a:pPr marL="0" indent="0">
              <a:buNone/>
            </a:pPr>
            <a:endParaRPr lang="ja-JP" altLang="en-US">
              <a:ea typeface="ＭＳ Ｐゴシック"/>
            </a:endParaRPr>
          </a:p>
          <a:p>
            <a:pPr marL="0" indent="0">
              <a:buNone/>
            </a:pPr>
            <a:r>
              <a:rPr lang="ja-JP" altLang="en-US">
                <a:ea typeface="ＭＳ Ｐゴシック"/>
              </a:rPr>
              <a:t>・対戦履歴を参照して自分のカードの数字を予測する際に、平均　</a:t>
            </a:r>
          </a:p>
          <a:p>
            <a:pPr marL="0" indent="0">
              <a:buNone/>
            </a:pPr>
            <a:r>
              <a:rPr lang="ja-JP" altLang="en-US">
                <a:ea typeface="ＭＳ Ｐゴシック"/>
              </a:rPr>
              <a:t>　値よりも中央値に重みを付けた</a:t>
            </a:r>
            <a:endParaRPr lang="ja-JP"/>
          </a:p>
          <a:p>
            <a:pPr marL="0" indent="0">
              <a:buNone/>
            </a:pPr>
            <a:r>
              <a:rPr lang="ja-JP" altLang="en-US">
                <a:ea typeface="ＭＳ Ｐゴシック"/>
              </a:rPr>
              <a:t>→履歴が少なかったり、外れ値があっても影響を受けにくい</a:t>
            </a:r>
          </a:p>
        </p:txBody>
      </p:sp>
      <p:sp>
        <p:nvSpPr>
          <p:cNvPr id="4" name="スライド番号プレースホルダー 3">
            <a:extLst>
              <a:ext uri="{FF2B5EF4-FFF2-40B4-BE49-F238E27FC236}">
                <a16:creationId xmlns:a16="http://schemas.microsoft.com/office/drawing/2014/main" id="{349692E4-6FE8-A6CD-9EA7-2AC29D6A3803}"/>
              </a:ext>
            </a:extLst>
          </p:cNvPr>
          <p:cNvSpPr>
            <a:spLocks noGrp="1"/>
          </p:cNvSpPr>
          <p:nvPr>
            <p:ph type="sldNum" sz="quarter" idx="12"/>
          </p:nvPr>
        </p:nvSpPr>
        <p:spPr/>
        <p:txBody>
          <a:bodyPr/>
          <a:lstStyle/>
          <a:p>
            <a:fld id="{A99D720A-4AD5-4DCF-885F-DE5297996123}" type="slidenum">
              <a:rPr kumimoji="1" lang="ja-JP" altLang="en-US" smtClean="0"/>
              <a:t>18</a:t>
            </a:fld>
            <a:endParaRPr lang="ja-JP" altLang="en-US"/>
          </a:p>
        </p:txBody>
      </p:sp>
    </p:spTree>
    <p:extLst>
      <p:ext uri="{BB962C8B-B14F-4D97-AF65-F5344CB8AC3E}">
        <p14:creationId xmlns:p14="http://schemas.microsoft.com/office/powerpoint/2010/main" val="54063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E503-3763-DBAC-BDF4-C37E4B78BFDC}"/>
              </a:ext>
            </a:extLst>
          </p:cNvPr>
          <p:cNvSpPr>
            <a:spLocks noGrp="1"/>
          </p:cNvSpPr>
          <p:nvPr>
            <p:ph type="title"/>
          </p:nvPr>
        </p:nvSpPr>
        <p:spPr/>
        <p:txBody>
          <a:bodyPr/>
          <a:lstStyle/>
          <a:p>
            <a:pPr algn="ctr"/>
            <a:r>
              <a:rPr lang="ja-JP" altLang="en-US">
                <a:ea typeface="ＭＳ Ｐゴシック"/>
              </a:rPr>
              <a:t>コンテスト結果の評価</a:t>
            </a:r>
            <a:endParaRPr lang="ja-JP" altLang="en-US"/>
          </a:p>
        </p:txBody>
      </p:sp>
      <p:sp>
        <p:nvSpPr>
          <p:cNvPr id="3" name="Content Placeholder 2">
            <a:extLst>
              <a:ext uri="{FF2B5EF4-FFF2-40B4-BE49-F238E27FC236}">
                <a16:creationId xmlns:a16="http://schemas.microsoft.com/office/drawing/2014/main" id="{72A45125-3050-8913-2794-2397D30C5FD0}"/>
              </a:ext>
            </a:extLst>
          </p:cNvPr>
          <p:cNvSpPr>
            <a:spLocks noGrp="1"/>
          </p:cNvSpPr>
          <p:nvPr>
            <p:ph idx="1"/>
          </p:nvPr>
        </p:nvSpPr>
        <p:spPr>
          <a:xfrm>
            <a:off x="838200" y="1812504"/>
            <a:ext cx="10515600" cy="1891554"/>
          </a:xfrm>
        </p:spPr>
        <p:txBody>
          <a:bodyPr vert="horz" lIns="91440" tIns="45720" rIns="91440" bIns="45720" rtlCol="0" anchor="t">
            <a:normAutofit/>
          </a:bodyPr>
          <a:lstStyle/>
          <a:p>
            <a:r>
              <a:rPr lang="ja-JP" altLang="en-US" b="1">
                <a:ea typeface="ＭＳ Ｐゴシック"/>
              </a:rPr>
              <a:t>アルゴリズムから予想される結果</a:t>
            </a:r>
          </a:p>
          <a:p>
            <a:pPr marL="0" indent="0">
              <a:buNone/>
            </a:pPr>
            <a:r>
              <a:rPr lang="ja-JP" altLang="en-US">
                <a:ea typeface="ＭＳ Ｐゴシック"/>
              </a:rPr>
              <a:t>　相手の戦術に対して、それに合った戦術を利用して戦って勝つ　</a:t>
            </a:r>
          </a:p>
        </p:txBody>
      </p:sp>
      <p:sp>
        <p:nvSpPr>
          <p:cNvPr id="4" name="テキスト ボックス 3">
            <a:extLst>
              <a:ext uri="{FF2B5EF4-FFF2-40B4-BE49-F238E27FC236}">
                <a16:creationId xmlns:a16="http://schemas.microsoft.com/office/drawing/2014/main" id="{2667C0E5-0CA6-5C04-041F-242E4609AC0A}"/>
              </a:ext>
            </a:extLst>
          </p:cNvPr>
          <p:cNvSpPr txBox="1"/>
          <p:nvPr/>
        </p:nvSpPr>
        <p:spPr>
          <a:xfrm>
            <a:off x="837522" y="4031942"/>
            <a:ext cx="1030736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latin typeface="游ゴシック"/>
                <a:ea typeface="游ゴシック"/>
              </a:rPr>
              <a:t>・</a:t>
            </a:r>
            <a:r>
              <a:rPr lang="ja-JP" altLang="en-US" sz="2800" b="1">
                <a:latin typeface="MS PGothic"/>
                <a:ea typeface="MS PGothic"/>
              </a:rPr>
              <a:t>コンテスト結果の分析（2勝2敗）</a:t>
            </a:r>
          </a:p>
          <a:p>
            <a:r>
              <a:rPr lang="ja-JP" altLang="en-US" sz="2800" b="1">
                <a:latin typeface="MS PGothic"/>
                <a:ea typeface="MS PGothic"/>
              </a:rPr>
              <a:t>　</a:t>
            </a:r>
            <a:r>
              <a:rPr lang="ja-JP" altLang="en-US" sz="2800">
                <a:latin typeface="MS PGothic"/>
                <a:ea typeface="MS PGothic"/>
              </a:rPr>
              <a:t>相手の賭け金から、自分のカードの予測をうまくできなかった</a:t>
            </a:r>
          </a:p>
          <a:p>
            <a:r>
              <a:rPr lang="ja-JP" altLang="en-US" sz="2800" b="1">
                <a:latin typeface="MS PGothic"/>
                <a:ea typeface="MS PGothic"/>
              </a:rPr>
              <a:t>　</a:t>
            </a:r>
            <a:endParaRPr lang="ja-JP" altLang="en-US" sz="2800">
              <a:latin typeface="MS PGothic"/>
              <a:ea typeface="MS PGothic"/>
            </a:endParaRPr>
          </a:p>
        </p:txBody>
      </p:sp>
      <p:sp>
        <p:nvSpPr>
          <p:cNvPr id="5" name="スライド番号プレースホルダー 4">
            <a:extLst>
              <a:ext uri="{FF2B5EF4-FFF2-40B4-BE49-F238E27FC236}">
                <a16:creationId xmlns:a16="http://schemas.microsoft.com/office/drawing/2014/main" id="{DFF8A0AC-CFEF-716C-0CA2-4A94D7466322}"/>
              </a:ext>
            </a:extLst>
          </p:cNvPr>
          <p:cNvSpPr>
            <a:spLocks noGrp="1"/>
          </p:cNvSpPr>
          <p:nvPr>
            <p:ph type="sldNum" sz="quarter" idx="12"/>
          </p:nvPr>
        </p:nvSpPr>
        <p:spPr/>
        <p:txBody>
          <a:bodyPr/>
          <a:lstStyle/>
          <a:p>
            <a:fld id="{A99D720A-4AD5-4DCF-885F-DE5297996123}" type="slidenum">
              <a:rPr kumimoji="1" lang="ja-JP" altLang="en-US" smtClean="0"/>
              <a:t>19</a:t>
            </a:fld>
            <a:endParaRPr lang="ja-JP" altLang="en-US"/>
          </a:p>
        </p:txBody>
      </p:sp>
    </p:spTree>
    <p:extLst>
      <p:ext uri="{BB962C8B-B14F-4D97-AF65-F5344CB8AC3E}">
        <p14:creationId xmlns:p14="http://schemas.microsoft.com/office/powerpoint/2010/main" val="135321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503208" y="1806799"/>
            <a:ext cx="11185584" cy="2387600"/>
          </a:xfrm>
        </p:spPr>
        <p:txBody>
          <a:bodyPr vert="horz" lIns="91440" tIns="45720" rIns="91440" bIns="45720" rtlCol="0" anchor="ctr">
            <a:normAutofit/>
          </a:bodyPr>
          <a:lstStyle/>
          <a:p>
            <a:r>
              <a:rPr lang="ja-JP" altLang="en-US">
                <a:ea typeface="ＭＳ Ｐゴシック"/>
              </a:rPr>
              <a:t>対戦型ゲームの思考ルーチン</a:t>
            </a:r>
            <a:br>
              <a:rPr lang="ja-JP" altLang="en-US">
                <a:ea typeface="ＭＳ Ｐゴシック"/>
              </a:rPr>
            </a:br>
            <a:r>
              <a:rPr lang="ja-JP" altLang="en-US">
                <a:ea typeface="ＭＳ Ｐゴシック"/>
              </a:rPr>
              <a:t>～3つの戦術を駆使する～</a:t>
            </a:r>
            <a:endParaRPr kumimoji="1" lang="ja-JP" altLang="en-US"/>
          </a:p>
        </p:txBody>
      </p:sp>
      <p:sp>
        <p:nvSpPr>
          <p:cNvPr id="3" name="サブタイトル 2"/>
          <p:cNvSpPr>
            <a:spLocks noGrp="1"/>
          </p:cNvSpPr>
          <p:nvPr>
            <p:ph type="subTitle" idx="1"/>
          </p:nvPr>
        </p:nvSpPr>
        <p:spPr>
          <a:xfrm>
            <a:off x="891397" y="4493103"/>
            <a:ext cx="10409206" cy="588307"/>
          </a:xfrm>
        </p:spPr>
        <p:txBody>
          <a:bodyPr vert="horz" lIns="91440" tIns="45720" rIns="91440" bIns="45720" rtlCol="0" anchor="t">
            <a:noAutofit/>
          </a:bodyPr>
          <a:lstStyle/>
          <a:p>
            <a:r>
              <a:rPr lang="ja-JP" altLang="en-US" sz="3600">
                <a:latin typeface="MS PGothic"/>
                <a:ea typeface="MS PGothic"/>
              </a:rPr>
              <a:t>黒田にゃんた</a:t>
            </a:r>
            <a:r>
              <a:rPr lang="ja-JP" sz="3600">
                <a:latin typeface="MS PGothic"/>
                <a:ea typeface="MS PGothic"/>
              </a:rPr>
              <a:t>　</a:t>
            </a:r>
            <a:r>
              <a:rPr lang="ja-JP" altLang="en-US" sz="3600">
                <a:latin typeface="MS PGothic"/>
                <a:ea typeface="MS PGothic"/>
              </a:rPr>
              <a:t>白雪えなぴ</a:t>
            </a:r>
            <a:r>
              <a:rPr lang="ja-JP" sz="3600">
                <a:latin typeface="MS PGothic"/>
                <a:ea typeface="MS PGothic"/>
              </a:rPr>
              <a:t>　</a:t>
            </a:r>
            <a:r>
              <a:rPr lang="ja-JP" altLang="en-US" sz="3600">
                <a:latin typeface="MS PGothic"/>
                <a:ea typeface="MS PGothic"/>
              </a:rPr>
              <a:t>氷川ぺんた</a:t>
            </a:r>
            <a:r>
              <a:rPr lang="ja-JP" sz="3600">
                <a:latin typeface="MS PGothic"/>
                <a:ea typeface="MS PGothic"/>
              </a:rPr>
              <a:t>　</a:t>
            </a:r>
            <a:r>
              <a:rPr lang="ja-JP" altLang="en-US" sz="3600">
                <a:latin typeface="MS PGothic"/>
                <a:ea typeface="MS PGothic"/>
              </a:rPr>
              <a:t>犬塚わん</a:t>
            </a:r>
            <a:endParaRPr lang="en-US" altLang="ja-JP" sz="3600" dirty="0">
              <a:latin typeface="MS PGothic"/>
              <a:ea typeface="MS PGothic"/>
            </a:endParaRPr>
          </a:p>
        </p:txBody>
      </p:sp>
      <p:sp>
        <p:nvSpPr>
          <p:cNvPr id="7" name="スライド番号プレースホルダー 6">
            <a:extLst>
              <a:ext uri="{FF2B5EF4-FFF2-40B4-BE49-F238E27FC236}">
                <a16:creationId xmlns:a16="http://schemas.microsoft.com/office/drawing/2014/main" id="{3EB406B4-C77E-5040-96F8-F565CD687001}"/>
              </a:ext>
            </a:extLst>
          </p:cNvPr>
          <p:cNvSpPr>
            <a:spLocks noGrp="1"/>
          </p:cNvSpPr>
          <p:nvPr>
            <p:ph type="sldNum" sz="quarter" idx="12"/>
          </p:nvPr>
        </p:nvSpPr>
        <p:spPr/>
        <p:txBody>
          <a:bodyPr/>
          <a:lstStyle/>
          <a:p>
            <a:fld id="{A99D720A-4AD5-4DCF-885F-DE5297996123}" type="slidenum">
              <a:rPr kumimoji="1" lang="ja-JP" altLang="en-US" smtClean="0"/>
              <a:t>2</a:t>
            </a:fld>
            <a:endParaRPr lang="ja-JP" altLang="en-US"/>
          </a:p>
        </p:txBody>
      </p:sp>
    </p:spTree>
    <p:extLst>
      <p:ext uri="{BB962C8B-B14F-4D97-AF65-F5344CB8AC3E}">
        <p14:creationId xmlns:p14="http://schemas.microsoft.com/office/powerpoint/2010/main" val="2128380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93A92-DFD4-2FE1-09C5-D6170F0C37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FD067-75F5-2483-5392-747CD356039C}"/>
              </a:ext>
            </a:extLst>
          </p:cNvPr>
          <p:cNvSpPr>
            <a:spLocks noGrp="1"/>
          </p:cNvSpPr>
          <p:nvPr>
            <p:ph type="title"/>
          </p:nvPr>
        </p:nvSpPr>
        <p:spPr>
          <a:xfrm>
            <a:off x="644857" y="1185"/>
            <a:ext cx="10515600" cy="1325563"/>
          </a:xfrm>
        </p:spPr>
        <p:txBody>
          <a:bodyPr/>
          <a:lstStyle/>
          <a:p>
            <a:pPr algn="ctr"/>
            <a:r>
              <a:rPr lang="ja-JP" altLang="en-US">
                <a:ea typeface="ＭＳ Ｐゴシック"/>
              </a:rPr>
              <a:t>コンテスト結果の評価.1</a:t>
            </a:r>
            <a:endParaRPr lang="ja-JP" altLang="en-US"/>
          </a:p>
        </p:txBody>
      </p:sp>
      <p:sp>
        <p:nvSpPr>
          <p:cNvPr id="4" name="テキスト ボックス 3">
            <a:extLst>
              <a:ext uri="{FF2B5EF4-FFF2-40B4-BE49-F238E27FC236}">
                <a16:creationId xmlns:a16="http://schemas.microsoft.com/office/drawing/2014/main" id="{DBD4871B-8060-DA59-0244-3392E2001458}"/>
              </a:ext>
            </a:extLst>
          </p:cNvPr>
          <p:cNvSpPr txBox="1"/>
          <p:nvPr/>
        </p:nvSpPr>
        <p:spPr>
          <a:xfrm>
            <a:off x="644340" y="1213187"/>
            <a:ext cx="1241139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sz="2800" b="1">
              <a:latin typeface="MS PGothic"/>
              <a:ea typeface="MS PGothic"/>
            </a:endParaRPr>
          </a:p>
          <a:p>
            <a:r>
              <a:rPr lang="ja-JP" sz="2400" b="1">
                <a:latin typeface="MS PGothic"/>
                <a:ea typeface="MS PGothic"/>
              </a:rPr>
              <a:t>1班 (0-3で敗北)</a:t>
            </a:r>
          </a:p>
          <a:p>
            <a:r>
              <a:rPr lang="ja-JP" sz="2400">
                <a:latin typeface="MS PGothic"/>
                <a:ea typeface="MS PGothic"/>
              </a:rPr>
              <a:t>・Ourcard 2or14 TheyBet 5 : 自分のカードをうまく予測できない</a:t>
            </a:r>
          </a:p>
          <a:p>
            <a:r>
              <a:rPr lang="ja-JP" sz="2400">
                <a:latin typeface="MS PGothic"/>
                <a:ea typeface="MS PGothic"/>
              </a:rPr>
              <a:t>・Ourcard not 2or14 TheyBet 1 : 幅が広く予測できない</a:t>
            </a:r>
          </a:p>
          <a:p>
            <a:r>
              <a:rPr lang="ja-JP" sz="2400">
                <a:latin typeface="MS PGothic"/>
                <a:ea typeface="MS PGothic"/>
              </a:rPr>
              <a:t>　相手はパワー型で自分はディフェンス型のため</a:t>
            </a:r>
          </a:p>
          <a:p>
            <a:r>
              <a:rPr lang="ja-JP" sz="2400">
                <a:latin typeface="MS PGothic"/>
                <a:ea typeface="MS PGothic"/>
              </a:rPr>
              <a:t>　仮説通りなら有利なはずなのに敗北</a:t>
            </a:r>
          </a:p>
          <a:p>
            <a:r>
              <a:rPr lang="ja-JP" sz="2400">
                <a:latin typeface="MS PGothic"/>
                <a:ea typeface="MS PGothic"/>
              </a:rPr>
              <a:t> → 自分のカードを予測できず運のコールorドロップになっていた</a:t>
            </a:r>
          </a:p>
          <a:p>
            <a:endParaRPr lang="ja-JP" altLang="en-US" sz="2400" b="1">
              <a:latin typeface="MS PGothic"/>
              <a:ea typeface="MS PGothic"/>
            </a:endParaRPr>
          </a:p>
          <a:p>
            <a:r>
              <a:rPr lang="ja-JP" sz="2400" b="1">
                <a:latin typeface="MS PGothic"/>
                <a:ea typeface="MS PGothic"/>
              </a:rPr>
              <a:t>3班 (3-0で勝利)</a:t>
            </a:r>
          </a:p>
          <a:p>
            <a:r>
              <a:rPr lang="ja-JP" sz="2400">
                <a:latin typeface="MS PGothic"/>
                <a:ea typeface="MS PGothic"/>
              </a:rPr>
              <a:t>・Ourcard from2to7 TheyBet 5 </a:t>
            </a:r>
          </a:p>
          <a:p>
            <a:r>
              <a:rPr lang="ja-JP" sz="2400">
                <a:latin typeface="MS PGothic"/>
                <a:ea typeface="MS PGothic"/>
              </a:rPr>
              <a:t>・Ourcard notfrom2to7 TheyBet 1</a:t>
            </a:r>
          </a:p>
          <a:p>
            <a:r>
              <a:rPr lang="ja-JP" sz="2400">
                <a:latin typeface="MS PGothic"/>
                <a:ea typeface="MS PGothic"/>
              </a:rPr>
              <a:t> → 3班はパワー型 and 3試合とも200回以内に勝利(こちらはディフェンス型)</a:t>
            </a:r>
          </a:p>
          <a:p>
            <a:endParaRPr lang="ja-JP" altLang="en-US" sz="2400">
              <a:latin typeface="MS PGothic"/>
              <a:ea typeface="MS PGothic"/>
            </a:endParaRPr>
          </a:p>
          <a:p>
            <a:r>
              <a:rPr lang="ja-JP" sz="2400">
                <a:latin typeface="MS PGothic"/>
                <a:ea typeface="MS PGothic"/>
              </a:rPr>
              <a:t>仮説通りにパワー型に対してディフェンス型が完封したと言える</a:t>
            </a:r>
          </a:p>
        </p:txBody>
      </p:sp>
      <p:sp>
        <p:nvSpPr>
          <p:cNvPr id="3" name="スライド番号プレースホルダー 2">
            <a:extLst>
              <a:ext uri="{FF2B5EF4-FFF2-40B4-BE49-F238E27FC236}">
                <a16:creationId xmlns:a16="http://schemas.microsoft.com/office/drawing/2014/main" id="{9871011B-E1EF-E098-5992-B69C9D03B7F2}"/>
              </a:ext>
            </a:extLst>
          </p:cNvPr>
          <p:cNvSpPr>
            <a:spLocks noGrp="1"/>
          </p:cNvSpPr>
          <p:nvPr>
            <p:ph type="sldNum" sz="quarter" idx="12"/>
          </p:nvPr>
        </p:nvSpPr>
        <p:spPr/>
        <p:txBody>
          <a:bodyPr/>
          <a:lstStyle/>
          <a:p>
            <a:fld id="{A99D720A-4AD5-4DCF-885F-DE5297996123}" type="slidenum">
              <a:rPr kumimoji="1" lang="ja-JP" altLang="en-US" smtClean="0"/>
              <a:t>20</a:t>
            </a:fld>
            <a:endParaRPr lang="ja-JP" altLang="en-US"/>
          </a:p>
        </p:txBody>
      </p:sp>
    </p:spTree>
    <p:extLst>
      <p:ext uri="{BB962C8B-B14F-4D97-AF65-F5344CB8AC3E}">
        <p14:creationId xmlns:p14="http://schemas.microsoft.com/office/powerpoint/2010/main" val="327946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A2A0A-EE0A-B4F1-2F31-8304DA5C6F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28679-36A8-2073-C60C-F7C1A3C3C8CB}"/>
              </a:ext>
            </a:extLst>
          </p:cNvPr>
          <p:cNvSpPr>
            <a:spLocks noGrp="1"/>
          </p:cNvSpPr>
          <p:nvPr>
            <p:ph type="title"/>
          </p:nvPr>
        </p:nvSpPr>
        <p:spPr>
          <a:xfrm>
            <a:off x="713096" y="1185"/>
            <a:ext cx="10515600" cy="1325563"/>
          </a:xfrm>
        </p:spPr>
        <p:txBody>
          <a:bodyPr/>
          <a:lstStyle/>
          <a:p>
            <a:pPr algn="ctr"/>
            <a:r>
              <a:rPr lang="ja-JP" altLang="en-US">
                <a:ea typeface="ＭＳ Ｐゴシック"/>
              </a:rPr>
              <a:t>コンテスト結果の評価.2</a:t>
            </a:r>
            <a:endParaRPr lang="ja-JP" altLang="en-US"/>
          </a:p>
        </p:txBody>
      </p:sp>
      <p:sp>
        <p:nvSpPr>
          <p:cNvPr id="4" name="テキスト ボックス 3">
            <a:extLst>
              <a:ext uri="{FF2B5EF4-FFF2-40B4-BE49-F238E27FC236}">
                <a16:creationId xmlns:a16="http://schemas.microsoft.com/office/drawing/2014/main" id="{6909DF99-3012-F966-1B2F-6C76BDFB7143}"/>
              </a:ext>
            </a:extLst>
          </p:cNvPr>
          <p:cNvSpPr txBox="1"/>
          <p:nvPr/>
        </p:nvSpPr>
        <p:spPr>
          <a:xfrm>
            <a:off x="333216" y="890475"/>
            <a:ext cx="12229427"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b="1">
                <a:latin typeface="MS PGothic"/>
                <a:ea typeface="MS PGothic"/>
              </a:rPr>
              <a:t>４班</a:t>
            </a:r>
            <a:r>
              <a:rPr lang="ja-JP" sz="2800" b="1">
                <a:latin typeface="MS PGothic"/>
                <a:ea typeface="MS PGothic"/>
              </a:rPr>
              <a:t>(</a:t>
            </a:r>
            <a:r>
              <a:rPr lang="ja-JP" altLang="en-US" sz="2800" b="1">
                <a:latin typeface="MS PGothic"/>
                <a:ea typeface="MS PGothic"/>
              </a:rPr>
              <a:t>１</a:t>
            </a:r>
            <a:r>
              <a:rPr lang="ja-JP" sz="2800" b="1">
                <a:latin typeface="MS PGothic"/>
                <a:ea typeface="MS PGothic"/>
              </a:rPr>
              <a:t>-</a:t>
            </a:r>
            <a:r>
              <a:rPr lang="ja-JP" altLang="en-US" sz="2800" b="1">
                <a:latin typeface="MS PGothic"/>
                <a:ea typeface="MS PGothic"/>
              </a:rPr>
              <a:t>２</a:t>
            </a:r>
            <a:r>
              <a:rPr lang="ja-JP" sz="2800" b="1">
                <a:latin typeface="MS PGothic"/>
                <a:ea typeface="MS PGothic"/>
              </a:rPr>
              <a:t>で敗北)</a:t>
            </a:r>
            <a:endParaRPr lang="ja-JP" sz="2800">
              <a:latin typeface="MS PGothic"/>
              <a:ea typeface="MS PGothic"/>
            </a:endParaRPr>
          </a:p>
          <a:p>
            <a:endParaRPr lang="ja-JP" sz="2800">
              <a:latin typeface="MS PGothic"/>
              <a:ea typeface="MS PGothic"/>
            </a:endParaRPr>
          </a:p>
          <a:p>
            <a:br>
              <a:rPr lang="en-US" altLang="ja-JP" sz="2800">
                <a:latin typeface="MS PGothic"/>
              </a:rPr>
            </a:br>
            <a:endParaRPr lang="en-US" altLang="ja-JP" sz="2800">
              <a:latin typeface="MS PGothic"/>
              <a:ea typeface="ＭＳ Ｐゴシック"/>
            </a:endParaRPr>
          </a:p>
          <a:p>
            <a:endParaRPr lang="ja-JP" altLang="en-US" sz="2800">
              <a:latin typeface="MS PGothic"/>
              <a:ea typeface="MS PGothic"/>
            </a:endParaRPr>
          </a:p>
          <a:p>
            <a:endParaRPr lang="ja-JP" altLang="en-US" sz="2800">
              <a:latin typeface="MS PGothic"/>
              <a:ea typeface="MS PGothic"/>
            </a:endParaRPr>
          </a:p>
          <a:p>
            <a:r>
              <a:rPr lang="ja-JP" altLang="en-US" sz="2800">
                <a:latin typeface="MS PGothic"/>
                <a:ea typeface="MS PGothic"/>
              </a:rPr>
              <a:t>　　　　</a:t>
            </a:r>
            <a:endParaRPr lang="ja-JP">
              <a:latin typeface="MS PGothic"/>
              <a:ea typeface="MS PGothic"/>
            </a:endParaRPr>
          </a:p>
          <a:p>
            <a:endParaRPr lang="ja-JP" altLang="en-US" sz="2800">
              <a:latin typeface="MS PGothic"/>
              <a:ea typeface="MS PGothic"/>
            </a:endParaRPr>
          </a:p>
          <a:p>
            <a:r>
              <a:rPr lang="ja-JP" sz="2800" b="1">
                <a:latin typeface="MS PGothic"/>
                <a:ea typeface="MS PGothic"/>
              </a:rPr>
              <a:t>対戦ログから分かったこと①：ディフェンス型の</a:t>
            </a:r>
            <a:r>
              <a:rPr lang="ja-JP" altLang="en-US" sz="2800" b="1">
                <a:latin typeface="MS PGothic"/>
                <a:ea typeface="MS PGothic"/>
              </a:rPr>
              <a:t>前提の再検討</a:t>
            </a:r>
          </a:p>
          <a:p>
            <a:pPr marL="285750" indent="-285750">
              <a:buFont typeface="Arial"/>
              <a:buChar char="•"/>
            </a:pPr>
            <a:r>
              <a:rPr lang="ja-JP" sz="2800">
                <a:latin typeface="MS PGothic"/>
                <a:ea typeface="MS PGothic"/>
                <a:cs typeface="+mn-lt"/>
              </a:rPr>
              <a:t>自分たちは最初の200回、相手に関係なくディフェンス型を採用</a:t>
            </a:r>
            <a:endParaRPr lang="ja-JP" sz="2800">
              <a:latin typeface="MS PGothic"/>
              <a:ea typeface="MS PGothic"/>
            </a:endParaRPr>
          </a:p>
          <a:p>
            <a:pPr marL="285750" indent="-285750">
              <a:buFont typeface="Arial"/>
              <a:buChar char="•"/>
            </a:pPr>
            <a:r>
              <a:rPr lang="ja-JP" sz="2800">
                <a:latin typeface="MS PGothic"/>
                <a:ea typeface="MS PGothic"/>
                <a:cs typeface="+mn-lt"/>
              </a:rPr>
              <a:t>目的：自分の掛け金を抑えて長期戦に持ち込み、相手の傾向を観察する</a:t>
            </a:r>
            <a:endParaRPr lang="ja-JP" sz="2800">
              <a:latin typeface="MS PGothic"/>
              <a:ea typeface="MS PGothic"/>
            </a:endParaRPr>
          </a:p>
          <a:p>
            <a:pPr marL="285750" indent="-285750">
              <a:buFont typeface="Arial"/>
              <a:buChar char="•"/>
            </a:pPr>
            <a:r>
              <a:rPr lang="ja-JP" sz="2800">
                <a:latin typeface="MS PGothic"/>
                <a:ea typeface="MS PGothic"/>
                <a:cs typeface="+mn-lt"/>
              </a:rPr>
              <a:t>しかし、第2戦では105回目で敗北し、観察期間を待たずに終了</a:t>
            </a:r>
            <a:br>
              <a:rPr lang="ja-JP" sz="2800">
                <a:latin typeface="MS PGothic"/>
                <a:ea typeface="MS PGothic"/>
                <a:cs typeface="+mn-lt"/>
              </a:rPr>
            </a:br>
            <a:r>
              <a:rPr lang="ja-JP" sz="2800">
                <a:latin typeface="MS PGothic"/>
                <a:ea typeface="MS PGothic"/>
                <a:cs typeface="+mn-lt"/>
              </a:rPr>
              <a:t> 　</a:t>
            </a:r>
            <a:r>
              <a:rPr lang="ja-JP" altLang="en-US" sz="2800">
                <a:latin typeface="MS PGothic"/>
                <a:ea typeface="MS PGothic"/>
                <a:cs typeface="+mn-lt"/>
              </a:rPr>
              <a:t>⇒</a:t>
            </a:r>
            <a:r>
              <a:rPr lang="ja-JP" sz="2800" b="1">
                <a:latin typeface="MS PGothic"/>
                <a:ea typeface="MS PGothic"/>
                <a:cs typeface="+mn-lt"/>
              </a:rPr>
              <a:t>「ディフェンス型で安全に情報収集できる」という前提が崩れた</a:t>
            </a:r>
            <a:endParaRPr lang="ja-JP" sz="2800" b="1">
              <a:latin typeface="MS PGothic"/>
              <a:ea typeface="MS PGothic"/>
            </a:endParaRPr>
          </a:p>
          <a:p>
            <a:endParaRPr lang="en-US" altLang="ja-JP">
              <a:latin typeface="MS PGothic"/>
              <a:ea typeface="ＭＳ Ｐゴシック"/>
            </a:endParaRPr>
          </a:p>
        </p:txBody>
      </p:sp>
      <p:sp>
        <p:nvSpPr>
          <p:cNvPr id="3" name="スライド番号プレースホルダー 2">
            <a:extLst>
              <a:ext uri="{FF2B5EF4-FFF2-40B4-BE49-F238E27FC236}">
                <a16:creationId xmlns:a16="http://schemas.microsoft.com/office/drawing/2014/main" id="{94CC2D5B-170D-5B30-1D86-C45C078843C9}"/>
              </a:ext>
            </a:extLst>
          </p:cNvPr>
          <p:cNvSpPr>
            <a:spLocks noGrp="1"/>
          </p:cNvSpPr>
          <p:nvPr>
            <p:ph type="sldNum" sz="quarter" idx="12"/>
          </p:nvPr>
        </p:nvSpPr>
        <p:spPr/>
        <p:txBody>
          <a:bodyPr/>
          <a:lstStyle/>
          <a:p>
            <a:fld id="{A99D720A-4AD5-4DCF-885F-DE5297996123}" type="slidenum">
              <a:rPr kumimoji="1" lang="ja-JP" altLang="en-US" smtClean="0"/>
              <a:t>21</a:t>
            </a:fld>
            <a:endParaRPr lang="ja-JP" altLang="en-US"/>
          </a:p>
        </p:txBody>
      </p:sp>
      <p:sp>
        <p:nvSpPr>
          <p:cNvPr id="8" name="テキスト ボックス 7">
            <a:extLst>
              <a:ext uri="{FF2B5EF4-FFF2-40B4-BE49-F238E27FC236}">
                <a16:creationId xmlns:a16="http://schemas.microsoft.com/office/drawing/2014/main" id="{A6E66E4C-E9A3-143E-9744-19FC60ECFF21}"/>
              </a:ext>
            </a:extLst>
          </p:cNvPr>
          <p:cNvSpPr txBox="1"/>
          <p:nvPr/>
        </p:nvSpPr>
        <p:spPr>
          <a:xfrm>
            <a:off x="2719762" y="3684784"/>
            <a:ext cx="5909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　　　図２：４班との対戦の時の自分たちの型の移動</a:t>
            </a:r>
            <a:endParaRPr lang="ja-JP" altLang="en-US">
              <a:ea typeface="ＭＳ Ｐゴシック" panose="020B0600070205080204" pitchFamily="34" charset="-128"/>
            </a:endParaRPr>
          </a:p>
        </p:txBody>
      </p:sp>
      <p:pic>
        <p:nvPicPr>
          <p:cNvPr id="5" name="図 4" descr="テキスト, 手紙&#10;&#10;AI 生成コンテンツは間違っている可能性があります。">
            <a:extLst>
              <a:ext uri="{FF2B5EF4-FFF2-40B4-BE49-F238E27FC236}">
                <a16:creationId xmlns:a16="http://schemas.microsoft.com/office/drawing/2014/main" id="{42CDA94F-90AF-31BC-ECF8-8E94C6CF4E5E}"/>
              </a:ext>
            </a:extLst>
          </p:cNvPr>
          <p:cNvPicPr>
            <a:picLocks noChangeAspect="1"/>
          </p:cNvPicPr>
          <p:nvPr/>
        </p:nvPicPr>
        <p:blipFill>
          <a:blip r:embed="rId3"/>
          <a:stretch>
            <a:fillRect/>
          </a:stretch>
        </p:blipFill>
        <p:spPr>
          <a:xfrm>
            <a:off x="1260246" y="1330837"/>
            <a:ext cx="9242843" cy="2355189"/>
          </a:xfrm>
          <a:prstGeom prst="rect">
            <a:avLst/>
          </a:prstGeom>
        </p:spPr>
      </p:pic>
    </p:spTree>
    <p:extLst>
      <p:ext uri="{BB962C8B-B14F-4D97-AF65-F5344CB8AC3E}">
        <p14:creationId xmlns:p14="http://schemas.microsoft.com/office/powerpoint/2010/main" val="228444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80CE0-E047-AF3B-8EA8-C463946C80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DA7BBD-BCD1-FD17-DEC1-9579C7F064A1}"/>
              </a:ext>
            </a:extLst>
          </p:cNvPr>
          <p:cNvSpPr>
            <a:spLocks noGrp="1"/>
          </p:cNvSpPr>
          <p:nvPr>
            <p:ph type="title"/>
          </p:nvPr>
        </p:nvSpPr>
        <p:spPr>
          <a:xfrm>
            <a:off x="713096" y="1185"/>
            <a:ext cx="10515600" cy="1325563"/>
          </a:xfrm>
        </p:spPr>
        <p:txBody>
          <a:bodyPr/>
          <a:lstStyle/>
          <a:p>
            <a:pPr algn="ctr"/>
            <a:r>
              <a:rPr lang="ja-JP" altLang="en-US">
                <a:ea typeface="ＭＳ Ｐゴシック"/>
              </a:rPr>
              <a:t>コンテスト結果の評価.３</a:t>
            </a:r>
            <a:endParaRPr lang="ja-JP" altLang="en-US"/>
          </a:p>
        </p:txBody>
      </p:sp>
      <p:sp>
        <p:nvSpPr>
          <p:cNvPr id="4" name="テキスト ボックス 3">
            <a:extLst>
              <a:ext uri="{FF2B5EF4-FFF2-40B4-BE49-F238E27FC236}">
                <a16:creationId xmlns:a16="http://schemas.microsoft.com/office/drawing/2014/main" id="{6089A184-5CBC-97C0-3832-6A8A080CD215}"/>
              </a:ext>
            </a:extLst>
          </p:cNvPr>
          <p:cNvSpPr txBox="1"/>
          <p:nvPr/>
        </p:nvSpPr>
        <p:spPr>
          <a:xfrm>
            <a:off x="462369" y="838814"/>
            <a:ext cx="11480582"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200" b="1">
                <a:latin typeface="MS PGothic"/>
                <a:ea typeface="MS PGothic"/>
              </a:rPr>
              <a:t>４班との対戦</a:t>
            </a:r>
          </a:p>
          <a:p>
            <a:endParaRPr lang="ja-JP" altLang="en-US" sz="2200">
              <a:latin typeface="MS PGothic"/>
              <a:ea typeface="MS PGothic"/>
            </a:endParaRPr>
          </a:p>
          <a:p>
            <a:r>
              <a:rPr lang="ja-JP" altLang="en-US" sz="2200" b="1">
                <a:latin typeface="MS PGothic"/>
                <a:ea typeface="MS PGothic"/>
              </a:rPr>
              <a:t>対戦ログから分かったこと②：自分のカード予測の失敗</a:t>
            </a:r>
            <a:endParaRPr lang="en-US" altLang="ja-JP" sz="2200" b="1">
              <a:latin typeface="MS PGothic"/>
              <a:ea typeface="MS PGothic"/>
            </a:endParaRPr>
          </a:p>
          <a:p>
            <a:pPr marL="285750" indent="-285750">
              <a:buFont typeface="Arial,Sans-Serif"/>
              <a:buChar char="•"/>
            </a:pPr>
            <a:r>
              <a:rPr lang="ja-JP" altLang="en-US" sz="2200">
                <a:latin typeface="MS PGothic"/>
                <a:ea typeface="MS PGothic"/>
              </a:rPr>
              <a:t>ディフェンス型では、基本的に自分たちがコールかドロップを選べる立場にある</a:t>
            </a:r>
          </a:p>
          <a:p>
            <a:pPr marL="285750" indent="-285750">
              <a:buFont typeface="Arial,Sans-Serif"/>
              <a:buChar char="•"/>
            </a:pPr>
            <a:r>
              <a:rPr lang="ja-JP" altLang="en-US" sz="2200">
                <a:latin typeface="MS PGothic"/>
                <a:ea typeface="MS PGothic"/>
              </a:rPr>
              <a:t>しかし、選択肢を活かせていなかった</a:t>
            </a:r>
          </a:p>
          <a:p>
            <a:pPr marL="285750" indent="-285750">
              <a:buFont typeface="Arial,Sans-Serif"/>
              <a:buChar char="•"/>
            </a:pPr>
            <a:r>
              <a:rPr lang="ja-JP" altLang="en-US" sz="2200">
                <a:latin typeface="MS PGothic"/>
                <a:ea typeface="MS PGothic"/>
              </a:rPr>
              <a:t>相手の賭け金パターン（</a:t>
            </a:r>
            <a:r>
              <a:rPr lang="en-US" altLang="ja-JP" sz="2200">
                <a:latin typeface="MS PGothic"/>
                <a:ea typeface="MS PGothic"/>
              </a:rPr>
              <a:t>※</a:t>
            </a:r>
            <a:r>
              <a:rPr lang="ja-JP" altLang="en-US" sz="2200">
                <a:latin typeface="MS PGothic"/>
                <a:ea typeface="MS PGothic"/>
              </a:rPr>
              <a:t>ブラフを除く）</a:t>
            </a:r>
            <a:br>
              <a:rPr lang="ja-JP" altLang="en-US" sz="2200">
                <a:latin typeface="MS PGothic"/>
                <a:ea typeface="MS PGothic"/>
              </a:rPr>
            </a:br>
            <a:r>
              <a:rPr lang="ja-JP" altLang="en-US" sz="2200">
                <a:latin typeface="MS PGothic"/>
                <a:ea typeface="MS PGothic"/>
              </a:rPr>
              <a:t> 　・カード</a:t>
            </a:r>
            <a:r>
              <a:rPr lang="en-US" altLang="ja-JP" sz="2200">
                <a:latin typeface="MS PGothic"/>
                <a:ea typeface="MS PGothic"/>
              </a:rPr>
              <a:t>4〜8</a:t>
            </a:r>
            <a:r>
              <a:rPr lang="ja-JP" altLang="en-US" sz="2200">
                <a:latin typeface="MS PGothic"/>
                <a:ea typeface="MS PGothic"/>
              </a:rPr>
              <a:t>：</a:t>
            </a:r>
            <a:r>
              <a:rPr lang="en-US" altLang="ja-JP" sz="2200">
                <a:latin typeface="MS PGothic"/>
                <a:ea typeface="MS PGothic"/>
              </a:rPr>
              <a:t>1</a:t>
            </a:r>
            <a:r>
              <a:rPr lang="ja-JP" altLang="en-US" sz="2200">
                <a:latin typeface="MS PGothic"/>
                <a:ea typeface="MS PGothic"/>
              </a:rPr>
              <a:t>ドル</a:t>
            </a:r>
            <a:br>
              <a:rPr lang="ja-JP" altLang="en-US" sz="2200">
                <a:latin typeface="MS PGothic"/>
                <a:ea typeface="MS PGothic"/>
              </a:rPr>
            </a:br>
            <a:r>
              <a:rPr lang="ja-JP" altLang="en-US" sz="2200">
                <a:latin typeface="MS PGothic"/>
                <a:ea typeface="MS PGothic"/>
              </a:rPr>
              <a:t> 　・カード</a:t>
            </a:r>
            <a:r>
              <a:rPr lang="en-US" altLang="ja-JP" sz="2200">
                <a:latin typeface="MS PGothic"/>
                <a:ea typeface="MS PGothic"/>
              </a:rPr>
              <a:t>9</a:t>
            </a:r>
            <a:r>
              <a:rPr lang="ja-JP" altLang="en-US" sz="2200">
                <a:latin typeface="MS PGothic"/>
                <a:ea typeface="MS PGothic"/>
              </a:rPr>
              <a:t>以上：</a:t>
            </a:r>
            <a:r>
              <a:rPr lang="en-US" altLang="ja-JP" sz="2200">
                <a:latin typeface="MS PGothic"/>
                <a:ea typeface="MS PGothic"/>
              </a:rPr>
              <a:t>2</a:t>
            </a:r>
            <a:r>
              <a:rPr lang="ja-JP" altLang="en-US" sz="2200">
                <a:latin typeface="MS PGothic"/>
                <a:ea typeface="MS PGothic"/>
              </a:rPr>
              <a:t>ドル</a:t>
            </a:r>
            <a:br>
              <a:rPr lang="ja-JP" altLang="en-US" sz="2200">
                <a:latin typeface="MS PGothic"/>
                <a:ea typeface="MS PGothic"/>
              </a:rPr>
            </a:br>
            <a:r>
              <a:rPr lang="ja-JP" altLang="en-US" sz="2200">
                <a:latin typeface="MS PGothic"/>
                <a:ea typeface="MS PGothic"/>
              </a:rPr>
              <a:t> 　・カード</a:t>
            </a:r>
            <a:r>
              <a:rPr lang="en-US" altLang="ja-JP" sz="2200">
                <a:latin typeface="MS PGothic"/>
                <a:ea typeface="MS PGothic"/>
              </a:rPr>
              <a:t>2〜4</a:t>
            </a:r>
            <a:r>
              <a:rPr lang="ja-JP" altLang="en-US" sz="2200">
                <a:latin typeface="MS PGothic"/>
                <a:ea typeface="MS PGothic"/>
              </a:rPr>
              <a:t>：</a:t>
            </a:r>
            <a:r>
              <a:rPr lang="en-US" altLang="ja-JP" sz="2200">
                <a:latin typeface="MS PGothic"/>
                <a:ea typeface="MS PGothic"/>
              </a:rPr>
              <a:t>5</a:t>
            </a:r>
            <a:r>
              <a:rPr lang="ja-JP" altLang="en-US" sz="2200">
                <a:latin typeface="MS PGothic"/>
                <a:ea typeface="MS PGothic"/>
              </a:rPr>
              <a:t>ドル</a:t>
            </a:r>
          </a:p>
          <a:p>
            <a:pPr marL="285750" indent="-285750">
              <a:buFont typeface="Arial,Sans-Serif"/>
              <a:buChar char="•"/>
            </a:pPr>
            <a:r>
              <a:rPr lang="ja-JP" altLang="en-US" sz="2200">
                <a:latin typeface="MS PGothic"/>
                <a:ea typeface="MS PGothic"/>
              </a:rPr>
              <a:t>自分たちは、「相手が今と同じ金額を過去に賭けたときのカードの中央値と平均値の</a:t>
            </a:r>
          </a:p>
          <a:p>
            <a:r>
              <a:rPr lang="ja-JP" altLang="en-US" sz="2200">
                <a:latin typeface="MS PGothic"/>
                <a:ea typeface="MS PGothic"/>
              </a:rPr>
              <a:t>加重平均」を使って自分のカードを予測していた</a:t>
            </a:r>
          </a:p>
          <a:p>
            <a:pPr marL="342900" indent="-342900">
              <a:buFont typeface="Arial"/>
              <a:buChar char="•"/>
            </a:pPr>
            <a:r>
              <a:rPr lang="ja-JP" altLang="en-US" sz="2200">
                <a:latin typeface="MS PGothic"/>
                <a:ea typeface="MS PGothic"/>
              </a:rPr>
              <a:t>しかし、</a:t>
            </a:r>
            <a:r>
              <a:rPr lang="en-US" altLang="ja-JP" sz="2200">
                <a:latin typeface="MS PGothic"/>
                <a:ea typeface="MS PGothic"/>
              </a:rPr>
              <a:t>1〜2</a:t>
            </a:r>
            <a:r>
              <a:rPr lang="ja-JP" altLang="en-US" sz="2200">
                <a:latin typeface="MS PGothic"/>
                <a:ea typeface="MS PGothic"/>
              </a:rPr>
              <a:t>ドルを賭けてくる範囲が広すぎ、</a:t>
            </a:r>
            <a:br>
              <a:rPr lang="ja-JP" altLang="en-US" sz="2200">
                <a:latin typeface="MS PGothic"/>
                <a:ea typeface="MS PGothic"/>
              </a:rPr>
            </a:br>
            <a:r>
              <a:rPr lang="ja-JP" altLang="en-US" sz="2200">
                <a:latin typeface="MS PGothic"/>
                <a:ea typeface="MS PGothic"/>
              </a:rPr>
              <a:t> 　⇒</a:t>
            </a:r>
            <a:r>
              <a:rPr lang="ja-JP" altLang="en-US" sz="2200" b="1">
                <a:latin typeface="MS PGothic"/>
                <a:ea typeface="MS PGothic"/>
              </a:rPr>
              <a:t>予測値と実際のカードとのギャップが大きくなった</a:t>
            </a:r>
            <a:br>
              <a:rPr lang="ja-JP" altLang="en-US" sz="2200">
                <a:latin typeface="MS PGothic"/>
                <a:ea typeface="MS PGothic"/>
              </a:rPr>
            </a:br>
            <a:r>
              <a:rPr lang="ja-JP" altLang="en-US" sz="2200">
                <a:latin typeface="MS PGothic"/>
                <a:ea typeface="MS PGothic"/>
              </a:rPr>
              <a:t> 　⇒</a:t>
            </a:r>
            <a:r>
              <a:rPr lang="ja-JP" altLang="en-US" sz="2200" b="1">
                <a:latin typeface="MS PGothic"/>
                <a:ea typeface="MS PGothic"/>
              </a:rPr>
              <a:t>ドロップ／コール判断を誤る場面が多発　</a:t>
            </a:r>
          </a:p>
          <a:p>
            <a:r>
              <a:rPr lang="ja-JP" altLang="en-US" sz="2200">
                <a:latin typeface="MS PGothic"/>
                <a:ea typeface="MS PGothic"/>
              </a:rPr>
              <a:t>　　　　</a:t>
            </a:r>
            <a:endParaRPr lang="ja-JP" sz="2200">
              <a:latin typeface="MS PGothic"/>
              <a:ea typeface="MS PGothic"/>
            </a:endParaRPr>
          </a:p>
          <a:p>
            <a:r>
              <a:rPr lang="ja-JP" altLang="en-US" sz="2200" b="1">
                <a:latin typeface="MS PGothic"/>
                <a:ea typeface="MS PGothic"/>
              </a:rPr>
              <a:t>⇒これが①で分かった　</a:t>
            </a:r>
            <a:r>
              <a:rPr lang="ja-JP" sz="2200" b="1">
                <a:latin typeface="MS PGothic"/>
                <a:ea typeface="MS PGothic"/>
              </a:rPr>
              <a:t>「ディフェンス型で安全に情報収集できるという前提が崩れた」</a:t>
            </a:r>
            <a:r>
              <a:rPr lang="ja-JP" altLang="en-US" sz="2200" b="1">
                <a:latin typeface="MS PGothic"/>
                <a:ea typeface="MS PGothic"/>
              </a:rPr>
              <a:t>ことの</a:t>
            </a:r>
            <a:endParaRPr lang="ja-JP">
              <a:latin typeface="MS PGothic"/>
              <a:ea typeface="MS PGothic"/>
            </a:endParaRPr>
          </a:p>
          <a:p>
            <a:r>
              <a:rPr lang="ja-JP" altLang="en-US" sz="2200" b="1">
                <a:latin typeface="MS PGothic"/>
                <a:ea typeface="MS PGothic"/>
              </a:rPr>
              <a:t>原因</a:t>
            </a:r>
            <a:endParaRPr lang="ja-JP">
              <a:latin typeface="MS PGothic"/>
              <a:ea typeface="MS PGothic"/>
            </a:endParaRPr>
          </a:p>
        </p:txBody>
      </p:sp>
      <p:sp>
        <p:nvSpPr>
          <p:cNvPr id="3" name="スライド番号プレースホルダー 2">
            <a:extLst>
              <a:ext uri="{FF2B5EF4-FFF2-40B4-BE49-F238E27FC236}">
                <a16:creationId xmlns:a16="http://schemas.microsoft.com/office/drawing/2014/main" id="{ECA11DCF-D688-9469-7960-ACF3DB309441}"/>
              </a:ext>
            </a:extLst>
          </p:cNvPr>
          <p:cNvSpPr>
            <a:spLocks noGrp="1"/>
          </p:cNvSpPr>
          <p:nvPr>
            <p:ph type="sldNum" sz="quarter" idx="12"/>
          </p:nvPr>
        </p:nvSpPr>
        <p:spPr/>
        <p:txBody>
          <a:bodyPr/>
          <a:lstStyle/>
          <a:p>
            <a:fld id="{A99D720A-4AD5-4DCF-885F-DE5297996123}" type="slidenum">
              <a:rPr kumimoji="1" lang="ja-JP" altLang="en-US" smtClean="0"/>
              <a:t>22</a:t>
            </a:fld>
            <a:endParaRPr lang="ja-JP" altLang="en-US"/>
          </a:p>
        </p:txBody>
      </p:sp>
    </p:spTree>
    <p:extLst>
      <p:ext uri="{BB962C8B-B14F-4D97-AF65-F5344CB8AC3E}">
        <p14:creationId xmlns:p14="http://schemas.microsoft.com/office/powerpoint/2010/main" val="399857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AD8A0-47F6-3F46-EA65-9B5E4C0BAD50}"/>
              </a:ext>
            </a:extLst>
          </p:cNvPr>
          <p:cNvSpPr>
            <a:spLocks noGrp="1"/>
          </p:cNvSpPr>
          <p:nvPr>
            <p:ph type="title"/>
          </p:nvPr>
        </p:nvSpPr>
        <p:spPr/>
        <p:txBody>
          <a:bodyPr/>
          <a:lstStyle/>
          <a:p>
            <a:pPr algn="ctr"/>
            <a:r>
              <a:rPr lang="ja-JP">
                <a:ea typeface="ＭＳ Ｐゴシック"/>
              </a:rPr>
              <a:t>コンテスト結果の評価.</a:t>
            </a:r>
            <a:r>
              <a:rPr lang="ja-JP" altLang="en-US">
                <a:ea typeface="ＭＳ Ｐゴシック"/>
              </a:rPr>
              <a:t>４</a:t>
            </a:r>
          </a:p>
          <a:p>
            <a:endParaRPr lang="ja-JP" altLang="en-US">
              <a:ea typeface="ＭＳ Ｐゴシック"/>
            </a:endParaRPr>
          </a:p>
        </p:txBody>
      </p:sp>
      <p:sp>
        <p:nvSpPr>
          <p:cNvPr id="3" name="コンテンツ プレースホルダー 2">
            <a:extLst>
              <a:ext uri="{FF2B5EF4-FFF2-40B4-BE49-F238E27FC236}">
                <a16:creationId xmlns:a16="http://schemas.microsoft.com/office/drawing/2014/main" id="{1D1872A9-989A-7812-E7FF-8A789C7E0080}"/>
              </a:ext>
            </a:extLst>
          </p:cNvPr>
          <p:cNvSpPr>
            <a:spLocks noGrp="1"/>
          </p:cNvSpPr>
          <p:nvPr>
            <p:ph idx="1"/>
          </p:nvPr>
        </p:nvSpPr>
        <p:spPr>
          <a:xfrm>
            <a:off x="667603" y="826089"/>
            <a:ext cx="10515600" cy="6272916"/>
          </a:xfrm>
        </p:spPr>
        <p:txBody>
          <a:bodyPr vert="horz" lIns="91440" tIns="45720" rIns="91440" bIns="45720" rtlCol="0" anchor="t">
            <a:noAutofit/>
          </a:bodyPr>
          <a:lstStyle/>
          <a:p>
            <a:pPr marL="0" indent="0">
              <a:lnSpc>
                <a:spcPct val="100000"/>
              </a:lnSpc>
              <a:spcBef>
                <a:spcPts val="0"/>
              </a:spcBef>
              <a:buNone/>
            </a:pPr>
            <a:r>
              <a:rPr lang="ja-JP" sz="2400" b="1">
                <a:latin typeface="MS PGothic"/>
                <a:ea typeface="MS PGothic"/>
              </a:rPr>
              <a:t>４班との対戦</a:t>
            </a:r>
          </a:p>
          <a:p>
            <a:pPr marL="0" indent="0">
              <a:lnSpc>
                <a:spcPct val="100000"/>
              </a:lnSpc>
              <a:spcBef>
                <a:spcPts val="0"/>
              </a:spcBef>
              <a:buNone/>
            </a:pPr>
            <a:endParaRPr lang="ja-JP" altLang="en-US" sz="2400">
              <a:latin typeface="MS PGothic"/>
              <a:ea typeface="MS PGothic"/>
            </a:endParaRPr>
          </a:p>
          <a:p>
            <a:pPr marL="0" indent="0">
              <a:lnSpc>
                <a:spcPct val="100000"/>
              </a:lnSpc>
              <a:spcBef>
                <a:spcPts val="0"/>
              </a:spcBef>
              <a:buNone/>
            </a:pPr>
            <a:r>
              <a:rPr lang="ja-JP" sz="2400" b="1">
                <a:latin typeface="MS PGothic"/>
                <a:ea typeface="MS PGothic"/>
              </a:rPr>
              <a:t>対戦ログから分かったこと③：分岐のプログラムと</a:t>
            </a:r>
            <a:r>
              <a:rPr lang="ja-JP" altLang="en-US" sz="2400" b="1">
                <a:latin typeface="MS PGothic"/>
                <a:ea typeface="MS PGothic"/>
              </a:rPr>
              <a:t>戦略の関係性</a:t>
            </a:r>
            <a:r>
              <a:rPr lang="ja-JP" sz="2400" b="1">
                <a:latin typeface="MS PGothic"/>
                <a:ea typeface="MS PGothic"/>
              </a:rPr>
              <a:t>の再検討</a:t>
            </a:r>
            <a:endParaRPr lang="en-US" altLang="ja-JP" sz="2400" b="1">
              <a:latin typeface="MS PGothic"/>
              <a:ea typeface="meiryo ui"/>
            </a:endParaRPr>
          </a:p>
          <a:p>
            <a:pPr marL="285750" indent="-285750">
              <a:lnSpc>
                <a:spcPct val="100000"/>
              </a:lnSpc>
              <a:spcBef>
                <a:spcPts val="0"/>
              </a:spcBef>
              <a:buFont typeface="Arial,Sans-Serif"/>
              <a:buChar char="•"/>
            </a:pPr>
            <a:r>
              <a:rPr lang="ja-JP" sz="2400">
                <a:latin typeface="MS PGothic"/>
                <a:ea typeface="MS PGothic"/>
              </a:rPr>
              <a:t>1</a:t>
            </a:r>
            <a:r>
              <a:rPr lang="ja-JP" altLang="en-US" sz="2400">
                <a:latin typeface="MS PGothic"/>
                <a:ea typeface="MS PGothic"/>
              </a:rPr>
              <a:t>、</a:t>
            </a:r>
            <a:r>
              <a:rPr lang="ja-JP" sz="2400">
                <a:latin typeface="MS PGothic"/>
                <a:ea typeface="MS PGothic"/>
              </a:rPr>
              <a:t>3戦目はどちらも200回時点で自分たちが優勢だった</a:t>
            </a:r>
          </a:p>
          <a:p>
            <a:pPr marL="285750" indent="-285750">
              <a:lnSpc>
                <a:spcPct val="100000"/>
              </a:lnSpc>
              <a:spcBef>
                <a:spcPts val="0"/>
              </a:spcBef>
              <a:buFont typeface="Arial,Sans-Serif"/>
              <a:buChar char="•"/>
            </a:pPr>
            <a:r>
              <a:rPr lang="ja-JP" sz="2400">
                <a:latin typeface="MS PGothic"/>
                <a:ea typeface="MS PGothic"/>
              </a:rPr>
              <a:t>だが、</a:t>
            </a:r>
            <a:br>
              <a:rPr lang="ja-JP" sz="2400">
                <a:latin typeface="MS PGothic"/>
                <a:ea typeface="MS PGothic"/>
              </a:rPr>
            </a:br>
            <a:r>
              <a:rPr lang="ja-JP" sz="2400">
                <a:latin typeface="MS PGothic"/>
                <a:ea typeface="MS PGothic"/>
              </a:rPr>
              <a:t> 　・1戦目はバランス型に移行 → 敗北</a:t>
            </a:r>
            <a:br>
              <a:rPr lang="ja-JP" sz="2400">
                <a:latin typeface="MS PGothic"/>
                <a:ea typeface="MS PGothic"/>
              </a:rPr>
            </a:br>
            <a:r>
              <a:rPr lang="ja-JP" sz="2400">
                <a:latin typeface="MS PGothic"/>
                <a:ea typeface="MS PGothic"/>
              </a:rPr>
              <a:t> 　・3戦目はパワー型に移行 → 勝利</a:t>
            </a:r>
          </a:p>
          <a:p>
            <a:pPr marL="285750" indent="-285750">
              <a:lnSpc>
                <a:spcPct val="100000"/>
              </a:lnSpc>
              <a:spcBef>
                <a:spcPts val="0"/>
              </a:spcBef>
              <a:buFont typeface="Arial,Sans-Serif"/>
              <a:buChar char="•"/>
            </a:pPr>
            <a:r>
              <a:rPr lang="ja-JP" sz="2400">
                <a:latin typeface="MS PGothic"/>
                <a:ea typeface="MS PGothic"/>
              </a:rPr>
              <a:t>本来の考え方：</a:t>
            </a:r>
            <a:br>
              <a:rPr lang="ja-JP" sz="2400">
                <a:latin typeface="MS PGothic"/>
                <a:ea typeface="MS PGothic"/>
              </a:rPr>
            </a:br>
            <a:r>
              <a:rPr lang="ja-JP" sz="2400">
                <a:latin typeface="MS PGothic"/>
                <a:ea typeface="MS PGothic"/>
              </a:rPr>
              <a:t> 　・パワー型 → 相手が1～5ドルをまんべんなく賭けるとき有効</a:t>
            </a:r>
            <a:br>
              <a:rPr lang="ja-JP" sz="2400">
                <a:latin typeface="MS PGothic"/>
                <a:ea typeface="MS PGothic"/>
              </a:rPr>
            </a:br>
            <a:r>
              <a:rPr lang="ja-JP" sz="2400">
                <a:latin typeface="MS PGothic"/>
                <a:ea typeface="MS PGothic"/>
              </a:rPr>
              <a:t> 　・バランス型 → 相手が1〜2ドルを主に賭けるとき有効</a:t>
            </a:r>
          </a:p>
          <a:p>
            <a:pPr marL="285750" indent="-285750">
              <a:lnSpc>
                <a:spcPct val="100000"/>
              </a:lnSpc>
              <a:spcBef>
                <a:spcPts val="0"/>
              </a:spcBef>
              <a:buFont typeface="Arial,Sans-Serif"/>
              <a:buChar char="•"/>
            </a:pPr>
            <a:r>
              <a:rPr lang="ja-JP" sz="2400">
                <a:latin typeface="MS PGothic"/>
                <a:ea typeface="MS PGothic"/>
              </a:rPr>
              <a:t>つまり、1〜2ドルを主に出す4班にはバランス型を選ぶべきだった</a:t>
            </a:r>
            <a:br>
              <a:rPr lang="ja-JP" sz="2400">
                <a:latin typeface="MS PGothic"/>
                <a:ea typeface="MS PGothic"/>
              </a:rPr>
            </a:br>
            <a:r>
              <a:rPr lang="ja-JP" sz="2400">
                <a:latin typeface="MS PGothic"/>
                <a:ea typeface="MS PGothic"/>
              </a:rPr>
              <a:t> 　→ 3戦目では誤ってパワー型を選んだ</a:t>
            </a:r>
            <a:endParaRPr lang="ja-JP" altLang="en-US" sz="2400">
              <a:latin typeface="MS PGothic"/>
              <a:ea typeface="MS PGothic"/>
            </a:endParaRPr>
          </a:p>
          <a:p>
            <a:pPr marL="0" indent="0">
              <a:lnSpc>
                <a:spcPct val="100000"/>
              </a:lnSpc>
              <a:spcBef>
                <a:spcPts val="0"/>
              </a:spcBef>
              <a:buNone/>
            </a:pPr>
            <a:r>
              <a:rPr lang="ja-JP" altLang="en-US" sz="2400">
                <a:latin typeface="MS PGothic"/>
                <a:ea typeface="MS PGothic"/>
              </a:rPr>
              <a:t>　　　⇒</a:t>
            </a:r>
            <a:r>
              <a:rPr lang="ja-JP" sz="2400" b="1">
                <a:latin typeface="MS PGothic"/>
                <a:ea typeface="MS PGothic"/>
              </a:rPr>
              <a:t>型をどう分岐させるか、プログラム</a:t>
            </a:r>
            <a:r>
              <a:rPr lang="ja-JP" altLang="en-US" sz="2400" b="1">
                <a:latin typeface="MS PGothic"/>
                <a:ea typeface="MS PGothic"/>
              </a:rPr>
              <a:t>自</a:t>
            </a:r>
            <a:r>
              <a:rPr lang="ja-JP" sz="2400" b="1">
                <a:latin typeface="MS PGothic"/>
                <a:ea typeface="MS PGothic"/>
              </a:rPr>
              <a:t>体を見直す必要がある</a:t>
            </a:r>
            <a:endParaRPr lang="ja-JP" altLang="en-US" sz="2400" b="1">
              <a:latin typeface="MS PGothic"/>
              <a:ea typeface="MS PGothic"/>
            </a:endParaRPr>
          </a:p>
          <a:p>
            <a:pPr marL="285750" indent="-285750">
              <a:lnSpc>
                <a:spcPct val="100000"/>
              </a:lnSpc>
              <a:spcBef>
                <a:spcPts val="0"/>
              </a:spcBef>
              <a:buFont typeface="Arial,Sans-Serif"/>
              <a:buChar char="•"/>
            </a:pPr>
            <a:r>
              <a:rPr lang="ja-JP" altLang="en-US" sz="2400">
                <a:latin typeface="MS PGothic"/>
                <a:ea typeface="MS PGothic"/>
              </a:rPr>
              <a:t>誤ってパワー型を選んだ時は</a:t>
            </a:r>
            <a:r>
              <a:rPr lang="ja-JP" sz="2400">
                <a:latin typeface="MS PGothic"/>
                <a:ea typeface="MS PGothic"/>
              </a:rPr>
              <a:t>勝利</a:t>
            </a:r>
            <a:br>
              <a:rPr lang="ja-JP" sz="2400">
                <a:latin typeface="MS PGothic"/>
                <a:ea typeface="MS PGothic"/>
              </a:rPr>
            </a:br>
            <a:r>
              <a:rPr lang="ja-JP" sz="2400">
                <a:latin typeface="MS PGothic"/>
                <a:ea typeface="MS PGothic"/>
              </a:rPr>
              <a:t> 　</a:t>
            </a:r>
            <a:r>
              <a:rPr lang="ja-JP" altLang="en-US" sz="2400">
                <a:latin typeface="MS PGothic"/>
                <a:ea typeface="MS PGothic"/>
              </a:rPr>
              <a:t>⇒</a:t>
            </a:r>
            <a:r>
              <a:rPr lang="ja-JP" sz="2400" b="1">
                <a:latin typeface="MS PGothic"/>
                <a:ea typeface="MS PGothic"/>
              </a:rPr>
              <a:t> 「バランス型はディフェンス型に強い」という仮定が揺らいだ</a:t>
            </a:r>
            <a:br>
              <a:rPr lang="ja-JP" sz="2400" b="1">
                <a:latin typeface="MS PGothic"/>
                <a:ea typeface="MS PGothic"/>
              </a:rPr>
            </a:br>
            <a:r>
              <a:rPr lang="ja-JP" sz="2400">
                <a:latin typeface="MS PGothic"/>
                <a:ea typeface="MS PGothic"/>
              </a:rPr>
              <a:t> </a:t>
            </a:r>
          </a:p>
          <a:p>
            <a:pPr marL="0" indent="0">
              <a:lnSpc>
                <a:spcPct val="100000"/>
              </a:lnSpc>
              <a:spcBef>
                <a:spcPts val="0"/>
              </a:spcBef>
              <a:buNone/>
            </a:pPr>
            <a:endParaRPr lang="ja-JP" sz="2400">
              <a:latin typeface="MS PGothic"/>
              <a:ea typeface="MS PGothic"/>
            </a:endParaRPr>
          </a:p>
          <a:p>
            <a:pPr marL="0" indent="0">
              <a:lnSpc>
                <a:spcPct val="100000"/>
              </a:lnSpc>
              <a:spcBef>
                <a:spcPts val="0"/>
              </a:spcBef>
              <a:buNone/>
            </a:pPr>
            <a:endParaRPr lang="ja-JP" altLang="en-US" sz="2400">
              <a:latin typeface="MS PGothic"/>
              <a:ea typeface="MS PGothic"/>
            </a:endParaRPr>
          </a:p>
        </p:txBody>
      </p:sp>
      <p:sp>
        <p:nvSpPr>
          <p:cNvPr id="4" name="スライド番号プレースホルダー 3">
            <a:extLst>
              <a:ext uri="{FF2B5EF4-FFF2-40B4-BE49-F238E27FC236}">
                <a16:creationId xmlns:a16="http://schemas.microsoft.com/office/drawing/2014/main" id="{E2E9DBF2-558C-86F9-97A5-305758113BE3}"/>
              </a:ext>
            </a:extLst>
          </p:cNvPr>
          <p:cNvSpPr>
            <a:spLocks noGrp="1"/>
          </p:cNvSpPr>
          <p:nvPr>
            <p:ph type="sldNum" sz="quarter" idx="12"/>
          </p:nvPr>
        </p:nvSpPr>
        <p:spPr/>
        <p:txBody>
          <a:bodyPr/>
          <a:lstStyle/>
          <a:p>
            <a:fld id="{A99D720A-4AD5-4DCF-885F-DE5297996123}" type="slidenum">
              <a:rPr kumimoji="1" lang="ja-JP" altLang="en-US" smtClean="0"/>
              <a:t>23</a:t>
            </a:fld>
            <a:endParaRPr lang="ja-JP" altLang="en-US"/>
          </a:p>
        </p:txBody>
      </p:sp>
      <p:pic>
        <p:nvPicPr>
          <p:cNvPr id="5" name="図 4" descr="図形, 矢印&#10;&#10;AI 生成コンテンツは間違っている可能性があります。">
            <a:extLst>
              <a:ext uri="{FF2B5EF4-FFF2-40B4-BE49-F238E27FC236}">
                <a16:creationId xmlns:a16="http://schemas.microsoft.com/office/drawing/2014/main" id="{2646594C-CC96-2C8A-291D-79446B495596}"/>
              </a:ext>
            </a:extLst>
          </p:cNvPr>
          <p:cNvPicPr>
            <a:picLocks noChangeAspect="1"/>
          </p:cNvPicPr>
          <p:nvPr/>
        </p:nvPicPr>
        <p:blipFill>
          <a:blip r:embed="rId3"/>
          <a:stretch>
            <a:fillRect/>
          </a:stretch>
        </p:blipFill>
        <p:spPr>
          <a:xfrm>
            <a:off x="8200256" y="2012547"/>
            <a:ext cx="3990948" cy="1780762"/>
          </a:xfrm>
          <a:prstGeom prst="rect">
            <a:avLst/>
          </a:prstGeom>
        </p:spPr>
      </p:pic>
      <p:sp>
        <p:nvSpPr>
          <p:cNvPr id="6" name="テキスト ボックス 5">
            <a:extLst>
              <a:ext uri="{FF2B5EF4-FFF2-40B4-BE49-F238E27FC236}">
                <a16:creationId xmlns:a16="http://schemas.microsoft.com/office/drawing/2014/main" id="{6348A7F2-70C4-395A-A52F-876E18F54666}"/>
              </a:ext>
            </a:extLst>
          </p:cNvPr>
          <p:cNvSpPr txBox="1"/>
          <p:nvPr/>
        </p:nvSpPr>
        <p:spPr>
          <a:xfrm>
            <a:off x="9075508" y="3963217"/>
            <a:ext cx="31188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図３：３つの型の関係性（再掲）</a:t>
            </a:r>
          </a:p>
        </p:txBody>
      </p:sp>
    </p:spTree>
    <p:extLst>
      <p:ext uri="{BB962C8B-B14F-4D97-AF65-F5344CB8AC3E}">
        <p14:creationId xmlns:p14="http://schemas.microsoft.com/office/powerpoint/2010/main" val="4273541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CDCC0-E245-2075-547E-A85BB0363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0F389B-D2D1-446C-C222-16D59182AC84}"/>
              </a:ext>
            </a:extLst>
          </p:cNvPr>
          <p:cNvSpPr>
            <a:spLocks noGrp="1"/>
          </p:cNvSpPr>
          <p:nvPr>
            <p:ph type="title"/>
          </p:nvPr>
        </p:nvSpPr>
        <p:spPr>
          <a:xfrm>
            <a:off x="644857" y="1185"/>
            <a:ext cx="10515600" cy="1325563"/>
          </a:xfrm>
        </p:spPr>
        <p:txBody>
          <a:bodyPr/>
          <a:lstStyle/>
          <a:p>
            <a:pPr algn="ctr"/>
            <a:r>
              <a:rPr lang="ja-JP" altLang="en-US">
                <a:ea typeface="ＭＳ Ｐゴシック"/>
              </a:rPr>
              <a:t>コンテスト結果の評価.５</a:t>
            </a:r>
            <a:endParaRPr lang="ja-JP" altLang="en-US"/>
          </a:p>
        </p:txBody>
      </p:sp>
      <p:sp>
        <p:nvSpPr>
          <p:cNvPr id="4" name="テキスト ボックス 3">
            <a:extLst>
              <a:ext uri="{FF2B5EF4-FFF2-40B4-BE49-F238E27FC236}">
                <a16:creationId xmlns:a16="http://schemas.microsoft.com/office/drawing/2014/main" id="{75AA3136-62D3-0513-024F-5727391C394F}"/>
              </a:ext>
            </a:extLst>
          </p:cNvPr>
          <p:cNvSpPr txBox="1"/>
          <p:nvPr/>
        </p:nvSpPr>
        <p:spPr>
          <a:xfrm>
            <a:off x="644340" y="907053"/>
            <a:ext cx="12411396"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sz="2800" b="1">
              <a:latin typeface="MS PGothic"/>
              <a:ea typeface="MS PGothic"/>
            </a:endParaRPr>
          </a:p>
          <a:p>
            <a:r>
              <a:rPr lang="ja-JP" altLang="en-US" sz="2800" b="1">
                <a:latin typeface="MS PGothic"/>
                <a:ea typeface="MS PGothic"/>
              </a:rPr>
              <a:t>5班 (2-1で勝利)</a:t>
            </a:r>
          </a:p>
          <a:p>
            <a:r>
              <a:rPr lang="ja-JP" altLang="en-US" sz="2800">
                <a:latin typeface="MS PGothic"/>
                <a:ea typeface="MS PGothic"/>
              </a:rPr>
              <a:t>・Ourcard 2.3.4 TheyBet 5</a:t>
            </a:r>
          </a:p>
          <a:p>
            <a:r>
              <a:rPr lang="ja-JP" altLang="en-US" sz="2800">
                <a:latin typeface="MS PGothic"/>
                <a:ea typeface="MS PGothic"/>
              </a:rPr>
              <a:t>・Ourcard 13.14 TheBet 1or5</a:t>
            </a:r>
          </a:p>
          <a:p>
            <a:r>
              <a:rPr lang="ja-JP" altLang="en-US" sz="2800">
                <a:latin typeface="MS PGothic"/>
                <a:ea typeface="MS PGothic"/>
              </a:rPr>
              <a:t>・Ourcard from5to12 TheyBet 1</a:t>
            </a:r>
          </a:p>
          <a:p>
            <a:endParaRPr lang="ja-JP" altLang="en-US" sz="2800">
              <a:latin typeface="MS PGothic"/>
              <a:ea typeface="MS PGothic"/>
            </a:endParaRPr>
          </a:p>
          <a:p>
            <a:r>
              <a:rPr lang="ja-JP" altLang="en-US" sz="2800">
                <a:latin typeface="MS PGothic"/>
                <a:ea typeface="MS PGothic"/>
              </a:rPr>
              <a:t> → パワー型と判断しディフェンス型で戦っていた</a:t>
            </a:r>
          </a:p>
          <a:p>
            <a:endParaRPr lang="ja-JP" altLang="en-US" sz="2800">
              <a:latin typeface="MS PGothic"/>
              <a:ea typeface="MS PGothic"/>
            </a:endParaRPr>
          </a:p>
          <a:p>
            <a:r>
              <a:rPr lang="ja-JP" altLang="en-US" sz="2800">
                <a:latin typeface="MS PGothic"/>
                <a:ea typeface="MS PGothic"/>
              </a:rPr>
              <a:t>自分のカードを予測する方法が平均値と中央値のみ</a:t>
            </a:r>
          </a:p>
          <a:p>
            <a:r>
              <a:rPr lang="ja-JP" altLang="en-US" sz="2800">
                <a:latin typeface="MS PGothic"/>
                <a:ea typeface="MS PGothic"/>
              </a:rPr>
              <a:t> → 5ドルをかけられた際の平均値が 7前後になってしまっていた</a:t>
            </a:r>
            <a:endParaRPr lang="ja-JP">
              <a:latin typeface="MS PGothic"/>
              <a:ea typeface="MS PGothic"/>
            </a:endParaRPr>
          </a:p>
          <a:p>
            <a:endParaRPr lang="ja-JP" altLang="en-US" sz="2800">
              <a:latin typeface="MS PGothic"/>
              <a:ea typeface="MS PGothic"/>
            </a:endParaRPr>
          </a:p>
          <a:p>
            <a:r>
              <a:rPr lang="ja-JP" altLang="en-US" sz="2800">
                <a:latin typeface="MS PGothic"/>
                <a:ea typeface="MS PGothic"/>
              </a:rPr>
              <a:t>→ 1班と同様に</a:t>
            </a:r>
            <a:r>
              <a:rPr lang="ja-JP" sz="2800">
                <a:latin typeface="MS PGothic"/>
                <a:ea typeface="MS PGothic"/>
              </a:rPr>
              <a:t>自分のカードを予測できず運になっていた</a:t>
            </a:r>
          </a:p>
          <a:p>
            <a:r>
              <a:rPr lang="ja-JP" altLang="en-US" sz="2800">
                <a:latin typeface="MS PGothic"/>
                <a:ea typeface="MS PGothic"/>
              </a:rPr>
              <a:t>     (実際に対戦ログを見ればシーソー状態であった)</a:t>
            </a:r>
          </a:p>
        </p:txBody>
      </p:sp>
      <p:sp>
        <p:nvSpPr>
          <p:cNvPr id="3" name="スライド番号プレースホルダー 2">
            <a:extLst>
              <a:ext uri="{FF2B5EF4-FFF2-40B4-BE49-F238E27FC236}">
                <a16:creationId xmlns:a16="http://schemas.microsoft.com/office/drawing/2014/main" id="{DE0FD757-DD62-C704-8257-65A5E54D0C69}"/>
              </a:ext>
            </a:extLst>
          </p:cNvPr>
          <p:cNvSpPr>
            <a:spLocks noGrp="1"/>
          </p:cNvSpPr>
          <p:nvPr>
            <p:ph type="sldNum" sz="quarter" idx="12"/>
          </p:nvPr>
        </p:nvSpPr>
        <p:spPr/>
        <p:txBody>
          <a:bodyPr/>
          <a:lstStyle/>
          <a:p>
            <a:fld id="{A99D720A-4AD5-4DCF-885F-DE5297996123}" type="slidenum">
              <a:rPr kumimoji="1" lang="ja-JP" altLang="en-US" smtClean="0"/>
              <a:t>24</a:t>
            </a:fld>
            <a:endParaRPr lang="ja-JP" altLang="en-US"/>
          </a:p>
        </p:txBody>
      </p:sp>
    </p:spTree>
    <p:extLst>
      <p:ext uri="{BB962C8B-B14F-4D97-AF65-F5344CB8AC3E}">
        <p14:creationId xmlns:p14="http://schemas.microsoft.com/office/powerpoint/2010/main" val="33843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ECDF8E-68E1-47C3-98A5-1F24D033C2B6}"/>
              </a:ext>
            </a:extLst>
          </p:cNvPr>
          <p:cNvSpPr>
            <a:spLocks noGrp="1"/>
          </p:cNvSpPr>
          <p:nvPr>
            <p:ph type="title"/>
          </p:nvPr>
        </p:nvSpPr>
        <p:spPr/>
        <p:txBody>
          <a:bodyPr/>
          <a:lstStyle/>
          <a:p>
            <a:r>
              <a:rPr lang="ja-JP">
                <a:ea typeface="ＭＳ Ｐゴシック"/>
              </a:rPr>
              <a:t>コンテスト全体を踏まえた問題点と</a:t>
            </a:r>
            <a:r>
              <a:rPr lang="ja-JP" altLang="en-US">
                <a:ea typeface="ＭＳ Ｐゴシック"/>
              </a:rPr>
              <a:t>改善点.1</a:t>
            </a:r>
            <a:endParaRPr kumimoji="1" lang="ja-JP" altLang="en-US"/>
          </a:p>
        </p:txBody>
      </p:sp>
      <p:sp>
        <p:nvSpPr>
          <p:cNvPr id="3" name="コンテンツ プレースホルダー 2">
            <a:extLst>
              <a:ext uri="{FF2B5EF4-FFF2-40B4-BE49-F238E27FC236}">
                <a16:creationId xmlns:a16="http://schemas.microsoft.com/office/drawing/2014/main" id="{22BDDDD4-135E-A131-8602-D578E24E0820}"/>
              </a:ext>
            </a:extLst>
          </p:cNvPr>
          <p:cNvSpPr>
            <a:spLocks noGrp="1"/>
          </p:cNvSpPr>
          <p:nvPr>
            <p:ph idx="1"/>
          </p:nvPr>
        </p:nvSpPr>
        <p:spPr>
          <a:xfrm>
            <a:off x="304716" y="1422300"/>
            <a:ext cx="11881639" cy="5430943"/>
          </a:xfrm>
        </p:spPr>
        <p:txBody>
          <a:bodyPr vert="horz" lIns="91440" tIns="45720" rIns="91440" bIns="45720" rtlCol="0" anchor="t">
            <a:noAutofit/>
          </a:bodyPr>
          <a:lstStyle/>
          <a:p>
            <a:pPr>
              <a:buNone/>
            </a:pPr>
            <a:r>
              <a:rPr lang="ja-JP" altLang="en-US" sz="2400" b="1">
                <a:latin typeface="MS PGothic"/>
                <a:ea typeface="MS PGothic"/>
              </a:rPr>
              <a:t>１．</a:t>
            </a:r>
            <a:r>
              <a:rPr lang="ja-JP" sz="2400" b="1">
                <a:latin typeface="MS PGothic"/>
                <a:ea typeface="MS PGothic"/>
              </a:rPr>
              <a:t>型</a:t>
            </a:r>
            <a:r>
              <a:rPr lang="ja-JP" altLang="en-US" sz="2400" b="1">
                <a:latin typeface="MS PGothic"/>
                <a:ea typeface="MS PGothic"/>
              </a:rPr>
              <a:t>の分岐の失敗</a:t>
            </a:r>
            <a:endParaRPr lang="ja-JP" altLang="en-US" sz="2400" b="1">
              <a:latin typeface="MS PGothic"/>
              <a:ea typeface="MS PGothic"/>
              <a:cs typeface="+mn-lt"/>
            </a:endParaRPr>
          </a:p>
          <a:p>
            <a:pPr marL="0" indent="0">
              <a:buNone/>
            </a:pPr>
            <a:r>
              <a:rPr lang="ja-JP" altLang="en-US" sz="2400">
                <a:latin typeface="MS PGothic"/>
                <a:ea typeface="MS PGothic"/>
                <a:cs typeface="+mn-lt"/>
              </a:rPr>
              <a:t>分岐失敗例：</a:t>
            </a:r>
            <a:r>
              <a:rPr lang="en-US" altLang="ja-JP" sz="2400">
                <a:latin typeface="MS PGothic"/>
                <a:ea typeface="+mn-lt"/>
                <a:cs typeface="+mn-lt"/>
              </a:rPr>
              <a:t>1</a:t>
            </a:r>
            <a:r>
              <a:rPr lang="ja-JP" altLang="en-US" sz="2400">
                <a:latin typeface="MS PGothic"/>
                <a:ea typeface="MS PGothic"/>
                <a:cs typeface="+mn-lt"/>
              </a:rPr>
              <a:t>ドル</a:t>
            </a:r>
            <a:r>
              <a:rPr lang="en-US" altLang="ja-JP" sz="2400">
                <a:latin typeface="MS PGothic"/>
                <a:ea typeface="+mn-lt"/>
                <a:cs typeface="+mn-lt"/>
              </a:rPr>
              <a:t>30</a:t>
            </a:r>
            <a:r>
              <a:rPr lang="ja-JP" altLang="en-US" sz="2400">
                <a:latin typeface="MS PGothic"/>
                <a:ea typeface="MS PGothic"/>
                <a:cs typeface="+mn-lt"/>
              </a:rPr>
              <a:t>％・</a:t>
            </a:r>
            <a:r>
              <a:rPr lang="en-US" altLang="ja-JP" sz="2400">
                <a:latin typeface="MS PGothic"/>
                <a:ea typeface="+mn-lt"/>
                <a:cs typeface="+mn-lt"/>
              </a:rPr>
              <a:t>2</a:t>
            </a:r>
            <a:r>
              <a:rPr lang="ja-JP" altLang="en-US" sz="2400">
                <a:latin typeface="MS PGothic"/>
                <a:ea typeface="MS PGothic"/>
                <a:cs typeface="+mn-lt"/>
              </a:rPr>
              <a:t>ドル</a:t>
            </a:r>
            <a:r>
              <a:rPr lang="en-US" altLang="ja-JP" sz="2400">
                <a:latin typeface="MS PGothic"/>
                <a:ea typeface="+mn-lt"/>
                <a:cs typeface="+mn-lt"/>
              </a:rPr>
              <a:t>40</a:t>
            </a:r>
            <a:r>
              <a:rPr lang="ja-JP" altLang="en-US" sz="2400">
                <a:latin typeface="MS PGothic"/>
                <a:ea typeface="MS PGothic"/>
                <a:cs typeface="+mn-lt"/>
              </a:rPr>
              <a:t>％のとき →実際はディフェンス型だが、条件上は</a:t>
            </a:r>
          </a:p>
          <a:p>
            <a:pPr marL="0" indent="0">
              <a:buNone/>
            </a:pPr>
            <a:r>
              <a:rPr lang="ja-JP" altLang="en-US" sz="2400">
                <a:latin typeface="MS PGothic"/>
                <a:ea typeface="MS PGothic"/>
                <a:cs typeface="+mn-lt"/>
              </a:rPr>
              <a:t>バランス型に分類される</a:t>
            </a:r>
            <a:endParaRPr lang="ja-JP" altLang="en-US" sz="2400">
              <a:latin typeface="MS PGothic"/>
              <a:ea typeface="MS PGothic"/>
            </a:endParaRPr>
          </a:p>
          <a:p>
            <a:pPr marL="0" indent="0">
              <a:buNone/>
            </a:pPr>
            <a:r>
              <a:rPr lang="ja-JP" altLang="en-US" sz="2400">
                <a:latin typeface="MS PGothic"/>
                <a:ea typeface="MS PGothic"/>
                <a:cs typeface="+mn-lt"/>
              </a:rPr>
              <a:t>　　⇒ </a:t>
            </a:r>
            <a:r>
              <a:rPr lang="ja-JP" altLang="en-US" sz="2400" b="1">
                <a:latin typeface="MS PGothic"/>
                <a:ea typeface="MS PGothic"/>
                <a:cs typeface="+mn-lt"/>
              </a:rPr>
              <a:t>戦略イメージとプログラムの条件がかみ合わず、誤った型を選択</a:t>
            </a:r>
            <a:endParaRPr lang="ja-JP" altLang="en-US" sz="2400">
              <a:latin typeface="MS PGothic"/>
              <a:ea typeface="MS PGothic"/>
            </a:endParaRPr>
          </a:p>
          <a:p>
            <a:pPr indent="0">
              <a:buNone/>
            </a:pPr>
            <a:endParaRPr lang="ja-JP" altLang="en-US" sz="2400" b="1">
              <a:latin typeface="MS PGothic"/>
              <a:ea typeface="MS PGothic"/>
              <a:cs typeface="+mn-lt"/>
            </a:endParaRPr>
          </a:p>
          <a:p>
            <a:pPr indent="0">
              <a:buNone/>
            </a:pPr>
            <a:r>
              <a:rPr lang="ja-JP" altLang="en-US" sz="2400" b="1">
                <a:latin typeface="MS PGothic"/>
                <a:ea typeface="MS PGothic"/>
                <a:cs typeface="+mn-lt"/>
              </a:rPr>
              <a:t>従来の分岐条件（誤った基準）</a:t>
            </a:r>
            <a:endParaRPr lang="ja-JP" altLang="en-US" sz="2400">
              <a:latin typeface="MS PGothic"/>
              <a:ea typeface="MS PGothic"/>
            </a:endParaRPr>
          </a:p>
          <a:p>
            <a:pPr>
              <a:buFont typeface="Arial"/>
              <a:buChar char="•"/>
            </a:pPr>
            <a:r>
              <a:rPr lang="ja-JP" altLang="en-US" sz="2400">
                <a:latin typeface="MS PGothic"/>
                <a:ea typeface="MS PGothic"/>
                <a:cs typeface="+mn-lt"/>
              </a:rPr>
              <a:t>パワー型：</a:t>
            </a:r>
            <a:r>
              <a:rPr lang="en-US" altLang="ja-JP" sz="2400">
                <a:latin typeface="MS PGothic"/>
                <a:ea typeface="+mn-lt"/>
                <a:cs typeface="+mn-lt"/>
              </a:rPr>
              <a:t>1</a:t>
            </a:r>
            <a:r>
              <a:rPr lang="ja-JP" sz="2400">
                <a:latin typeface="MS PGothic"/>
                <a:ea typeface="MS PGothic"/>
                <a:cs typeface="+mn-lt"/>
              </a:rPr>
              <a:t>ドルベットが</a:t>
            </a:r>
            <a:r>
              <a:rPr lang="en-US" altLang="ja-JP" sz="2400">
                <a:latin typeface="MS PGothic"/>
                <a:ea typeface="+mn-lt"/>
                <a:cs typeface="+mn-lt"/>
              </a:rPr>
              <a:t>40</a:t>
            </a:r>
            <a:r>
              <a:rPr lang="ja-JP" sz="2400">
                <a:latin typeface="MS PGothic"/>
                <a:ea typeface="MS PGothic"/>
                <a:cs typeface="+mn-lt"/>
              </a:rPr>
              <a:t>％を超えているかつ２ドルより</a:t>
            </a:r>
            <a:r>
              <a:rPr lang="en-US" altLang="ja-JP" sz="2400">
                <a:latin typeface="MS PGothic"/>
                <a:ea typeface="+mn-lt"/>
                <a:cs typeface="+mn-lt"/>
              </a:rPr>
              <a:t>5</a:t>
            </a:r>
            <a:r>
              <a:rPr lang="ja-JP" sz="2400">
                <a:latin typeface="MS PGothic"/>
                <a:ea typeface="MS PGothic"/>
                <a:cs typeface="+mn-lt"/>
              </a:rPr>
              <a:t>ドルベットのほうが多いとき</a:t>
            </a:r>
            <a:endParaRPr lang="ja-JP" altLang="en-US" sz="2400">
              <a:latin typeface="MS PGothic"/>
              <a:ea typeface="MS PGothic"/>
              <a:cs typeface="+mn-lt"/>
            </a:endParaRPr>
          </a:p>
          <a:p>
            <a:pPr>
              <a:buFont typeface="Arial"/>
              <a:buChar char="•"/>
            </a:pPr>
            <a:r>
              <a:rPr lang="ja-JP" altLang="en-US" sz="2400">
                <a:latin typeface="MS PGothic"/>
                <a:ea typeface="MS PGothic"/>
                <a:cs typeface="+mn-lt"/>
              </a:rPr>
              <a:t>ディフェンス型：</a:t>
            </a:r>
            <a:r>
              <a:rPr lang="ja-JP" sz="2400">
                <a:latin typeface="MS PGothic"/>
                <a:ea typeface="MS PGothic"/>
                <a:cs typeface="+mn-lt"/>
              </a:rPr>
              <a:t>相手の</a:t>
            </a:r>
            <a:r>
              <a:rPr lang="en-US" altLang="ja-JP" sz="2400">
                <a:latin typeface="MS PGothic"/>
                <a:ea typeface="+mn-lt"/>
                <a:cs typeface="+mn-lt"/>
              </a:rPr>
              <a:t>1</a:t>
            </a:r>
            <a:r>
              <a:rPr lang="ja-JP" sz="2400">
                <a:latin typeface="MS PGothic"/>
                <a:ea typeface="MS PGothic"/>
                <a:cs typeface="+mn-lt"/>
              </a:rPr>
              <a:t>ドルベットが</a:t>
            </a:r>
            <a:r>
              <a:rPr lang="en-US" altLang="ja-JP" sz="2400">
                <a:latin typeface="MS PGothic"/>
                <a:ea typeface="+mn-lt"/>
                <a:cs typeface="+mn-lt"/>
              </a:rPr>
              <a:t>40</a:t>
            </a:r>
            <a:r>
              <a:rPr lang="ja-JP" sz="2400">
                <a:latin typeface="MS PGothic"/>
                <a:ea typeface="MS PGothic"/>
                <a:cs typeface="+mn-lt"/>
              </a:rPr>
              <a:t>％を超えているかつ</a:t>
            </a:r>
            <a:r>
              <a:rPr lang="ja-JP" altLang="en-US" sz="2400">
                <a:latin typeface="MS PGothic"/>
                <a:ea typeface="MS PGothic"/>
                <a:cs typeface="+mn-lt"/>
              </a:rPr>
              <a:t>５</a:t>
            </a:r>
            <a:r>
              <a:rPr lang="ja-JP" sz="2400">
                <a:latin typeface="MS PGothic"/>
                <a:ea typeface="MS PGothic"/>
                <a:cs typeface="+mn-lt"/>
              </a:rPr>
              <a:t>ドルより</a:t>
            </a:r>
            <a:r>
              <a:rPr lang="ja-JP" altLang="en-US" sz="2400">
                <a:latin typeface="MS PGothic"/>
                <a:ea typeface="MS PGothic"/>
                <a:cs typeface="+mn-lt"/>
              </a:rPr>
              <a:t>２</a:t>
            </a:r>
            <a:r>
              <a:rPr lang="ja-JP" sz="2400">
                <a:latin typeface="MS PGothic"/>
                <a:ea typeface="MS PGothic"/>
                <a:cs typeface="+mn-lt"/>
              </a:rPr>
              <a:t>ドルベットのほうが多いとき</a:t>
            </a:r>
            <a:endParaRPr lang="ja-JP" altLang="en-US" sz="2400">
              <a:latin typeface="MS PGothic"/>
              <a:ea typeface="MS PGothic"/>
              <a:cs typeface="+mn-lt"/>
            </a:endParaRPr>
          </a:p>
          <a:p>
            <a:pPr>
              <a:buFont typeface="Arial"/>
              <a:buChar char="•"/>
            </a:pPr>
            <a:r>
              <a:rPr lang="ja-JP" altLang="en-US" sz="2400">
                <a:latin typeface="MS PGothic"/>
                <a:ea typeface="MS PGothic"/>
                <a:cs typeface="+mn-lt"/>
              </a:rPr>
              <a:t>バランス型：</a:t>
            </a:r>
            <a:r>
              <a:rPr lang="en-US" altLang="ja-JP" sz="2400">
                <a:latin typeface="MS PGothic"/>
                <a:ea typeface="MS PGothic"/>
                <a:cs typeface="+mn-lt"/>
              </a:rPr>
              <a:t>1</a:t>
            </a:r>
            <a:r>
              <a:rPr lang="ja-JP" sz="2400">
                <a:latin typeface="MS PGothic"/>
                <a:ea typeface="MS PGothic"/>
                <a:cs typeface="+mn-lt"/>
              </a:rPr>
              <a:t>ドルベットが</a:t>
            </a:r>
            <a:r>
              <a:rPr lang="en-US" altLang="ja-JP" sz="2400">
                <a:latin typeface="MS PGothic"/>
                <a:ea typeface="+mn-lt"/>
                <a:cs typeface="+mn-lt"/>
              </a:rPr>
              <a:t>40</a:t>
            </a:r>
            <a:r>
              <a:rPr lang="ja-JP" sz="2400">
                <a:latin typeface="MS PGothic"/>
                <a:ea typeface="MS PGothic"/>
                <a:cs typeface="+mn-lt"/>
              </a:rPr>
              <a:t>％に満たないとき</a:t>
            </a:r>
            <a:endParaRPr lang="ja-JP" altLang="en-US" sz="2400">
              <a:latin typeface="MS PGothic"/>
              <a:ea typeface="MS PGothic"/>
            </a:endParaRPr>
          </a:p>
          <a:p>
            <a:pPr indent="0">
              <a:buNone/>
            </a:pPr>
            <a:r>
              <a:rPr lang="ja-JP" altLang="en-US" sz="2400">
                <a:latin typeface="MS PGothic"/>
                <a:ea typeface="MS PGothic"/>
                <a:cs typeface="+mn-lt"/>
              </a:rPr>
              <a:t>→ </a:t>
            </a:r>
            <a:r>
              <a:rPr lang="en-US" altLang="ja-JP" sz="2400">
                <a:latin typeface="MS PGothic"/>
                <a:ea typeface="+mn-lt"/>
                <a:cs typeface="+mn-lt"/>
              </a:rPr>
              <a:t>1</a:t>
            </a:r>
            <a:r>
              <a:rPr lang="ja-JP" sz="2400">
                <a:latin typeface="MS PGothic"/>
                <a:ea typeface="MS PGothic"/>
                <a:cs typeface="+mn-lt"/>
              </a:rPr>
              <a:t>ドルベットが</a:t>
            </a:r>
            <a:r>
              <a:rPr lang="en-US" altLang="ja-JP" sz="2400">
                <a:latin typeface="MS PGothic"/>
                <a:ea typeface="+mn-lt"/>
                <a:cs typeface="+mn-lt"/>
              </a:rPr>
              <a:t>40</a:t>
            </a:r>
            <a:r>
              <a:rPr lang="ja-JP" sz="2400">
                <a:latin typeface="MS PGothic"/>
                <a:ea typeface="MS PGothic"/>
                <a:cs typeface="+mn-lt"/>
              </a:rPr>
              <a:t>％を超えるかどうかを</a:t>
            </a:r>
            <a:r>
              <a:rPr lang="ja-JP" sz="2400" b="1">
                <a:latin typeface="MS PGothic"/>
                <a:ea typeface="MS PGothic"/>
                <a:cs typeface="+mn-lt"/>
              </a:rPr>
              <a:t>分岐基準</a:t>
            </a:r>
            <a:r>
              <a:rPr lang="ja-JP" sz="2400">
                <a:latin typeface="MS PGothic"/>
                <a:ea typeface="MS PGothic"/>
                <a:cs typeface="+mn-lt"/>
              </a:rPr>
              <a:t>にして</a:t>
            </a:r>
            <a:r>
              <a:rPr lang="ja-JP" sz="2400">
                <a:latin typeface="MS PGothic"/>
                <a:ea typeface="MS PGothic"/>
              </a:rPr>
              <a:t>いた</a:t>
            </a:r>
            <a:endParaRPr lang="ja-JP">
              <a:latin typeface="MS PGothic"/>
              <a:ea typeface="MS PGothic"/>
            </a:endParaRPr>
          </a:p>
          <a:p>
            <a:pPr indent="0">
              <a:buNone/>
            </a:pPr>
            <a:r>
              <a:rPr lang="ja-JP" altLang="en-US" sz="2400">
                <a:latin typeface="MS PGothic"/>
                <a:ea typeface="MS PGothic"/>
              </a:rPr>
              <a:t>⇒ </a:t>
            </a:r>
            <a:r>
              <a:rPr lang="en-US" altLang="ja-JP" sz="2400" b="1">
                <a:latin typeface="MS PGothic"/>
                <a:ea typeface="+mn-lt"/>
              </a:rPr>
              <a:t>1</a:t>
            </a:r>
            <a:r>
              <a:rPr lang="ja-JP" altLang="en-US" sz="2400" b="1">
                <a:latin typeface="MS PGothic"/>
                <a:ea typeface="MS PGothic"/>
              </a:rPr>
              <a:t>ドルベットの割合に依存しすぎていた</a:t>
            </a:r>
            <a:endParaRPr lang="ja-JP">
              <a:latin typeface="MS PGothic"/>
              <a:ea typeface="MS PGothic"/>
            </a:endParaRPr>
          </a:p>
          <a:p>
            <a:pPr indent="0">
              <a:buNone/>
            </a:pPr>
            <a:endParaRPr lang="ja-JP" altLang="en-US" sz="2400" b="1">
              <a:latin typeface="MS PGothic"/>
              <a:ea typeface="MS PGothic"/>
            </a:endParaRPr>
          </a:p>
          <a:p>
            <a:pPr>
              <a:buNone/>
            </a:pPr>
            <a:endParaRPr lang="ja-JP" altLang="en-US" sz="2400">
              <a:latin typeface="MS PGothic"/>
              <a:ea typeface="MS PGothic"/>
            </a:endParaRPr>
          </a:p>
        </p:txBody>
      </p:sp>
      <p:sp>
        <p:nvSpPr>
          <p:cNvPr id="4" name="スライド番号プレースホルダー 3">
            <a:extLst>
              <a:ext uri="{FF2B5EF4-FFF2-40B4-BE49-F238E27FC236}">
                <a16:creationId xmlns:a16="http://schemas.microsoft.com/office/drawing/2014/main" id="{3B982B18-CDC8-AA00-1381-06115B172BD5}"/>
              </a:ext>
            </a:extLst>
          </p:cNvPr>
          <p:cNvSpPr>
            <a:spLocks noGrp="1"/>
          </p:cNvSpPr>
          <p:nvPr>
            <p:ph type="sldNum" sz="quarter" idx="12"/>
          </p:nvPr>
        </p:nvSpPr>
        <p:spPr/>
        <p:txBody>
          <a:bodyPr/>
          <a:lstStyle/>
          <a:p>
            <a:fld id="{A99D720A-4AD5-4DCF-885F-DE5297996123}" type="slidenum">
              <a:rPr kumimoji="1" lang="ja-JP" altLang="en-US" smtClean="0"/>
              <a:t>25</a:t>
            </a:fld>
            <a:endParaRPr kumimoji="1" lang="ja-JP" altLang="en-US"/>
          </a:p>
        </p:txBody>
      </p:sp>
    </p:spTree>
    <p:extLst>
      <p:ext uri="{BB962C8B-B14F-4D97-AF65-F5344CB8AC3E}">
        <p14:creationId xmlns:p14="http://schemas.microsoft.com/office/powerpoint/2010/main" val="3714318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9571E-58AB-7C5D-49E2-C0D2CD6999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518680-40E6-0973-549D-20EBF7004FA7}"/>
              </a:ext>
            </a:extLst>
          </p:cNvPr>
          <p:cNvSpPr>
            <a:spLocks noGrp="1"/>
          </p:cNvSpPr>
          <p:nvPr>
            <p:ph type="title"/>
          </p:nvPr>
        </p:nvSpPr>
        <p:spPr/>
        <p:txBody>
          <a:bodyPr/>
          <a:lstStyle/>
          <a:p>
            <a:r>
              <a:rPr lang="ja-JP">
                <a:ea typeface="ＭＳ Ｐゴシック"/>
              </a:rPr>
              <a:t>コンテスト全体を踏まえた問題点と</a:t>
            </a:r>
            <a:r>
              <a:rPr lang="ja-JP" altLang="en-US">
                <a:ea typeface="ＭＳ Ｐゴシック"/>
              </a:rPr>
              <a:t>改善点.２</a:t>
            </a:r>
            <a:endParaRPr kumimoji="1" lang="ja-JP" altLang="en-US"/>
          </a:p>
        </p:txBody>
      </p:sp>
      <p:sp>
        <p:nvSpPr>
          <p:cNvPr id="3" name="コンテンツ プレースホルダー 2">
            <a:extLst>
              <a:ext uri="{FF2B5EF4-FFF2-40B4-BE49-F238E27FC236}">
                <a16:creationId xmlns:a16="http://schemas.microsoft.com/office/drawing/2014/main" id="{D1A9D2BE-3035-29F6-559E-D05E51196474}"/>
              </a:ext>
            </a:extLst>
          </p:cNvPr>
          <p:cNvSpPr>
            <a:spLocks noGrp="1"/>
          </p:cNvSpPr>
          <p:nvPr>
            <p:ph idx="1"/>
          </p:nvPr>
        </p:nvSpPr>
        <p:spPr>
          <a:xfrm>
            <a:off x="441193" y="1695256"/>
            <a:ext cx="10903550" cy="4395988"/>
          </a:xfrm>
        </p:spPr>
        <p:txBody>
          <a:bodyPr vert="horz" lIns="91440" tIns="45720" rIns="91440" bIns="45720" rtlCol="0" anchor="t">
            <a:noAutofit/>
          </a:bodyPr>
          <a:lstStyle/>
          <a:p>
            <a:pPr>
              <a:buNone/>
            </a:pPr>
            <a:r>
              <a:rPr lang="ja-JP" sz="2400" b="1">
                <a:latin typeface="MS PGothic"/>
                <a:ea typeface="MS PGothic"/>
              </a:rPr>
              <a:t>１．型の分岐の失敗</a:t>
            </a:r>
            <a:r>
              <a:rPr lang="ja-JP" altLang="en-US" sz="2400" b="1">
                <a:latin typeface="MS PGothic"/>
                <a:ea typeface="MS PGothic"/>
              </a:rPr>
              <a:t>（続き）</a:t>
            </a:r>
            <a:endParaRPr lang="ja-JP">
              <a:latin typeface="MS PGothic"/>
              <a:ea typeface="MS PGothic"/>
            </a:endParaRPr>
          </a:p>
          <a:p>
            <a:pPr>
              <a:buNone/>
            </a:pPr>
            <a:endParaRPr lang="ja-JP" altLang="en-US" sz="2400" b="1">
              <a:latin typeface="MS PGothic"/>
              <a:ea typeface="MS PGothic"/>
              <a:cs typeface="+mn-lt"/>
            </a:endParaRPr>
          </a:p>
          <a:p>
            <a:pPr>
              <a:buNone/>
            </a:pPr>
            <a:r>
              <a:rPr lang="ja-JP" altLang="en-US" sz="2400" b="1">
                <a:latin typeface="MS PGothic"/>
                <a:ea typeface="MS PGothic"/>
                <a:cs typeface="+mn-lt"/>
              </a:rPr>
              <a:t>改善案：より実態に沿った分岐基準</a:t>
            </a:r>
            <a:endParaRPr lang="ja-JP" altLang="en-US" sz="2400">
              <a:latin typeface="MS PGothic"/>
              <a:ea typeface="MS PGothic"/>
            </a:endParaRPr>
          </a:p>
          <a:p>
            <a:pPr>
              <a:buFont typeface="Arial"/>
              <a:buChar char="•"/>
            </a:pPr>
            <a:r>
              <a:rPr lang="ja-JP" altLang="en-US" sz="2400">
                <a:latin typeface="MS PGothic"/>
                <a:ea typeface="MS PGothic"/>
                <a:cs typeface="+mn-lt"/>
              </a:rPr>
              <a:t>パワー型：</a:t>
            </a:r>
            <a:r>
              <a:rPr lang="en-US" altLang="ja-JP" sz="2400">
                <a:latin typeface="MS PGothic"/>
                <a:ea typeface="+mn-lt"/>
                <a:cs typeface="+mn-lt"/>
              </a:rPr>
              <a:t>1</a:t>
            </a:r>
            <a:r>
              <a:rPr lang="ja-JP" altLang="en-US" sz="2400">
                <a:latin typeface="MS PGothic"/>
                <a:ea typeface="MS PGothic"/>
                <a:cs typeface="+mn-lt"/>
              </a:rPr>
              <a:t>ドル＋</a:t>
            </a:r>
            <a:r>
              <a:rPr lang="en-US" altLang="ja-JP" sz="2400">
                <a:latin typeface="MS PGothic"/>
                <a:ea typeface="+mn-lt"/>
                <a:cs typeface="+mn-lt"/>
              </a:rPr>
              <a:t>5</a:t>
            </a:r>
            <a:r>
              <a:rPr lang="ja-JP" altLang="en-US" sz="2400">
                <a:latin typeface="MS PGothic"/>
                <a:ea typeface="MS PGothic"/>
                <a:cs typeface="+mn-lt"/>
              </a:rPr>
              <a:t>ドルの割合が解析から得られた一定値以上</a:t>
            </a:r>
            <a:endParaRPr lang="ja-JP" altLang="en-US" sz="2400">
              <a:latin typeface="MS PGothic"/>
              <a:ea typeface="MS PGothic"/>
            </a:endParaRPr>
          </a:p>
          <a:p>
            <a:pPr>
              <a:buFont typeface="Arial"/>
              <a:buChar char="•"/>
            </a:pPr>
            <a:r>
              <a:rPr lang="ja-JP" altLang="en-US" sz="2400">
                <a:latin typeface="MS PGothic"/>
                <a:ea typeface="MS PGothic"/>
                <a:cs typeface="+mn-lt"/>
              </a:rPr>
              <a:t>ディフェンス型：</a:t>
            </a:r>
            <a:r>
              <a:rPr lang="en-US" altLang="ja-JP" sz="2400">
                <a:latin typeface="MS PGothic"/>
                <a:ea typeface="+mn-lt"/>
                <a:cs typeface="+mn-lt"/>
              </a:rPr>
              <a:t>1</a:t>
            </a:r>
            <a:r>
              <a:rPr lang="ja-JP" altLang="en-US" sz="2400">
                <a:latin typeface="MS PGothic"/>
                <a:ea typeface="MS PGothic"/>
                <a:cs typeface="+mn-lt"/>
              </a:rPr>
              <a:t>ドル＋</a:t>
            </a:r>
            <a:r>
              <a:rPr lang="en-US" altLang="ja-JP" sz="2400">
                <a:latin typeface="MS PGothic"/>
                <a:ea typeface="+mn-lt"/>
                <a:cs typeface="+mn-lt"/>
              </a:rPr>
              <a:t>2</a:t>
            </a:r>
            <a:r>
              <a:rPr lang="ja-JP" altLang="en-US" sz="2400">
                <a:latin typeface="MS PGothic"/>
                <a:ea typeface="MS PGothic"/>
                <a:cs typeface="+mn-lt"/>
              </a:rPr>
              <a:t>ドルの割合が解析から得られた一定値以上</a:t>
            </a:r>
            <a:endParaRPr lang="ja-JP" altLang="en-US" sz="2400">
              <a:latin typeface="MS PGothic"/>
              <a:ea typeface="MS PGothic"/>
            </a:endParaRPr>
          </a:p>
          <a:p>
            <a:pPr>
              <a:buFont typeface="Arial"/>
              <a:buChar char="•"/>
            </a:pPr>
            <a:r>
              <a:rPr lang="ja-JP" altLang="en-US" sz="2400">
                <a:latin typeface="MS PGothic"/>
                <a:ea typeface="MS PGothic"/>
                <a:cs typeface="+mn-lt"/>
              </a:rPr>
              <a:t>バランス型：上記どちらにも当てはまらない場合</a:t>
            </a:r>
            <a:endParaRPr lang="ja-JP" altLang="en-US" sz="2400">
              <a:latin typeface="MS PGothic"/>
              <a:ea typeface="MS PGothic"/>
            </a:endParaRPr>
          </a:p>
          <a:p>
            <a:pPr indent="0">
              <a:buNone/>
            </a:pPr>
            <a:r>
              <a:rPr lang="ja-JP" altLang="en-US" sz="2400">
                <a:latin typeface="MS PGothic"/>
                <a:ea typeface="MS PGothic"/>
                <a:cs typeface="+mn-lt"/>
              </a:rPr>
              <a:t>→ </a:t>
            </a:r>
            <a:r>
              <a:rPr lang="ja-JP" altLang="en-US" sz="2400" b="1">
                <a:latin typeface="MS PGothic"/>
                <a:ea typeface="MS PGothic"/>
                <a:cs typeface="+mn-lt"/>
              </a:rPr>
              <a:t>賭け金の組み合わせ全体で判断</a:t>
            </a:r>
            <a:r>
              <a:rPr lang="ja-JP" altLang="en-US" sz="2400">
                <a:latin typeface="MS PGothic"/>
                <a:ea typeface="MS PGothic"/>
                <a:cs typeface="+mn-lt"/>
              </a:rPr>
              <a:t>することで、型選択の精度を高める</a:t>
            </a:r>
            <a:endParaRPr lang="ja-JP" altLang="en-US" sz="2400">
              <a:latin typeface="MS PGothic"/>
              <a:ea typeface="MS PGothic"/>
            </a:endParaRPr>
          </a:p>
          <a:p>
            <a:pPr>
              <a:buNone/>
            </a:pPr>
            <a:endParaRPr lang="ja-JP" sz="2400">
              <a:latin typeface="MS PGothic"/>
              <a:ea typeface="MS PGothic"/>
            </a:endParaRPr>
          </a:p>
        </p:txBody>
      </p:sp>
      <p:sp>
        <p:nvSpPr>
          <p:cNvPr id="4" name="スライド番号プレースホルダー 3">
            <a:extLst>
              <a:ext uri="{FF2B5EF4-FFF2-40B4-BE49-F238E27FC236}">
                <a16:creationId xmlns:a16="http://schemas.microsoft.com/office/drawing/2014/main" id="{3298F892-9398-574E-EB28-AA0D300D794B}"/>
              </a:ext>
            </a:extLst>
          </p:cNvPr>
          <p:cNvSpPr>
            <a:spLocks noGrp="1"/>
          </p:cNvSpPr>
          <p:nvPr>
            <p:ph type="sldNum" sz="quarter" idx="12"/>
          </p:nvPr>
        </p:nvSpPr>
        <p:spPr/>
        <p:txBody>
          <a:bodyPr/>
          <a:lstStyle/>
          <a:p>
            <a:fld id="{A99D720A-4AD5-4DCF-885F-DE5297996123}" type="slidenum">
              <a:rPr kumimoji="1" lang="ja-JP" altLang="en-US" smtClean="0"/>
              <a:t>26</a:t>
            </a:fld>
            <a:endParaRPr kumimoji="1" lang="ja-JP" altLang="en-US"/>
          </a:p>
        </p:txBody>
      </p:sp>
    </p:spTree>
    <p:extLst>
      <p:ext uri="{BB962C8B-B14F-4D97-AF65-F5344CB8AC3E}">
        <p14:creationId xmlns:p14="http://schemas.microsoft.com/office/powerpoint/2010/main" val="415047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9285-60F8-6D6B-788F-011EB3A4889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0C7CE85-4588-FCCE-223E-3B15FEADF2DB}"/>
              </a:ext>
            </a:extLst>
          </p:cNvPr>
          <p:cNvSpPr>
            <a:spLocks noGrp="1"/>
          </p:cNvSpPr>
          <p:nvPr>
            <p:ph type="title"/>
          </p:nvPr>
        </p:nvSpPr>
        <p:spPr/>
        <p:txBody>
          <a:bodyPr/>
          <a:lstStyle/>
          <a:p>
            <a:r>
              <a:rPr lang="ja-JP">
                <a:ea typeface="ＭＳ Ｐゴシック"/>
              </a:rPr>
              <a:t>コンテスト全体を踏まえた問題点と</a:t>
            </a:r>
            <a:r>
              <a:rPr lang="ja-JP" altLang="en-US">
                <a:ea typeface="ＭＳ Ｐゴシック"/>
              </a:rPr>
              <a:t>改善点.２</a:t>
            </a:r>
            <a:endParaRPr kumimoji="1" lang="ja-JP" altLang="en-US"/>
          </a:p>
        </p:txBody>
      </p:sp>
      <p:sp>
        <p:nvSpPr>
          <p:cNvPr id="3" name="コンテンツ プレースホルダー 2">
            <a:extLst>
              <a:ext uri="{FF2B5EF4-FFF2-40B4-BE49-F238E27FC236}">
                <a16:creationId xmlns:a16="http://schemas.microsoft.com/office/drawing/2014/main" id="{82BA83C0-C0C5-4FDB-383B-69CCFFAA8427}"/>
              </a:ext>
            </a:extLst>
          </p:cNvPr>
          <p:cNvSpPr>
            <a:spLocks noGrp="1"/>
          </p:cNvSpPr>
          <p:nvPr>
            <p:ph idx="1"/>
          </p:nvPr>
        </p:nvSpPr>
        <p:spPr>
          <a:xfrm>
            <a:off x="441193" y="1695255"/>
            <a:ext cx="9210422" cy="5026219"/>
          </a:xfrm>
        </p:spPr>
        <p:txBody>
          <a:bodyPr vert="horz" lIns="91440" tIns="45720" rIns="91440" bIns="45720" rtlCol="0" anchor="t">
            <a:noAutofit/>
          </a:bodyPr>
          <a:lstStyle/>
          <a:p>
            <a:pPr>
              <a:buNone/>
            </a:pPr>
            <a:r>
              <a:rPr lang="ja-JP" altLang="en-US" sz="2400" b="1">
                <a:latin typeface="MS PGothic"/>
                <a:ea typeface="MS PGothic"/>
              </a:rPr>
              <a:t>２</a:t>
            </a:r>
            <a:r>
              <a:rPr lang="ja-JP" sz="2400" b="1">
                <a:latin typeface="MS PGothic"/>
                <a:ea typeface="MS PGothic"/>
              </a:rPr>
              <a:t>．</a:t>
            </a:r>
            <a:r>
              <a:rPr lang="ja-JP" altLang="en-US" sz="2400" b="1">
                <a:latin typeface="MS PGothic"/>
                <a:ea typeface="MS PGothic"/>
              </a:rPr>
              <a:t>自分のカードの予測の失敗</a:t>
            </a:r>
          </a:p>
          <a:p>
            <a:pPr>
              <a:buNone/>
            </a:pPr>
            <a:r>
              <a:rPr lang="ja-JP" altLang="en-US" sz="2400">
                <a:latin typeface="MS PGothic"/>
                <a:ea typeface="MS PGothic"/>
                <a:cs typeface="+mn-lt"/>
              </a:rPr>
              <a:t>失敗例：ログ解析から1班は右下の図のように賭けていた</a:t>
            </a:r>
          </a:p>
          <a:p>
            <a:pPr>
              <a:buNone/>
            </a:pPr>
            <a:r>
              <a:rPr lang="ja-JP" altLang="en-US" sz="2400">
                <a:latin typeface="MS PGothic"/>
                <a:ea typeface="MS PGothic"/>
                <a:cs typeface="+mn-lt"/>
              </a:rPr>
              <a:t>相手が5ドルを賭けている時に平均と中央値から自分のカードは8前後</a:t>
            </a:r>
            <a:endParaRPr lang="ja-JP" altLang="en-US" sz="2400">
              <a:latin typeface="MS PGothic"/>
              <a:ea typeface="MS PGothic"/>
            </a:endParaRPr>
          </a:p>
          <a:p>
            <a:pPr>
              <a:buNone/>
            </a:pPr>
            <a:r>
              <a:rPr lang="ja-JP" altLang="en-US" sz="2400">
                <a:latin typeface="MS PGothic"/>
                <a:ea typeface="MS PGothic"/>
                <a:cs typeface="+mn-lt"/>
              </a:rPr>
              <a:t>相手が1ドルを賭けている時には同様にして自分のカードは8前後 </a:t>
            </a:r>
          </a:p>
          <a:p>
            <a:pPr>
              <a:buNone/>
            </a:pPr>
            <a:endParaRPr lang="ja-JP" altLang="en-US" sz="2400">
              <a:latin typeface="MS PGothic"/>
              <a:ea typeface="MS PGothic"/>
              <a:cs typeface="+mn-lt"/>
            </a:endParaRPr>
          </a:p>
          <a:p>
            <a:pPr>
              <a:buNone/>
            </a:pPr>
            <a:r>
              <a:rPr lang="ja-JP" altLang="en-US" sz="2400">
                <a:latin typeface="MS PGothic"/>
                <a:ea typeface="MS PGothic"/>
                <a:cs typeface="+mn-lt"/>
              </a:rPr>
              <a:t>　</a:t>
            </a:r>
            <a:r>
              <a:rPr lang="ja-JP" altLang="en-US" sz="2400" b="1">
                <a:latin typeface="MS PGothic"/>
                <a:ea typeface="MS PGothic"/>
                <a:cs typeface="+mn-lt"/>
              </a:rPr>
              <a:t>従来の自分のカードの予測</a:t>
            </a:r>
          </a:p>
          <a:p>
            <a:pPr marL="0" indent="0">
              <a:lnSpc>
                <a:spcPct val="100000"/>
              </a:lnSpc>
              <a:spcBef>
                <a:spcPts val="0"/>
              </a:spcBef>
              <a:buNone/>
            </a:pPr>
            <a:r>
              <a:rPr lang="ja-JP" altLang="en-US" sz="2400">
                <a:latin typeface="MS PGothic"/>
                <a:ea typeface="MS PGothic"/>
                <a:cs typeface="+mn-lt"/>
              </a:rPr>
              <a:t>「</a:t>
            </a:r>
            <a:r>
              <a:rPr lang="ja-JP" sz="2400">
                <a:latin typeface="MS PGothic"/>
                <a:ea typeface="MS PGothic"/>
                <a:cs typeface="+mn-lt"/>
              </a:rPr>
              <a:t>相手が今と同じ金額を過去に賭けたときのカードの</a:t>
            </a:r>
            <a:endParaRPr lang="en-US" altLang="ja-JP" sz="2400" dirty="0">
              <a:latin typeface="MS PGothic"/>
              <a:ea typeface="MS PGothic"/>
              <a:cs typeface="+mn-lt"/>
            </a:endParaRPr>
          </a:p>
          <a:p>
            <a:pPr marL="0" indent="0">
              <a:lnSpc>
                <a:spcPct val="100000"/>
              </a:lnSpc>
              <a:spcBef>
                <a:spcPts val="0"/>
              </a:spcBef>
              <a:buNone/>
            </a:pPr>
            <a:r>
              <a:rPr lang="ja-JP" sz="2400">
                <a:latin typeface="MS PGothic"/>
                <a:ea typeface="MS PGothic"/>
                <a:cs typeface="+mn-lt"/>
              </a:rPr>
              <a:t>中央値と平均値の加重平均」を使って自分のカードを予測</a:t>
            </a:r>
            <a:endParaRPr lang="ja-JP" sz="2400">
              <a:latin typeface="MS PGothic"/>
              <a:ea typeface="MS PGothic"/>
            </a:endParaRPr>
          </a:p>
          <a:p>
            <a:pPr marL="0" indent="0">
              <a:lnSpc>
                <a:spcPct val="100000"/>
              </a:lnSpc>
              <a:spcBef>
                <a:spcPts val="0"/>
              </a:spcBef>
              <a:buNone/>
            </a:pPr>
            <a:r>
              <a:rPr lang="ja-JP" altLang="en-US" sz="2400">
                <a:latin typeface="MS PGothic"/>
                <a:ea typeface="MS PGothic"/>
              </a:rPr>
              <a:t>　</a:t>
            </a:r>
            <a:r>
              <a:rPr lang="ja-JP" sz="2400" b="1">
                <a:latin typeface="MS PGothic"/>
                <a:ea typeface="MS PGothic"/>
                <a:cs typeface="+mn-lt"/>
              </a:rPr>
              <a:t>⇒ 相手の型に関係なく、一律な予測手法を使ってた</a:t>
            </a:r>
            <a:endParaRPr lang="ja-JP" sz="2400" b="1">
              <a:latin typeface="MS PGothic"/>
              <a:ea typeface="MS PGothic"/>
            </a:endParaRPr>
          </a:p>
          <a:p>
            <a:pPr marL="0" indent="0">
              <a:lnSpc>
                <a:spcPct val="100000"/>
              </a:lnSpc>
              <a:spcBef>
                <a:spcPts val="0"/>
              </a:spcBef>
              <a:buNone/>
            </a:pPr>
            <a:endParaRPr lang="ja-JP" sz="2400">
              <a:latin typeface="MS PGothic"/>
              <a:ea typeface="MS PGothic"/>
            </a:endParaRPr>
          </a:p>
          <a:p>
            <a:pPr marL="0" indent="0">
              <a:lnSpc>
                <a:spcPct val="100000"/>
              </a:lnSpc>
              <a:spcBef>
                <a:spcPts val="0"/>
              </a:spcBef>
              <a:buNone/>
            </a:pPr>
            <a:r>
              <a:rPr lang="ja-JP" altLang="en-US" sz="2400" b="1">
                <a:latin typeface="MS PGothic"/>
                <a:ea typeface="MS PGothic"/>
              </a:rPr>
              <a:t>改善案</a:t>
            </a:r>
            <a:endParaRPr lang="ja-JP" sz="2400" b="1">
              <a:latin typeface="MS PGothic"/>
              <a:ea typeface="MS PGothic"/>
            </a:endParaRPr>
          </a:p>
          <a:p>
            <a:pPr marL="0" indent="0">
              <a:lnSpc>
                <a:spcPct val="100000"/>
              </a:lnSpc>
              <a:spcBef>
                <a:spcPts val="0"/>
              </a:spcBef>
              <a:buNone/>
            </a:pPr>
            <a:r>
              <a:rPr lang="ja-JP" altLang="en-US" sz="2400">
                <a:latin typeface="MS PGothic"/>
                <a:ea typeface="MS PGothic"/>
              </a:rPr>
              <a:t>　相手の型ごとに自分のカードの予測する方法を変える</a:t>
            </a:r>
            <a:endParaRPr lang="ja-JP" sz="2400">
              <a:latin typeface="MS PGothic"/>
              <a:ea typeface="MS PGothic"/>
            </a:endParaRPr>
          </a:p>
          <a:p>
            <a:pPr marL="0" indent="0">
              <a:lnSpc>
                <a:spcPct val="100000"/>
              </a:lnSpc>
              <a:spcBef>
                <a:spcPts val="0"/>
              </a:spcBef>
              <a:buNone/>
            </a:pPr>
            <a:endParaRPr lang="ja-JP" sz="2400">
              <a:latin typeface="MS PGothic"/>
              <a:ea typeface="MS PGothic"/>
            </a:endParaRPr>
          </a:p>
          <a:p>
            <a:pPr marL="0" indent="0">
              <a:lnSpc>
                <a:spcPct val="100000"/>
              </a:lnSpc>
              <a:spcBef>
                <a:spcPts val="0"/>
              </a:spcBef>
              <a:buNone/>
            </a:pPr>
            <a:endParaRPr lang="ja-JP" sz="2400">
              <a:latin typeface="MS PGothic"/>
              <a:ea typeface="MS PGothic"/>
            </a:endParaRPr>
          </a:p>
          <a:p>
            <a:pPr marL="0" indent="0">
              <a:lnSpc>
                <a:spcPct val="100000"/>
              </a:lnSpc>
              <a:spcBef>
                <a:spcPts val="0"/>
              </a:spcBef>
              <a:buNone/>
            </a:pPr>
            <a:endParaRPr lang="ja-JP" sz="2400">
              <a:latin typeface="MS PGothic"/>
              <a:ea typeface="MS PGothic"/>
            </a:endParaRPr>
          </a:p>
          <a:p>
            <a:pPr>
              <a:buNone/>
            </a:pPr>
            <a:endParaRPr lang="ja-JP" altLang="en-US" sz="2400">
              <a:latin typeface="MS PGothic"/>
              <a:ea typeface="MS PGothic"/>
            </a:endParaRPr>
          </a:p>
          <a:p>
            <a:pPr>
              <a:buNone/>
            </a:pPr>
            <a:endParaRPr lang="ja-JP" altLang="en-US" sz="2400" b="1">
              <a:latin typeface="MS PGothic"/>
              <a:ea typeface="MS PGothic"/>
            </a:endParaRPr>
          </a:p>
          <a:p>
            <a:pPr>
              <a:buNone/>
            </a:pPr>
            <a:endParaRPr lang="ja-JP" altLang="en-US" sz="2400">
              <a:latin typeface="MS PGothic"/>
              <a:ea typeface="MS PGothic"/>
            </a:endParaRPr>
          </a:p>
        </p:txBody>
      </p:sp>
      <p:sp>
        <p:nvSpPr>
          <p:cNvPr id="4" name="スライド番号プレースホルダー 3">
            <a:extLst>
              <a:ext uri="{FF2B5EF4-FFF2-40B4-BE49-F238E27FC236}">
                <a16:creationId xmlns:a16="http://schemas.microsoft.com/office/drawing/2014/main" id="{E4F113B5-C9AE-BA58-7B2B-16D5C80867F2}"/>
              </a:ext>
            </a:extLst>
          </p:cNvPr>
          <p:cNvSpPr>
            <a:spLocks noGrp="1"/>
          </p:cNvSpPr>
          <p:nvPr>
            <p:ph type="sldNum" sz="quarter" idx="12"/>
          </p:nvPr>
        </p:nvSpPr>
        <p:spPr/>
        <p:txBody>
          <a:bodyPr/>
          <a:lstStyle/>
          <a:p>
            <a:fld id="{A99D720A-4AD5-4DCF-885F-DE5297996123}" type="slidenum">
              <a:rPr kumimoji="1" lang="ja-JP" altLang="en-US" smtClean="0"/>
              <a:t>27</a:t>
            </a:fld>
            <a:endParaRPr kumimoji="1" lang="ja-JP" altLang="en-US"/>
          </a:p>
        </p:txBody>
      </p:sp>
      <p:graphicFrame>
        <p:nvGraphicFramePr>
          <p:cNvPr id="5" name="表 4">
            <a:extLst>
              <a:ext uri="{FF2B5EF4-FFF2-40B4-BE49-F238E27FC236}">
                <a16:creationId xmlns:a16="http://schemas.microsoft.com/office/drawing/2014/main" id="{ACE7E832-AF4E-840F-B613-02411477C079}"/>
              </a:ext>
            </a:extLst>
          </p:cNvPr>
          <p:cNvGraphicFramePr>
            <a:graphicFrameLocks noGrp="1"/>
          </p:cNvGraphicFramePr>
          <p:nvPr>
            <p:extLst>
              <p:ext uri="{D42A27DB-BD31-4B8C-83A1-F6EECF244321}">
                <p14:modId xmlns:p14="http://schemas.microsoft.com/office/powerpoint/2010/main" val="2061206359"/>
              </p:ext>
            </p:extLst>
          </p:nvPr>
        </p:nvGraphicFramePr>
        <p:xfrm>
          <a:off x="8241406" y="3757415"/>
          <a:ext cx="3405984" cy="1097280"/>
        </p:xfrm>
        <a:graphic>
          <a:graphicData uri="http://schemas.openxmlformats.org/drawingml/2006/table">
            <a:tbl>
              <a:tblPr firstRow="1" bandRow="1">
                <a:tableStyleId>{5C22544A-7EE6-4342-B048-85BDC9FD1C3A}</a:tableStyleId>
              </a:tblPr>
              <a:tblGrid>
                <a:gridCol w="1702992">
                  <a:extLst>
                    <a:ext uri="{9D8B030D-6E8A-4147-A177-3AD203B41FA5}">
                      <a16:colId xmlns:a16="http://schemas.microsoft.com/office/drawing/2014/main" val="335852610"/>
                    </a:ext>
                  </a:extLst>
                </a:gridCol>
                <a:gridCol w="1702992">
                  <a:extLst>
                    <a:ext uri="{9D8B030D-6E8A-4147-A177-3AD203B41FA5}">
                      <a16:colId xmlns:a16="http://schemas.microsoft.com/office/drawing/2014/main" val="1164954999"/>
                    </a:ext>
                  </a:extLst>
                </a:gridCol>
              </a:tblGrid>
              <a:tr h="310865">
                <a:tc>
                  <a:txBody>
                    <a:bodyPr/>
                    <a:lstStyle/>
                    <a:p>
                      <a:pPr lvl="0" algn="ctr">
                        <a:buNone/>
                      </a:pPr>
                      <a:r>
                        <a:rPr lang="ja-JP" altLang="en-US">
                          <a:solidFill>
                            <a:schemeClr val="tx1"/>
                          </a:solidFill>
                        </a:rPr>
                        <a:t>自分のカード</a:t>
                      </a:r>
                      <a:endParaRPr kumimoji="1" lang="ja-JP" altLang="en-US">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ja-JP" altLang="en-US">
                          <a:solidFill>
                            <a:schemeClr val="tx1"/>
                          </a:solidFill>
                        </a:rPr>
                        <a:t>相手のベット</a:t>
                      </a:r>
                      <a:endParaRPr kumimoji="1" lang="ja-JP" altLang="en-US">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188630877"/>
                  </a:ext>
                </a:extLst>
              </a:tr>
              <a:tr h="310865">
                <a:tc>
                  <a:txBody>
                    <a:bodyPr/>
                    <a:lstStyle/>
                    <a:p>
                      <a:pPr algn="ctr"/>
                      <a:r>
                        <a:rPr lang="ja-JP" altLang="en-US"/>
                        <a:t>2 or 14</a:t>
                      </a:r>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ja-JP" altLang="en-US"/>
                        <a:t>5ドル</a:t>
                      </a:r>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989669181"/>
                  </a:ext>
                </a:extLst>
              </a:tr>
              <a:tr h="310865">
                <a:tc>
                  <a:txBody>
                    <a:bodyPr/>
                    <a:lstStyle/>
                    <a:p>
                      <a:pPr algn="ctr"/>
                      <a:r>
                        <a:rPr lang="ja-JP" altLang="en-US"/>
                        <a:t>From 3 to 13</a:t>
                      </a:r>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ja-JP" altLang="en-US"/>
                        <a:t>1ドル</a:t>
                      </a:r>
                      <a:endParaRPr kumimoji="1" lang="ja-JP" alt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939691746"/>
                  </a:ext>
                </a:extLst>
              </a:tr>
            </a:tbl>
          </a:graphicData>
        </a:graphic>
      </p:graphicFrame>
      <p:sp>
        <p:nvSpPr>
          <p:cNvPr id="6" name="テキスト ボックス 5">
            <a:extLst>
              <a:ext uri="{FF2B5EF4-FFF2-40B4-BE49-F238E27FC236}">
                <a16:creationId xmlns:a16="http://schemas.microsoft.com/office/drawing/2014/main" id="{F395A830-5D9E-7183-1324-ABEB67E43BA6}"/>
              </a:ext>
            </a:extLst>
          </p:cNvPr>
          <p:cNvSpPr txBox="1"/>
          <p:nvPr/>
        </p:nvSpPr>
        <p:spPr>
          <a:xfrm>
            <a:off x="8946107" y="4910345"/>
            <a:ext cx="20721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ＭＳ Ｐゴシック"/>
              </a:rPr>
              <a:t>図</a:t>
            </a:r>
            <a:r>
              <a:rPr lang="ja-JP" altLang="en-US">
                <a:ea typeface="ＭＳ Ｐゴシック"/>
              </a:rPr>
              <a:t>４</a:t>
            </a:r>
            <a:r>
              <a:rPr lang="ja-JP">
                <a:ea typeface="ＭＳ Ｐゴシック"/>
              </a:rPr>
              <a:t>：</a:t>
            </a:r>
            <a:r>
              <a:rPr lang="ja-JP" altLang="en-US">
                <a:ea typeface="ＭＳ Ｐゴシック"/>
              </a:rPr>
              <a:t>１班の賭け方</a:t>
            </a:r>
            <a:endParaRPr lang="ja-JP">
              <a:ea typeface="ＭＳ Ｐゴシック"/>
            </a:endParaRPr>
          </a:p>
          <a:p>
            <a:pPr algn="l"/>
            <a:endParaRPr lang="ja-JP" altLang="en-US">
              <a:ea typeface="ＭＳ Ｐゴシック"/>
            </a:endParaRPr>
          </a:p>
        </p:txBody>
      </p:sp>
    </p:spTree>
    <p:extLst>
      <p:ext uri="{BB962C8B-B14F-4D97-AF65-F5344CB8AC3E}">
        <p14:creationId xmlns:p14="http://schemas.microsoft.com/office/powerpoint/2010/main" val="1360453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252BB-675E-33C7-80FF-B83DA0D3F891}"/>
              </a:ext>
            </a:extLst>
          </p:cNvPr>
          <p:cNvSpPr>
            <a:spLocks noGrp="1"/>
          </p:cNvSpPr>
          <p:nvPr>
            <p:ph type="title"/>
          </p:nvPr>
        </p:nvSpPr>
        <p:spPr>
          <a:xfrm>
            <a:off x="246797" y="-180785"/>
            <a:ext cx="10515600" cy="1325563"/>
          </a:xfrm>
        </p:spPr>
        <p:txBody>
          <a:bodyPr/>
          <a:lstStyle/>
          <a:p>
            <a:r>
              <a:rPr lang="ja-JP" altLang="en-US">
                <a:ea typeface="ＭＳ Ｐゴシック"/>
              </a:rPr>
              <a:t>コンテスト全体の評価</a:t>
            </a:r>
            <a:endParaRPr kumimoji="1" lang="ja-JP" altLang="en-US"/>
          </a:p>
        </p:txBody>
      </p:sp>
      <p:sp>
        <p:nvSpPr>
          <p:cNvPr id="3" name="コンテンツ プレースホルダー 2">
            <a:extLst>
              <a:ext uri="{FF2B5EF4-FFF2-40B4-BE49-F238E27FC236}">
                <a16:creationId xmlns:a16="http://schemas.microsoft.com/office/drawing/2014/main" id="{A2017CCA-8662-94FB-0E7E-FD7418014020}"/>
              </a:ext>
            </a:extLst>
          </p:cNvPr>
          <p:cNvSpPr>
            <a:spLocks noGrp="1"/>
          </p:cNvSpPr>
          <p:nvPr>
            <p:ph idx="1"/>
          </p:nvPr>
        </p:nvSpPr>
        <p:spPr>
          <a:xfrm>
            <a:off x="467761" y="947836"/>
            <a:ext cx="11398588" cy="5405355"/>
          </a:xfrm>
        </p:spPr>
        <p:txBody>
          <a:bodyPr vert="horz" lIns="91440" tIns="45720" rIns="91440" bIns="45720" rtlCol="0" anchor="t">
            <a:noAutofit/>
          </a:bodyPr>
          <a:lstStyle/>
          <a:p>
            <a:pPr marL="0" indent="0">
              <a:buNone/>
            </a:pPr>
            <a:r>
              <a:rPr lang="ja-JP" altLang="en-US" sz="2400">
                <a:ea typeface="ＭＳ Ｐゴシック"/>
              </a:rPr>
              <a:t>・200回目で 分岐が正しくできた試合 → 10試合(うち5勝5敗)</a:t>
            </a:r>
          </a:p>
          <a:p>
            <a:pPr marL="0" indent="0">
              <a:buNone/>
            </a:pPr>
            <a:r>
              <a:rPr lang="ja-JP" altLang="en-US" sz="2400">
                <a:ea typeface="ＭＳ Ｐゴシック"/>
              </a:rPr>
              <a:t>　　　　　　　　分岐が正しく行われなかった試合 → 1試合(うち1勝0敗)</a:t>
            </a:r>
          </a:p>
          <a:p>
            <a:pPr marL="0" indent="0">
              <a:buNone/>
            </a:pPr>
            <a:r>
              <a:rPr lang="ja-JP" altLang="en-US" sz="2400">
                <a:ea typeface="ＭＳ Ｐゴシック"/>
              </a:rPr>
              <a:t> 200回になる前に終了した試合 → 1試合(うち0勝1敗)</a:t>
            </a:r>
            <a:endParaRPr lang="ja-JP" sz="2400">
              <a:ea typeface="ＭＳ Ｐゴシック"/>
            </a:endParaRPr>
          </a:p>
          <a:p>
            <a:pPr marL="0" indent="0">
              <a:buNone/>
            </a:pPr>
            <a:endParaRPr lang="ja-JP" altLang="en-US" sz="2400">
              <a:ea typeface="ＭＳ Ｐゴシック"/>
            </a:endParaRPr>
          </a:p>
          <a:p>
            <a:pPr marL="0" indent="0">
              <a:buNone/>
            </a:pPr>
            <a:r>
              <a:rPr lang="ja-JP" altLang="en-US" sz="2400">
                <a:ea typeface="ＭＳ Ｐゴシック"/>
              </a:rPr>
              <a:t>・相手のシステムの予測はとてもうまくいった</a:t>
            </a:r>
          </a:p>
          <a:p>
            <a:pPr marL="0" indent="0">
              <a:buNone/>
            </a:pPr>
            <a:r>
              <a:rPr lang="ja-JP" altLang="en-US" sz="2400">
                <a:ea typeface="ＭＳ Ｐゴシック"/>
              </a:rPr>
              <a:t>→83%(10/12試合)の確率で正しく予測できた</a:t>
            </a:r>
          </a:p>
          <a:p>
            <a:pPr marL="0" indent="0">
              <a:buNone/>
            </a:pPr>
            <a:r>
              <a:rPr lang="ja-JP" altLang="en-US" sz="2400">
                <a:ea typeface="ＭＳ Ｐゴシック"/>
              </a:rPr>
              <a:t>→そのうち50%の確率でしか勝ててない</a:t>
            </a:r>
          </a:p>
          <a:p>
            <a:pPr marL="0" indent="0">
              <a:buNone/>
            </a:pPr>
            <a:endParaRPr lang="ja-JP" altLang="en-US" sz="2400">
              <a:ea typeface="ＭＳ Ｐゴシック"/>
            </a:endParaRPr>
          </a:p>
          <a:p>
            <a:pPr marL="0" indent="0">
              <a:buNone/>
            </a:pPr>
            <a:r>
              <a:rPr lang="ja-JP" altLang="en-US" sz="2400">
                <a:ea typeface="ＭＳ Ｐゴシック"/>
              </a:rPr>
              <a:t>・自分のカードの予測がうまくできていなかった</a:t>
            </a:r>
            <a:endParaRPr lang="en-US" altLang="ja-JP" sz="2400" dirty="0">
              <a:ea typeface="ＭＳ Ｐゴシック"/>
            </a:endParaRPr>
          </a:p>
          <a:p>
            <a:pPr marL="0" indent="0">
              <a:buNone/>
            </a:pPr>
            <a:r>
              <a:rPr lang="ja-JP" altLang="en-US" sz="2400">
                <a:ea typeface="ＭＳ Ｐゴシック"/>
              </a:rPr>
              <a:t>⇒コールorドロップの判断もうまくいかなかった</a:t>
            </a:r>
          </a:p>
          <a:p>
            <a:pPr marL="0" indent="0">
              <a:buNone/>
            </a:pPr>
            <a:endParaRPr lang="ja-JP" altLang="en-US" sz="2400">
              <a:ea typeface="ＭＳ Ｐゴシック"/>
            </a:endParaRPr>
          </a:p>
          <a:p>
            <a:pPr marL="0" indent="0">
              <a:buNone/>
            </a:pPr>
            <a:r>
              <a:rPr lang="ja-JP" altLang="en-US" sz="2400">
                <a:ea typeface="ＭＳ Ｐゴシック"/>
              </a:rPr>
              <a:t>三すくみの関係でうまく分岐しても自分のカードの予測のミスで勝率が伸びなかったり、そもそも三すくみの強さ関係が正しいのかといった部分には疑問が残る結果となる。</a:t>
            </a:r>
          </a:p>
          <a:p>
            <a:pPr marL="0" indent="0">
              <a:buNone/>
            </a:pPr>
            <a:endParaRPr lang="ja-JP" altLang="en-US" sz="2400">
              <a:ea typeface="ＭＳ Ｐゴシック"/>
            </a:endParaRPr>
          </a:p>
        </p:txBody>
      </p:sp>
      <p:sp>
        <p:nvSpPr>
          <p:cNvPr id="4" name="スライド番号プレースホルダー 3">
            <a:extLst>
              <a:ext uri="{FF2B5EF4-FFF2-40B4-BE49-F238E27FC236}">
                <a16:creationId xmlns:a16="http://schemas.microsoft.com/office/drawing/2014/main" id="{F4FDE455-810A-6CFF-0ADE-45268F385345}"/>
              </a:ext>
            </a:extLst>
          </p:cNvPr>
          <p:cNvSpPr>
            <a:spLocks noGrp="1"/>
          </p:cNvSpPr>
          <p:nvPr>
            <p:ph type="sldNum" sz="quarter" idx="12"/>
          </p:nvPr>
        </p:nvSpPr>
        <p:spPr/>
        <p:txBody>
          <a:bodyPr/>
          <a:lstStyle/>
          <a:p>
            <a:fld id="{A99D720A-4AD5-4DCF-885F-DE5297996123}" type="slidenum">
              <a:rPr kumimoji="1" lang="ja-JP" altLang="en-US" smtClean="0"/>
              <a:t>28</a:t>
            </a:fld>
            <a:endParaRPr kumimoji="1" lang="ja-JP" altLang="en-US"/>
          </a:p>
        </p:txBody>
      </p:sp>
      <p:pic>
        <p:nvPicPr>
          <p:cNvPr id="6" name="図 5" descr="図形, 矢印&#10;&#10;AI 生成コンテンツは間違っている可能性があります。">
            <a:extLst>
              <a:ext uri="{FF2B5EF4-FFF2-40B4-BE49-F238E27FC236}">
                <a16:creationId xmlns:a16="http://schemas.microsoft.com/office/drawing/2014/main" id="{320C8BCD-D8D7-005B-600A-BD6E4EF01605}"/>
              </a:ext>
            </a:extLst>
          </p:cNvPr>
          <p:cNvPicPr>
            <a:picLocks noChangeAspect="1"/>
          </p:cNvPicPr>
          <p:nvPr/>
        </p:nvPicPr>
        <p:blipFill>
          <a:blip r:embed="rId2"/>
          <a:stretch>
            <a:fillRect/>
          </a:stretch>
        </p:blipFill>
        <p:spPr>
          <a:xfrm>
            <a:off x="6707897" y="2309853"/>
            <a:ext cx="5016342" cy="2238293"/>
          </a:xfrm>
          <a:prstGeom prst="rect">
            <a:avLst/>
          </a:prstGeom>
        </p:spPr>
      </p:pic>
      <p:sp>
        <p:nvSpPr>
          <p:cNvPr id="7" name="テキスト ボックス 6">
            <a:extLst>
              <a:ext uri="{FF2B5EF4-FFF2-40B4-BE49-F238E27FC236}">
                <a16:creationId xmlns:a16="http://schemas.microsoft.com/office/drawing/2014/main" id="{4B2FAE36-8310-655C-B535-BEBF72D35F37}"/>
              </a:ext>
            </a:extLst>
          </p:cNvPr>
          <p:cNvSpPr txBox="1"/>
          <p:nvPr/>
        </p:nvSpPr>
        <p:spPr>
          <a:xfrm>
            <a:off x="8609759" y="4586466"/>
            <a:ext cx="250104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ＭＳ Ｐゴシック"/>
              </a:rPr>
              <a:t>図</a:t>
            </a:r>
            <a:r>
              <a:rPr lang="ja-JP" altLang="en-US">
                <a:ea typeface="ＭＳ Ｐゴシック"/>
              </a:rPr>
              <a:t>２</a:t>
            </a:r>
            <a:r>
              <a:rPr lang="ja-JP">
                <a:ea typeface="ＭＳ Ｐゴシック"/>
              </a:rPr>
              <a:t>：３つの型の関係性（再掲）</a:t>
            </a:r>
          </a:p>
          <a:p>
            <a:pPr algn="l"/>
            <a:endParaRPr lang="ja-JP" altLang="en-US">
              <a:ea typeface="ＭＳ Ｐゴシック"/>
            </a:endParaRPr>
          </a:p>
        </p:txBody>
      </p:sp>
    </p:spTree>
    <p:extLst>
      <p:ext uri="{BB962C8B-B14F-4D97-AF65-F5344CB8AC3E}">
        <p14:creationId xmlns:p14="http://schemas.microsoft.com/office/powerpoint/2010/main" val="1565942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DA-DCC7-54AF-6456-A04F6BD50B8E}"/>
              </a:ext>
            </a:extLst>
          </p:cNvPr>
          <p:cNvSpPr>
            <a:spLocks noGrp="1"/>
          </p:cNvSpPr>
          <p:nvPr>
            <p:ph type="title"/>
          </p:nvPr>
        </p:nvSpPr>
        <p:spPr/>
        <p:txBody>
          <a:bodyPr/>
          <a:lstStyle/>
          <a:p>
            <a:pPr algn="ctr"/>
            <a:r>
              <a:rPr lang="ja-JP" altLang="en-US">
                <a:ea typeface="ＭＳ Ｐゴシック"/>
              </a:rPr>
              <a:t>まとめ</a:t>
            </a:r>
            <a:endParaRPr lang="ja-JP" altLang="en-US"/>
          </a:p>
        </p:txBody>
      </p:sp>
      <p:sp>
        <p:nvSpPr>
          <p:cNvPr id="3" name="Content Placeholder 2">
            <a:extLst>
              <a:ext uri="{FF2B5EF4-FFF2-40B4-BE49-F238E27FC236}">
                <a16:creationId xmlns:a16="http://schemas.microsoft.com/office/drawing/2014/main" id="{456A6586-B6B2-8E60-F10D-162FDFF83388}"/>
              </a:ext>
            </a:extLst>
          </p:cNvPr>
          <p:cNvSpPr>
            <a:spLocks noGrp="1"/>
          </p:cNvSpPr>
          <p:nvPr>
            <p:ph idx="1"/>
          </p:nvPr>
        </p:nvSpPr>
        <p:spPr>
          <a:xfrm>
            <a:off x="838200" y="1405612"/>
            <a:ext cx="10515600" cy="2028765"/>
          </a:xfrm>
        </p:spPr>
        <p:txBody>
          <a:bodyPr vert="horz" lIns="91440" tIns="45720" rIns="91440" bIns="45720" rtlCol="0" anchor="t">
            <a:noAutofit/>
          </a:bodyPr>
          <a:lstStyle/>
          <a:p>
            <a:r>
              <a:rPr lang="ja-JP" sz="2400" b="1">
                <a:latin typeface="MS PGothic"/>
                <a:ea typeface="MS PGothic"/>
              </a:rPr>
              <a:t>実験全体から学んだこと　</a:t>
            </a:r>
          </a:p>
          <a:p>
            <a:pPr marL="0" indent="0">
              <a:buNone/>
            </a:pPr>
            <a:r>
              <a:rPr lang="ja-JP" sz="2400">
                <a:latin typeface="MS PGothic"/>
                <a:ea typeface="MS PGothic"/>
                <a:cs typeface="+mn-lt"/>
              </a:rPr>
              <a:t>戦術が三すくみの関係になっていて、一つのプログラムを変えると、今度は別の戦術に弱くなってしまうことがあり、そのバランスを取りながら改良していくのがとても面白かったです。また、チームで取り組むことで、さまざまな視点や考え方に触れることができ、</a:t>
            </a:r>
            <a:r>
              <a:rPr lang="ja-JP" altLang="en-US" sz="2400">
                <a:latin typeface="MS PGothic"/>
                <a:ea typeface="MS PGothic"/>
                <a:cs typeface="+mn-lt"/>
              </a:rPr>
              <a:t>一人</a:t>
            </a:r>
            <a:r>
              <a:rPr lang="ja-JP" sz="2400">
                <a:latin typeface="MS PGothic"/>
                <a:ea typeface="MS PGothic"/>
                <a:cs typeface="+mn-lt"/>
              </a:rPr>
              <a:t>では思いつかないアイデアも生まれました。</a:t>
            </a:r>
            <a:endParaRPr lang="ja-JP" sz="2400">
              <a:latin typeface="MS PGothic"/>
              <a:ea typeface="MS PGothic"/>
            </a:endParaRPr>
          </a:p>
          <a:p>
            <a:pPr marL="0" indent="0">
              <a:buNone/>
            </a:pPr>
            <a:endParaRPr lang="ja-JP">
              <a:latin typeface="MS PGothic"/>
              <a:ea typeface="MS PGothic"/>
            </a:endParaRPr>
          </a:p>
          <a:p>
            <a:pPr marL="0" indent="0">
              <a:buNone/>
            </a:pPr>
            <a:endParaRPr lang="ja-JP" altLang="en-US"/>
          </a:p>
        </p:txBody>
      </p:sp>
      <p:sp>
        <p:nvSpPr>
          <p:cNvPr id="5" name="テキスト ボックス 4">
            <a:extLst>
              <a:ext uri="{FF2B5EF4-FFF2-40B4-BE49-F238E27FC236}">
                <a16:creationId xmlns:a16="http://schemas.microsoft.com/office/drawing/2014/main" id="{E875C4A3-5DD3-64C6-D637-81DFB67918F0}"/>
              </a:ext>
            </a:extLst>
          </p:cNvPr>
          <p:cNvSpPr txBox="1"/>
          <p:nvPr/>
        </p:nvSpPr>
        <p:spPr>
          <a:xfrm>
            <a:off x="835673" y="3429306"/>
            <a:ext cx="107400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latin typeface="+mj-ea"/>
                <a:ea typeface="+mj-ea"/>
              </a:rPr>
              <a:t>・感想</a:t>
            </a:r>
          </a:p>
          <a:p>
            <a:r>
              <a:rPr lang="ja-JP" altLang="en-US" sz="2400">
                <a:latin typeface="+mj-ea"/>
                <a:ea typeface="+mj-ea"/>
                <a:cs typeface="+mn-lt"/>
              </a:rPr>
              <a:t>黒田にゃんた</a:t>
            </a:r>
            <a:r>
              <a:rPr lang="en-US" altLang="ja-JP" sz="2400" dirty="0">
                <a:latin typeface="+mj-ea"/>
                <a:ea typeface="+mj-ea"/>
                <a:cs typeface="+mn-lt"/>
              </a:rPr>
              <a:t> </a:t>
            </a:r>
            <a:r>
              <a:rPr lang="ja-JP" altLang="en-US" sz="2400">
                <a:latin typeface="+mj-ea"/>
                <a:ea typeface="+mj-ea"/>
                <a:cs typeface="+mn-lt"/>
              </a:rPr>
              <a:t>:</a:t>
            </a:r>
            <a:r>
              <a:rPr lang="en-US" altLang="ja-JP" sz="2400" dirty="0">
                <a:latin typeface="+mj-ea"/>
                <a:ea typeface="+mj-ea"/>
                <a:cs typeface="+mn-lt"/>
              </a:rPr>
              <a:t> </a:t>
            </a:r>
            <a:r>
              <a:rPr lang="ja-JP" altLang="en-US" sz="2400">
                <a:latin typeface="+mj-ea"/>
                <a:ea typeface="+mj-ea"/>
                <a:cs typeface="+mn-lt"/>
              </a:rPr>
              <a:t>プログラムを複雑にしようとするよりも、シンプルにした方がうまくいくこともあると感じました。</a:t>
            </a:r>
            <a:endParaRPr lang="en-US" sz="2400" dirty="0">
              <a:latin typeface="+mj-ea"/>
              <a:ea typeface="+mj-ea"/>
            </a:endParaRPr>
          </a:p>
          <a:p>
            <a:r>
              <a:rPr lang="ja-JP" altLang="en-US" sz="2400">
                <a:latin typeface="+mj-ea"/>
                <a:ea typeface="+mj-ea"/>
              </a:rPr>
              <a:t>白雪えなぴ</a:t>
            </a:r>
            <a:r>
              <a:rPr lang="en-US" altLang="ja-JP" sz="2400" dirty="0">
                <a:latin typeface="+mj-ea"/>
                <a:ea typeface="+mj-ea"/>
              </a:rPr>
              <a:t> : </a:t>
            </a:r>
            <a:r>
              <a:rPr lang="en-US" altLang="ja-JP" sz="2400" dirty="0" err="1">
                <a:latin typeface="+mj-ea"/>
                <a:ea typeface="+mj-ea"/>
              </a:rPr>
              <a:t>結果は残念だったが、自分たちの考えうる強い戦略を実装にまで落とし込むことができてよかった</a:t>
            </a:r>
            <a:r>
              <a:rPr lang="en-US" altLang="ja-JP" sz="2400" dirty="0">
                <a:latin typeface="+mj-ea"/>
                <a:ea typeface="+mj-ea"/>
              </a:rPr>
              <a:t>。</a:t>
            </a:r>
          </a:p>
          <a:p>
            <a:r>
              <a:rPr lang="ja-JP" altLang="en-US" sz="2400">
                <a:latin typeface="+mj-ea"/>
                <a:ea typeface="+mj-ea"/>
              </a:rPr>
              <a:t>氷川ぺんた</a:t>
            </a:r>
            <a:r>
              <a:rPr lang="en-US" altLang="ja-JP" sz="2400" dirty="0">
                <a:latin typeface="+mj-ea"/>
                <a:ea typeface="+mj-ea"/>
              </a:rPr>
              <a:t> : </a:t>
            </a:r>
            <a:r>
              <a:rPr lang="en-US" sz="2400" dirty="0" err="1">
                <a:latin typeface="+mj-ea"/>
                <a:ea typeface="+mj-ea"/>
              </a:rPr>
              <a:t>個人開発と違いチーム開発では、可読性を高めることやより簡単なロジックを用いることが大事だと気づかされた</a:t>
            </a:r>
            <a:r>
              <a:rPr lang="en-US" sz="2400" dirty="0">
                <a:latin typeface="+mj-ea"/>
                <a:ea typeface="+mj-ea"/>
              </a:rPr>
              <a:t>。</a:t>
            </a:r>
          </a:p>
          <a:p>
            <a:r>
              <a:rPr lang="ja-JP" altLang="en-US" sz="2400">
                <a:latin typeface="+mj-ea"/>
                <a:ea typeface="+mj-ea"/>
              </a:rPr>
              <a:t>犬塚わん</a:t>
            </a:r>
            <a:r>
              <a:rPr lang="en-US" altLang="ja-JP" sz="2400" dirty="0">
                <a:latin typeface="+mj-ea"/>
                <a:ea typeface="+mj-ea"/>
              </a:rPr>
              <a:t> : </a:t>
            </a:r>
            <a:r>
              <a:rPr lang="ja-JP" altLang="en-US" sz="2400">
                <a:latin typeface="+mj-ea"/>
                <a:ea typeface="+mj-ea"/>
                <a:cs typeface="+mn-lt"/>
              </a:rPr>
              <a:t>戦略において前提を立てることの不可欠だが、それが崩れると</a:t>
            </a:r>
          </a:p>
          <a:p>
            <a:r>
              <a:rPr lang="ja-JP" altLang="en-US" sz="2400">
                <a:latin typeface="+mj-ea"/>
                <a:ea typeface="+mj-ea"/>
                <a:cs typeface="+mn-lt"/>
              </a:rPr>
              <a:t>戦略全体を揺らぐことから、前提を設定することの難しさを痛感した。</a:t>
            </a:r>
          </a:p>
        </p:txBody>
      </p:sp>
      <p:sp>
        <p:nvSpPr>
          <p:cNvPr id="4" name="スライド番号プレースホルダー 3">
            <a:extLst>
              <a:ext uri="{FF2B5EF4-FFF2-40B4-BE49-F238E27FC236}">
                <a16:creationId xmlns:a16="http://schemas.microsoft.com/office/drawing/2014/main" id="{9DC3DBC8-85D4-876B-8378-BB483E9BE278}"/>
              </a:ext>
            </a:extLst>
          </p:cNvPr>
          <p:cNvSpPr>
            <a:spLocks noGrp="1"/>
          </p:cNvSpPr>
          <p:nvPr>
            <p:ph type="sldNum" sz="quarter" idx="12"/>
          </p:nvPr>
        </p:nvSpPr>
        <p:spPr/>
        <p:txBody>
          <a:bodyPr/>
          <a:lstStyle/>
          <a:p>
            <a:r>
              <a:rPr lang="ja-JP" altLang="en-US">
                <a:ea typeface="ＭＳ Ｐゴシック"/>
              </a:rPr>
              <a:t>28</a:t>
            </a:r>
          </a:p>
        </p:txBody>
      </p:sp>
    </p:spTree>
    <p:extLst>
      <p:ext uri="{BB962C8B-B14F-4D97-AF65-F5344CB8AC3E}">
        <p14:creationId xmlns:p14="http://schemas.microsoft.com/office/powerpoint/2010/main" val="331358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48808-62CB-EB73-FD75-906724AEE9FB}"/>
              </a:ext>
            </a:extLst>
          </p:cNvPr>
          <p:cNvSpPr>
            <a:spLocks noGrp="1"/>
          </p:cNvSpPr>
          <p:nvPr>
            <p:ph type="title"/>
          </p:nvPr>
        </p:nvSpPr>
        <p:spPr/>
        <p:txBody>
          <a:bodyPr/>
          <a:lstStyle/>
          <a:p>
            <a:r>
              <a:rPr lang="ja-JP" altLang="en-US">
                <a:ea typeface="ＭＳ Ｐゴシック"/>
              </a:rPr>
              <a:t>目次</a:t>
            </a:r>
          </a:p>
        </p:txBody>
      </p:sp>
      <p:sp>
        <p:nvSpPr>
          <p:cNvPr id="3" name="コンテンツ プレースホルダー 2">
            <a:extLst>
              <a:ext uri="{FF2B5EF4-FFF2-40B4-BE49-F238E27FC236}">
                <a16:creationId xmlns:a16="http://schemas.microsoft.com/office/drawing/2014/main" id="{21746B09-1431-3DCD-06A7-01EF58856AEF}"/>
              </a:ext>
            </a:extLst>
          </p:cNvPr>
          <p:cNvSpPr>
            <a:spLocks noGrp="1"/>
          </p:cNvSpPr>
          <p:nvPr>
            <p:ph idx="1"/>
          </p:nvPr>
        </p:nvSpPr>
        <p:spPr>
          <a:xfrm>
            <a:off x="838200" y="1825625"/>
            <a:ext cx="7772400" cy="4351338"/>
          </a:xfrm>
        </p:spPr>
        <p:txBody>
          <a:bodyPr vert="horz" lIns="91440" tIns="45720" rIns="91440" bIns="45720" rtlCol="0" anchor="t">
            <a:normAutofit/>
          </a:bodyPr>
          <a:lstStyle/>
          <a:p>
            <a:pPr marL="0" indent="0">
              <a:buNone/>
            </a:pPr>
            <a:r>
              <a:rPr lang="ja-JP" altLang="en-US">
                <a:ea typeface="ＭＳ Ｐゴシック"/>
              </a:rPr>
              <a:t>・</a:t>
            </a:r>
            <a:r>
              <a:rPr lang="en-US" altLang="ja-JP" dirty="0">
                <a:ea typeface="ＭＳ Ｐゴシック"/>
              </a:rPr>
              <a:t> </a:t>
            </a:r>
            <a:r>
              <a:rPr lang="ja-JP" altLang="en-US">
                <a:ea typeface="ＭＳ Ｐゴシック"/>
              </a:rPr>
              <a:t>計画概要</a:t>
            </a:r>
            <a:endParaRPr lang="ja-JP" altLang="en-US">
              <a:ea typeface="ＭＳ Ｐゴシック" panose="020B0600070205080204" pitchFamily="34" charset="-128"/>
            </a:endParaRPr>
          </a:p>
          <a:p>
            <a:pPr marL="0" indent="0">
              <a:buNone/>
            </a:pPr>
            <a:r>
              <a:rPr lang="ja-JP" altLang="en-US">
                <a:ea typeface="ＭＳ Ｐゴシック"/>
              </a:rPr>
              <a:t>・</a:t>
            </a:r>
            <a:r>
              <a:rPr lang="en-US" altLang="ja-JP" dirty="0">
                <a:ea typeface="ＭＳ Ｐゴシック"/>
              </a:rPr>
              <a:t> </a:t>
            </a:r>
            <a:r>
              <a:rPr lang="ja-JP" altLang="en-US">
                <a:ea typeface="ＭＳ Ｐゴシック"/>
              </a:rPr>
              <a:t>アルゴリズムの概要</a:t>
            </a:r>
          </a:p>
          <a:p>
            <a:pPr marL="0" indent="0">
              <a:buNone/>
            </a:pPr>
            <a:r>
              <a:rPr lang="ja-JP" altLang="en-US">
                <a:ea typeface="ＭＳ Ｐゴシック"/>
              </a:rPr>
              <a:t>・</a:t>
            </a:r>
            <a:r>
              <a:rPr lang="en-US" altLang="ja-JP" dirty="0">
                <a:ea typeface="ＭＳ Ｐゴシック"/>
              </a:rPr>
              <a:t> </a:t>
            </a:r>
            <a:r>
              <a:rPr lang="ja-JP" altLang="en-US">
                <a:ea typeface="ＭＳ Ｐゴシック"/>
              </a:rPr>
              <a:t>アルゴリズムの特徴</a:t>
            </a:r>
          </a:p>
          <a:p>
            <a:pPr marL="0" indent="0">
              <a:buNone/>
            </a:pPr>
            <a:r>
              <a:rPr lang="ja-JP" altLang="en-US">
                <a:ea typeface="ＭＳ Ｐゴシック"/>
              </a:rPr>
              <a:t>・</a:t>
            </a:r>
            <a:r>
              <a:rPr lang="en-US" altLang="ja-JP" dirty="0">
                <a:ea typeface="ＭＳ Ｐゴシック"/>
              </a:rPr>
              <a:t> </a:t>
            </a:r>
            <a:r>
              <a:rPr lang="ja-JP" altLang="en-US">
                <a:ea typeface="ＭＳ Ｐゴシック"/>
              </a:rPr>
              <a:t>実装プログラムの特徴</a:t>
            </a:r>
          </a:p>
          <a:p>
            <a:pPr marL="0" indent="0">
              <a:buNone/>
            </a:pPr>
            <a:r>
              <a:rPr lang="ja-JP" altLang="en-US">
                <a:ea typeface="ＭＳ Ｐゴシック"/>
              </a:rPr>
              <a:t>・</a:t>
            </a:r>
            <a:r>
              <a:rPr lang="en-US" altLang="ja-JP" dirty="0">
                <a:ea typeface="ＭＳ Ｐゴシック"/>
              </a:rPr>
              <a:t> </a:t>
            </a:r>
            <a:r>
              <a:rPr lang="ja-JP" altLang="en-US">
                <a:ea typeface="ＭＳ Ｐゴシック"/>
              </a:rPr>
              <a:t>コンテスト結果の評価</a:t>
            </a:r>
          </a:p>
          <a:p>
            <a:pPr marL="0" indent="0">
              <a:buNone/>
            </a:pPr>
            <a:r>
              <a:rPr lang="ja-JP" altLang="en-US">
                <a:ea typeface="ＭＳ Ｐゴシック"/>
              </a:rPr>
              <a:t>・</a:t>
            </a:r>
            <a:r>
              <a:rPr lang="en-US" altLang="ja-JP" dirty="0">
                <a:ea typeface="ＭＳ Ｐゴシック"/>
              </a:rPr>
              <a:t> </a:t>
            </a:r>
            <a:r>
              <a:rPr lang="ja-JP" altLang="en-US">
                <a:ea typeface="ＭＳ Ｐゴシック"/>
              </a:rPr>
              <a:t>コンテスト全体を踏まえた問題点と改善点</a:t>
            </a:r>
          </a:p>
          <a:p>
            <a:pPr marL="0" indent="0">
              <a:buNone/>
            </a:pPr>
            <a:r>
              <a:rPr lang="ja-JP" altLang="en-US">
                <a:ea typeface="ＭＳ Ｐゴシック"/>
              </a:rPr>
              <a:t>・</a:t>
            </a:r>
            <a:r>
              <a:rPr lang="en-US" altLang="ja-JP" dirty="0">
                <a:ea typeface="ＭＳ Ｐゴシック"/>
              </a:rPr>
              <a:t> </a:t>
            </a:r>
            <a:r>
              <a:rPr lang="ja-JP" altLang="en-US">
                <a:ea typeface="ＭＳ Ｐゴシック"/>
              </a:rPr>
              <a:t>コンテスト全体の評価</a:t>
            </a:r>
          </a:p>
          <a:p>
            <a:pPr marL="0" indent="0">
              <a:buNone/>
            </a:pPr>
            <a:r>
              <a:rPr lang="ja-JP" altLang="en-US">
                <a:ea typeface="ＭＳ Ｐゴシック"/>
              </a:rPr>
              <a:t>・</a:t>
            </a:r>
            <a:r>
              <a:rPr lang="en-US" altLang="ja-JP" dirty="0">
                <a:ea typeface="ＭＳ Ｐゴシック"/>
              </a:rPr>
              <a:t> </a:t>
            </a:r>
            <a:r>
              <a:rPr lang="ja-JP" altLang="en-US">
                <a:ea typeface="ＭＳ Ｐゴシック"/>
              </a:rPr>
              <a:t>まとめ</a:t>
            </a:r>
            <a:endParaRPr lang="ja-JP" altLang="en-US">
              <a:ea typeface="ＭＳ Ｐゴシック" panose="020B0600070205080204" pitchFamily="34" charset="-128"/>
            </a:endParaRPr>
          </a:p>
          <a:p>
            <a:pPr marL="0" indent="0">
              <a:buNone/>
            </a:pPr>
            <a:endParaRPr lang="ja-JP" altLang="en-US">
              <a:ea typeface="ＭＳ Ｐゴシック" panose="020B0600070205080204" pitchFamily="34" charset="-128"/>
            </a:endParaRPr>
          </a:p>
        </p:txBody>
      </p:sp>
      <p:sp>
        <p:nvSpPr>
          <p:cNvPr id="4" name="スライド番号プレースホルダー 3">
            <a:extLst>
              <a:ext uri="{FF2B5EF4-FFF2-40B4-BE49-F238E27FC236}">
                <a16:creationId xmlns:a16="http://schemas.microsoft.com/office/drawing/2014/main" id="{F46E5DC5-41AB-0586-3CB0-9BF9D6DEA370}"/>
              </a:ext>
            </a:extLst>
          </p:cNvPr>
          <p:cNvSpPr>
            <a:spLocks noGrp="1"/>
          </p:cNvSpPr>
          <p:nvPr>
            <p:ph type="sldNum" sz="quarter" idx="12"/>
          </p:nvPr>
        </p:nvSpPr>
        <p:spPr/>
        <p:txBody>
          <a:bodyPr/>
          <a:lstStyle/>
          <a:p>
            <a:fld id="{A99D720A-4AD5-4DCF-885F-DE5297996123}" type="slidenum">
              <a:rPr kumimoji="1" lang="ja-JP" altLang="en-US" smtClean="0"/>
              <a:t>3</a:t>
            </a:fld>
            <a:endParaRPr kumimoji="1" lang="ja-JP" altLang="en-US"/>
          </a:p>
        </p:txBody>
      </p:sp>
    </p:spTree>
    <p:extLst>
      <p:ext uri="{BB962C8B-B14F-4D97-AF65-F5344CB8AC3E}">
        <p14:creationId xmlns:p14="http://schemas.microsoft.com/office/powerpoint/2010/main" val="408789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488-4091-16F9-49DE-197E467500F1}"/>
              </a:ext>
            </a:extLst>
          </p:cNvPr>
          <p:cNvSpPr>
            <a:spLocks noGrp="1"/>
          </p:cNvSpPr>
          <p:nvPr>
            <p:ph type="title"/>
          </p:nvPr>
        </p:nvSpPr>
        <p:spPr/>
        <p:txBody>
          <a:bodyPr/>
          <a:lstStyle/>
          <a:p>
            <a:pPr algn="ctr"/>
            <a:r>
              <a:rPr lang="ja-JP" altLang="en-US">
                <a:ea typeface="ＭＳ Ｐゴシック"/>
              </a:rPr>
              <a:t>実験プロジェクトの計画概要</a:t>
            </a:r>
            <a:endParaRPr lang="ja-JP" altLang="en-US"/>
          </a:p>
        </p:txBody>
      </p:sp>
      <p:sp>
        <p:nvSpPr>
          <p:cNvPr id="3" name="Content Placeholder 2">
            <a:extLst>
              <a:ext uri="{FF2B5EF4-FFF2-40B4-BE49-F238E27FC236}">
                <a16:creationId xmlns:a16="http://schemas.microsoft.com/office/drawing/2014/main" id="{4F7254C2-57D7-2412-5AAD-CC2CCEA6F876}"/>
              </a:ext>
            </a:extLst>
          </p:cNvPr>
          <p:cNvSpPr>
            <a:spLocks noGrp="1"/>
          </p:cNvSpPr>
          <p:nvPr>
            <p:ph idx="1"/>
          </p:nvPr>
        </p:nvSpPr>
        <p:spPr>
          <a:xfrm>
            <a:off x="838200" y="1825625"/>
            <a:ext cx="10515600" cy="4667250"/>
          </a:xfrm>
        </p:spPr>
        <p:txBody>
          <a:bodyPr vert="horz" lIns="91440" tIns="45720" rIns="91440" bIns="45720" rtlCol="0" anchor="t">
            <a:normAutofit/>
          </a:bodyPr>
          <a:lstStyle/>
          <a:p>
            <a:pPr marL="0" indent="0">
              <a:buNone/>
            </a:pPr>
            <a:r>
              <a:rPr lang="ja-JP" altLang="en-US">
                <a:latin typeface="MS PGothic"/>
                <a:ea typeface="MS PGothic"/>
              </a:rPr>
              <a:t>・</a:t>
            </a:r>
            <a:r>
              <a:rPr lang="en-US" altLang="ja-JP" dirty="0">
                <a:latin typeface="MS PGothic"/>
                <a:ea typeface="MS PGothic"/>
              </a:rPr>
              <a:t> </a:t>
            </a:r>
            <a:r>
              <a:rPr lang="ja-JP" altLang="en-US">
                <a:latin typeface="MS PGothic"/>
                <a:ea typeface="MS PGothic"/>
              </a:rPr>
              <a:t>実験遂行スケジュール</a:t>
            </a:r>
          </a:p>
          <a:p>
            <a:pPr marL="0" indent="0">
              <a:buNone/>
            </a:pPr>
            <a:r>
              <a:rPr lang="ja-JP" altLang="en-US" sz="2000">
                <a:solidFill>
                  <a:srgbClr val="262626"/>
                </a:solidFill>
                <a:latin typeface="MS PGothic"/>
                <a:ea typeface="MS PGothic"/>
                <a:cs typeface="Open Sans"/>
              </a:rPr>
              <a:t> </a:t>
            </a:r>
            <a:r>
              <a:rPr lang="ja-JP" sz="2400">
                <a:solidFill>
                  <a:srgbClr val="262626"/>
                </a:solidFill>
                <a:latin typeface="MS PGothic"/>
                <a:ea typeface="MS PGothic"/>
                <a:cs typeface="Open Sans"/>
              </a:rPr>
              <a:t>6月09日:</a:t>
            </a:r>
            <a:r>
              <a:rPr lang="ja-JP" altLang="en-US" sz="2400">
                <a:solidFill>
                  <a:srgbClr val="262626"/>
                </a:solidFill>
                <a:latin typeface="MS PGothic"/>
                <a:ea typeface="MS PGothic"/>
                <a:cs typeface="Open Sans"/>
              </a:rPr>
              <a:t>コードの改良</a:t>
            </a:r>
            <a:r>
              <a:rPr lang="ja-JP" sz="2400">
                <a:solidFill>
                  <a:srgbClr val="262626"/>
                </a:solidFill>
                <a:latin typeface="MS PGothic"/>
                <a:ea typeface="MS PGothic"/>
                <a:cs typeface="Open Sans"/>
              </a:rPr>
              <a:t> </a:t>
            </a:r>
            <a:endParaRPr lang="ja-JP" altLang="en-US" sz="2400">
              <a:latin typeface="MS PGothic"/>
              <a:ea typeface="MS PGothic"/>
            </a:endParaRPr>
          </a:p>
          <a:p>
            <a:pPr marL="0" indent="0">
              <a:buNone/>
            </a:pPr>
            <a:r>
              <a:rPr lang="ja-JP" altLang="en-US" sz="2400">
                <a:solidFill>
                  <a:srgbClr val="262626"/>
                </a:solidFill>
                <a:latin typeface="MS PGothic"/>
                <a:ea typeface="MS PGothic"/>
                <a:cs typeface="Open Sans"/>
              </a:rPr>
              <a:t> </a:t>
            </a:r>
            <a:r>
              <a:rPr lang="ja-JP" sz="2400">
                <a:solidFill>
                  <a:srgbClr val="262626"/>
                </a:solidFill>
                <a:latin typeface="MS PGothic"/>
                <a:ea typeface="MS PGothic"/>
                <a:cs typeface="Open Sans"/>
              </a:rPr>
              <a:t>6月16日</a:t>
            </a:r>
            <a:r>
              <a:rPr lang="en-US" altLang="ja-JP" sz="2400" dirty="0">
                <a:solidFill>
                  <a:srgbClr val="262626"/>
                </a:solidFill>
                <a:latin typeface="MS PGothic"/>
                <a:ea typeface="ＭＳ Ｐゴシック"/>
                <a:cs typeface="Open Sans"/>
              </a:rPr>
              <a:t>:</a:t>
            </a:r>
            <a:r>
              <a:rPr lang="ja-JP" sz="2400">
                <a:solidFill>
                  <a:srgbClr val="262626"/>
                </a:solidFill>
                <a:latin typeface="MS PGothic"/>
                <a:ea typeface="MS PGothic"/>
                <a:cs typeface="Open Sans"/>
              </a:rPr>
              <a:t>第1回コンテスト</a:t>
            </a:r>
            <a:r>
              <a:rPr lang="ja-JP" altLang="en-US" sz="2400">
                <a:solidFill>
                  <a:srgbClr val="262626"/>
                </a:solidFill>
                <a:latin typeface="MS PGothic"/>
                <a:ea typeface="MS PGothic"/>
                <a:cs typeface="Open Sans"/>
              </a:rPr>
              <a:t>、中間レポート作成、コンテスト結果をふまえた改良</a:t>
            </a:r>
            <a:endParaRPr lang="ja-JP" sz="2400">
              <a:latin typeface="MS PGothic"/>
              <a:ea typeface="MS PGothic"/>
            </a:endParaRPr>
          </a:p>
          <a:p>
            <a:pPr marL="0" indent="0">
              <a:buNone/>
            </a:pPr>
            <a:r>
              <a:rPr lang="ja-JP" altLang="en-US" sz="2400">
                <a:solidFill>
                  <a:srgbClr val="262626"/>
                </a:solidFill>
                <a:latin typeface="MS PGothic"/>
                <a:ea typeface="MS PGothic"/>
                <a:cs typeface="Open Sans"/>
              </a:rPr>
              <a:t> </a:t>
            </a:r>
            <a:r>
              <a:rPr lang="ja-JP" sz="2400">
                <a:solidFill>
                  <a:srgbClr val="262626"/>
                </a:solidFill>
                <a:latin typeface="MS PGothic"/>
                <a:ea typeface="MS PGothic"/>
                <a:cs typeface="Open Sans"/>
              </a:rPr>
              <a:t>6月23日</a:t>
            </a:r>
            <a:r>
              <a:rPr lang="en-US" altLang="ja-JP" sz="2400" dirty="0">
                <a:solidFill>
                  <a:srgbClr val="262626"/>
                </a:solidFill>
                <a:latin typeface="MS PGothic"/>
                <a:ea typeface="ＭＳ Ｐゴシック"/>
                <a:cs typeface="Open Sans"/>
              </a:rPr>
              <a:t>:</a:t>
            </a:r>
            <a:r>
              <a:rPr lang="ja-JP" sz="2400">
                <a:solidFill>
                  <a:srgbClr val="262626"/>
                </a:solidFill>
                <a:latin typeface="MS PGothic"/>
                <a:ea typeface="MS PGothic"/>
                <a:cs typeface="Open Sans"/>
              </a:rPr>
              <a:t>コンテスト結果をふまえた</a:t>
            </a:r>
            <a:r>
              <a:rPr lang="ja-JP" altLang="en-US" sz="2400">
                <a:solidFill>
                  <a:srgbClr val="262626"/>
                </a:solidFill>
                <a:latin typeface="MS PGothic"/>
                <a:ea typeface="MS PGothic"/>
                <a:cs typeface="Open Sans"/>
              </a:rPr>
              <a:t>コードの改良、最終レポートの作成</a:t>
            </a:r>
            <a:endParaRPr lang="ja-JP" sz="2400">
              <a:latin typeface="MS PGothic"/>
              <a:ea typeface="MS PGothic"/>
            </a:endParaRPr>
          </a:p>
          <a:p>
            <a:pPr marL="0" indent="0">
              <a:buNone/>
            </a:pPr>
            <a:r>
              <a:rPr lang="ja-JP" altLang="en-US" sz="2400">
                <a:solidFill>
                  <a:srgbClr val="262626"/>
                </a:solidFill>
                <a:latin typeface="MS PGothic"/>
                <a:ea typeface="MS PGothic"/>
                <a:cs typeface="Open Sans"/>
              </a:rPr>
              <a:t> 6月30日:第2回コンテスト、最終レポートの作成</a:t>
            </a:r>
            <a:endParaRPr lang="ja-JP" altLang="en-US" sz="2400">
              <a:latin typeface="MS PGothic"/>
              <a:ea typeface="MS PGothic"/>
              <a:cs typeface="Open Sans"/>
            </a:endParaRPr>
          </a:p>
          <a:p>
            <a:pPr marL="0" indent="0">
              <a:buNone/>
            </a:pPr>
            <a:r>
              <a:rPr lang="ja-JP" altLang="en-US" sz="2400">
                <a:solidFill>
                  <a:srgbClr val="262626"/>
                </a:solidFill>
                <a:latin typeface="MS PGothic"/>
                <a:ea typeface="MS PGothic"/>
                <a:cs typeface="Open Sans"/>
              </a:rPr>
              <a:t>　（すべての日程とも全員参加した）</a:t>
            </a:r>
          </a:p>
          <a:p>
            <a:pPr marL="0" indent="0">
              <a:buNone/>
            </a:pPr>
            <a:r>
              <a:rPr lang="ja-JP" altLang="en-US">
                <a:latin typeface="MS PGothic"/>
                <a:ea typeface="MS PGothic"/>
              </a:rPr>
              <a:t>・</a:t>
            </a:r>
            <a:r>
              <a:rPr lang="en-US" altLang="ja-JP" dirty="0">
                <a:latin typeface="MS PGothic"/>
                <a:ea typeface="MS PGothic"/>
              </a:rPr>
              <a:t> </a:t>
            </a:r>
            <a:r>
              <a:rPr lang="ja-JP" altLang="en-US">
                <a:latin typeface="MS PGothic"/>
                <a:ea typeface="MS PGothic"/>
              </a:rPr>
              <a:t>遂行時の問題点</a:t>
            </a:r>
          </a:p>
          <a:p>
            <a:pPr marL="0" indent="0">
              <a:buNone/>
            </a:pPr>
            <a:r>
              <a:rPr lang="ja-JP" altLang="en-US" sz="2000">
                <a:latin typeface="MS PGothic"/>
                <a:ea typeface="MS PGothic"/>
              </a:rPr>
              <a:t> </a:t>
            </a:r>
            <a:r>
              <a:rPr lang="ja-JP" altLang="en-US" sz="2400">
                <a:latin typeface="MS PGothic"/>
                <a:ea typeface="MS PGothic"/>
              </a:rPr>
              <a:t>javaの理解に時間がかかる</a:t>
            </a:r>
            <a:r>
              <a:rPr lang="en-US" altLang="ja-JP" sz="2400" dirty="0">
                <a:latin typeface="MS PGothic"/>
                <a:ea typeface="MS PGothic"/>
              </a:rPr>
              <a:t> </a:t>
            </a:r>
            <a:r>
              <a:rPr lang="ja-JP" altLang="en-US" sz="2400">
                <a:latin typeface="MS PGothic"/>
                <a:ea typeface="MS PGothic"/>
              </a:rPr>
              <a:t>⇒</a:t>
            </a:r>
            <a:r>
              <a:rPr lang="en-US" altLang="ja-JP" sz="2400" dirty="0">
                <a:latin typeface="MS PGothic"/>
                <a:ea typeface="MS PGothic"/>
              </a:rPr>
              <a:t> </a:t>
            </a:r>
            <a:r>
              <a:rPr lang="ja-JP" altLang="en-US" sz="2400">
                <a:latin typeface="MS PGothic"/>
                <a:ea typeface="MS PGothic"/>
              </a:rPr>
              <a:t>Copilotを活用しながら理解</a:t>
            </a:r>
          </a:p>
          <a:p>
            <a:pPr marL="0" indent="0">
              <a:buNone/>
            </a:pPr>
            <a:r>
              <a:rPr lang="en-US" altLang="ja-JP" sz="2400" dirty="0">
                <a:latin typeface="MS PGothic"/>
                <a:ea typeface="MS PGothic"/>
              </a:rPr>
              <a:t> </a:t>
            </a:r>
            <a:r>
              <a:rPr lang="ja-JP" altLang="en-US" sz="2400">
                <a:latin typeface="MS PGothic"/>
                <a:ea typeface="MS PGothic"/>
              </a:rPr>
              <a:t>⇒最初はそれぞれでプログラムを作り、案を持ち寄り統合。</a:t>
            </a:r>
            <a:endParaRPr lang="en-US" altLang="ja-JP" sz="2400" dirty="0">
              <a:latin typeface="MS PGothic"/>
              <a:ea typeface="MS PGothic"/>
            </a:endParaRPr>
          </a:p>
          <a:p>
            <a:pPr marL="0" indent="0">
              <a:buNone/>
            </a:pPr>
            <a:r>
              <a:rPr lang="ja-JP" altLang="en-US" sz="2400">
                <a:latin typeface="MS PGothic"/>
                <a:ea typeface="MS PGothic"/>
              </a:rPr>
              <a:t>　　途中からは統合した１つのプログラムを改善していく。</a:t>
            </a:r>
          </a:p>
        </p:txBody>
      </p:sp>
      <p:sp>
        <p:nvSpPr>
          <p:cNvPr id="4" name="スライド番号プレースホルダー 3">
            <a:extLst>
              <a:ext uri="{FF2B5EF4-FFF2-40B4-BE49-F238E27FC236}">
                <a16:creationId xmlns:a16="http://schemas.microsoft.com/office/drawing/2014/main" id="{C2651E76-7872-EF13-FE12-F88F902DB6C9}"/>
              </a:ext>
            </a:extLst>
          </p:cNvPr>
          <p:cNvSpPr>
            <a:spLocks noGrp="1"/>
          </p:cNvSpPr>
          <p:nvPr>
            <p:ph type="sldNum" sz="quarter" idx="12"/>
          </p:nvPr>
        </p:nvSpPr>
        <p:spPr/>
        <p:txBody>
          <a:bodyPr/>
          <a:lstStyle/>
          <a:p>
            <a:fld id="{A99D720A-4AD5-4DCF-885F-DE5297996123}" type="slidenum">
              <a:rPr kumimoji="1" lang="ja-JP" altLang="en-US" smtClean="0"/>
              <a:t>4</a:t>
            </a:fld>
            <a:endParaRPr lang="ja-JP" altLang="en-US"/>
          </a:p>
        </p:txBody>
      </p:sp>
    </p:spTree>
    <p:extLst>
      <p:ext uri="{BB962C8B-B14F-4D97-AF65-F5344CB8AC3E}">
        <p14:creationId xmlns:p14="http://schemas.microsoft.com/office/powerpoint/2010/main" val="407177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99C1D-940E-22B1-995C-AF10433B0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E3260-9960-6109-5AB8-983672AAA4E0}"/>
              </a:ext>
            </a:extLst>
          </p:cNvPr>
          <p:cNvSpPr>
            <a:spLocks noGrp="1"/>
          </p:cNvSpPr>
          <p:nvPr>
            <p:ph type="title"/>
          </p:nvPr>
        </p:nvSpPr>
        <p:spPr/>
        <p:txBody>
          <a:bodyPr/>
          <a:lstStyle/>
          <a:p>
            <a:pPr algn="ctr"/>
            <a:r>
              <a:rPr lang="ja-JP" altLang="en-US">
                <a:ea typeface="ＭＳ Ｐゴシック"/>
              </a:rPr>
              <a:t>実験プロジェクトの計画概要</a:t>
            </a:r>
            <a:endParaRPr lang="ja-JP" altLang="en-US"/>
          </a:p>
        </p:txBody>
      </p:sp>
      <p:sp>
        <p:nvSpPr>
          <p:cNvPr id="3" name="Content Placeholder 2">
            <a:extLst>
              <a:ext uri="{FF2B5EF4-FFF2-40B4-BE49-F238E27FC236}">
                <a16:creationId xmlns:a16="http://schemas.microsoft.com/office/drawing/2014/main" id="{E0208637-E071-743D-7FFD-307474755FCE}"/>
              </a:ext>
            </a:extLst>
          </p:cNvPr>
          <p:cNvSpPr>
            <a:spLocks noGrp="1"/>
          </p:cNvSpPr>
          <p:nvPr>
            <p:ph idx="1"/>
          </p:nvPr>
        </p:nvSpPr>
        <p:spPr>
          <a:xfrm>
            <a:off x="838200" y="1825624"/>
            <a:ext cx="10515600" cy="4530725"/>
          </a:xfrm>
        </p:spPr>
        <p:txBody>
          <a:bodyPr vert="horz" lIns="91440" tIns="45720" rIns="91440" bIns="45720" rtlCol="0" anchor="t">
            <a:normAutofit/>
          </a:bodyPr>
          <a:lstStyle/>
          <a:p>
            <a:pPr marL="0" indent="0">
              <a:buNone/>
            </a:pPr>
            <a:endParaRPr lang="en-US" altLang="ja-JP" dirty="0">
              <a:latin typeface="MS PGothic"/>
              <a:ea typeface="MS PGothic"/>
            </a:endParaRPr>
          </a:p>
          <a:p>
            <a:pPr marL="0" indent="0">
              <a:buNone/>
            </a:pPr>
            <a:r>
              <a:rPr lang="ja-JP" altLang="en-US">
                <a:latin typeface="MS PGothic"/>
                <a:ea typeface="MS PGothic"/>
              </a:rPr>
              <a:t>・</a:t>
            </a:r>
            <a:r>
              <a:rPr lang="en-US" altLang="ja-JP" dirty="0">
                <a:latin typeface="MS PGothic"/>
                <a:ea typeface="MS PGothic"/>
              </a:rPr>
              <a:t> </a:t>
            </a:r>
            <a:r>
              <a:rPr lang="ja-JP">
                <a:latin typeface="MS PGothic"/>
                <a:ea typeface="MS PGothic"/>
              </a:rPr>
              <a:t>役割分担</a:t>
            </a:r>
          </a:p>
          <a:p>
            <a:pPr marL="0" indent="0">
              <a:buNone/>
            </a:pPr>
            <a:r>
              <a:rPr lang="ja-JP" sz="2400">
                <a:latin typeface="MS PGothic"/>
                <a:ea typeface="MS PGothic"/>
              </a:rPr>
              <a:t>　</a:t>
            </a:r>
            <a:r>
              <a:rPr lang="ja-JP" altLang="en-US" sz="2400">
                <a:latin typeface="MS PGothic"/>
                <a:ea typeface="MS PGothic"/>
              </a:rPr>
              <a:t>　黒川にゃんた</a:t>
            </a:r>
            <a:r>
              <a:rPr lang="en-US" altLang="ja-JP" sz="2400" dirty="0">
                <a:latin typeface="MS PGothic"/>
                <a:ea typeface="MS PGothic"/>
              </a:rPr>
              <a:t> : </a:t>
            </a:r>
            <a:r>
              <a:rPr lang="ja-JP" sz="2400">
                <a:latin typeface="MS PGothic"/>
                <a:ea typeface="MS PGothic"/>
              </a:rPr>
              <a:t>パワーポイント責任者</a:t>
            </a:r>
            <a:r>
              <a:rPr lang="ja-JP" altLang="en-US" sz="2400">
                <a:latin typeface="MS PGothic"/>
                <a:ea typeface="MS PGothic"/>
              </a:rPr>
              <a:t>・</a:t>
            </a:r>
            <a:r>
              <a:rPr lang="ja-JP" sz="2400">
                <a:latin typeface="MS PGothic"/>
                <a:ea typeface="MS PGothic"/>
              </a:rPr>
              <a:t>修正点アルゴリズム思案</a:t>
            </a:r>
          </a:p>
          <a:p>
            <a:pPr marL="0" indent="0">
              <a:buNone/>
            </a:pPr>
            <a:r>
              <a:rPr lang="ja-JP" sz="2400">
                <a:latin typeface="MS PGothic"/>
                <a:ea typeface="MS PGothic"/>
              </a:rPr>
              <a:t>　　</a:t>
            </a:r>
            <a:r>
              <a:rPr lang="ja-JP" altLang="en-US" sz="2400">
                <a:latin typeface="MS PGothic"/>
                <a:ea typeface="MS PGothic"/>
              </a:rPr>
              <a:t>白雪えなぴ</a:t>
            </a:r>
            <a:r>
              <a:rPr lang="en-US" altLang="ja-JP" sz="2400" dirty="0">
                <a:latin typeface="MS PGothic"/>
                <a:ea typeface="MS PGothic"/>
              </a:rPr>
              <a:t> : </a:t>
            </a:r>
            <a:r>
              <a:rPr lang="ja-JP" sz="2400">
                <a:latin typeface="MS PGothic"/>
                <a:ea typeface="MS PGothic"/>
              </a:rPr>
              <a:t>プログラミング</a:t>
            </a:r>
            <a:r>
              <a:rPr lang="ja-JP" altLang="en-US" sz="2400">
                <a:latin typeface="MS PGothic"/>
                <a:ea typeface="MS PGothic"/>
              </a:rPr>
              <a:t>・</a:t>
            </a:r>
            <a:r>
              <a:rPr lang="ja-JP" sz="2400">
                <a:latin typeface="MS PGothic"/>
                <a:ea typeface="MS PGothic"/>
              </a:rPr>
              <a:t>新分析アルゴリズム思案</a:t>
            </a:r>
            <a:endParaRPr lang="ja-JP" altLang="en-US" sz="2400">
              <a:latin typeface="MS PGothic"/>
              <a:ea typeface="MS PGothic"/>
            </a:endParaRPr>
          </a:p>
          <a:p>
            <a:pPr marL="0" indent="0">
              <a:buNone/>
            </a:pPr>
            <a:r>
              <a:rPr lang="ja-JP" sz="2400">
                <a:latin typeface="MS PGothic"/>
                <a:ea typeface="MS PGothic"/>
              </a:rPr>
              <a:t>　　</a:t>
            </a:r>
            <a:r>
              <a:rPr lang="ja-JP" altLang="en-US" sz="2400">
                <a:latin typeface="MS PGothic"/>
                <a:ea typeface="MS PGothic"/>
              </a:rPr>
              <a:t>氷川ぺんた</a:t>
            </a:r>
            <a:r>
              <a:rPr lang="en-US" altLang="ja-JP" sz="2400" dirty="0">
                <a:latin typeface="MS PGothic"/>
                <a:ea typeface="MS PGothic"/>
              </a:rPr>
              <a:t> : </a:t>
            </a:r>
            <a:r>
              <a:rPr lang="ja-JP" sz="2400">
                <a:latin typeface="MS PGothic"/>
                <a:ea typeface="MS PGothic"/>
              </a:rPr>
              <a:t>プログラミング長</a:t>
            </a:r>
            <a:r>
              <a:rPr lang="ja-JP" altLang="en-US" sz="2400">
                <a:latin typeface="MS PGothic"/>
                <a:ea typeface="MS PGothic"/>
              </a:rPr>
              <a:t>・</a:t>
            </a:r>
            <a:r>
              <a:rPr lang="ja-JP" sz="2400">
                <a:latin typeface="MS PGothic"/>
                <a:ea typeface="MS PGothic"/>
              </a:rPr>
              <a:t>ログ解析</a:t>
            </a:r>
            <a:r>
              <a:rPr lang="ja-JP" altLang="en-US" sz="2400">
                <a:latin typeface="MS PGothic"/>
                <a:ea typeface="MS PGothic"/>
              </a:rPr>
              <a:t>と評価・</a:t>
            </a:r>
            <a:r>
              <a:rPr lang="ja-JP" sz="2400">
                <a:latin typeface="MS PGothic"/>
                <a:ea typeface="MS PGothic"/>
              </a:rPr>
              <a:t>新分析アルゴリズム</a:t>
            </a:r>
            <a:r>
              <a:rPr lang="ja-JP" altLang="en-US" sz="2400">
                <a:latin typeface="MS PGothic"/>
                <a:ea typeface="MS PGothic"/>
              </a:rPr>
              <a:t>思案</a:t>
            </a:r>
            <a:endParaRPr lang="ja-JP" sz="2400">
              <a:latin typeface="MS PGothic"/>
              <a:ea typeface="MS PGothic"/>
            </a:endParaRPr>
          </a:p>
          <a:p>
            <a:pPr marL="0" indent="0">
              <a:buNone/>
            </a:pPr>
            <a:r>
              <a:rPr lang="ja-JP" sz="2400">
                <a:latin typeface="MS PGothic"/>
                <a:ea typeface="MS PGothic"/>
              </a:rPr>
              <a:t>　　</a:t>
            </a:r>
            <a:r>
              <a:rPr lang="ja-JP" altLang="en-US" sz="2400">
                <a:latin typeface="MS PGothic"/>
                <a:ea typeface="MS PGothic"/>
              </a:rPr>
              <a:t>犬塚わん</a:t>
            </a:r>
            <a:r>
              <a:rPr lang="en-US" altLang="ja-JP" sz="2400" dirty="0">
                <a:latin typeface="MS PGothic"/>
                <a:ea typeface="MS PGothic"/>
              </a:rPr>
              <a:t> : </a:t>
            </a:r>
            <a:r>
              <a:rPr lang="ja-JP" sz="2400">
                <a:latin typeface="MS PGothic"/>
                <a:ea typeface="MS PGothic"/>
              </a:rPr>
              <a:t>ログ解析</a:t>
            </a:r>
            <a:r>
              <a:rPr lang="ja-JP" altLang="en-US" sz="2400">
                <a:latin typeface="MS PGothic"/>
                <a:ea typeface="MS PGothic"/>
              </a:rPr>
              <a:t>と評価・</a:t>
            </a:r>
            <a:r>
              <a:rPr lang="ja-JP" sz="2400">
                <a:latin typeface="MS PGothic"/>
                <a:ea typeface="MS PGothic"/>
              </a:rPr>
              <a:t>問題点分析及び</a:t>
            </a:r>
            <a:r>
              <a:rPr lang="ja-JP" altLang="en-US" sz="2400">
                <a:latin typeface="MS PGothic"/>
                <a:ea typeface="MS PGothic"/>
              </a:rPr>
              <a:t>改善</a:t>
            </a:r>
            <a:r>
              <a:rPr lang="ja-JP" sz="2400">
                <a:latin typeface="MS PGothic"/>
                <a:ea typeface="MS PGothic"/>
              </a:rPr>
              <a:t>点アルゴリズム思案</a:t>
            </a:r>
            <a:endParaRPr lang="en-US" altLang="ja-JP" sz="2400" dirty="0">
              <a:latin typeface="MS PGothic"/>
              <a:ea typeface="MS PGothic"/>
            </a:endParaRPr>
          </a:p>
          <a:p>
            <a:pPr marL="0" indent="0">
              <a:buNone/>
            </a:pPr>
            <a:endParaRPr lang="en-US" altLang="ja-JP" sz="2400" dirty="0">
              <a:latin typeface="MS PGothic"/>
              <a:ea typeface="MS PGothic"/>
            </a:endParaRPr>
          </a:p>
          <a:p>
            <a:pPr marL="0" indent="0">
              <a:buNone/>
            </a:pPr>
            <a:r>
              <a:rPr lang="en-US" altLang="ja-JP" sz="2400" dirty="0">
                <a:latin typeface="MS PGothic"/>
                <a:ea typeface="MS PGothic"/>
              </a:rPr>
              <a:t> (</a:t>
            </a:r>
            <a:r>
              <a:rPr lang="ja-JP" altLang="en-US" sz="2400">
                <a:latin typeface="MS PGothic"/>
                <a:ea typeface="MS PGothic"/>
              </a:rPr>
              <a:t>もちろん全員がお互いの役割を助け合いながらコーディングも発表も行った</a:t>
            </a:r>
            <a:r>
              <a:rPr lang="en-US" altLang="ja-JP" sz="2400" dirty="0">
                <a:latin typeface="MS PGothic"/>
                <a:ea typeface="MS PGothic"/>
              </a:rPr>
              <a:t>)</a:t>
            </a:r>
            <a:endParaRPr lang="ja-JP" sz="2400">
              <a:latin typeface="MS PGothic"/>
              <a:ea typeface="MS PGothic"/>
            </a:endParaRPr>
          </a:p>
        </p:txBody>
      </p:sp>
      <p:sp>
        <p:nvSpPr>
          <p:cNvPr id="4" name="スライド番号プレースホルダー 3">
            <a:extLst>
              <a:ext uri="{FF2B5EF4-FFF2-40B4-BE49-F238E27FC236}">
                <a16:creationId xmlns:a16="http://schemas.microsoft.com/office/drawing/2014/main" id="{A487BF91-F3E2-27B5-C300-8660D160CCCF}"/>
              </a:ext>
            </a:extLst>
          </p:cNvPr>
          <p:cNvSpPr>
            <a:spLocks noGrp="1"/>
          </p:cNvSpPr>
          <p:nvPr>
            <p:ph type="sldNum" sz="quarter" idx="12"/>
          </p:nvPr>
        </p:nvSpPr>
        <p:spPr/>
        <p:txBody>
          <a:bodyPr/>
          <a:lstStyle/>
          <a:p>
            <a:fld id="{A99D720A-4AD5-4DCF-885F-DE5297996123}" type="slidenum">
              <a:rPr kumimoji="1" lang="ja-JP" altLang="en-US" smtClean="0"/>
              <a:t>5</a:t>
            </a:fld>
            <a:endParaRPr lang="ja-JP" altLang="en-US"/>
          </a:p>
        </p:txBody>
      </p:sp>
    </p:spTree>
    <p:extLst>
      <p:ext uri="{BB962C8B-B14F-4D97-AF65-F5344CB8AC3E}">
        <p14:creationId xmlns:p14="http://schemas.microsoft.com/office/powerpoint/2010/main" val="1875570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92C5F-0AA2-0F93-1B21-C5AE3F44C57C}"/>
              </a:ext>
            </a:extLst>
          </p:cNvPr>
          <p:cNvSpPr>
            <a:spLocks noGrp="1"/>
          </p:cNvSpPr>
          <p:nvPr>
            <p:ph type="title"/>
          </p:nvPr>
        </p:nvSpPr>
        <p:spPr/>
        <p:txBody>
          <a:bodyPr/>
          <a:lstStyle/>
          <a:p>
            <a:pPr algn="ctr"/>
            <a:r>
              <a:rPr lang="ja-JP" altLang="en-US">
                <a:ea typeface="ＭＳ Ｐゴシック"/>
              </a:rPr>
              <a:t>アルゴリズムの概要(1)</a:t>
            </a:r>
            <a:endParaRPr lang="ja-JP" altLang="en-US"/>
          </a:p>
        </p:txBody>
      </p:sp>
      <p:sp>
        <p:nvSpPr>
          <p:cNvPr id="3" name="コンテンツ プレースホルダー 2">
            <a:extLst>
              <a:ext uri="{FF2B5EF4-FFF2-40B4-BE49-F238E27FC236}">
                <a16:creationId xmlns:a16="http://schemas.microsoft.com/office/drawing/2014/main" id="{F2A79B1C-49DA-82FF-13FE-F758E9F1A723}"/>
              </a:ext>
            </a:extLst>
          </p:cNvPr>
          <p:cNvSpPr>
            <a:spLocks noGrp="1"/>
          </p:cNvSpPr>
          <p:nvPr>
            <p:ph idx="1"/>
          </p:nvPr>
        </p:nvSpPr>
        <p:spPr>
          <a:xfrm>
            <a:off x="995313" y="1856449"/>
            <a:ext cx="10515600" cy="2953030"/>
          </a:xfrm>
        </p:spPr>
        <p:txBody>
          <a:bodyPr vert="horz" lIns="91440" tIns="45720" rIns="91440" bIns="45720" rtlCol="0" anchor="t">
            <a:normAutofit/>
          </a:bodyPr>
          <a:lstStyle/>
          <a:p>
            <a:pPr marL="0" indent="0">
              <a:buNone/>
            </a:pPr>
            <a:r>
              <a:rPr lang="ja-JP" altLang="en-US" b="1">
                <a:latin typeface="MS PGothic"/>
                <a:ea typeface="MS PGothic"/>
              </a:rPr>
              <a:t>第一回コンテストのログ解析に基づいた仮説</a:t>
            </a:r>
            <a:endParaRPr lang="ja-JP" b="1">
              <a:latin typeface="MS PGothic"/>
              <a:ea typeface="MS PGothic"/>
            </a:endParaRPr>
          </a:p>
          <a:p>
            <a:pPr marL="0" indent="0">
              <a:buNone/>
            </a:pPr>
            <a:endParaRPr lang="ja-JP" altLang="en-US" sz="2000">
              <a:latin typeface="MS PGothic"/>
              <a:ea typeface="MS PGothic"/>
            </a:endParaRPr>
          </a:p>
          <a:p>
            <a:pPr marL="0" indent="0">
              <a:buNone/>
            </a:pPr>
            <a:r>
              <a:rPr lang="ja-JP" altLang="en-US" sz="2000">
                <a:latin typeface="MS PGothic"/>
                <a:ea typeface="MS PGothic"/>
              </a:rPr>
              <a:t>ほぼすべての班が3パターンの賭け方に分類される</a:t>
            </a:r>
          </a:p>
          <a:p>
            <a:pPr marL="0" indent="0">
              <a:buNone/>
            </a:pPr>
            <a:endParaRPr lang="ja-JP" altLang="en-US" sz="2000">
              <a:latin typeface="MS PGothic"/>
              <a:ea typeface="MS PGothic"/>
            </a:endParaRPr>
          </a:p>
          <a:p>
            <a:pPr marL="0" indent="0">
              <a:buNone/>
            </a:pPr>
            <a:r>
              <a:rPr lang="ja-JP" altLang="en-US" sz="2000">
                <a:latin typeface="MS PGothic"/>
                <a:ea typeface="MS PGothic"/>
              </a:rPr>
              <a:t>①パワー型（1or5ドルのみを賭ける）</a:t>
            </a:r>
          </a:p>
          <a:p>
            <a:pPr marL="0" indent="0">
              <a:buNone/>
            </a:pPr>
            <a:r>
              <a:rPr lang="ja-JP" altLang="en-US" sz="2000">
                <a:latin typeface="MS PGothic"/>
                <a:ea typeface="MS PGothic"/>
              </a:rPr>
              <a:t>②ディフェンス型（1or2ドルのみを賭ける）</a:t>
            </a:r>
          </a:p>
          <a:p>
            <a:pPr marL="0" indent="0">
              <a:buNone/>
            </a:pPr>
            <a:r>
              <a:rPr lang="ja-JP" altLang="en-US" sz="2000">
                <a:latin typeface="MS PGothic"/>
                <a:ea typeface="MS PGothic"/>
              </a:rPr>
              <a:t>③バランス型（1～5ドルを賭ける）</a:t>
            </a:r>
          </a:p>
          <a:p>
            <a:pPr marL="0" indent="0">
              <a:buNone/>
            </a:pPr>
            <a:endParaRPr lang="ja-JP" altLang="en-US" sz="2000">
              <a:latin typeface="MS PGothic"/>
              <a:ea typeface="MS PGothic"/>
            </a:endParaRPr>
          </a:p>
        </p:txBody>
      </p:sp>
      <p:sp>
        <p:nvSpPr>
          <p:cNvPr id="4" name="スライド番号プレースホルダー 3">
            <a:extLst>
              <a:ext uri="{FF2B5EF4-FFF2-40B4-BE49-F238E27FC236}">
                <a16:creationId xmlns:a16="http://schemas.microsoft.com/office/drawing/2014/main" id="{C0C520D2-90C6-7C40-4C8D-553B68F2BFE8}"/>
              </a:ext>
            </a:extLst>
          </p:cNvPr>
          <p:cNvSpPr>
            <a:spLocks noGrp="1"/>
          </p:cNvSpPr>
          <p:nvPr>
            <p:ph type="sldNum" sz="quarter" idx="12"/>
          </p:nvPr>
        </p:nvSpPr>
        <p:spPr/>
        <p:txBody>
          <a:bodyPr/>
          <a:lstStyle/>
          <a:p>
            <a:fld id="{A99D720A-4AD5-4DCF-885F-DE5297996123}" type="slidenum">
              <a:rPr kumimoji="1" lang="ja-JP" altLang="en-US" smtClean="0"/>
              <a:t>6</a:t>
            </a:fld>
            <a:endParaRPr lang="ja-JP" altLang="en-US"/>
          </a:p>
        </p:txBody>
      </p:sp>
    </p:spTree>
    <p:extLst>
      <p:ext uri="{BB962C8B-B14F-4D97-AF65-F5344CB8AC3E}">
        <p14:creationId xmlns:p14="http://schemas.microsoft.com/office/powerpoint/2010/main" val="267253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4AFA2-FFED-CF11-7729-7B2871093A2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D6B9833-A67F-D12D-D99C-BD768FB6B7CB}"/>
              </a:ext>
            </a:extLst>
          </p:cNvPr>
          <p:cNvSpPr>
            <a:spLocks noGrp="1"/>
          </p:cNvSpPr>
          <p:nvPr>
            <p:ph type="title"/>
          </p:nvPr>
        </p:nvSpPr>
        <p:spPr>
          <a:xfrm>
            <a:off x="865659" y="179774"/>
            <a:ext cx="10515600" cy="1325563"/>
          </a:xfrm>
        </p:spPr>
        <p:txBody>
          <a:bodyPr/>
          <a:lstStyle/>
          <a:p>
            <a:pPr algn="ctr"/>
            <a:r>
              <a:rPr lang="ja-JP">
                <a:latin typeface="MS Gothic"/>
                <a:ea typeface="MS Gothic"/>
              </a:rPr>
              <a:t>アルゴリズムの概要(</a:t>
            </a:r>
            <a:r>
              <a:rPr lang="en-US" altLang="ja-JP">
                <a:latin typeface="MS Gothic"/>
                <a:ea typeface="MS Gothic"/>
              </a:rPr>
              <a:t>2</a:t>
            </a:r>
            <a:r>
              <a:rPr lang="ja-JP">
                <a:latin typeface="MS Gothic"/>
                <a:ea typeface="MS Gothic"/>
              </a:rPr>
              <a:t>)</a:t>
            </a:r>
            <a:endParaRPr lang="ja-JP"/>
          </a:p>
        </p:txBody>
      </p:sp>
      <p:sp>
        <p:nvSpPr>
          <p:cNvPr id="38" name="楕円 37">
            <a:extLst>
              <a:ext uri="{FF2B5EF4-FFF2-40B4-BE49-F238E27FC236}">
                <a16:creationId xmlns:a16="http://schemas.microsoft.com/office/drawing/2014/main" id="{DEDC9877-8FDE-FDFE-B4CE-4EA99C5A6007}"/>
              </a:ext>
            </a:extLst>
          </p:cNvPr>
          <p:cNvSpPr/>
          <p:nvPr/>
        </p:nvSpPr>
        <p:spPr>
          <a:xfrm>
            <a:off x="4710935" y="1531085"/>
            <a:ext cx="2399121" cy="969389"/>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rPr>
              <a:t>パワー型</a:t>
            </a:r>
            <a:endParaRPr lang="ja-JP" altLang="en-US"/>
          </a:p>
        </p:txBody>
      </p:sp>
      <p:sp>
        <p:nvSpPr>
          <p:cNvPr id="39" name="楕円 38">
            <a:extLst>
              <a:ext uri="{FF2B5EF4-FFF2-40B4-BE49-F238E27FC236}">
                <a16:creationId xmlns:a16="http://schemas.microsoft.com/office/drawing/2014/main" id="{BCCFB17A-FF65-417C-B1D8-35BD9E3B43CC}"/>
              </a:ext>
            </a:extLst>
          </p:cNvPr>
          <p:cNvSpPr/>
          <p:nvPr/>
        </p:nvSpPr>
        <p:spPr>
          <a:xfrm>
            <a:off x="7319016" y="3243621"/>
            <a:ext cx="2399121" cy="969389"/>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バランス型</a:t>
            </a:r>
            <a:endParaRPr lang="ja-JP" altLang="en-US"/>
          </a:p>
        </p:txBody>
      </p:sp>
      <p:sp>
        <p:nvSpPr>
          <p:cNvPr id="40" name="楕円 39">
            <a:extLst>
              <a:ext uri="{FF2B5EF4-FFF2-40B4-BE49-F238E27FC236}">
                <a16:creationId xmlns:a16="http://schemas.microsoft.com/office/drawing/2014/main" id="{E1B0B136-2B1E-F4C3-DA37-26AA1A4195ED}"/>
              </a:ext>
            </a:extLst>
          </p:cNvPr>
          <p:cNvSpPr/>
          <p:nvPr/>
        </p:nvSpPr>
        <p:spPr>
          <a:xfrm>
            <a:off x="2307100" y="3243621"/>
            <a:ext cx="2399121" cy="969389"/>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ディフェンス型</a:t>
            </a:r>
            <a:endParaRPr lang="ja-JP" altLang="en-US"/>
          </a:p>
        </p:txBody>
      </p:sp>
      <p:sp>
        <p:nvSpPr>
          <p:cNvPr id="47" name="矢印: 右 46">
            <a:extLst>
              <a:ext uri="{FF2B5EF4-FFF2-40B4-BE49-F238E27FC236}">
                <a16:creationId xmlns:a16="http://schemas.microsoft.com/office/drawing/2014/main" id="{839CF223-A1F5-63DE-18C6-DF0EBCC2BA82}"/>
              </a:ext>
            </a:extLst>
          </p:cNvPr>
          <p:cNvSpPr/>
          <p:nvPr/>
        </p:nvSpPr>
        <p:spPr>
          <a:xfrm rot="19560000">
            <a:off x="3546398" y="2388370"/>
            <a:ext cx="1293082" cy="53836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8" name="矢印: 右 47">
            <a:extLst>
              <a:ext uri="{FF2B5EF4-FFF2-40B4-BE49-F238E27FC236}">
                <a16:creationId xmlns:a16="http://schemas.microsoft.com/office/drawing/2014/main" id="{FF90BD9A-273B-2A5A-D56C-BDEDBC442585}"/>
              </a:ext>
            </a:extLst>
          </p:cNvPr>
          <p:cNvSpPr/>
          <p:nvPr/>
        </p:nvSpPr>
        <p:spPr>
          <a:xfrm rot="2580000">
            <a:off x="6943021" y="2448635"/>
            <a:ext cx="1222382" cy="46766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9" name="矢印: 右 48">
            <a:extLst>
              <a:ext uri="{FF2B5EF4-FFF2-40B4-BE49-F238E27FC236}">
                <a16:creationId xmlns:a16="http://schemas.microsoft.com/office/drawing/2014/main" id="{C1F1AF5B-FEFF-1799-02FF-CEEAEE9A4B39}"/>
              </a:ext>
            </a:extLst>
          </p:cNvPr>
          <p:cNvSpPr/>
          <p:nvPr/>
        </p:nvSpPr>
        <p:spPr>
          <a:xfrm rot="10800000">
            <a:off x="5257591" y="3460204"/>
            <a:ext cx="1308793" cy="53836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星: 7 pt 51">
            <a:extLst>
              <a:ext uri="{FF2B5EF4-FFF2-40B4-BE49-F238E27FC236}">
                <a16:creationId xmlns:a16="http://schemas.microsoft.com/office/drawing/2014/main" id="{B5751733-A131-DB5E-5B92-617E3857A666}"/>
              </a:ext>
            </a:extLst>
          </p:cNvPr>
          <p:cNvSpPr/>
          <p:nvPr/>
        </p:nvSpPr>
        <p:spPr>
          <a:xfrm>
            <a:off x="2408531" y="1944310"/>
            <a:ext cx="1555923" cy="636514"/>
          </a:xfrm>
          <a:prstGeom prst="star7">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rPr>
              <a:t>強い</a:t>
            </a:r>
            <a:endParaRPr lang="ja-JP" altLang="en-US"/>
          </a:p>
        </p:txBody>
      </p:sp>
      <p:sp>
        <p:nvSpPr>
          <p:cNvPr id="53" name="星: 7 pt 52">
            <a:extLst>
              <a:ext uri="{FF2B5EF4-FFF2-40B4-BE49-F238E27FC236}">
                <a16:creationId xmlns:a16="http://schemas.microsoft.com/office/drawing/2014/main" id="{603E246C-7BC5-D8FF-BDA4-3FD4C7EEB98C}"/>
              </a:ext>
            </a:extLst>
          </p:cNvPr>
          <p:cNvSpPr/>
          <p:nvPr/>
        </p:nvSpPr>
        <p:spPr>
          <a:xfrm>
            <a:off x="5134448" y="4214599"/>
            <a:ext cx="1555923" cy="636514"/>
          </a:xfrm>
          <a:prstGeom prst="star7">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rPr>
              <a:t>強い</a:t>
            </a:r>
            <a:endParaRPr lang="ja-JP" altLang="en-US"/>
          </a:p>
        </p:txBody>
      </p:sp>
      <p:sp>
        <p:nvSpPr>
          <p:cNvPr id="54" name="星: 7 pt 53">
            <a:extLst>
              <a:ext uri="{FF2B5EF4-FFF2-40B4-BE49-F238E27FC236}">
                <a16:creationId xmlns:a16="http://schemas.microsoft.com/office/drawing/2014/main" id="{11917E41-597C-FDE8-879D-1B3022BB3D56}"/>
              </a:ext>
            </a:extLst>
          </p:cNvPr>
          <p:cNvSpPr/>
          <p:nvPr/>
        </p:nvSpPr>
        <p:spPr>
          <a:xfrm>
            <a:off x="7962490" y="1944310"/>
            <a:ext cx="1555923" cy="636514"/>
          </a:xfrm>
          <a:prstGeom prst="star7">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rPr>
              <a:t>強い</a:t>
            </a:r>
            <a:endParaRPr lang="ja-JP" altLang="en-US"/>
          </a:p>
        </p:txBody>
      </p:sp>
      <p:sp>
        <p:nvSpPr>
          <p:cNvPr id="57" name="テキスト ボックス 56">
            <a:extLst>
              <a:ext uri="{FF2B5EF4-FFF2-40B4-BE49-F238E27FC236}">
                <a16:creationId xmlns:a16="http://schemas.microsoft.com/office/drawing/2014/main" id="{4E89BD7A-2CDC-323E-E0D1-C88130783FC4}"/>
              </a:ext>
            </a:extLst>
          </p:cNvPr>
          <p:cNvSpPr txBox="1"/>
          <p:nvPr/>
        </p:nvSpPr>
        <p:spPr>
          <a:xfrm>
            <a:off x="224286" y="5006687"/>
            <a:ext cx="11383563" cy="16861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ＭＳ Ｐゴシック"/>
              </a:rPr>
              <a:t>パワー型はバランス型に強く、バランス型はディフェンス型に強く、ディフェンス型はパワー型に強い</a:t>
            </a:r>
            <a:br>
              <a:rPr lang="ja-JP" altLang="en-US" sz="2000">
                <a:ea typeface="ＭＳ Ｐゴシック"/>
              </a:rPr>
            </a:br>
            <a:r>
              <a:rPr lang="ja-JP" altLang="en-US" sz="2000">
                <a:ea typeface="ＭＳ Ｐゴシック"/>
              </a:rPr>
              <a:t>→ 3すくみの関係(ログ解析によって得られた仮説)</a:t>
            </a:r>
            <a:endParaRPr lang="ja-JP" altLang="en-US" sz="2000">
              <a:ea typeface="ＭＳ Ｐゴシック" panose="020B0600070205080204" pitchFamily="34" charset="-128"/>
            </a:endParaRPr>
          </a:p>
          <a:p>
            <a:r>
              <a:rPr lang="ja-JP" altLang="en-US" sz="2000">
                <a:ea typeface="ＭＳ Ｐゴシック"/>
              </a:rPr>
              <a:t>・相手がバランス型だとカードの予測がしやすいため低リスクで5ドルをかけられるパワー型が有利</a:t>
            </a:r>
          </a:p>
          <a:p>
            <a:r>
              <a:rPr lang="ja-JP" altLang="en-US" sz="2000">
                <a:ea typeface="ＭＳ Ｐゴシック"/>
              </a:rPr>
              <a:t>・相手がディフェンス型</a:t>
            </a:r>
            <a:r>
              <a:rPr lang="ja-JP" altLang="en-US" sz="2000">
                <a:ea typeface="ＭＳ Ｐゴシック"/>
                <a:cs typeface="+mn-lt"/>
              </a:rPr>
              <a:t>だと相手が小額しか賭けないので高い金額を安全に賭けやすいバランス型が有利</a:t>
            </a:r>
          </a:p>
          <a:p>
            <a:r>
              <a:rPr lang="ja-JP" altLang="en-US" sz="2000">
                <a:ea typeface="ＭＳ Ｐゴシック"/>
              </a:rPr>
              <a:t>・相手がパワー型</a:t>
            </a:r>
            <a:r>
              <a:rPr lang="ja-JP" altLang="en-US" sz="2000">
                <a:ea typeface="ＭＳ Ｐゴシック"/>
                <a:cs typeface="+mn-lt"/>
              </a:rPr>
              <a:t>だと相手の大きな賭けに乗らず損失を最小化するディフェンス型が有利</a:t>
            </a:r>
            <a:endParaRPr lang="ja-JP" altLang="en-US" sz="2000">
              <a:ea typeface="ＭＳ Ｐゴシック"/>
            </a:endParaRPr>
          </a:p>
        </p:txBody>
      </p:sp>
      <p:sp>
        <p:nvSpPr>
          <p:cNvPr id="3" name="スライド番号プレースホルダー 2">
            <a:extLst>
              <a:ext uri="{FF2B5EF4-FFF2-40B4-BE49-F238E27FC236}">
                <a16:creationId xmlns:a16="http://schemas.microsoft.com/office/drawing/2014/main" id="{EA59A26A-58D5-C1F6-5506-A903334DEF08}"/>
              </a:ext>
            </a:extLst>
          </p:cNvPr>
          <p:cNvSpPr>
            <a:spLocks noGrp="1"/>
          </p:cNvSpPr>
          <p:nvPr>
            <p:ph type="sldNum" sz="quarter" idx="12"/>
          </p:nvPr>
        </p:nvSpPr>
        <p:spPr/>
        <p:txBody>
          <a:bodyPr/>
          <a:lstStyle/>
          <a:p>
            <a:fld id="{F8EB284A-51A3-4427-B8A4-4C5464717672}" type="slidenum">
              <a:rPr lang="ja-JP" altLang="en-US" dirty="0">
                <a:ea typeface="ＭＳ Ｐゴシック"/>
              </a:rPr>
              <a:t>7</a:t>
            </a:fld>
            <a:endParaRPr lang="ja-JP" altLang="en-US">
              <a:ea typeface="ＭＳ Ｐゴシック"/>
            </a:endParaRPr>
          </a:p>
        </p:txBody>
      </p:sp>
      <p:sp>
        <p:nvSpPr>
          <p:cNvPr id="5" name="テキスト ボックス 4">
            <a:extLst>
              <a:ext uri="{FF2B5EF4-FFF2-40B4-BE49-F238E27FC236}">
                <a16:creationId xmlns:a16="http://schemas.microsoft.com/office/drawing/2014/main" id="{A4621AED-B0D5-BA49-C0B2-EE6AAAE46AD6}"/>
              </a:ext>
            </a:extLst>
          </p:cNvPr>
          <p:cNvSpPr txBox="1"/>
          <p:nvPr/>
        </p:nvSpPr>
        <p:spPr>
          <a:xfrm>
            <a:off x="7316901" y="46356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ＭＳ Ｐゴシック"/>
              </a:rPr>
              <a:t>図</a:t>
            </a:r>
            <a:r>
              <a:rPr lang="ja-JP" altLang="en-US">
                <a:ea typeface="ＭＳ Ｐゴシック"/>
              </a:rPr>
              <a:t>１</a:t>
            </a:r>
            <a:r>
              <a:rPr lang="ja-JP">
                <a:ea typeface="ＭＳ Ｐゴシック"/>
              </a:rPr>
              <a:t>：３つの型の関係性</a:t>
            </a:r>
          </a:p>
        </p:txBody>
      </p:sp>
    </p:spTree>
    <p:extLst>
      <p:ext uri="{BB962C8B-B14F-4D97-AF65-F5344CB8AC3E}">
        <p14:creationId xmlns:p14="http://schemas.microsoft.com/office/powerpoint/2010/main" val="285591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A34EFE-7CEA-F1AF-761F-44301DA610ED}"/>
              </a:ext>
            </a:extLst>
          </p:cNvPr>
          <p:cNvSpPr>
            <a:spLocks noGrp="1"/>
          </p:cNvSpPr>
          <p:nvPr>
            <p:ph type="title"/>
          </p:nvPr>
        </p:nvSpPr>
        <p:spPr/>
        <p:txBody>
          <a:bodyPr>
            <a:normAutofit/>
          </a:bodyPr>
          <a:lstStyle/>
          <a:p>
            <a:pPr algn="ctr"/>
            <a:r>
              <a:rPr lang="ja-JP">
                <a:latin typeface="MS Gothic"/>
                <a:ea typeface="MS Gothic"/>
              </a:rPr>
              <a:t>アルゴリズムの概要</a:t>
            </a:r>
            <a:br>
              <a:rPr lang="ja-JP" altLang="en-US">
                <a:latin typeface="MS Gothic"/>
                <a:ea typeface="MS Gothic"/>
              </a:rPr>
            </a:br>
            <a:r>
              <a:rPr lang="en-US" altLang="ja-JP">
                <a:latin typeface="MS Gothic"/>
                <a:ea typeface="MS Gothic"/>
              </a:rPr>
              <a:t>(3すくみであると判断した理由)</a:t>
            </a:r>
            <a:endParaRPr lang="ja-JP">
              <a:latin typeface="MS Gothic"/>
              <a:ea typeface="MS Gothic"/>
            </a:endParaRPr>
          </a:p>
        </p:txBody>
      </p:sp>
      <p:sp>
        <p:nvSpPr>
          <p:cNvPr id="3" name="スライド番号プレースホルダー 2">
            <a:extLst>
              <a:ext uri="{FF2B5EF4-FFF2-40B4-BE49-F238E27FC236}">
                <a16:creationId xmlns:a16="http://schemas.microsoft.com/office/drawing/2014/main" id="{D5E9ACCA-FE58-C2B7-1F54-B4F372CDBBBC}"/>
              </a:ext>
            </a:extLst>
          </p:cNvPr>
          <p:cNvSpPr>
            <a:spLocks noGrp="1"/>
          </p:cNvSpPr>
          <p:nvPr>
            <p:ph type="sldNum" sz="quarter" idx="12"/>
          </p:nvPr>
        </p:nvSpPr>
        <p:spPr/>
        <p:txBody>
          <a:bodyPr/>
          <a:lstStyle/>
          <a:p>
            <a:r>
              <a:rPr lang="ja-JP">
                <a:ea typeface="ＭＳ Ｐゴシック"/>
              </a:rPr>
              <a:t>7</a:t>
            </a:r>
            <a:endParaRPr lang="ja-JP" altLang="en-US">
              <a:ea typeface="ＭＳ Ｐゴシック"/>
            </a:endParaRPr>
          </a:p>
        </p:txBody>
      </p:sp>
      <p:sp>
        <p:nvSpPr>
          <p:cNvPr id="4" name="テキスト ボックス 3">
            <a:extLst>
              <a:ext uri="{FF2B5EF4-FFF2-40B4-BE49-F238E27FC236}">
                <a16:creationId xmlns:a16="http://schemas.microsoft.com/office/drawing/2014/main" id="{A86C9749-E87A-D6FD-FE7E-1C4830CDE6B2}"/>
              </a:ext>
            </a:extLst>
          </p:cNvPr>
          <p:cNvSpPr txBox="1"/>
          <p:nvPr/>
        </p:nvSpPr>
        <p:spPr>
          <a:xfrm>
            <a:off x="686867" y="1697638"/>
            <a:ext cx="1068427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a:ea typeface="ＭＳ Ｐゴシック"/>
            </a:endParaRPr>
          </a:p>
          <a:p>
            <a:r>
              <a:rPr lang="ja-JP" altLang="en-US" sz="2400">
                <a:ea typeface="ＭＳ Ｐゴシック"/>
              </a:rPr>
              <a:t>第1回コンテストは以下の表1のように私たち2班が最も勝率が高かった</a:t>
            </a:r>
            <a:endParaRPr lang="ja-JP" sz="2400">
              <a:ea typeface="ＭＳ Ｐゴシック"/>
            </a:endParaRPr>
          </a:p>
          <a:p>
            <a:r>
              <a:rPr lang="ja-JP" altLang="en-US" sz="2400">
                <a:ea typeface="ＭＳ Ｐゴシック"/>
              </a:rPr>
              <a:t>私たちは期待値計算に基づいたパワー型で戦っており</a:t>
            </a:r>
          </a:p>
          <a:p>
            <a:r>
              <a:rPr lang="ja-JP" altLang="en-US" sz="2400">
                <a:ea typeface="ＭＳ Ｐゴシック"/>
              </a:rPr>
              <a:t>1.3.5班はそれぞれの賭けるドル数に差はあれどバランス型であった</a:t>
            </a:r>
            <a:endParaRPr lang="ja-JP">
              <a:ea typeface="ＭＳ Ｐゴシック" panose="020B0600070205080204" pitchFamily="34" charset="-128"/>
            </a:endParaRPr>
          </a:p>
          <a:p>
            <a:r>
              <a:rPr lang="ja-JP" altLang="en-US" sz="2400">
                <a:ea typeface="ＭＳ Ｐゴシック"/>
              </a:rPr>
              <a:t>唯一負けた4班が1.2ドルを賭けてきておりこれを私たちはディフェンス型と定義し</a:t>
            </a:r>
          </a:p>
          <a:p>
            <a:r>
              <a:rPr lang="ja-JP" altLang="en-US" sz="2400">
                <a:ea typeface="ＭＳ Ｐゴシック"/>
              </a:rPr>
              <a:t>この4班が私たち2班以外には負けていたことから3すくみであると判断した</a:t>
            </a:r>
            <a:endParaRPr lang="ja-JP" sz="2400">
              <a:ea typeface="ＭＳ Ｐゴシック"/>
            </a:endParaRPr>
          </a:p>
          <a:p>
            <a:endParaRPr lang="ja-JP" altLang="en-US" sz="2400">
              <a:ea typeface="ＭＳ Ｐゴシック"/>
            </a:endParaRPr>
          </a:p>
        </p:txBody>
      </p:sp>
      <p:pic>
        <p:nvPicPr>
          <p:cNvPr id="6" name="図 5" descr="クロスワードパズル, 障子, テキスト, 暗い が含まれている画像&#10;&#10;AI 生成コンテンツは間違っている可能性があります。">
            <a:extLst>
              <a:ext uri="{FF2B5EF4-FFF2-40B4-BE49-F238E27FC236}">
                <a16:creationId xmlns:a16="http://schemas.microsoft.com/office/drawing/2014/main" id="{BA671FE8-4CE7-D471-FEB0-47BE95A55241}"/>
              </a:ext>
            </a:extLst>
          </p:cNvPr>
          <p:cNvPicPr>
            <a:picLocks noChangeAspect="1"/>
          </p:cNvPicPr>
          <p:nvPr/>
        </p:nvPicPr>
        <p:blipFill>
          <a:blip r:embed="rId2"/>
          <a:stretch>
            <a:fillRect/>
          </a:stretch>
        </p:blipFill>
        <p:spPr>
          <a:xfrm>
            <a:off x="1125838" y="4196954"/>
            <a:ext cx="9940325" cy="1793551"/>
          </a:xfrm>
          <a:prstGeom prst="rect">
            <a:avLst/>
          </a:prstGeom>
        </p:spPr>
      </p:pic>
      <p:sp>
        <p:nvSpPr>
          <p:cNvPr id="9" name="テキスト ボックス 8">
            <a:extLst>
              <a:ext uri="{FF2B5EF4-FFF2-40B4-BE49-F238E27FC236}">
                <a16:creationId xmlns:a16="http://schemas.microsoft.com/office/drawing/2014/main" id="{7C9B7A17-895E-3F50-9FEF-2361652391F3}"/>
              </a:ext>
            </a:extLst>
          </p:cNvPr>
          <p:cNvSpPr txBox="1"/>
          <p:nvPr/>
        </p:nvSpPr>
        <p:spPr>
          <a:xfrm>
            <a:off x="4713272" y="6148029"/>
            <a:ext cx="2635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表1:第1回コンテスト結果</a:t>
            </a:r>
          </a:p>
        </p:txBody>
      </p:sp>
    </p:spTree>
    <p:extLst>
      <p:ext uri="{BB962C8B-B14F-4D97-AF65-F5344CB8AC3E}">
        <p14:creationId xmlns:p14="http://schemas.microsoft.com/office/powerpoint/2010/main" val="33126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9E80-4480-06F7-7D23-438F7352FD29}"/>
              </a:ext>
            </a:extLst>
          </p:cNvPr>
          <p:cNvSpPr>
            <a:spLocks noGrp="1"/>
          </p:cNvSpPr>
          <p:nvPr>
            <p:ph type="title"/>
          </p:nvPr>
        </p:nvSpPr>
        <p:spPr/>
        <p:txBody>
          <a:bodyPr/>
          <a:lstStyle/>
          <a:p>
            <a:pPr algn="ctr"/>
            <a:r>
              <a:rPr lang="ja-JP" altLang="en-US">
                <a:ea typeface="ＭＳ Ｐゴシック"/>
              </a:rPr>
              <a:t>アルゴリズムの特徴-1</a:t>
            </a:r>
            <a:endParaRPr lang="ja-JP"/>
          </a:p>
        </p:txBody>
      </p:sp>
      <p:sp>
        <p:nvSpPr>
          <p:cNvPr id="3" name="Content Placeholder 2">
            <a:extLst>
              <a:ext uri="{FF2B5EF4-FFF2-40B4-BE49-F238E27FC236}">
                <a16:creationId xmlns:a16="http://schemas.microsoft.com/office/drawing/2014/main" id="{F5C1E62F-9366-1DC1-C690-8280EE040EB3}"/>
              </a:ext>
            </a:extLst>
          </p:cNvPr>
          <p:cNvSpPr>
            <a:spLocks noGrp="1"/>
          </p:cNvSpPr>
          <p:nvPr>
            <p:ph idx="1"/>
          </p:nvPr>
        </p:nvSpPr>
        <p:spPr>
          <a:xfrm>
            <a:off x="838200" y="1455722"/>
            <a:ext cx="10515600" cy="4351338"/>
          </a:xfrm>
        </p:spPr>
        <p:txBody>
          <a:bodyPr vert="horz" lIns="91440" tIns="45720" rIns="91440" bIns="45720" rtlCol="0" anchor="t">
            <a:normAutofit/>
          </a:bodyPr>
          <a:lstStyle/>
          <a:p>
            <a:pPr marL="0" indent="0">
              <a:buNone/>
            </a:pPr>
            <a:r>
              <a:rPr lang="ja-JP" altLang="en-US" sz="2000">
                <a:latin typeface="MS PGothic"/>
                <a:ea typeface="MS PGothic"/>
              </a:rPr>
              <a:t>コールorドロップについて</a:t>
            </a:r>
          </a:p>
          <a:p>
            <a:pPr marL="0" indent="0">
              <a:buNone/>
            </a:pPr>
            <a:r>
              <a:rPr lang="ja-JP" altLang="en-US" sz="2000">
                <a:latin typeface="MS PGothic"/>
                <a:ea typeface="MS PGothic"/>
              </a:rPr>
              <a:t>相手の掛け金ごとに、自分のカードの数値を配列で保存</a:t>
            </a:r>
            <a:endParaRPr lang="ja-JP" sz="2000">
              <a:latin typeface="MS PGothic"/>
              <a:ea typeface="MS PGothic"/>
            </a:endParaRPr>
          </a:p>
          <a:p>
            <a:pPr marL="0" indent="0">
              <a:buNone/>
            </a:pPr>
            <a:r>
              <a:rPr lang="ja-JP" altLang="en-US" sz="2000">
                <a:latin typeface="MS PGothic"/>
                <a:ea typeface="MS PGothic"/>
              </a:rPr>
              <a:t>→ (自分のカードの予測値) = 0.7×(中央値) + 0.3 ×(平均値)</a:t>
            </a:r>
          </a:p>
          <a:p>
            <a:endParaRPr lang="ja-JP" altLang="en-US" sz="2000">
              <a:latin typeface="MS PGothic"/>
              <a:ea typeface="MS PGothic"/>
            </a:endParaRPr>
          </a:p>
        </p:txBody>
      </p:sp>
      <p:pic>
        <p:nvPicPr>
          <p:cNvPr id="4" name="図 3" descr="グラフィカル ユーザー インターフェイス, テキスト&#10;&#10;AI 生成コンテンツは間違っている可能性があります。">
            <a:extLst>
              <a:ext uri="{FF2B5EF4-FFF2-40B4-BE49-F238E27FC236}">
                <a16:creationId xmlns:a16="http://schemas.microsoft.com/office/drawing/2014/main" id="{A8E44401-D3A4-60C9-169C-009830AF6F6D}"/>
              </a:ext>
            </a:extLst>
          </p:cNvPr>
          <p:cNvPicPr>
            <a:picLocks noChangeAspect="1"/>
          </p:cNvPicPr>
          <p:nvPr/>
        </p:nvPicPr>
        <p:blipFill>
          <a:blip r:embed="rId2"/>
          <a:stretch>
            <a:fillRect/>
          </a:stretch>
        </p:blipFill>
        <p:spPr>
          <a:xfrm>
            <a:off x="2135885" y="2642700"/>
            <a:ext cx="6276975" cy="3714750"/>
          </a:xfrm>
          <a:prstGeom prst="rect">
            <a:avLst/>
          </a:prstGeom>
        </p:spPr>
      </p:pic>
      <p:sp>
        <p:nvSpPr>
          <p:cNvPr id="5" name="スライド番号プレースホルダー 4">
            <a:extLst>
              <a:ext uri="{FF2B5EF4-FFF2-40B4-BE49-F238E27FC236}">
                <a16:creationId xmlns:a16="http://schemas.microsoft.com/office/drawing/2014/main" id="{50B1F550-91C1-E1FE-E98C-B3A73E10E862}"/>
              </a:ext>
            </a:extLst>
          </p:cNvPr>
          <p:cNvSpPr>
            <a:spLocks noGrp="1"/>
          </p:cNvSpPr>
          <p:nvPr>
            <p:ph type="sldNum" sz="quarter" idx="12"/>
          </p:nvPr>
        </p:nvSpPr>
        <p:spPr/>
        <p:txBody>
          <a:bodyPr/>
          <a:lstStyle/>
          <a:p>
            <a:fld id="{A99D720A-4AD5-4DCF-885F-DE5297996123}" type="slidenum">
              <a:rPr kumimoji="1" lang="ja-JP" altLang="en-US" smtClean="0"/>
              <a:t>9</a:t>
            </a:fld>
            <a:endParaRPr lang="ja-JP" altLang="en-US"/>
          </a:p>
        </p:txBody>
      </p:sp>
      <p:sp>
        <p:nvSpPr>
          <p:cNvPr id="6" name="テキスト ボックス 5">
            <a:extLst>
              <a:ext uri="{FF2B5EF4-FFF2-40B4-BE49-F238E27FC236}">
                <a16:creationId xmlns:a16="http://schemas.microsoft.com/office/drawing/2014/main" id="{5EB20E86-1701-A26A-9356-70F292B25194}"/>
              </a:ext>
            </a:extLst>
          </p:cNvPr>
          <p:cNvSpPr txBox="1"/>
          <p:nvPr/>
        </p:nvSpPr>
        <p:spPr>
          <a:xfrm>
            <a:off x="4595378" y="6356892"/>
            <a:ext cx="18093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コード1</a:t>
            </a:r>
          </a:p>
        </p:txBody>
      </p:sp>
    </p:spTree>
    <p:extLst>
      <p:ext uri="{BB962C8B-B14F-4D97-AF65-F5344CB8AC3E}">
        <p14:creationId xmlns:p14="http://schemas.microsoft.com/office/powerpoint/2010/main" val="27178527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2742</TotalTime>
  <Words>2711</Words>
  <Application>Microsoft Macintosh PowerPoint</Application>
  <PresentationFormat>Widescreen</PresentationFormat>
  <Paragraphs>314</Paragraphs>
  <Slides>29</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Arial,Sans-Serif</vt:lpstr>
      <vt:lpstr>meiryo ui</vt:lpstr>
      <vt:lpstr>MS Gothic</vt:lpstr>
      <vt:lpstr>ＭＳ Ｐゴシック</vt:lpstr>
      <vt:lpstr>ＭＳ Ｐゴシック</vt:lpstr>
      <vt:lpstr>游ゴシック</vt:lpstr>
      <vt:lpstr>游ゴシック Light</vt:lpstr>
      <vt:lpstr>Aptos</vt:lpstr>
      <vt:lpstr>Aptos Display</vt:lpstr>
      <vt:lpstr>Arial</vt:lpstr>
      <vt:lpstr>Office テーマ</vt:lpstr>
      <vt:lpstr>PowerPoint Presentation</vt:lpstr>
      <vt:lpstr>対戦型ゲームの思考ルーチン ～3つの戦術を駆使する～</vt:lpstr>
      <vt:lpstr>目次</vt:lpstr>
      <vt:lpstr>実験プロジェクトの計画概要</vt:lpstr>
      <vt:lpstr>実験プロジェクトの計画概要</vt:lpstr>
      <vt:lpstr>アルゴリズムの概要(1)</vt:lpstr>
      <vt:lpstr>アルゴリズムの概要(2)</vt:lpstr>
      <vt:lpstr>アルゴリズムの概要 (3すくみであると判断した理由)</vt:lpstr>
      <vt:lpstr>アルゴリズムの特徴-1</vt:lpstr>
      <vt:lpstr>アルゴリズムの特徴-2</vt:lpstr>
      <vt:lpstr>アルゴリズムの特徴-2</vt:lpstr>
      <vt:lpstr>アルゴリズム特徴-3</vt:lpstr>
      <vt:lpstr>アルゴリズム特徴-3</vt:lpstr>
      <vt:lpstr>アルゴリズムの特徴-4</vt:lpstr>
      <vt:lpstr>アルゴリズムの特徴-4</vt:lpstr>
      <vt:lpstr>アルゴリズム特徴-5</vt:lpstr>
      <vt:lpstr>アルゴリズムの特徴-5</vt:lpstr>
      <vt:lpstr>実装プログラムの特徴</vt:lpstr>
      <vt:lpstr>コンテスト結果の評価</vt:lpstr>
      <vt:lpstr>コンテスト結果の評価.1</vt:lpstr>
      <vt:lpstr>コンテスト結果の評価.2</vt:lpstr>
      <vt:lpstr>コンテスト結果の評価.３</vt:lpstr>
      <vt:lpstr>コンテスト結果の評価.４ </vt:lpstr>
      <vt:lpstr>コンテスト結果の評価.５</vt:lpstr>
      <vt:lpstr>コンテスト全体を踏まえた問題点と改善点.1</vt:lpstr>
      <vt:lpstr>コンテスト全体を踏まえた問題点と改善点.２</vt:lpstr>
      <vt:lpstr>コンテスト全体を踏まえた問題点と改善点.２</vt:lpstr>
      <vt:lpstr>コンテスト全体の評価</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Muroyama Yuuki</cp:lastModifiedBy>
  <cp:revision>8</cp:revision>
  <dcterms:created xsi:type="dcterms:W3CDTF">2025-06-23T04:47:22Z</dcterms:created>
  <dcterms:modified xsi:type="dcterms:W3CDTF">2025-07-18T05:03:19Z</dcterms:modified>
</cp:coreProperties>
</file>