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34"/>
  </p:notesMasterIdLst>
  <p:handoutMasterIdLst>
    <p:handoutMasterId r:id="rId35"/>
  </p:handoutMasterIdLst>
  <p:sldIdLst>
    <p:sldId id="292" r:id="rId2"/>
    <p:sldId id="256" r:id="rId3"/>
    <p:sldId id="257" r:id="rId4"/>
    <p:sldId id="303" r:id="rId5"/>
    <p:sldId id="302" r:id="rId6"/>
    <p:sldId id="259" r:id="rId7"/>
    <p:sldId id="279" r:id="rId8"/>
    <p:sldId id="280" r:id="rId9"/>
    <p:sldId id="260" r:id="rId10"/>
    <p:sldId id="281" r:id="rId11"/>
    <p:sldId id="282" r:id="rId12"/>
    <p:sldId id="304" r:id="rId13"/>
    <p:sldId id="283" r:id="rId14"/>
    <p:sldId id="262" r:id="rId15"/>
    <p:sldId id="298" r:id="rId16"/>
    <p:sldId id="263" r:id="rId17"/>
    <p:sldId id="299" r:id="rId18"/>
    <p:sldId id="310" r:id="rId19"/>
    <p:sldId id="305" r:id="rId20"/>
    <p:sldId id="306" r:id="rId21"/>
    <p:sldId id="311" r:id="rId22"/>
    <p:sldId id="312" r:id="rId23"/>
    <p:sldId id="265" r:id="rId24"/>
    <p:sldId id="307" r:id="rId25"/>
    <p:sldId id="313" r:id="rId26"/>
    <p:sldId id="308" r:id="rId27"/>
    <p:sldId id="266" r:id="rId28"/>
    <p:sldId id="301" r:id="rId29"/>
    <p:sldId id="267" r:id="rId30"/>
    <p:sldId id="314" r:id="rId31"/>
    <p:sldId id="309" r:id="rId32"/>
    <p:sldId id="271" r:id="rId33"/>
  </p:sldIdLst>
  <p:sldSz cx="9144000" cy="6858000" type="screen4x3"/>
  <p:notesSz cx="6991350" cy="928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66"/>
    <a:srgbClr val="99FF99"/>
    <a:srgbClr val="66FF66"/>
    <a:srgbClr val="3333CC"/>
    <a:srgbClr val="008000"/>
    <a:srgbClr val="0066FF"/>
    <a:srgbClr val="00FF00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 snapToGrid="0">
      <p:cViewPr varScale="1">
        <p:scale>
          <a:sx n="55" d="100"/>
          <a:sy n="55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600A381D-7A78-4D30-9F45-758A117B13C8}"/>
    <pc:docChg chg="undo custSel modSld">
      <pc:chgData name="ELVIRA VALENZUELA, JOSE LUIS" userId="e19aec6b-46d0-4f6b-8f07-8e7d115ec735" providerId="ADAL" clId="{600A381D-7A78-4D30-9F45-758A117B13C8}" dt="2018-12-18T23:55:59.746" v="569" actId="1036"/>
      <pc:docMkLst>
        <pc:docMk/>
      </pc:docMkLst>
      <pc:sldChg chg="addSp delSp modSp">
        <pc:chgData name="ELVIRA VALENZUELA, JOSE LUIS" userId="e19aec6b-46d0-4f6b-8f07-8e7d115ec735" providerId="ADAL" clId="{600A381D-7A78-4D30-9F45-758A117B13C8}" dt="2018-12-13T18:25:23.023" v="58" actId="2085"/>
        <pc:sldMkLst>
          <pc:docMk/>
          <pc:sldMk cId="0" sldId="256"/>
        </pc:sldMkLst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2" creationId="{CE94EDDB-4750-4F03-871D-693FFDC6F5D0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3" creationId="{819FAA7A-20E1-499F-90AA-E759F0E0789D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7" creationId="{AF10D707-B6CC-42ED-9DB7-595D7EFA67A0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8" creationId="{52776584-34DC-4F5B-8CE1-DB56B3DDDB74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9" creationId="{BD924528-C29F-4CA7-97C8-C7373DA7844B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0" creationId="{988DC79B-1C7B-454F-A23F-96880702D39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1" creationId="{AE58A322-3851-4868-8427-15E224D9A0C8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2" creationId="{8656C78E-A1B0-444F-A7BB-C428B9E4A35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3" creationId="{F6B476F0-568C-4826-A6E4-7015644868D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4" creationId="{022EBBDE-E84F-4BE7-B730-DE0AA8AD307D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1:06.810" v="474" actId="20577"/>
        <pc:sldMkLst>
          <pc:docMk/>
          <pc:sldMk cId="0" sldId="267"/>
        </pc:sldMkLst>
        <pc:spChg chg="mod">
          <ac:chgData name="ELVIRA VALENZUELA, JOSE LUIS" userId="e19aec6b-46d0-4f6b-8f07-8e7d115ec735" providerId="ADAL" clId="{600A381D-7A78-4D30-9F45-758A117B13C8}" dt="2018-12-13T22:21:06.810" v="474" actId="20577"/>
          <ac:spMkLst>
            <pc:docMk/>
            <pc:sldMk cId="0" sldId="267"/>
            <ac:spMk id="41986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22:52:49.645" v="43" actId="207"/>
        <pc:sldMkLst>
          <pc:docMk/>
          <pc:sldMk cId="0" sldId="280"/>
        </pc:sldMkLst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1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1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2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2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3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49.645" v="43" actId="207"/>
          <ac:spMkLst>
            <pc:docMk/>
            <pc:sldMk cId="0" sldId="280"/>
            <ac:spMk id="5533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49.645" v="43" actId="207"/>
          <ac:spMkLst>
            <pc:docMk/>
            <pc:sldMk cId="0" sldId="280"/>
            <ac:spMk id="5533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4:12.152" v="39" actId="1036"/>
          <ac:spMkLst>
            <pc:docMk/>
            <pc:sldMk cId="0" sldId="280"/>
            <ac:spMk id="55336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22:54:38.341" v="52" actId="2085"/>
        <pc:sldMkLst>
          <pc:docMk/>
          <pc:sldMk cId="0" sldId="281"/>
        </pc:sldMkLst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09.564" v="50" actId="2085"/>
          <ac:spMkLst>
            <pc:docMk/>
            <pc:sldMk cId="0" sldId="281"/>
            <ac:spMk id="5634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400" creationId="{00000000-0000-0000-0000-000000000000}"/>
          </ac:spMkLst>
        </pc:spChg>
        <pc:grpChg chg="mod">
          <ac:chgData name="ELVIRA VALENZUELA, JOSE LUIS" userId="e19aec6b-46d0-4f6b-8f07-8e7d115ec735" providerId="ADAL" clId="{600A381D-7A78-4D30-9F45-758A117B13C8}" dt="2018-12-11T22:53:17.391" v="45" actId="14100"/>
          <ac:grpSpMkLst>
            <pc:docMk/>
            <pc:sldMk cId="0" sldId="281"/>
            <ac:grpSpMk id="56401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600A381D-7A78-4D30-9F45-758A117B13C8}" dt="2018-12-13T19:42:22.634" v="79" actId="1035"/>
        <pc:sldMkLst>
          <pc:docMk/>
          <pc:sldMk cId="0" sldId="282"/>
        </pc:sldMkLst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9.567" v="64" actId="2085"/>
          <ac:spMkLst>
            <pc:docMk/>
            <pc:sldMk cId="0" sldId="282"/>
            <ac:spMk id="57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17.224" v="61" actId="207"/>
          <ac:spMkLst>
            <pc:docMk/>
            <pc:sldMk cId="0" sldId="282"/>
            <ac:spMk id="57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5.398" v="63" actId="2085"/>
          <ac:spMkLst>
            <pc:docMk/>
            <pc:sldMk cId="0" sldId="282"/>
            <ac:spMk id="57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17.224" v="61" actId="207"/>
          <ac:spMkLst>
            <pc:docMk/>
            <pc:sldMk cId="0" sldId="282"/>
            <ac:spMk id="57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5.398" v="63" actId="2085"/>
          <ac:spMkLst>
            <pc:docMk/>
            <pc:sldMk cId="0" sldId="282"/>
            <ac:spMk id="57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10" creationId="{00000000-0000-0000-0000-000000000000}"/>
          </ac:spMkLst>
        </pc:spChg>
        <pc:grpChg chg="mod">
          <ac:chgData name="ELVIRA VALENZUELA, JOSE LUIS" userId="e19aec6b-46d0-4f6b-8f07-8e7d115ec735" providerId="ADAL" clId="{600A381D-7A78-4D30-9F45-758A117B13C8}" dt="2018-12-13T19:40:58.295" v="65" actId="14100"/>
          <ac:grpSpMkLst>
            <pc:docMk/>
            <pc:sldMk cId="0" sldId="282"/>
            <ac:grpSpMk id="57382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600A381D-7A78-4D30-9F45-758A117B13C8}" dt="2018-12-13T19:45:06.194" v="109" actId="1036"/>
        <pc:sldMkLst>
          <pc:docMk/>
          <pc:sldMk cId="0" sldId="283"/>
        </pc:sldMkLst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4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401" creationId="{00000000-0000-0000-0000-000000000000}"/>
          </ac:spMkLst>
        </pc:spChg>
      </pc:sldChg>
      <pc:sldChg chg="addSp delSp modSp">
        <pc:chgData name="ELVIRA VALENZUELA, JOSE LUIS" userId="e19aec6b-46d0-4f6b-8f07-8e7d115ec735" providerId="ADAL" clId="{600A381D-7A78-4D30-9F45-758A117B13C8}" dt="2018-12-13T18:25:20.296" v="56" actId="2085"/>
        <pc:sldMkLst>
          <pc:docMk/>
          <pc:sldMk cId="0" sldId="292"/>
        </pc:sldMkLst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2" creationId="{729CFA78-5365-4276-9A81-70EC35768F7C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3" creationId="{CFE52592-9C4C-4776-AFBF-84A6A6BBD596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7" creationId="{DD6C93B1-D18B-4DE1-85C1-F81F2695DDC2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8" creationId="{FD47CE47-4C91-47A0-B6D3-7AE64503053C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9" creationId="{621BDFD7-4396-42D4-A1B7-C526310EFBBB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0" creationId="{61BBA5DD-D39F-4475-BE10-19FD9F20126D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1" creationId="{91BF9F4B-74A0-4DE9-96F8-3BA2DE5FB4AD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2" creationId="{209C9C12-A0AA-4750-86DF-0C6A643546BF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3" creationId="{2FA15322-F0E3-4F28-B713-8C68C054CC0E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4" creationId="{3FB77DC4-3236-456D-B63E-4F31728EA43D}"/>
          </ac:spMkLst>
        </pc:spChg>
        <pc:spChg chg="mod">
          <ac:chgData name="ELVIRA VALENZUELA, JOSE LUIS" userId="e19aec6b-46d0-4f6b-8f07-8e7d115ec735" providerId="ADAL" clId="{600A381D-7A78-4D30-9F45-758A117B13C8}" dt="2018-12-11T19:43:09.230" v="32" actId="207"/>
          <ac:spMkLst>
            <pc:docMk/>
            <pc:sldMk cId="0" sldId="292"/>
            <ac:spMk id="757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3:15.951" v="33" actId="207"/>
          <ac:spMkLst>
            <pc:docMk/>
            <pc:sldMk cId="0" sldId="292"/>
            <ac:spMk id="75779" creationId="{00000000-0000-0000-0000-000000000000}"/>
          </ac:spMkLst>
        </pc:spChg>
        <pc:picChg chg="del">
          <ac:chgData name="ELVIRA VALENZUELA, JOSE LUIS" userId="e19aec6b-46d0-4f6b-8f07-8e7d115ec735" providerId="ADAL" clId="{600A381D-7A78-4D30-9F45-758A117B13C8}" dt="2018-12-11T19:42:50.527" v="31" actId="478"/>
          <ac:picMkLst>
            <pc:docMk/>
            <pc:sldMk cId="0" sldId="292"/>
            <ac:picMk id="1026" creationId="{00000000-0000-0000-0000-000000000000}"/>
          </ac:picMkLst>
        </pc:picChg>
      </pc:sldChg>
      <pc:sldChg chg="addSp modSp">
        <pc:chgData name="ELVIRA VALENZUELA, JOSE LUIS" userId="e19aec6b-46d0-4f6b-8f07-8e7d115ec735" providerId="ADAL" clId="{600A381D-7A78-4D30-9F45-758A117B13C8}" dt="2018-12-18T23:55:59.746" v="569" actId="1036"/>
        <pc:sldMkLst>
          <pc:docMk/>
          <pc:sldMk cId="0" sldId="299"/>
        </pc:sldMkLst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2" creationId="{00000000-0000-0000-0000-000000000000}"/>
          </ac:spMkLst>
        </pc:spChg>
        <pc:spChg chg="add mod">
          <ac:chgData name="ELVIRA VALENZUELA, JOSE LUIS" userId="e19aec6b-46d0-4f6b-8f07-8e7d115ec735" providerId="ADAL" clId="{600A381D-7A78-4D30-9F45-758A117B13C8}" dt="2018-12-18T23:55:12.182" v="524" actId="207"/>
          <ac:spMkLst>
            <pc:docMk/>
            <pc:sldMk cId="0" sldId="299"/>
            <ac:spMk id="63" creationId="{939D7B69-EF8D-4AAB-83CB-C5F067040E47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31.906" v="539" actId="1035"/>
          <ac:spMkLst>
            <pc:docMk/>
            <pc:sldMk cId="0" sldId="299"/>
            <ac:spMk id="1300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49.423" v="561" actId="1035"/>
          <ac:spMkLst>
            <pc:docMk/>
            <pc:sldMk cId="0" sldId="299"/>
            <ac:spMk id="1300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49.423" v="561" actId="1035"/>
          <ac:spMkLst>
            <pc:docMk/>
            <pc:sldMk cId="0" sldId="299"/>
            <ac:spMk id="1300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59.746" v="569" actId="1036"/>
          <ac:spMkLst>
            <pc:docMk/>
            <pc:sldMk cId="0" sldId="299"/>
            <ac:spMk id="1300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14.463" v="495" actId="207"/>
          <ac:spMkLst>
            <pc:docMk/>
            <pc:sldMk cId="0" sldId="299"/>
            <ac:spMk id="1301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14.463" v="495" actId="207"/>
          <ac:spMkLst>
            <pc:docMk/>
            <pc:sldMk cId="0" sldId="299"/>
            <ac:spMk id="130107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19:42:09.895" v="30" actId="207"/>
        <pc:sldMkLst>
          <pc:docMk/>
          <pc:sldMk cId="0" sldId="302"/>
        </pc:sldMkLst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48.998" v="18" actId="2085"/>
          <ac:spMkLst>
            <pc:docMk/>
            <pc:sldMk cId="0" sldId="302"/>
            <ac:spMk id="1392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6.455" v="29" actId="207"/>
          <ac:spMkLst>
            <pc:docMk/>
            <pc:sldMk cId="0" sldId="302"/>
            <ac:spMk id="1392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9.895" v="30" actId="207"/>
          <ac:spMkLst>
            <pc:docMk/>
            <pc:sldMk cId="0" sldId="302"/>
            <ac:spMk id="1392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3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19:36:40.551" v="6" actId="14100"/>
        <pc:sldMkLst>
          <pc:docMk/>
          <pc:sldMk cId="0" sldId="303"/>
        </pc:sldMkLst>
        <pc:spChg chg="mod">
          <ac:chgData name="ELVIRA VALENZUELA, JOSE LUIS" userId="e19aec6b-46d0-4f6b-8f07-8e7d115ec735" providerId="ADAL" clId="{600A381D-7A78-4D30-9F45-758A117B13C8}" dt="2018-12-11T19:36:40.551" v="6" actId="14100"/>
          <ac:spMkLst>
            <pc:docMk/>
            <pc:sldMk cId="0" sldId="303"/>
            <ac:spMk id="1413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6:07.179" v="1" actId="1038"/>
          <ac:spMkLst>
            <pc:docMk/>
            <pc:sldMk cId="0" sldId="303"/>
            <ac:spMk id="14131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6:17.141" v="2" actId="1038"/>
          <ac:spMkLst>
            <pc:docMk/>
            <pc:sldMk cId="0" sldId="303"/>
            <ac:spMk id="14131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19:43:56.703" v="90" actId="207"/>
        <pc:sldMkLst>
          <pc:docMk/>
          <pc:sldMk cId="0" sldId="304"/>
        </pc:sldMkLst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4.831" v="87" actId="207"/>
          <ac:spMkLst>
            <pc:docMk/>
            <pc:sldMk cId="0" sldId="304"/>
            <ac:spMk id="143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1.692" v="86" actId="207"/>
          <ac:spMkLst>
            <pc:docMk/>
            <pc:sldMk cId="0" sldId="304"/>
            <ac:spMk id="1433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8.902" v="88" actId="207"/>
          <ac:spMkLst>
            <pc:docMk/>
            <pc:sldMk cId="0" sldId="304"/>
            <ac:spMk id="143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52.447" v="89" actId="207"/>
          <ac:spMkLst>
            <pc:docMk/>
            <pc:sldMk cId="0" sldId="304"/>
            <ac:spMk id="143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56.703" v="90" actId="207"/>
          <ac:spMkLst>
            <pc:docMk/>
            <pc:sldMk cId="0" sldId="304"/>
            <ac:spMk id="143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55.189" v="83" actId="692"/>
          <ac:spMkLst>
            <pc:docMk/>
            <pc:sldMk cId="0" sldId="304"/>
            <ac:spMk id="143384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0:42.156" v="472" actId="1036"/>
        <pc:sldMkLst>
          <pc:docMk/>
          <pc:sldMk cId="0" sldId="305"/>
        </pc:sldMkLst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0:56.029" v="473" actId="207"/>
        <pc:sldMkLst>
          <pc:docMk/>
          <pc:sldMk cId="0" sldId="306"/>
        </pc:sldMkLst>
        <pc:spChg chg="mod">
          <ac:chgData name="ELVIRA VALENZUELA, JOSE LUIS" userId="e19aec6b-46d0-4f6b-8f07-8e7d115ec735" providerId="ADAL" clId="{600A381D-7A78-4D30-9F45-758A117B13C8}" dt="2018-12-13T19:49:18.116" v="403" actId="207"/>
          <ac:spMkLst>
            <pc:docMk/>
            <pc:sldMk cId="0" sldId="306"/>
            <ac:spMk id="14643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56.029" v="473" actId="207"/>
          <ac:spMkLst>
            <pc:docMk/>
            <pc:sldMk cId="0" sldId="306"/>
            <ac:spMk id="14643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02.405" v="401" actId="692"/>
          <ac:spMkLst>
            <pc:docMk/>
            <pc:sldMk cId="0" sldId="306"/>
            <ac:spMk id="14644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02.405" v="401" actId="692"/>
          <ac:spMkLst>
            <pc:docMk/>
            <pc:sldMk cId="0" sldId="306"/>
            <ac:spMk id="14644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1:39:34.047" v="412" actId="2711"/>
        <pc:sldMkLst>
          <pc:docMk/>
          <pc:sldMk cId="0" sldId="307"/>
        </pc:sldMkLst>
        <pc:spChg chg="mod">
          <ac:chgData name="ELVIRA VALENZUELA, JOSE LUIS" userId="e19aec6b-46d0-4f6b-8f07-8e7d115ec735" providerId="ADAL" clId="{600A381D-7A78-4D30-9F45-758A117B13C8}" dt="2018-12-13T21:39:34.047" v="412" actId="2711"/>
          <ac:spMkLst>
            <pc:docMk/>
            <pc:sldMk cId="0" sldId="307"/>
            <ac:spMk id="1495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1.966" v="409" actId="692"/>
          <ac:spMkLst>
            <pc:docMk/>
            <pc:sldMk cId="0" sldId="307"/>
            <ac:spMk id="14951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6.442" v="410" actId="2085"/>
          <ac:spMkLst>
            <pc:docMk/>
            <pc:sldMk cId="0" sldId="307"/>
            <ac:spMk id="1495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6.442" v="410" actId="2085"/>
          <ac:spMkLst>
            <pc:docMk/>
            <pc:sldMk cId="0" sldId="307"/>
            <ac:spMk id="149517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1:38:50.962" v="411" actId="208"/>
        <pc:sldMkLst>
          <pc:docMk/>
          <pc:sldMk cId="0" sldId="308"/>
        </pc:sldMkLst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fld id="{61247719-CC2B-4579-A247-6B2830A4413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6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</a:defRPr>
            </a:lvl1pPr>
          </a:lstStyle>
          <a:p>
            <a:fld id="{8B53B346-CFA4-4123-903E-4A9F3E72D2C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2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CD723-4C47-4637-A310-BA6CB47232DD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6328E-F453-4A8F-8181-04FDDB62F7DD}" type="slidenum">
              <a:rPr lang="en-US"/>
              <a:pPr/>
              <a:t>10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A76E-CCAB-403A-A265-A53104FF895B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1850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9E365-CBEC-49B6-A555-24F13E58FE4B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4C824-E260-42CE-B934-28F7AB8EC108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82D90-03F8-4435-A782-D94E3268C827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599A1-3B77-482B-BF99-82AB747BF806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CDA6A-41A7-43FA-9294-8B0DE3B53293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1850" cy="3481387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58254-BF16-4DE0-9850-3D5C92150D33}" type="slidenum">
              <a:rPr lang="en-US"/>
              <a:pPr/>
              <a:t>18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EB1FA-1F06-45A7-94B2-E57AA5C5A443}" type="slidenum">
              <a:rPr lang="en-US"/>
              <a:pPr/>
              <a:t>21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1C227-BEB2-4701-9896-41561621BE5F}" type="slidenum">
              <a:rPr lang="en-US"/>
              <a:pPr/>
              <a:t>22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886CC-63C7-4E62-8141-9AB2FD44A929}" type="slidenum">
              <a:rPr lang="en-US"/>
              <a:pPr/>
              <a:t>23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473DC-EEF4-4157-8AB5-B0E1E7D8EF50}" type="slidenum">
              <a:rPr lang="en-US"/>
              <a:pPr/>
              <a:t>24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pPr>
              <a:lnSpc>
                <a:spcPct val="80000"/>
              </a:lnSpc>
            </a:pPr>
            <a:r>
              <a:rPr lang="es-ES" sz="800"/>
              <a:t>Ejemplo de un proceso padre que crea un hijo y podemos probar que cada uno tiene su propio espacio de almacenamiento para variables 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int res;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int x=5;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printf("Inicia el proceso padre, PID=%d\n",getpid());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printf("Valor inicial de x=%d\n",x);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res=fork();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if(res!=0)  // En el padre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x++;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printf("Soy el proceso padre %d, y el PID del hijo es %d\n",getpid(),res);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printf("En el padre x=%d\n",x);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sleep(1);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} else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{           // En el hijo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sleep(2);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printf("Este es el proceso hijo\n");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printf("En el hijo x=%d\n",x);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sleep(1);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ADA36-A70A-41EB-B58D-39475420D199}" type="slidenum">
              <a:rPr lang="en-US"/>
              <a:pPr/>
              <a:t>25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FF3F2-46F3-4C7B-8EA5-47D37B3630CE}" type="slidenum">
              <a:rPr lang="en-US"/>
              <a:pPr/>
              <a:t>26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B1D0C-E758-4C55-8312-7F3556EE4F04}" type="slidenum">
              <a:rPr lang="en-US"/>
              <a:pPr/>
              <a:t>27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31606-84F4-443C-8352-107B5558E3BE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A8546-7633-4B1E-98FA-3AD76C5188DB}" type="slidenum">
              <a:rPr lang="en-US"/>
              <a:pPr/>
              <a:t>29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96F42-E2AD-4835-B347-72EC586F2AE5}" type="slidenum">
              <a:rPr lang="en-US"/>
              <a:pPr/>
              <a:t>31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2AED-8A0B-44CB-8B87-F34F806F3722}" type="slidenum">
              <a:rPr lang="en-US"/>
              <a:pPr/>
              <a:t>32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0DBF-386B-4910-BB63-99065AD8AAB5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4160-112C-4681-8C2B-B4A7170C314F}" type="slidenum">
              <a:rPr lang="en-US"/>
              <a:pPr/>
              <a:t>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A1916-FC5E-4DB6-95AD-DCD520CF27D1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B5C94-8E5E-464C-A635-DCB6B5B3A280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F9A3B-FB22-41D0-9524-01F287860A7F}" type="slidenum">
              <a:rPr lang="en-US"/>
              <a:pPr/>
              <a:t>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BE2EA-D044-4BA4-AF68-D57C917D833E}" type="slidenum">
              <a:rPr lang="en-US"/>
              <a:pPr/>
              <a:t>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41CE-5159-46FA-BF17-8F553EAFFF1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EF7D-99E1-423A-9810-591839200A9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1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902-A19D-4D7D-BEF3-29B869CBD9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4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5489-6917-4C1E-A438-D16A8D8507D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9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6143-CF5F-4B32-A865-A226D0A703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4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1B6-2FC7-43E0-9681-4ADE645D05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7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791-95B5-4999-9DE0-92C792CF67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3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25AB-E0F4-4605-B65A-EA885CDC2C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5503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597C-9C20-444C-8776-D1C7A7EC873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1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F00B-883F-47FC-92CD-A7B1311F9CB4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31E9-0CEE-42D9-802F-705F8AC6121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/>
              <a:t>Procesos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fld id="{9E0025AB-E0F4-4605-B65A-EA885CDC2C69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317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Procesos</a:t>
            </a:r>
            <a:endParaRPr lang="es-E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Capítulo 3</a:t>
            </a:r>
          </a:p>
          <a:p>
            <a:r>
              <a:rPr lang="es-ES"/>
              <a:t>Silberschatz Galvin</a:t>
            </a:r>
            <a:endParaRPr lang="es-E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CE57204-A87D-4A1D-89CD-2C0A0128F39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Cola de listos y Varias colas de E/S</a:t>
            </a:r>
          </a:p>
        </p:txBody>
      </p:sp>
      <p:sp>
        <p:nvSpPr>
          <p:cNvPr id="71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72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9FE-A3BD-4A43-B6C1-951EB7C53192}" type="slidenum">
              <a:rPr lang="es-ES"/>
              <a:pPr/>
              <a:t>10</a:t>
            </a:fld>
            <a:endParaRPr lang="es-ES"/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266700" y="5440363"/>
            <a:ext cx="119380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600">
                <a:solidFill>
                  <a:srgbClr val="7030A0"/>
                </a:solidFill>
              </a:rPr>
              <a:t>Unidad terminal 0</a:t>
            </a:r>
          </a:p>
        </p:txBody>
      </p:sp>
      <p:grpSp>
        <p:nvGrpSpPr>
          <p:cNvPr id="56401" name="Group 81"/>
          <p:cNvGrpSpPr>
            <a:grpSpLocks/>
          </p:cNvGrpSpPr>
          <p:nvPr/>
        </p:nvGrpSpPr>
        <p:grpSpPr bwMode="auto">
          <a:xfrm>
            <a:off x="425450" y="1843314"/>
            <a:ext cx="8158163" cy="4419374"/>
            <a:chOff x="136" y="636"/>
            <a:chExt cx="5139" cy="3430"/>
          </a:xfrm>
        </p:grpSpPr>
        <p:grpSp>
          <p:nvGrpSpPr>
            <p:cNvPr id="56331" name="Group 11"/>
            <p:cNvGrpSpPr>
              <a:grpSpLocks/>
            </p:cNvGrpSpPr>
            <p:nvPr/>
          </p:nvGrpSpPr>
          <p:grpSpPr bwMode="auto">
            <a:xfrm>
              <a:off x="768" y="838"/>
              <a:ext cx="662" cy="419"/>
              <a:chOff x="768" y="960"/>
              <a:chExt cx="662" cy="419"/>
            </a:xfrm>
          </p:grpSpPr>
          <p:sp>
            <p:nvSpPr>
              <p:cNvPr id="56327" name="Rectangle 7"/>
              <p:cNvSpPr>
                <a:spLocks noChangeArrowheads="1"/>
              </p:cNvSpPr>
              <p:nvPr/>
            </p:nvSpPr>
            <p:spPr bwMode="auto">
              <a:xfrm>
                <a:off x="768" y="960"/>
                <a:ext cx="657" cy="21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Cabeza</a:t>
                </a:r>
              </a:p>
            </p:txBody>
          </p:sp>
          <p:sp>
            <p:nvSpPr>
              <p:cNvPr id="56328" name="Rectangle 8"/>
              <p:cNvSpPr>
                <a:spLocks noChangeArrowheads="1"/>
              </p:cNvSpPr>
              <p:nvPr/>
            </p:nvSpPr>
            <p:spPr bwMode="auto">
              <a:xfrm>
                <a:off x="773" y="1167"/>
                <a:ext cx="657" cy="212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24001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24001"/>
                    </a:schemeClr>
                  </a:gs>
                </a:gsLst>
                <a:lin ang="5400000" scaled="1"/>
              </a:gra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Cola</a:t>
                </a:r>
              </a:p>
            </p:txBody>
          </p:sp>
        </p:grp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758" y="1475"/>
              <a:ext cx="657" cy="2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Cabeza</a:t>
              </a: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763" y="1682"/>
              <a:ext cx="657" cy="21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Cola</a:t>
              </a:r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768" y="2789"/>
              <a:ext cx="657" cy="2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Cabeza</a:t>
              </a: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773" y="2996"/>
              <a:ext cx="657" cy="21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Cola</a:t>
              </a:r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758" y="3437"/>
              <a:ext cx="657" cy="2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Cabeza</a:t>
              </a: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763" y="3654"/>
              <a:ext cx="657" cy="21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Cola</a:t>
              </a: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753" y="2137"/>
              <a:ext cx="657" cy="2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Cabeza</a:t>
              </a: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748" y="2354"/>
              <a:ext cx="657" cy="21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Cola</a:t>
              </a:r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136" y="765"/>
              <a:ext cx="576" cy="3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 dirty="0">
                  <a:solidFill>
                    <a:srgbClr val="7030A0"/>
                  </a:solidFill>
                </a:rPr>
                <a:t>Cola de listos</a:t>
              </a:r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141" y="1437"/>
              <a:ext cx="576" cy="5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Unidad de cinta 0</a:t>
              </a:r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166" y="2088"/>
              <a:ext cx="576" cy="5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Unidad de cinta 1</a:t>
              </a:r>
            </a:p>
          </p:txBody>
        </p:sp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176" y="2735"/>
              <a:ext cx="576" cy="5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 dirty="0">
                  <a:solidFill>
                    <a:srgbClr val="7030A0"/>
                  </a:solidFill>
                </a:rPr>
                <a:t>Unidad de disco 0</a:t>
              </a:r>
            </a:p>
          </p:txBody>
        </p:sp>
        <p:grpSp>
          <p:nvGrpSpPr>
            <p:cNvPr id="56352" name="Group 32"/>
            <p:cNvGrpSpPr>
              <a:grpSpLocks/>
            </p:cNvGrpSpPr>
            <p:nvPr/>
          </p:nvGrpSpPr>
          <p:grpSpPr bwMode="auto">
            <a:xfrm>
              <a:off x="1900" y="848"/>
              <a:ext cx="737" cy="627"/>
              <a:chOff x="1900" y="848"/>
              <a:chExt cx="737" cy="627"/>
            </a:xfrm>
          </p:grpSpPr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50" name="Rectangle 30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51" name="Rectangle 31"/>
              <p:cNvSpPr>
                <a:spLocks noChangeArrowheads="1"/>
              </p:cNvSpPr>
              <p:nvPr/>
            </p:nvSpPr>
            <p:spPr bwMode="auto">
              <a:xfrm>
                <a:off x="1909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6353" name="Group 33"/>
            <p:cNvGrpSpPr>
              <a:grpSpLocks/>
            </p:cNvGrpSpPr>
            <p:nvPr/>
          </p:nvGrpSpPr>
          <p:grpSpPr bwMode="auto">
            <a:xfrm>
              <a:off x="1844" y="2522"/>
              <a:ext cx="737" cy="627"/>
              <a:chOff x="1900" y="848"/>
              <a:chExt cx="737" cy="627"/>
            </a:xfrm>
          </p:grpSpPr>
          <p:sp>
            <p:nvSpPr>
              <p:cNvPr id="56354" name="Rectangle 34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55" name="Rectangle 35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56" name="Rectangle 36"/>
              <p:cNvSpPr>
                <a:spLocks noChangeArrowheads="1"/>
              </p:cNvSpPr>
              <p:nvPr/>
            </p:nvSpPr>
            <p:spPr bwMode="auto">
              <a:xfrm>
                <a:off x="1909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6357" name="Group 37"/>
            <p:cNvGrpSpPr>
              <a:grpSpLocks/>
            </p:cNvGrpSpPr>
            <p:nvPr/>
          </p:nvGrpSpPr>
          <p:grpSpPr bwMode="auto">
            <a:xfrm>
              <a:off x="1814" y="3439"/>
              <a:ext cx="737" cy="627"/>
              <a:chOff x="1900" y="848"/>
              <a:chExt cx="737" cy="627"/>
            </a:xfrm>
          </p:grpSpPr>
          <p:sp>
            <p:nvSpPr>
              <p:cNvPr id="56358" name="Rectangle 38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59" name="Rectangle 39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60" name="Rectangle 40"/>
              <p:cNvSpPr>
                <a:spLocks noChangeArrowheads="1"/>
              </p:cNvSpPr>
              <p:nvPr/>
            </p:nvSpPr>
            <p:spPr bwMode="auto">
              <a:xfrm>
                <a:off x="1909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6361" name="Group 41"/>
            <p:cNvGrpSpPr>
              <a:grpSpLocks/>
            </p:cNvGrpSpPr>
            <p:nvPr/>
          </p:nvGrpSpPr>
          <p:grpSpPr bwMode="auto">
            <a:xfrm>
              <a:off x="2925" y="2532"/>
              <a:ext cx="737" cy="627"/>
              <a:chOff x="1900" y="848"/>
              <a:chExt cx="737" cy="627"/>
            </a:xfrm>
          </p:grpSpPr>
          <p:sp>
            <p:nvSpPr>
              <p:cNvPr id="56362" name="Rectangle 42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63" name="Rectangle 43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64" name="Rectangle 44"/>
              <p:cNvSpPr>
                <a:spLocks noChangeArrowheads="1"/>
              </p:cNvSpPr>
              <p:nvPr/>
            </p:nvSpPr>
            <p:spPr bwMode="auto">
              <a:xfrm>
                <a:off x="1909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6365" name="Group 45"/>
            <p:cNvGrpSpPr>
              <a:grpSpLocks/>
            </p:cNvGrpSpPr>
            <p:nvPr/>
          </p:nvGrpSpPr>
          <p:grpSpPr bwMode="auto">
            <a:xfrm>
              <a:off x="4087" y="2531"/>
              <a:ext cx="737" cy="627"/>
              <a:chOff x="1900" y="848"/>
              <a:chExt cx="737" cy="627"/>
            </a:xfrm>
          </p:grpSpPr>
          <p:sp>
            <p:nvSpPr>
              <p:cNvPr id="56366" name="Rectangle 46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67" name="Rectangle 47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68" name="Rectangle 48"/>
              <p:cNvSpPr>
                <a:spLocks noChangeArrowheads="1"/>
              </p:cNvSpPr>
              <p:nvPr/>
            </p:nvSpPr>
            <p:spPr bwMode="auto">
              <a:xfrm>
                <a:off x="1901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6369" name="Group 49"/>
            <p:cNvGrpSpPr>
              <a:grpSpLocks/>
            </p:cNvGrpSpPr>
            <p:nvPr/>
          </p:nvGrpSpPr>
          <p:grpSpPr bwMode="auto">
            <a:xfrm>
              <a:off x="4037" y="873"/>
              <a:ext cx="737" cy="627"/>
              <a:chOff x="1900" y="848"/>
              <a:chExt cx="737" cy="627"/>
            </a:xfrm>
          </p:grpSpPr>
          <p:sp>
            <p:nvSpPr>
              <p:cNvPr id="56370" name="Rectangle 50"/>
              <p:cNvSpPr>
                <a:spLocks noChangeArrowheads="1"/>
              </p:cNvSpPr>
              <p:nvPr/>
            </p:nvSpPr>
            <p:spPr bwMode="auto">
              <a:xfrm>
                <a:off x="1900" y="848"/>
                <a:ext cx="737" cy="18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  <p:sp>
            <p:nvSpPr>
              <p:cNvPr id="56371" name="Rectangle 51"/>
              <p:cNvSpPr>
                <a:spLocks noChangeArrowheads="1"/>
              </p:cNvSpPr>
              <p:nvPr/>
            </p:nvSpPr>
            <p:spPr bwMode="auto">
              <a:xfrm>
                <a:off x="1905" y="1025"/>
                <a:ext cx="727" cy="182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ES" sz="1600">
                    <a:solidFill>
                      <a:srgbClr val="7030A0"/>
                    </a:solidFill>
                  </a:rPr>
                  <a:t>Registros</a:t>
                </a:r>
              </a:p>
            </p:txBody>
          </p:sp>
          <p:sp>
            <p:nvSpPr>
              <p:cNvPr id="56372" name="Rectangle 52"/>
              <p:cNvSpPr>
                <a:spLocks noChangeArrowheads="1"/>
              </p:cNvSpPr>
              <p:nvPr/>
            </p:nvSpPr>
            <p:spPr bwMode="auto">
              <a:xfrm>
                <a:off x="1909" y="1202"/>
                <a:ext cx="727" cy="273"/>
              </a:xfrm>
              <a:prstGeom prst="rect">
                <a:avLst/>
              </a:prstGeom>
              <a:solidFill>
                <a:srgbClr val="FFCC66"/>
              </a:solidFill>
              <a:ln w="9525" algn="ctr">
                <a:solidFill>
                  <a:srgbClr val="7030A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>
              <a:off x="1425" y="940"/>
              <a:ext cx="475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flipV="1">
              <a:off x="1425" y="2648"/>
              <a:ext cx="414" cy="252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>
              <a:off x="2597" y="2599"/>
              <a:ext cx="323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>
              <a:off x="2637" y="930"/>
              <a:ext cx="1385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>
              <a:off x="3668" y="2609"/>
              <a:ext cx="415" cy="1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flipV="1">
              <a:off x="1415" y="3537"/>
              <a:ext cx="384" cy="1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flipV="1">
              <a:off x="1405" y="3597"/>
              <a:ext cx="394" cy="152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0" name="Freeform 60"/>
            <p:cNvSpPr>
              <a:spLocks/>
            </p:cNvSpPr>
            <p:nvPr/>
          </p:nvSpPr>
          <p:spPr bwMode="auto">
            <a:xfrm>
              <a:off x="1425" y="1142"/>
              <a:ext cx="2617" cy="8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9" y="839"/>
                </a:cxn>
                <a:cxn ang="0">
                  <a:pos x="2617" y="232"/>
                </a:cxn>
              </a:cxnLst>
              <a:rect l="0" t="0" r="r" b="b"/>
              <a:pathLst>
                <a:path w="2617" h="878">
                  <a:moveTo>
                    <a:pt x="0" y="0"/>
                  </a:moveTo>
                  <a:cubicBezTo>
                    <a:pt x="206" y="400"/>
                    <a:pt x="413" y="800"/>
                    <a:pt x="849" y="839"/>
                  </a:cubicBezTo>
                  <a:cubicBezTo>
                    <a:pt x="1285" y="878"/>
                    <a:pt x="2322" y="333"/>
                    <a:pt x="2617" y="232"/>
                  </a:cubicBez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2" name="Freeform 62"/>
            <p:cNvSpPr>
              <a:spLocks/>
            </p:cNvSpPr>
            <p:nvPr/>
          </p:nvSpPr>
          <p:spPr bwMode="auto">
            <a:xfrm>
              <a:off x="1425" y="3052"/>
              <a:ext cx="2668" cy="35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687" y="343"/>
                </a:cxn>
                <a:cxn ang="0">
                  <a:pos x="2668" y="0"/>
                </a:cxn>
              </a:cxnLst>
              <a:rect l="0" t="0" r="r" b="b"/>
              <a:pathLst>
                <a:path w="2668" h="355">
                  <a:moveTo>
                    <a:pt x="0" y="71"/>
                  </a:moveTo>
                  <a:cubicBezTo>
                    <a:pt x="621" y="213"/>
                    <a:pt x="1242" y="355"/>
                    <a:pt x="1687" y="343"/>
                  </a:cubicBezTo>
                  <a:cubicBezTo>
                    <a:pt x="2132" y="331"/>
                    <a:pt x="2400" y="165"/>
                    <a:pt x="2668" y="0"/>
                  </a:cubicBez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>
              <a:off x="4830" y="2597"/>
              <a:ext cx="344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>
              <a:off x="5174" y="2607"/>
              <a:ext cx="10" cy="142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>
              <a:off x="5093" y="2749"/>
              <a:ext cx="182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>
              <a:off x="5133" y="2789"/>
              <a:ext cx="91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>
              <a:off x="4784" y="944"/>
              <a:ext cx="344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>
              <a:off x="5128" y="954"/>
              <a:ext cx="10" cy="142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>
              <a:off x="5047" y="1096"/>
              <a:ext cx="182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>
              <a:off x="5087" y="1136"/>
              <a:ext cx="91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>
              <a:off x="2561" y="3501"/>
              <a:ext cx="344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>
              <a:off x="2905" y="3511"/>
              <a:ext cx="10" cy="142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>
              <a:off x="2824" y="3653"/>
              <a:ext cx="182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>
              <a:off x="2864" y="3693"/>
              <a:ext cx="91" cy="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rgbClr val="7030A0"/>
                </a:solidFill>
              </a:endParaRPr>
            </a:p>
          </p:txBody>
        </p:sp>
        <p:sp>
          <p:nvSpPr>
            <p:cNvPr id="56395" name="Text Box 75"/>
            <p:cNvSpPr txBox="1">
              <a:spLocks noChangeArrowheads="1"/>
            </p:cNvSpPr>
            <p:nvPr/>
          </p:nvSpPr>
          <p:spPr bwMode="auto">
            <a:xfrm>
              <a:off x="2111" y="636"/>
              <a:ext cx="36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PCB</a:t>
              </a:r>
              <a:r>
                <a:rPr lang="es-ES" sz="1600" baseline="-2500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6396" name="Text Box 76"/>
            <p:cNvSpPr txBox="1">
              <a:spLocks noChangeArrowheads="1"/>
            </p:cNvSpPr>
            <p:nvPr/>
          </p:nvSpPr>
          <p:spPr bwMode="auto">
            <a:xfrm>
              <a:off x="4177" y="671"/>
              <a:ext cx="36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 dirty="0">
                  <a:solidFill>
                    <a:srgbClr val="7030A0"/>
                  </a:solidFill>
                </a:rPr>
                <a:t>PCB</a:t>
              </a:r>
              <a:r>
                <a:rPr lang="es-ES" sz="1600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6397" name="Text Box 77"/>
            <p:cNvSpPr txBox="1">
              <a:spLocks noChangeArrowheads="1"/>
            </p:cNvSpPr>
            <p:nvPr/>
          </p:nvSpPr>
          <p:spPr bwMode="auto">
            <a:xfrm>
              <a:off x="2004" y="2318"/>
              <a:ext cx="36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PCB</a:t>
              </a:r>
              <a:r>
                <a:rPr lang="es-ES" sz="1600" baseline="-2500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56398" name="Text Box 78"/>
            <p:cNvSpPr txBox="1">
              <a:spLocks noChangeArrowheads="1"/>
            </p:cNvSpPr>
            <p:nvPr/>
          </p:nvSpPr>
          <p:spPr bwMode="auto">
            <a:xfrm>
              <a:off x="3074" y="2328"/>
              <a:ext cx="409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PCB</a:t>
              </a:r>
              <a:r>
                <a:rPr lang="es-ES" sz="1600" baseline="-2500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56399" name="Text Box 79"/>
            <p:cNvSpPr txBox="1">
              <a:spLocks noChangeArrowheads="1"/>
            </p:cNvSpPr>
            <p:nvPr/>
          </p:nvSpPr>
          <p:spPr bwMode="auto">
            <a:xfrm>
              <a:off x="4238" y="2328"/>
              <a:ext cx="36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PCB</a:t>
              </a:r>
              <a:r>
                <a:rPr lang="es-ES" sz="1600" baseline="-2500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56400" name="Text Box 80"/>
            <p:cNvSpPr txBox="1">
              <a:spLocks noChangeArrowheads="1"/>
            </p:cNvSpPr>
            <p:nvPr/>
          </p:nvSpPr>
          <p:spPr bwMode="auto">
            <a:xfrm>
              <a:off x="1843" y="3246"/>
              <a:ext cx="36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>
                  <a:solidFill>
                    <a:srgbClr val="7030A0"/>
                  </a:solidFill>
                </a:rPr>
                <a:t>PCB</a:t>
              </a:r>
              <a:r>
                <a:rPr lang="es-ES" sz="1600" baseline="-25000">
                  <a:solidFill>
                    <a:srgbClr val="7030A0"/>
                  </a:solidFill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la planificación de procesos</a:t>
            </a:r>
          </a:p>
        </p:txBody>
      </p:sp>
      <p:sp>
        <p:nvSpPr>
          <p:cNvPr id="62" name="2 Marcador de fecha"/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4" name="4 Marcador de número de diapositiva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FE5FFD01-E631-4CE9-B395-9D226EF4DC8C}" type="slidenum">
              <a:rPr lang="es-ES"/>
              <a:pPr/>
              <a:t>11</a:t>
            </a:fld>
            <a:endParaRPr lang="es-ES"/>
          </a:p>
        </p:txBody>
      </p:sp>
      <p:grpSp>
        <p:nvGrpSpPr>
          <p:cNvPr id="57382" name="Group 38"/>
          <p:cNvGrpSpPr>
            <a:grpSpLocks/>
          </p:cNvGrpSpPr>
          <p:nvPr/>
        </p:nvGrpSpPr>
        <p:grpSpPr bwMode="auto">
          <a:xfrm>
            <a:off x="903288" y="1730374"/>
            <a:ext cx="7759700" cy="4595813"/>
            <a:chOff x="185" y="697"/>
            <a:chExt cx="4888" cy="2956"/>
          </a:xfrm>
        </p:grpSpPr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1293" y="748"/>
              <a:ext cx="1011" cy="2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Cola de listos</a:t>
              </a:r>
            </a:p>
          </p:txBody>
        </p:sp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4002" y="697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>
              <a:off x="2304" y="869"/>
              <a:ext cx="167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849" y="788"/>
              <a:ext cx="43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355" y="768"/>
              <a:ext cx="71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360" y="1338"/>
              <a:ext cx="1011" cy="2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Solicitudes E/S</a:t>
              </a: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2005" y="1338"/>
              <a:ext cx="1011" cy="2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Cola de E/S</a:t>
              </a:r>
            </a:p>
          </p:txBody>
        </p:sp>
        <p:sp>
          <p:nvSpPr>
            <p:cNvPr id="57358" name="Oval 14"/>
            <p:cNvSpPr>
              <a:spLocks noChangeArrowheads="1"/>
            </p:cNvSpPr>
            <p:nvPr/>
          </p:nvSpPr>
          <p:spPr bwMode="auto">
            <a:xfrm>
              <a:off x="1319" y="1247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E/S</a:t>
              </a:r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4365" y="960"/>
              <a:ext cx="33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4699" y="970"/>
              <a:ext cx="0" cy="23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4376" y="1465"/>
              <a:ext cx="32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001" y="1465"/>
              <a:ext cx="35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H="1">
              <a:off x="1708" y="1475"/>
              <a:ext cx="29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H="1">
              <a:off x="1000" y="1455"/>
              <a:ext cx="31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990" y="920"/>
              <a:ext cx="28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 flipH="1">
              <a:off x="980" y="920"/>
              <a:ext cx="10" cy="24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3365" y="1827"/>
              <a:ext cx="1011" cy="48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Termina rebanada de tiempo</a:t>
              </a:r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3370" y="2458"/>
              <a:ext cx="1011" cy="48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Crea un hijo</a:t>
              </a:r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3379" y="3115"/>
              <a:ext cx="1011" cy="48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Espera una interrupción</a:t>
              </a:r>
            </a:p>
          </p:txBody>
        </p:sp>
        <p:sp>
          <p:nvSpPr>
            <p:cNvPr id="57370" name="Line 26"/>
            <p:cNvSpPr>
              <a:spLocks noChangeShapeType="1"/>
            </p:cNvSpPr>
            <p:nvPr/>
          </p:nvSpPr>
          <p:spPr bwMode="auto">
            <a:xfrm flipH="1">
              <a:off x="4386" y="2031"/>
              <a:ext cx="30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 flipH="1">
              <a:off x="4370" y="2713"/>
              <a:ext cx="30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 flipH="1">
              <a:off x="4391" y="3329"/>
              <a:ext cx="30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80" y="2051"/>
              <a:ext cx="236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4" name="Oval 30"/>
            <p:cNvSpPr>
              <a:spLocks noChangeArrowheads="1"/>
            </p:cNvSpPr>
            <p:nvPr/>
          </p:nvSpPr>
          <p:spPr bwMode="auto">
            <a:xfrm>
              <a:off x="2072" y="2496"/>
              <a:ext cx="950" cy="48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>
                  <a:solidFill>
                    <a:schemeClr val="bg1"/>
                  </a:solidFill>
                </a:rPr>
                <a:t>Se ejecuta el hijo</a:t>
              </a:r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076" y="3168"/>
              <a:ext cx="950" cy="48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400">
                  <a:solidFill>
                    <a:schemeClr val="bg1"/>
                  </a:solidFill>
                </a:rPr>
                <a:t>Ocurre interrupción</a:t>
              </a:r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H="1">
              <a:off x="3021" y="2728"/>
              <a:ext cx="33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 flipH="1">
              <a:off x="3036" y="3379"/>
              <a:ext cx="33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>
              <a:off x="1000" y="3416"/>
              <a:ext cx="105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H="1">
              <a:off x="980" y="2739"/>
              <a:ext cx="107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7381" name="Text Box 37"/>
            <p:cNvSpPr txBox="1">
              <a:spLocks noChangeArrowheads="1"/>
            </p:cNvSpPr>
            <p:nvPr/>
          </p:nvSpPr>
          <p:spPr bwMode="auto">
            <a:xfrm>
              <a:off x="185" y="714"/>
              <a:ext cx="640" cy="2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dirty="0"/>
                <a:t>Procesos</a:t>
              </a:r>
            </a:p>
          </p:txBody>
        </p:sp>
      </p:grp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173038" y="3989388"/>
            <a:ext cx="820737" cy="5572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1074058" y="3970338"/>
            <a:ext cx="928459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Recurso</a:t>
            </a: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201613" y="3182938"/>
            <a:ext cx="1100137" cy="6238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2782888" y="178655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2922588" y="181195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3049588" y="179925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>
            <a:off x="3184525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3324225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3451225" y="18183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3581400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3721100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3848100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3979863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119563" y="18056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4246563" y="1818300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1390851" y="3162300"/>
            <a:ext cx="82509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Evento</a:t>
            </a:r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3848100" y="270864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3987800" y="270864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4114800" y="270864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4249738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4389438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>
            <a:off x="4516438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4646613" y="27022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4786313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>
            <a:off x="4913313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5045075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5184775" y="27149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5311775" y="2727693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Planificadores</a:t>
            </a:r>
          </a:p>
        </p:txBody>
      </p:sp>
      <p:sp>
        <p:nvSpPr>
          <p:cNvPr id="2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2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F7A-637B-4054-8F85-1AB032F215A8}" type="slidenum">
              <a:rPr lang="es-ES"/>
              <a:pPr/>
              <a:t>12</a:t>
            </a:fld>
            <a:endParaRPr lang="es-ES"/>
          </a:p>
        </p:txBody>
      </p:sp>
      <p:sp>
        <p:nvSpPr>
          <p:cNvPr id="143363" name="Oval 3"/>
          <p:cNvSpPr>
            <a:spLocks noChangeArrowheads="1"/>
          </p:cNvSpPr>
          <p:nvPr/>
        </p:nvSpPr>
        <p:spPr bwMode="auto">
          <a:xfrm>
            <a:off x="45720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498475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713740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2684463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2684463" y="54102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660400" y="2562225"/>
            <a:ext cx="74058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Nuevo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035300" y="2562225"/>
            <a:ext cx="62837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Listo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5186363" y="2562225"/>
            <a:ext cx="104996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Ejecución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7359650" y="2562225"/>
            <a:ext cx="898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Salida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2757488" y="5562600"/>
            <a:ext cx="1117295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Bloqueado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V="1">
            <a:off x="1866900" y="2736850"/>
            <a:ext cx="804863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3419475" y="3113088"/>
            <a:ext cx="0" cy="229711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6396038" y="2736850"/>
            <a:ext cx="741362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4021138" y="2584450"/>
            <a:ext cx="10255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 flipH="1">
            <a:off x="4008438" y="2965450"/>
            <a:ext cx="10509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1898650" y="2263775"/>
            <a:ext cx="891271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Admitir</a:t>
            </a: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3844925" y="2041525"/>
            <a:ext cx="1695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Pasar a ejecución</a:t>
            </a: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3998913" y="3114675"/>
            <a:ext cx="1255153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Fin de plazo</a:t>
            </a:r>
          </a:p>
          <a:p>
            <a:pPr eaLnBrk="0" hangingPunct="0"/>
            <a:r>
              <a:rPr lang="es-MX" sz="1600" b="1" noProof="1">
                <a:latin typeface="Times New Roman" pitchFamily="18" charset="0"/>
              </a:rPr>
              <a:t>(time-out)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 flipH="1">
            <a:off x="3940175" y="3125788"/>
            <a:ext cx="1416050" cy="235426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392113" y="3636963"/>
            <a:ext cx="3070225" cy="20642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1600" b="1" dirty="0">
                <a:latin typeface="Times New Roman" pitchFamily="18" charset="0"/>
              </a:rPr>
              <a:t>Planificador a largo plazo</a:t>
            </a:r>
          </a:p>
          <a:p>
            <a:pPr lvl="3">
              <a:buFontTx/>
              <a:buChar char="•"/>
            </a:pPr>
            <a:r>
              <a:rPr lang="es-ES" sz="1600" b="1" dirty="0">
                <a:latin typeface="Times New Roman" pitchFamily="18" charset="0"/>
              </a:rPr>
              <a:t>Planificador de tareas</a:t>
            </a:r>
          </a:p>
          <a:p>
            <a:pPr lvl="3">
              <a:buFontTx/>
              <a:buChar char="•"/>
            </a:pPr>
            <a:r>
              <a:rPr lang="es-ES" sz="1600" b="1" dirty="0">
                <a:latin typeface="Times New Roman" pitchFamily="18" charset="0"/>
              </a:rPr>
              <a:t>Selecciona que procesos se llevan a la cola de listos</a:t>
            </a:r>
          </a:p>
          <a:p>
            <a:endParaRPr lang="es-ES" sz="1600" b="1" dirty="0">
              <a:latin typeface="Times New Roman" pitchFamily="18" charset="0"/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5054600" y="3803650"/>
            <a:ext cx="40894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>
                <a:latin typeface="Times New Roman" pitchFamily="18" charset="0"/>
              </a:rPr>
              <a:t>Planificador a corto plazo</a:t>
            </a:r>
          </a:p>
          <a:p>
            <a:pPr lvl="1">
              <a:buFontTx/>
              <a:buChar char="•"/>
            </a:pPr>
            <a:r>
              <a:rPr lang="es-ES" b="1" dirty="0">
                <a:latin typeface="Times New Roman" pitchFamily="18" charset="0"/>
              </a:rPr>
              <a:t>Planificador del CPU</a:t>
            </a:r>
          </a:p>
          <a:p>
            <a:pPr lvl="1">
              <a:buFontTx/>
              <a:buChar char="•"/>
            </a:pPr>
            <a:r>
              <a:rPr lang="es-ES" b="1" dirty="0">
                <a:latin typeface="Times New Roman" pitchFamily="18" charset="0"/>
              </a:rPr>
              <a:t>Selecciona que proceso debe ser el próximo en ejecutarse y otorgársele el CPU</a:t>
            </a:r>
          </a:p>
          <a:p>
            <a:endParaRPr lang="es-ES" b="1" dirty="0">
              <a:latin typeface="Times New Roman" pitchFamily="18" charset="0"/>
            </a:endParaRPr>
          </a:p>
        </p:txBody>
      </p:sp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282575" y="1730375"/>
            <a:ext cx="4389438" cy="1828800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2362200" y="1479550"/>
            <a:ext cx="4305300" cy="2378075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8" grpId="0" animBg="1"/>
      <p:bldP spid="143379" grpId="0" animBg="1"/>
      <p:bldP spid="143380" grpId="0" animBg="1"/>
      <p:bldP spid="143382" grpId="0" animBg="1"/>
      <p:bldP spid="143383" grpId="0" animBg="1"/>
      <p:bldP spid="143384" grpId="0" animBg="1"/>
      <p:bldP spid="1433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Adición de Planificación a Mediano Plazo</a:t>
            </a:r>
          </a:p>
        </p:txBody>
      </p:sp>
      <p:sp>
        <p:nvSpPr>
          <p:cNvPr id="27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28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4CCC-E5E2-4626-85A6-4D34BF396717}" type="slidenum">
              <a:rPr lang="es-ES"/>
              <a:pPr/>
              <a:t>13</a:t>
            </a:fld>
            <a:endParaRPr lang="es-E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971800" y="2223114"/>
            <a:ext cx="2841625" cy="873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Procesos en memoria secundaria parcialmente ejecutados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2954338" y="3774101"/>
            <a:ext cx="1706562" cy="5429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Cola de listos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4702175" y="5045689"/>
            <a:ext cx="1706563" cy="5429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Colas de espera de E/S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3219450" y="4975839"/>
            <a:ext cx="728663" cy="7969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E/S</a:t>
            </a:r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5751513" y="3628051"/>
            <a:ext cx="730250" cy="7969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CPU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788988" y="4102714"/>
            <a:ext cx="2130425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 flipV="1">
            <a:off x="1481138" y="2646976"/>
            <a:ext cx="1490662" cy="1588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1481138" y="2667614"/>
            <a:ext cx="0" cy="1163637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1481138" y="3850301"/>
            <a:ext cx="1438275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678363" y="4024926"/>
            <a:ext cx="1065212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435725" y="3831251"/>
            <a:ext cx="1225550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7661275" y="2667614"/>
            <a:ext cx="0" cy="1182687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5813425" y="2648564"/>
            <a:ext cx="1847850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6488113" y="4045564"/>
            <a:ext cx="1600200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6453188" y="4239239"/>
            <a:ext cx="800100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7270750" y="4220189"/>
            <a:ext cx="0" cy="110490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H="1">
            <a:off x="6418263" y="5344139"/>
            <a:ext cx="835025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H="1">
            <a:off x="3930650" y="5344139"/>
            <a:ext cx="747713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1550988" y="5347314"/>
            <a:ext cx="1635125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V="1">
            <a:off x="1516063" y="4317026"/>
            <a:ext cx="0" cy="1046163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516063" y="4317026"/>
            <a:ext cx="1366837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8042275" y="3843951"/>
            <a:ext cx="511175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Fin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5900738" y="1900851"/>
            <a:ext cx="2335212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Intercambio memoria a disco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431800" y="1875451"/>
            <a:ext cx="2544763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/>
              <a:t>Intercambio disco a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Planificadores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planificador a corto plazo se invoca con mucha frecuencia</a:t>
            </a:r>
          </a:p>
          <a:p>
            <a:pPr lvl="1"/>
            <a:r>
              <a:rPr lang="es-ES"/>
              <a:t>Milisegundos</a:t>
            </a:r>
          </a:p>
          <a:p>
            <a:pPr lvl="1"/>
            <a:r>
              <a:rPr lang="es-ES"/>
              <a:t>Debe ser rápido</a:t>
            </a:r>
          </a:p>
          <a:p>
            <a:r>
              <a:rPr lang="es-ES"/>
              <a:t>El planificador a largo plazo se invoca con poca frecuencia</a:t>
            </a:r>
          </a:p>
          <a:p>
            <a:pPr lvl="1"/>
            <a:r>
              <a:rPr lang="es-ES"/>
              <a:t>Segundos o minutos</a:t>
            </a:r>
          </a:p>
          <a:p>
            <a:pPr lvl="1"/>
            <a:r>
              <a:rPr lang="es-ES"/>
              <a:t>Puede ser lento</a:t>
            </a:r>
          </a:p>
          <a:p>
            <a:r>
              <a:rPr lang="es-ES"/>
              <a:t>El planificador a largo plazo controla el </a:t>
            </a:r>
            <a:r>
              <a:rPr lang="es-ES" i="1"/>
              <a:t>grado de multiprogramación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EE09-9130-4B2E-A821-9BFBCFFB58DE}" type="slidenum">
              <a:rPr lang="es-ES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Planificadores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procesos pueden describirse de las siguientes formas</a:t>
            </a:r>
          </a:p>
          <a:p>
            <a:pPr lvl="1"/>
            <a:r>
              <a:rPr lang="es-ES" dirty="0"/>
              <a:t>E/S </a:t>
            </a:r>
          </a:p>
          <a:p>
            <a:pPr lvl="2"/>
            <a:r>
              <a:rPr lang="es-ES" dirty="0"/>
              <a:t>Gastan mucho de su tiempo ejecutando E/S en vez de cálculos, muchos períodos cortos de uso del CPU</a:t>
            </a:r>
          </a:p>
          <a:p>
            <a:pPr lvl="1"/>
            <a:r>
              <a:rPr lang="es-ES" dirty="0"/>
              <a:t>CPU </a:t>
            </a:r>
          </a:p>
          <a:p>
            <a:pPr lvl="2"/>
            <a:r>
              <a:rPr lang="es-ES" dirty="0"/>
              <a:t>Gastan mucho tiempo haciendo cómputo (uso del CPU), muy pocos períodos largos de uso de CPU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871B-80A2-4540-9C7B-C58C4D1A8DA7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Cambio de contextos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Cuando el Sistema Operativo decide cambiar el CPU para ejecutar otro proceso, el sistema debe:</a:t>
            </a:r>
          </a:p>
          <a:p>
            <a:pPr lvl="1"/>
            <a:r>
              <a:rPr lang="es-ES"/>
              <a:t>Guardar el estado del proceso antiguo</a:t>
            </a:r>
          </a:p>
          <a:p>
            <a:pPr lvl="1"/>
            <a:r>
              <a:rPr lang="es-ES"/>
              <a:t>Cargar el contexto almacenado del proceso nuevo</a:t>
            </a:r>
          </a:p>
          <a:p>
            <a:r>
              <a:rPr lang="es-ES"/>
              <a:t>El cambio de contexto es sobrecarga</a:t>
            </a:r>
          </a:p>
          <a:p>
            <a:pPr lvl="1"/>
            <a:r>
              <a:rPr lang="es-ES"/>
              <a:t>El sistema no hace trabajo útil mientras se hace el cambio</a:t>
            </a:r>
          </a:p>
          <a:p>
            <a:r>
              <a:rPr lang="es-ES"/>
              <a:t>El tiempo depende del soporte del hardware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5E2E-F45F-49B7-994B-58ACA2645E5B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60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61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2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153C-112C-4FC9-9E81-E3045AF33D1C}" type="slidenum">
              <a:rPr lang="es-ES"/>
              <a:pPr/>
              <a:t>17</a:t>
            </a:fld>
            <a:endParaRPr lang="es-E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0" y="1736725"/>
            <a:ext cx="1751013" cy="21034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1600" dirty="0">
                <a:solidFill>
                  <a:srgbClr val="7030A0"/>
                </a:solidFill>
              </a:rPr>
              <a:t>PROGRAMA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100: MOV A,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CICLO: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102: ADD A,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104: CMP A,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106: JNE CICLO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1600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394575" y="1778000"/>
            <a:ext cx="1749425" cy="1792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1600" dirty="0">
                <a:solidFill>
                  <a:srgbClr val="7030A0"/>
                </a:solidFill>
              </a:rPr>
              <a:t>PROGRAMA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300: MOV A,10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CICLO: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302: SUB A,1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304: CMP A,0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306: JNE CICLO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1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012825" y="3963988"/>
            <a:ext cx="374332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INTERRUPCION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500: PUSH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502: MOV TABLA_PROC[ACTUAL].SP, SP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504: /* INTERRUPCION RELOJ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510: /* SELECIONA NUEVO PROCESO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520: MOV ACTUAL, NUEVO_PROCESO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522: MOV SP, TABLA_PROC[ACTUAL].SP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524: POP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526: IRET</a:t>
            </a:r>
          </a:p>
          <a:p>
            <a:pPr marL="342900" indent="-342900">
              <a:spcBef>
                <a:spcPct val="20000"/>
              </a:spcBef>
            </a:pP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363788" y="2060575"/>
            <a:ext cx="1223962" cy="14398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6887068" y="2064363"/>
            <a:ext cx="1223963" cy="1439862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2363788" y="2779713"/>
            <a:ext cx="1223962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PSW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2363788" y="2419350"/>
            <a:ext cx="1223962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A:1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6887068" y="2783500"/>
            <a:ext cx="1223963" cy="360363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PSW</a:t>
            </a: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6887068" y="2423138"/>
            <a:ext cx="1223963" cy="360362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A:0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332283" y="2048978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2" name="AutoShape 14"/>
          <p:cNvSpPr>
            <a:spLocks noChangeArrowheads="1"/>
          </p:cNvSpPr>
          <p:nvPr/>
        </p:nvSpPr>
        <p:spPr bwMode="auto">
          <a:xfrm>
            <a:off x="332283" y="2721956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4656141" y="203298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>
            <a:off x="4656141" y="2758714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4656141" y="3046051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6" name="AutoShape 18"/>
          <p:cNvSpPr>
            <a:spLocks noChangeArrowheads="1"/>
          </p:cNvSpPr>
          <p:nvPr/>
        </p:nvSpPr>
        <p:spPr bwMode="auto">
          <a:xfrm>
            <a:off x="4656141" y="3402631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>
            <a:off x="796925" y="4224338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68" name="AutoShape 20"/>
          <p:cNvSpPr>
            <a:spLocks noChangeArrowheads="1"/>
          </p:cNvSpPr>
          <p:nvPr/>
        </p:nvSpPr>
        <p:spPr bwMode="auto">
          <a:xfrm>
            <a:off x="795338" y="5260975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auto">
          <a:xfrm>
            <a:off x="795338" y="5519738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0" name="AutoShape 22"/>
          <p:cNvSpPr>
            <a:spLocks noChangeArrowheads="1"/>
          </p:cNvSpPr>
          <p:nvPr/>
        </p:nvSpPr>
        <p:spPr bwMode="auto">
          <a:xfrm>
            <a:off x="795338" y="5764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auto">
          <a:xfrm>
            <a:off x="795338" y="6010275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2" name="AutoShape 24"/>
          <p:cNvSpPr>
            <a:spLocks noChangeArrowheads="1"/>
          </p:cNvSpPr>
          <p:nvPr/>
        </p:nvSpPr>
        <p:spPr bwMode="auto">
          <a:xfrm>
            <a:off x="795338" y="475615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3" name="AutoShape 25"/>
          <p:cNvSpPr>
            <a:spLocks noChangeArrowheads="1"/>
          </p:cNvSpPr>
          <p:nvPr/>
        </p:nvSpPr>
        <p:spPr bwMode="auto">
          <a:xfrm>
            <a:off x="795338" y="44688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795338" y="4973638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377586" y="3518023"/>
            <a:ext cx="14779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Stack: 200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830531" y="3504220"/>
            <a:ext cx="14779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Stack: 400</a:t>
            </a: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5003800" y="4581525"/>
            <a:ext cx="1944688" cy="14398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0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5219700" y="414972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100</a:t>
            </a: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200</a:t>
            </a: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2363788" y="3140075"/>
            <a:ext cx="1223962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PC:104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6887068" y="3143863"/>
            <a:ext cx="1223963" cy="360362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PC:300</a:t>
            </a: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500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300</a:t>
            </a: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102</a:t>
            </a:r>
          </a:p>
        </p:txBody>
      </p:sp>
      <p:sp>
        <p:nvSpPr>
          <p:cNvPr id="130087" name="Rectangle 39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502</a:t>
            </a:r>
          </a:p>
        </p:txBody>
      </p:sp>
      <p:sp>
        <p:nvSpPr>
          <p:cNvPr id="130088" name="Rectangle 40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504</a:t>
            </a:r>
          </a:p>
        </p:txBody>
      </p:sp>
      <p:sp>
        <p:nvSpPr>
          <p:cNvPr id="130089" name="Rectangle 41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510</a:t>
            </a:r>
          </a:p>
        </p:txBody>
      </p:sp>
      <p:sp>
        <p:nvSpPr>
          <p:cNvPr id="130090" name="Rectangle 42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520</a:t>
            </a:r>
          </a:p>
        </p:txBody>
      </p:sp>
      <p:sp>
        <p:nvSpPr>
          <p:cNvPr id="130091" name="Rectangle 43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522</a:t>
            </a:r>
          </a:p>
        </p:txBody>
      </p:sp>
      <p:sp>
        <p:nvSpPr>
          <p:cNvPr id="130092" name="Rectangle 44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524</a:t>
            </a:r>
          </a:p>
        </p:txBody>
      </p:sp>
      <p:sp>
        <p:nvSpPr>
          <p:cNvPr id="130093" name="Rectangle 45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526</a:t>
            </a:r>
          </a:p>
        </p:txBody>
      </p:sp>
      <p:sp>
        <p:nvSpPr>
          <p:cNvPr id="130094" name="Rectangle 46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302</a:t>
            </a:r>
          </a:p>
        </p:txBody>
      </p:sp>
      <p:sp>
        <p:nvSpPr>
          <p:cNvPr id="130095" name="Rectangle 47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304</a:t>
            </a:r>
          </a:p>
        </p:txBody>
      </p:sp>
      <p:sp>
        <p:nvSpPr>
          <p:cNvPr id="130096" name="Rectangle 48"/>
          <p:cNvSpPr>
            <a:spLocks noChangeArrowheads="1"/>
          </p:cNvSpPr>
          <p:nvPr/>
        </p:nvSpPr>
        <p:spPr bwMode="auto">
          <a:xfrm>
            <a:off x="5003800" y="5300663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PC: 306</a:t>
            </a:r>
          </a:p>
        </p:txBody>
      </p:sp>
      <p:sp>
        <p:nvSpPr>
          <p:cNvPr id="130097" name="Rectangle 49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1</a:t>
            </a:r>
          </a:p>
        </p:txBody>
      </p:sp>
      <p:sp>
        <p:nvSpPr>
          <p:cNvPr id="130098" name="Rectangle 50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0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10</a:t>
            </a:r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5003800" y="5661025"/>
            <a:ext cx="1944688" cy="360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A: 9</a:t>
            </a:r>
          </a:p>
        </p:txBody>
      </p:sp>
      <p:sp>
        <p:nvSpPr>
          <p:cNvPr id="130101" name="Rectangle 53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1FC</a:t>
            </a:r>
          </a:p>
        </p:txBody>
      </p:sp>
      <p:sp>
        <p:nvSpPr>
          <p:cNvPr id="130102" name="Rectangle 54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1FA</a:t>
            </a:r>
          </a:p>
        </p:txBody>
      </p:sp>
      <p:sp>
        <p:nvSpPr>
          <p:cNvPr id="130103" name="Rectangle 55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3FA</a:t>
            </a:r>
          </a:p>
        </p:txBody>
      </p: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3FC</a:t>
            </a:r>
          </a:p>
        </p:txBody>
      </p:sp>
      <p:sp>
        <p:nvSpPr>
          <p:cNvPr id="130105" name="Rectangle 57"/>
          <p:cNvSpPr>
            <a:spLocks noChangeArrowheads="1"/>
          </p:cNvSpPr>
          <p:nvPr/>
        </p:nvSpPr>
        <p:spPr bwMode="auto">
          <a:xfrm>
            <a:off x="5003800" y="4941888"/>
            <a:ext cx="1944688" cy="3603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SP: 400</a:t>
            </a:r>
          </a:p>
        </p:txBody>
      </p:sp>
      <p:sp>
        <p:nvSpPr>
          <p:cNvPr id="130106" name="Text Box 58"/>
          <p:cNvSpPr txBox="1">
            <a:spLocks noChangeArrowheads="1"/>
          </p:cNvSpPr>
          <p:nvPr/>
        </p:nvSpPr>
        <p:spPr bwMode="auto">
          <a:xfrm>
            <a:off x="8121286" y="2087808"/>
            <a:ext cx="454025" cy="1370012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s-ES" sz="1200" dirty="0">
                <a:latin typeface="Times New Roman" pitchFamily="18" charset="0"/>
              </a:rPr>
              <a:t>3F8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3FA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3FC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3FE</a:t>
            </a:r>
          </a:p>
        </p:txBody>
      </p:sp>
      <p:sp>
        <p:nvSpPr>
          <p:cNvPr id="130107" name="Text Box 59"/>
          <p:cNvSpPr txBox="1">
            <a:spLocks noChangeArrowheads="1"/>
          </p:cNvSpPr>
          <p:nvPr/>
        </p:nvSpPr>
        <p:spPr bwMode="auto">
          <a:xfrm>
            <a:off x="3625850" y="2165350"/>
            <a:ext cx="454025" cy="13700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s-ES" sz="1200">
                <a:latin typeface="Times New Roman" pitchFamily="18" charset="0"/>
              </a:rPr>
              <a:t>1F8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1FA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1FC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1FE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39D7B69-EF8D-4AAB-83CB-C5F067040E47}"/>
              </a:ext>
            </a:extLst>
          </p:cNvPr>
          <p:cNvSpPr txBox="1">
            <a:spLocks noChangeArrowheads="1"/>
          </p:cNvSpPr>
          <p:nvPr/>
        </p:nvSpPr>
        <p:spPr>
          <a:xfrm>
            <a:off x="4951900" y="1670540"/>
            <a:ext cx="1749425" cy="1792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1600" dirty="0">
                <a:solidFill>
                  <a:srgbClr val="7030A0"/>
                </a:solidFill>
              </a:rPr>
              <a:t>PROGRAMA 2</a:t>
            </a:r>
          </a:p>
          <a:p>
            <a:pPr>
              <a:buFontTx/>
              <a:buNone/>
            </a:pPr>
            <a:r>
              <a:rPr lang="es-ES" altLang="es-MX" sz="1600" dirty="0"/>
              <a:t>300: MOV A,10</a:t>
            </a:r>
          </a:p>
          <a:p>
            <a:pPr>
              <a:buFontTx/>
              <a:buNone/>
            </a:pPr>
            <a:r>
              <a:rPr lang="es-ES" altLang="es-MX" sz="1600" dirty="0"/>
              <a:t>CICLO:</a:t>
            </a:r>
          </a:p>
          <a:p>
            <a:pPr>
              <a:buFontTx/>
              <a:buNone/>
            </a:pPr>
            <a:r>
              <a:rPr lang="es-ES" altLang="es-MX" sz="1600" dirty="0"/>
              <a:t>302: SUB A,1</a:t>
            </a:r>
          </a:p>
          <a:p>
            <a:pPr>
              <a:buFontTx/>
              <a:buNone/>
            </a:pPr>
            <a:r>
              <a:rPr lang="es-ES" altLang="es-MX" sz="1600" dirty="0"/>
              <a:t>304: CMP A,0</a:t>
            </a:r>
          </a:p>
          <a:p>
            <a:pPr>
              <a:buFontTx/>
              <a:buNone/>
            </a:pPr>
            <a:r>
              <a:rPr lang="es-ES" altLang="es-MX" sz="1600" dirty="0"/>
              <a:t>306: JNE 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nimBg="1"/>
      <p:bldP spid="130058" grpId="0" animBg="1"/>
      <p:bldP spid="130059" grpId="0" animBg="1"/>
      <p:bldP spid="130060" grpId="0" animBg="1"/>
      <p:bldP spid="130061" grpId="0" animBg="1"/>
      <p:bldP spid="130061" grpId="1" animBg="1"/>
      <p:bldP spid="130062" grpId="0" animBg="1"/>
      <p:bldP spid="130062" grpId="1" animBg="1"/>
      <p:bldP spid="130063" grpId="0" animBg="1"/>
      <p:bldP spid="130063" grpId="1" animBg="1"/>
      <p:bldP spid="130064" grpId="0" animBg="1"/>
      <p:bldP spid="130064" grpId="1" animBg="1"/>
      <p:bldP spid="130065" grpId="0" animBg="1"/>
      <p:bldP spid="130065" grpId="1" animBg="1"/>
      <p:bldP spid="130066" grpId="0" animBg="1"/>
      <p:bldP spid="130067" grpId="0" animBg="1"/>
      <p:bldP spid="130067" grpId="1" animBg="1"/>
      <p:bldP spid="130068" grpId="0" animBg="1"/>
      <p:bldP spid="130068" grpId="1" animBg="1"/>
      <p:bldP spid="130069" grpId="0" animBg="1"/>
      <p:bldP spid="130069" grpId="1" animBg="1"/>
      <p:bldP spid="130070" grpId="0" animBg="1"/>
      <p:bldP spid="130070" grpId="1" animBg="1"/>
      <p:bldP spid="130071" grpId="0" animBg="1"/>
      <p:bldP spid="130071" grpId="1" animBg="1"/>
      <p:bldP spid="130072" grpId="0" animBg="1"/>
      <p:bldP spid="130072" grpId="1" animBg="1"/>
      <p:bldP spid="130073" grpId="0" animBg="1"/>
      <p:bldP spid="130073" grpId="1" animBg="1"/>
      <p:bldP spid="130074" grpId="0" animBg="1"/>
      <p:bldP spid="130074" grpId="1" animBg="1"/>
      <p:bldP spid="130078" grpId="0" animBg="1"/>
      <p:bldP spid="130082" grpId="0" animBg="1"/>
      <p:bldP spid="130083" grpId="0" animBg="1"/>
      <p:bldP spid="130084" grpId="0" animBg="1"/>
      <p:bldP spid="130085" grpId="0" animBg="1"/>
      <p:bldP spid="130086" grpId="0" animBg="1"/>
      <p:bldP spid="130087" grpId="0" animBg="1"/>
      <p:bldP spid="130088" grpId="0" animBg="1"/>
      <p:bldP spid="130089" grpId="0" animBg="1"/>
      <p:bldP spid="130090" grpId="0" animBg="1"/>
      <p:bldP spid="130091" grpId="0" animBg="1"/>
      <p:bldP spid="130092" grpId="0" animBg="1"/>
      <p:bldP spid="130093" grpId="0" animBg="1"/>
      <p:bldP spid="130094" grpId="0" animBg="1"/>
      <p:bldP spid="130095" grpId="0" animBg="1"/>
      <p:bldP spid="130096" grpId="0" animBg="1"/>
      <p:bldP spid="130097" grpId="0" animBg="1"/>
      <p:bldP spid="130098" grpId="0" animBg="1"/>
      <p:bldP spid="130099" grpId="0" animBg="1"/>
      <p:bldP spid="130100" grpId="0" animBg="1"/>
      <p:bldP spid="130101" grpId="0" animBg="1"/>
      <p:bldP spid="130102" grpId="0" animBg="1"/>
      <p:bldP spid="130103" grpId="0" animBg="1"/>
      <p:bldP spid="130104" grpId="0" animBg="1"/>
      <p:bldP spid="130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 procesos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procesos padres crean procesos hijos</a:t>
            </a:r>
          </a:p>
          <a:p>
            <a:pPr lvl="1"/>
            <a:r>
              <a:rPr lang="es-ES"/>
              <a:t>Estos pueden crear otros procesos y forman un árbol de procesos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1A10-1013-49BF-975A-3D60CBC3F093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del </a:t>
            </a:r>
            <a:r>
              <a:rPr lang="es-ES">
                <a:latin typeface="Courier New" pitchFamily="49" charset="0"/>
              </a:rPr>
              <a:t>fork()</a:t>
            </a:r>
            <a:r>
              <a:rPr lang="es-ES"/>
              <a:t> (1)</a:t>
            </a:r>
          </a:p>
        </p:txBody>
      </p:sp>
      <p:sp>
        <p:nvSpPr>
          <p:cNvPr id="1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1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F8-C0A3-478B-81EA-94FE5134C443}" type="slidenum">
              <a:rPr lang="es-ES"/>
              <a:pPr/>
              <a:t>19</a:t>
            </a:fld>
            <a:endParaRPr lang="es-E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211513" y="2766770"/>
            <a:ext cx="2209557" cy="2679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4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endParaRPr lang="es-ES" sz="2400" b="1" dirty="0">
              <a:latin typeface="Courier New" pitchFamily="49" charset="0"/>
            </a:endParaRPr>
          </a:p>
        </p:txBody>
      </p:sp>
      <p:sp>
        <p:nvSpPr>
          <p:cNvPr id="145412" name="Freeform 4"/>
          <p:cNvSpPr>
            <a:spLocks/>
          </p:cNvSpPr>
          <p:nvPr/>
        </p:nvSpPr>
        <p:spPr bwMode="auto">
          <a:xfrm>
            <a:off x="4310063" y="2665170"/>
            <a:ext cx="274637" cy="1081087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3" name="Freeform 5"/>
          <p:cNvSpPr>
            <a:spLocks/>
          </p:cNvSpPr>
          <p:nvPr/>
        </p:nvSpPr>
        <p:spPr bwMode="auto">
          <a:xfrm>
            <a:off x="3829050" y="3730382"/>
            <a:ext cx="590550" cy="1579563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79" y="272"/>
              </a:cxn>
              <a:cxn ang="0">
                <a:pos x="110" y="566"/>
              </a:cxn>
              <a:cxn ang="0">
                <a:pos x="16" y="817"/>
              </a:cxn>
              <a:cxn ang="0">
                <a:pos x="16" y="995"/>
              </a:cxn>
            </a:cxnLst>
            <a:rect l="0" t="0" r="r" b="b"/>
            <a:pathLst>
              <a:path w="205" h="995">
                <a:moveTo>
                  <a:pt x="205" y="0"/>
                </a:moveTo>
                <a:cubicBezTo>
                  <a:pt x="184" y="45"/>
                  <a:pt x="95" y="178"/>
                  <a:pt x="79" y="272"/>
                </a:cubicBezTo>
                <a:cubicBezTo>
                  <a:pt x="63" y="366"/>
                  <a:pt x="124" y="463"/>
                  <a:pt x="110" y="566"/>
                </a:cubicBezTo>
                <a:cubicBezTo>
                  <a:pt x="106" y="658"/>
                  <a:pt x="32" y="746"/>
                  <a:pt x="16" y="817"/>
                </a:cubicBezTo>
                <a:cubicBezTo>
                  <a:pt x="0" y="888"/>
                  <a:pt x="16" y="958"/>
                  <a:pt x="16" y="99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>
            <a:off x="4419600" y="3781182"/>
            <a:ext cx="414338" cy="1644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251"/>
              </a:cxn>
              <a:cxn ang="0">
                <a:pos x="198" y="586"/>
              </a:cxn>
              <a:cxn ang="0">
                <a:pos x="145" y="774"/>
              </a:cxn>
              <a:cxn ang="0">
                <a:pos x="261" y="1036"/>
              </a:cxn>
            </a:cxnLst>
            <a:rect l="0" t="0" r="r" b="b"/>
            <a:pathLst>
              <a:path w="261" h="1036">
                <a:moveTo>
                  <a:pt x="0" y="0"/>
                </a:moveTo>
                <a:cubicBezTo>
                  <a:pt x="34" y="42"/>
                  <a:pt x="171" y="153"/>
                  <a:pt x="204" y="251"/>
                </a:cubicBezTo>
                <a:cubicBezTo>
                  <a:pt x="241" y="345"/>
                  <a:pt x="147" y="492"/>
                  <a:pt x="198" y="586"/>
                </a:cubicBezTo>
                <a:cubicBezTo>
                  <a:pt x="224" y="661"/>
                  <a:pt x="134" y="699"/>
                  <a:pt x="145" y="774"/>
                </a:cubicBezTo>
                <a:cubicBezTo>
                  <a:pt x="156" y="849"/>
                  <a:pt x="237" y="982"/>
                  <a:pt x="261" y="103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313113" y="2265120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5922963" y="3862145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5935663" y="4324107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62763" y="3665295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77050" y="4159007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3" grpId="0" animBg="1"/>
      <p:bldP spid="145414" grpId="0" animBg="1"/>
      <p:bldP spid="145416" grpId="0" animBg="1"/>
      <p:bldP spid="145417" grpId="0" animBg="1"/>
      <p:bldP spid="145418" grpId="0"/>
      <p:bldP spid="145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Concepto de proceso</a:t>
            </a:r>
          </a:p>
          <a:p>
            <a:r>
              <a:rPr lang="es-ES"/>
              <a:t>Planificación de los procesos</a:t>
            </a:r>
          </a:p>
          <a:p>
            <a:r>
              <a:rPr lang="es-ES"/>
              <a:t>Operaciones en procesos</a:t>
            </a:r>
          </a:p>
          <a:p>
            <a:r>
              <a:rPr lang="es-ES"/>
              <a:t>Procesos cooperantes</a:t>
            </a:r>
          </a:p>
          <a:p>
            <a:r>
              <a:rPr lang="es-ES"/>
              <a:t>Comunicación entre procesos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A10E-EE59-40F6-914D-25F99F10068F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del </a:t>
            </a:r>
            <a:r>
              <a:rPr lang="es-ES">
                <a:latin typeface="Courier New" pitchFamily="49" charset="0"/>
              </a:rPr>
              <a:t>fork()</a:t>
            </a:r>
            <a:r>
              <a:rPr lang="es-ES"/>
              <a:t> (2)</a:t>
            </a:r>
          </a:p>
        </p:txBody>
      </p:sp>
      <p:sp>
        <p:nvSpPr>
          <p:cNvPr id="1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1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EDD-A008-4C0D-8D46-7A554A96D6AB}" type="slidenum">
              <a:rPr lang="es-ES"/>
              <a:pPr/>
              <a:t>20</a:t>
            </a:fld>
            <a:endParaRPr lang="es-ES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133725" y="2187575"/>
            <a:ext cx="2209557" cy="4157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4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4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r>
              <a:rPr lang="es-ES" sz="2400" b="1" dirty="0">
                <a:latin typeface="Courier New" pitchFamily="49" charset="0"/>
              </a:rPr>
              <a:t>Instrucción</a:t>
            </a:r>
          </a:p>
          <a:p>
            <a:endParaRPr lang="es-ES" sz="2400" b="1" dirty="0">
              <a:latin typeface="Courier New" pitchFamily="49" charset="0"/>
            </a:endParaRPr>
          </a:p>
        </p:txBody>
      </p:sp>
      <p:sp>
        <p:nvSpPr>
          <p:cNvPr id="146436" name="Freeform 4"/>
          <p:cNvSpPr>
            <a:spLocks/>
          </p:cNvSpPr>
          <p:nvPr/>
        </p:nvSpPr>
        <p:spPr bwMode="auto">
          <a:xfrm>
            <a:off x="4232275" y="2085975"/>
            <a:ext cx="274638" cy="1081088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7" name="Freeform 5"/>
          <p:cNvSpPr>
            <a:spLocks/>
          </p:cNvSpPr>
          <p:nvPr/>
        </p:nvSpPr>
        <p:spPr bwMode="auto">
          <a:xfrm>
            <a:off x="3570288" y="3151188"/>
            <a:ext cx="771525" cy="1495425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79" y="272"/>
              </a:cxn>
              <a:cxn ang="0">
                <a:pos x="110" y="566"/>
              </a:cxn>
              <a:cxn ang="0">
                <a:pos x="16" y="817"/>
              </a:cxn>
              <a:cxn ang="0">
                <a:pos x="16" y="995"/>
              </a:cxn>
            </a:cxnLst>
            <a:rect l="0" t="0" r="r" b="b"/>
            <a:pathLst>
              <a:path w="205" h="995">
                <a:moveTo>
                  <a:pt x="205" y="0"/>
                </a:moveTo>
                <a:cubicBezTo>
                  <a:pt x="184" y="45"/>
                  <a:pt x="95" y="178"/>
                  <a:pt x="79" y="272"/>
                </a:cubicBezTo>
                <a:cubicBezTo>
                  <a:pt x="63" y="366"/>
                  <a:pt x="124" y="463"/>
                  <a:pt x="110" y="566"/>
                </a:cubicBezTo>
                <a:cubicBezTo>
                  <a:pt x="106" y="658"/>
                  <a:pt x="32" y="746"/>
                  <a:pt x="16" y="817"/>
                </a:cubicBezTo>
                <a:cubicBezTo>
                  <a:pt x="0" y="888"/>
                  <a:pt x="16" y="958"/>
                  <a:pt x="16" y="99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8" name="Freeform 6"/>
          <p:cNvSpPr>
            <a:spLocks/>
          </p:cNvSpPr>
          <p:nvPr/>
        </p:nvSpPr>
        <p:spPr bwMode="auto">
          <a:xfrm>
            <a:off x="4308475" y="3135313"/>
            <a:ext cx="508000" cy="1512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3" y="223"/>
              </a:cxn>
              <a:cxn ang="0">
                <a:pos x="246" y="520"/>
              </a:cxn>
              <a:cxn ang="0">
                <a:pos x="180" y="687"/>
              </a:cxn>
              <a:cxn ang="0">
                <a:pos x="208" y="911"/>
              </a:cxn>
            </a:cxnLst>
            <a:rect l="0" t="0" r="r" b="b"/>
            <a:pathLst>
              <a:path w="299" h="911">
                <a:moveTo>
                  <a:pt x="0" y="0"/>
                </a:moveTo>
                <a:cubicBezTo>
                  <a:pt x="42" y="37"/>
                  <a:pt x="212" y="136"/>
                  <a:pt x="253" y="223"/>
                </a:cubicBezTo>
                <a:cubicBezTo>
                  <a:pt x="299" y="306"/>
                  <a:pt x="182" y="436"/>
                  <a:pt x="246" y="520"/>
                </a:cubicBezTo>
                <a:cubicBezTo>
                  <a:pt x="278" y="586"/>
                  <a:pt x="166" y="620"/>
                  <a:pt x="180" y="687"/>
                </a:cubicBezTo>
                <a:cubicBezTo>
                  <a:pt x="174" y="752"/>
                  <a:pt x="203" y="874"/>
                  <a:pt x="208" y="91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235325" y="1685925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3217863" y="4630738"/>
            <a:ext cx="441325" cy="1430337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32" y="243"/>
              </a:cxn>
              <a:cxn ang="0">
                <a:pos x="92" y="506"/>
              </a:cxn>
              <a:cxn ang="0">
                <a:pos x="120" y="734"/>
              </a:cxn>
              <a:cxn ang="0">
                <a:pos x="26" y="922"/>
              </a:cxn>
            </a:cxnLst>
            <a:rect l="0" t="0" r="r" b="b"/>
            <a:pathLst>
              <a:path w="278" h="922">
                <a:moveTo>
                  <a:pt x="278" y="0"/>
                </a:moveTo>
                <a:cubicBezTo>
                  <a:pt x="237" y="40"/>
                  <a:pt x="63" y="159"/>
                  <a:pt x="32" y="243"/>
                </a:cubicBezTo>
                <a:cubicBezTo>
                  <a:pt x="0" y="327"/>
                  <a:pt x="120" y="414"/>
                  <a:pt x="92" y="506"/>
                </a:cubicBezTo>
                <a:cubicBezTo>
                  <a:pt x="84" y="589"/>
                  <a:pt x="131" y="665"/>
                  <a:pt x="120" y="734"/>
                </a:cubicBezTo>
                <a:cubicBezTo>
                  <a:pt x="109" y="803"/>
                  <a:pt x="46" y="883"/>
                  <a:pt x="26" y="9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1" name="Freeform 9"/>
          <p:cNvSpPr>
            <a:spLocks/>
          </p:cNvSpPr>
          <p:nvPr/>
        </p:nvSpPr>
        <p:spPr bwMode="auto">
          <a:xfrm>
            <a:off x="3594100" y="4648200"/>
            <a:ext cx="468313" cy="137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9" y="223"/>
              </a:cxn>
              <a:cxn ang="0">
                <a:pos x="242" y="520"/>
              </a:cxn>
              <a:cxn ang="0">
                <a:pos x="177" y="687"/>
              </a:cxn>
              <a:cxn ang="0">
                <a:pos x="155" y="869"/>
              </a:cxn>
            </a:cxnLst>
            <a:rect l="0" t="0" r="r" b="b"/>
            <a:pathLst>
              <a:path w="295" h="869">
                <a:moveTo>
                  <a:pt x="0" y="0"/>
                </a:moveTo>
                <a:cubicBezTo>
                  <a:pt x="42" y="37"/>
                  <a:pt x="209" y="136"/>
                  <a:pt x="249" y="223"/>
                </a:cubicBezTo>
                <a:cubicBezTo>
                  <a:pt x="295" y="306"/>
                  <a:pt x="180" y="436"/>
                  <a:pt x="242" y="520"/>
                </a:cubicBezTo>
                <a:cubicBezTo>
                  <a:pt x="274" y="586"/>
                  <a:pt x="164" y="620"/>
                  <a:pt x="177" y="687"/>
                </a:cubicBezTo>
                <a:cubicBezTo>
                  <a:pt x="163" y="745"/>
                  <a:pt x="160" y="831"/>
                  <a:pt x="155" y="86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2" name="Freeform 10"/>
          <p:cNvSpPr>
            <a:spLocks/>
          </p:cNvSpPr>
          <p:nvPr/>
        </p:nvSpPr>
        <p:spPr bwMode="auto">
          <a:xfrm>
            <a:off x="4314825" y="4597400"/>
            <a:ext cx="374650" cy="13970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32" y="243"/>
              </a:cxn>
              <a:cxn ang="0">
                <a:pos x="92" y="506"/>
              </a:cxn>
              <a:cxn ang="0">
                <a:pos x="26" y="733"/>
              </a:cxn>
              <a:cxn ang="0">
                <a:pos x="36" y="890"/>
              </a:cxn>
            </a:cxnLst>
            <a:rect l="0" t="0" r="r" b="b"/>
            <a:pathLst>
              <a:path w="278" h="890">
                <a:moveTo>
                  <a:pt x="278" y="0"/>
                </a:moveTo>
                <a:cubicBezTo>
                  <a:pt x="237" y="40"/>
                  <a:pt x="63" y="159"/>
                  <a:pt x="32" y="243"/>
                </a:cubicBezTo>
                <a:cubicBezTo>
                  <a:pt x="0" y="327"/>
                  <a:pt x="120" y="414"/>
                  <a:pt x="92" y="506"/>
                </a:cubicBezTo>
                <a:cubicBezTo>
                  <a:pt x="84" y="589"/>
                  <a:pt x="57" y="669"/>
                  <a:pt x="26" y="733"/>
                </a:cubicBezTo>
                <a:cubicBezTo>
                  <a:pt x="17" y="797"/>
                  <a:pt x="34" y="857"/>
                  <a:pt x="36" y="8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3" name="Freeform 11"/>
          <p:cNvSpPr>
            <a:spLocks/>
          </p:cNvSpPr>
          <p:nvPr/>
        </p:nvSpPr>
        <p:spPr bwMode="auto">
          <a:xfrm>
            <a:off x="4691063" y="4632325"/>
            <a:ext cx="506412" cy="1458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251"/>
              </a:cxn>
              <a:cxn ang="0">
                <a:pos x="198" y="586"/>
              </a:cxn>
              <a:cxn ang="0">
                <a:pos x="145" y="774"/>
              </a:cxn>
              <a:cxn ang="0">
                <a:pos x="261" y="1036"/>
              </a:cxn>
            </a:cxnLst>
            <a:rect l="0" t="0" r="r" b="b"/>
            <a:pathLst>
              <a:path w="261" h="1036">
                <a:moveTo>
                  <a:pt x="0" y="0"/>
                </a:moveTo>
                <a:cubicBezTo>
                  <a:pt x="34" y="42"/>
                  <a:pt x="171" y="153"/>
                  <a:pt x="204" y="251"/>
                </a:cubicBezTo>
                <a:cubicBezTo>
                  <a:pt x="241" y="345"/>
                  <a:pt x="147" y="492"/>
                  <a:pt x="198" y="586"/>
                </a:cubicBezTo>
                <a:cubicBezTo>
                  <a:pt x="224" y="661"/>
                  <a:pt x="134" y="699"/>
                  <a:pt x="145" y="774"/>
                </a:cubicBezTo>
                <a:cubicBezTo>
                  <a:pt x="156" y="849"/>
                  <a:pt x="237" y="982"/>
                  <a:pt x="261" y="1036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6067425" y="2687638"/>
            <a:ext cx="8842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6080125" y="3149600"/>
            <a:ext cx="8842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6080125" y="3629025"/>
            <a:ext cx="88423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7007225" y="2490788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7021513" y="2984500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7037388" y="3435350"/>
            <a:ext cx="72036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Nieto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 animBg="1"/>
      <p:bldP spid="146438" grpId="0" animBg="1"/>
      <p:bldP spid="146440" grpId="0" animBg="1"/>
      <p:bldP spid="146441" grpId="0" animBg="1"/>
      <p:bldP spid="146442" grpId="0" animBg="1"/>
      <p:bldP spid="146443" grpId="0" animBg="1"/>
      <p:bldP spid="146444" grpId="0" animBg="1"/>
      <p:bldP spid="146445" grpId="0" animBg="1"/>
      <p:bldP spid="146446" grpId="0" animBg="1"/>
      <p:bldP spid="146447" grpId="0"/>
      <p:bldP spid="146448" grpId="0"/>
      <p:bldP spid="1464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 procesos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Compartición de recursos, puede ser de las siguientes formas:</a:t>
            </a:r>
          </a:p>
          <a:p>
            <a:pPr lvl="1"/>
            <a:r>
              <a:rPr lang="es-ES" dirty="0"/>
              <a:t>El padre y el hijo comparten todos los recursos</a:t>
            </a:r>
          </a:p>
          <a:p>
            <a:pPr lvl="2"/>
            <a:r>
              <a:rPr lang="es-ES" dirty="0"/>
              <a:t>No es el caso de </a:t>
            </a:r>
            <a:r>
              <a:rPr lang="es-ES" dirty="0" err="1"/>
              <a:t>fork</a:t>
            </a:r>
            <a:r>
              <a:rPr lang="es-ES" dirty="0"/>
              <a:t>()</a:t>
            </a:r>
          </a:p>
          <a:p>
            <a:pPr lvl="2"/>
            <a:r>
              <a:rPr lang="es-ES" dirty="0"/>
              <a:t>Espacio de direcciones para  código</a:t>
            </a:r>
          </a:p>
          <a:p>
            <a:pPr lvl="2"/>
            <a:r>
              <a:rPr lang="es-ES" dirty="0"/>
              <a:t>No comparten datos ni archivos</a:t>
            </a:r>
          </a:p>
          <a:p>
            <a:pPr lvl="1"/>
            <a:r>
              <a:rPr lang="es-ES" dirty="0"/>
              <a:t>El hijo comparte un subconjunto de recursos del padre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C21-2CB2-4047-A6BD-E3101C33DC86}" type="slidenum">
              <a:rPr lang="es-ES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 procesos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Ejecución, puede ser de las siguientes formas:</a:t>
            </a:r>
          </a:p>
          <a:p>
            <a:pPr lvl="1"/>
            <a:r>
              <a:rPr lang="es-ES"/>
              <a:t>Padre e hijo se ejecutan concurrentemente</a:t>
            </a:r>
          </a:p>
          <a:p>
            <a:pPr lvl="1"/>
            <a:r>
              <a:rPr lang="es-ES"/>
              <a:t>El padre espera a que el hijo termine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6607-4D84-4FDD-8E9B-2496C3C18E51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 procesos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Espacio de direcciones</a:t>
            </a:r>
          </a:p>
          <a:p>
            <a:pPr lvl="1"/>
            <a:r>
              <a:rPr lang="es-ES"/>
              <a:t>El hijo duplica el del padre</a:t>
            </a:r>
          </a:p>
          <a:p>
            <a:pPr lvl="1"/>
            <a:r>
              <a:rPr lang="es-ES"/>
              <a:t>El hijo tiene ahí cargado un programa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5FC9-80E8-4F9E-ABD5-172582713CB3}" type="slidenum">
              <a:rPr lang="es-ES"/>
              <a:pPr/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120-FEC3-4FD1-9FAD-4C78AD8E933A}" type="slidenum">
              <a:rPr lang="es-ES"/>
              <a:pPr/>
              <a:t>24</a:t>
            </a:fld>
            <a:endParaRPr lang="es-E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562100" y="1801813"/>
            <a:ext cx="2327275" cy="444658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579563" y="2030413"/>
            <a:ext cx="2295525" cy="681037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579563" y="2678113"/>
            <a:ext cx="2295525" cy="68103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Código del proceso…</a:t>
            </a:r>
          </a:p>
          <a:p>
            <a:pPr algn="ctr"/>
            <a:r>
              <a:rPr lang="es-ES" sz="1400">
                <a:solidFill>
                  <a:schemeClr val="bg1"/>
                </a:solidFill>
                <a:latin typeface="Courier New" pitchFamily="49" charset="0"/>
              </a:rPr>
              <a:t>Fork();</a:t>
            </a:r>
          </a:p>
          <a:p>
            <a:pPr algn="ctr"/>
            <a:r>
              <a:rPr lang="es-ES" sz="14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1579563" y="3343275"/>
            <a:ext cx="2295525" cy="681038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581150" y="2028825"/>
            <a:ext cx="2295525" cy="681038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Datos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581150" y="2676525"/>
            <a:ext cx="2295525" cy="68103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1400" dirty="0"/>
              <a:t>Código del proceso…</a:t>
            </a:r>
          </a:p>
          <a:p>
            <a:pPr algn="ctr"/>
            <a:r>
              <a:rPr lang="es-ES" sz="1400" dirty="0" err="1">
                <a:latin typeface="Courier New" pitchFamily="49" charset="0"/>
              </a:rPr>
              <a:t>Fork</a:t>
            </a:r>
            <a:r>
              <a:rPr lang="es-ES" sz="1400" dirty="0">
                <a:latin typeface="Courier New" pitchFamily="49" charset="0"/>
              </a:rPr>
              <a:t>();</a:t>
            </a:r>
          </a:p>
          <a:p>
            <a:pPr algn="ctr"/>
            <a:r>
              <a:rPr lang="es-ES" sz="1400" dirty="0">
                <a:latin typeface="Courier New" pitchFamily="49" charset="0"/>
              </a:rPr>
              <a:t>…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581150" y="3341688"/>
            <a:ext cx="2295525" cy="681037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Stack</a:t>
            </a:r>
          </a:p>
        </p:txBody>
      </p:sp>
      <p:sp>
        <p:nvSpPr>
          <p:cNvPr id="149514" name="AutoShape 10"/>
          <p:cNvSpPr>
            <a:spLocks/>
          </p:cNvSpPr>
          <p:nvPr/>
        </p:nvSpPr>
        <p:spPr bwMode="auto">
          <a:xfrm>
            <a:off x="4006850" y="5154613"/>
            <a:ext cx="465138" cy="765175"/>
          </a:xfrm>
          <a:prstGeom prst="rightBrace">
            <a:avLst>
              <a:gd name="adj1" fmla="val 13709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4089400" y="2932113"/>
            <a:ext cx="1301750" cy="2611437"/>
          </a:xfrm>
          <a:custGeom>
            <a:avLst/>
            <a:gdLst/>
            <a:ahLst/>
            <a:cxnLst>
              <a:cxn ang="0">
                <a:pos x="294" y="1645"/>
              </a:cxn>
              <a:cxn ang="0">
                <a:pos x="754" y="1173"/>
              </a:cxn>
              <a:cxn ang="0">
                <a:pos x="691" y="367"/>
              </a:cxn>
              <a:cxn ang="0">
                <a:pos x="0" y="0"/>
              </a:cxn>
            </a:cxnLst>
            <a:rect l="0" t="0" r="r" b="b"/>
            <a:pathLst>
              <a:path w="820" h="1645">
                <a:moveTo>
                  <a:pt x="294" y="1645"/>
                </a:moveTo>
                <a:cubicBezTo>
                  <a:pt x="371" y="1566"/>
                  <a:pt x="688" y="1386"/>
                  <a:pt x="754" y="1173"/>
                </a:cubicBezTo>
                <a:cubicBezTo>
                  <a:pt x="820" y="960"/>
                  <a:pt x="817" y="562"/>
                  <a:pt x="691" y="367"/>
                </a:cubicBezTo>
                <a:cubicBezTo>
                  <a:pt x="565" y="172"/>
                  <a:pt x="144" y="76"/>
                  <a:pt x="0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711825" y="3313113"/>
            <a:ext cx="2959100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dirty="0"/>
              <a:t>El código no se duplica, se comparte con el padre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5672138" y="4319588"/>
            <a:ext cx="2863850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dirty="0" err="1"/>
              <a:t>Fork</a:t>
            </a:r>
            <a:r>
              <a:rPr lang="es-ES" dirty="0"/>
              <a:t>() duplica el espacio de datos y </a:t>
            </a:r>
            <a:r>
              <a:rPr lang="es-ES" dirty="0" err="1"/>
              <a:t>stack</a:t>
            </a:r>
            <a:r>
              <a:rPr lang="es-ES" dirty="0"/>
              <a:t> haciendo que cada proceso tenga su propio almacenamiento local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2.71676E-6 C 0.08889 0.07677 0.18211 0.15399 0.18281 0.21503 C 0.1842 0.2763 0.0302 0.3422 -0.00018 0.36786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1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02312E-6 C 0.09253 0.07769 0.18941 0.15584 0.1901 0.21826 C 0.19166 0.28023 0.03142 0.34682 3.88889E-6 0.37295 " pathEditMode="relative" rAng="0" ptsTypes="aaA">
                                      <p:cBhvr>
                                        <p:cTn id="17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3.4104E-6 C 0.10069 0.07792 0.20659 0.15607 0.20729 0.21803 C 0.20972 0.28023 0.03402 0.34705 -0.00018 0.37294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495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nimBg="1"/>
      <p:bldP spid="149511" grpId="1" animBg="1"/>
      <p:bldP spid="149512" grpId="0" animBg="1"/>
      <p:bldP spid="149512" grpId="1"/>
      <p:bldP spid="149513" grpId="0" animBg="1"/>
      <p:bldP spid="149513" grpId="1" animBg="1"/>
      <p:bldP spid="149514" grpId="0" animBg="1"/>
      <p:bldP spid="149515" grpId="0" animBg="1"/>
      <p:bldP spid="149516" grpId="0"/>
      <p:bldP spid="1495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 procesos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Ejemplos en UNIX</a:t>
            </a:r>
          </a:p>
          <a:p>
            <a:pPr lvl="1"/>
            <a:r>
              <a:rPr lang="es-ES"/>
              <a:t>La llamada</a:t>
            </a:r>
            <a:r>
              <a:rPr lang="es-ES" b="1"/>
              <a:t> fork</a:t>
            </a:r>
            <a:r>
              <a:rPr lang="es-ES"/>
              <a:t> crea un proceso nuevo</a:t>
            </a:r>
          </a:p>
          <a:p>
            <a:pPr lvl="1"/>
            <a:r>
              <a:rPr lang="es-ES"/>
              <a:t>La llamada </a:t>
            </a:r>
            <a:r>
              <a:rPr lang="es-ES" b="1"/>
              <a:t>execve</a:t>
            </a:r>
            <a:r>
              <a:rPr lang="es-ES"/>
              <a:t> usada después del </a:t>
            </a:r>
            <a:r>
              <a:rPr lang="es-ES" b="1"/>
              <a:t>fork</a:t>
            </a:r>
            <a:r>
              <a:rPr lang="es-ES"/>
              <a:t> para reemplazar el espacio de memoria del proceso con un programa nuevo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1DD-764B-4AC9-9983-0FE5EFF72DCF}" type="slidenum">
              <a:rPr lang="es-ES"/>
              <a:pPr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árbol de procesos en un sistema UNIX típico</a:t>
            </a:r>
          </a:p>
        </p:txBody>
      </p:sp>
      <p:sp>
        <p:nvSpPr>
          <p:cNvPr id="47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48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337-232F-4C5A-B63F-E3D6B75E8645}" type="slidenum">
              <a:rPr lang="es-ES"/>
              <a:pPr/>
              <a:t>26</a:t>
            </a:fld>
            <a:endParaRPr lang="es-E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2274888" y="202406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257425" y="2717800"/>
            <a:ext cx="114935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i="1">
                <a:solidFill>
                  <a:schemeClr val="bg1"/>
                </a:solidFill>
              </a:rPr>
              <a:t>swapper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3933825" y="2732088"/>
            <a:ext cx="11477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i="1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563563" y="2713038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600" i="1">
                <a:solidFill>
                  <a:schemeClr val="bg1"/>
                </a:solidFill>
              </a:rPr>
              <a:t>pagedaemon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1098550" y="2540000"/>
            <a:ext cx="317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2805113" y="2540000"/>
            <a:ext cx="4762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4460875" y="2540000"/>
            <a:ext cx="4763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925888" y="342106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i="1">
                <a:solidFill>
                  <a:schemeClr val="bg1"/>
                </a:solidFill>
              </a:rPr>
              <a:t>Usuario 2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600700" y="3435350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i="1">
                <a:solidFill>
                  <a:schemeClr val="bg1"/>
                </a:solidFill>
              </a:rPr>
              <a:t>Usuario 3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2232025" y="3416300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i="1">
                <a:solidFill>
                  <a:schemeClr val="bg1"/>
                </a:solidFill>
              </a:rPr>
              <a:t>Usuario 1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2770188" y="3252788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 flipH="1">
            <a:off x="2767013" y="3243263"/>
            <a:ext cx="317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4486275" y="3233738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 flipH="1">
            <a:off x="6092825" y="3244850"/>
            <a:ext cx="1588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640388" y="4119563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7315200" y="413226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3946525" y="4113213"/>
            <a:ext cx="11477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 flipH="1">
            <a:off x="4464050" y="3941763"/>
            <a:ext cx="4763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flipH="1">
            <a:off x="7832725" y="3941763"/>
            <a:ext cx="3175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659563" y="4819650"/>
            <a:ext cx="11477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4964113" y="4814888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5514975" y="46418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7177088" y="46418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5510213" y="4659313"/>
            <a:ext cx="165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5741988" y="551021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4048125" y="5505450"/>
            <a:ext cx="11477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4598988" y="5334000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6259513" y="5334000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>
            <a:off x="2998788" y="5319713"/>
            <a:ext cx="4851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2455863" y="5499100"/>
            <a:ext cx="114935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5" name="Rectangle 33"/>
          <p:cNvSpPr>
            <a:spLocks noChangeArrowheads="1"/>
          </p:cNvSpPr>
          <p:nvPr/>
        </p:nvSpPr>
        <p:spPr bwMode="auto">
          <a:xfrm>
            <a:off x="7181850" y="5475288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6" name="Line 34"/>
          <p:cNvSpPr>
            <a:spLocks noChangeShapeType="1"/>
          </p:cNvSpPr>
          <p:nvPr/>
        </p:nvSpPr>
        <p:spPr bwMode="auto">
          <a:xfrm>
            <a:off x="2994025" y="5337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7" name="Line 35"/>
          <p:cNvSpPr>
            <a:spLocks noChangeShapeType="1"/>
          </p:cNvSpPr>
          <p:nvPr/>
        </p:nvSpPr>
        <p:spPr bwMode="auto">
          <a:xfrm>
            <a:off x="7842250" y="53181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8" name="Line 36"/>
          <p:cNvSpPr>
            <a:spLocks noChangeShapeType="1"/>
          </p:cNvSpPr>
          <p:nvPr/>
        </p:nvSpPr>
        <p:spPr bwMode="auto">
          <a:xfrm>
            <a:off x="5543550" y="518477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9" name="Line 37"/>
          <p:cNvSpPr>
            <a:spLocks noChangeShapeType="1"/>
          </p:cNvSpPr>
          <p:nvPr/>
        </p:nvSpPr>
        <p:spPr bwMode="auto">
          <a:xfrm>
            <a:off x="6191250" y="4478338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0" name="Line 38"/>
          <p:cNvSpPr>
            <a:spLocks noChangeShapeType="1"/>
          </p:cNvSpPr>
          <p:nvPr/>
        </p:nvSpPr>
        <p:spPr bwMode="auto">
          <a:xfrm>
            <a:off x="4414838" y="32527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1" name="Line 39"/>
          <p:cNvSpPr>
            <a:spLocks noChangeShapeType="1"/>
          </p:cNvSpPr>
          <p:nvPr/>
        </p:nvSpPr>
        <p:spPr bwMode="auto">
          <a:xfrm>
            <a:off x="1103313" y="254476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2786063" y="2538413"/>
            <a:ext cx="167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 flipH="1">
            <a:off x="2808288" y="2382838"/>
            <a:ext cx="63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4" name="Line 42"/>
          <p:cNvSpPr>
            <a:spLocks noChangeShapeType="1"/>
          </p:cNvSpPr>
          <p:nvPr/>
        </p:nvSpPr>
        <p:spPr bwMode="auto">
          <a:xfrm>
            <a:off x="4487863" y="3084513"/>
            <a:ext cx="1587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4462463" y="3937000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>
            <a:off x="6107113" y="3944938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 flipH="1">
            <a:off x="6156325" y="3914775"/>
            <a:ext cx="158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8" name="Line 46"/>
          <p:cNvSpPr>
            <a:spLocks noChangeShapeType="1"/>
          </p:cNvSpPr>
          <p:nvPr/>
        </p:nvSpPr>
        <p:spPr bwMode="auto">
          <a:xfrm>
            <a:off x="6157913" y="3765550"/>
            <a:ext cx="1587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8" grpId="0" animBg="1"/>
      <p:bldP spid="151559" grpId="0" animBg="1"/>
      <p:bldP spid="151560" grpId="0" animBg="1"/>
      <p:bldP spid="151561" grpId="0" animBg="1"/>
      <p:bldP spid="151562" grpId="0" animBg="1"/>
      <p:bldP spid="151563" grpId="0" animBg="1"/>
      <p:bldP spid="151564" grpId="0" animBg="1"/>
      <p:bldP spid="151565" grpId="0" animBg="1"/>
      <p:bldP spid="151566" grpId="0" animBg="1"/>
      <p:bldP spid="151567" grpId="0" animBg="1"/>
      <p:bldP spid="151568" grpId="0" animBg="1"/>
      <p:bldP spid="151569" grpId="0" animBg="1"/>
      <p:bldP spid="151570" grpId="0" animBg="1"/>
      <p:bldP spid="151571" grpId="0" animBg="1"/>
      <p:bldP spid="151572" grpId="0" animBg="1"/>
      <p:bldP spid="151573" grpId="0" animBg="1"/>
      <p:bldP spid="151574" grpId="0" animBg="1"/>
      <p:bldP spid="151575" grpId="0" animBg="1"/>
      <p:bldP spid="151576" grpId="0" animBg="1"/>
      <p:bldP spid="151578" grpId="0" animBg="1"/>
      <p:bldP spid="151579" grpId="0" animBg="1"/>
      <p:bldP spid="151580" grpId="0" animBg="1"/>
      <p:bldP spid="151581" grpId="0" animBg="1"/>
      <p:bldP spid="151582" grpId="0" animBg="1"/>
      <p:bldP spid="151583" grpId="0" animBg="1"/>
      <p:bldP spid="151584" grpId="0" animBg="1"/>
      <p:bldP spid="151585" grpId="0" animBg="1"/>
      <p:bldP spid="151586" grpId="0" animBg="1"/>
      <p:bldP spid="151587" grpId="0" animBg="1"/>
      <p:bldP spid="151588" grpId="0" animBg="1"/>
      <p:bldP spid="151589" grpId="0" animBg="1"/>
      <p:bldP spid="151590" grpId="0" animBg="1"/>
      <p:bldP spid="151591" grpId="0" animBg="1"/>
      <p:bldP spid="151592" grpId="0" animBg="1"/>
      <p:bldP spid="151593" grpId="0" animBg="1"/>
      <p:bldP spid="151594" grpId="0" animBg="1"/>
      <p:bldP spid="151595" grpId="0" animBg="1"/>
      <p:bldP spid="151596" grpId="0" animBg="1"/>
      <p:bldP spid="151597" grpId="0" animBg="1"/>
      <p:bldP spid="1515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Terminación de procesos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proceso ejecuta la última sentencia y le indica al sistema salir (</a:t>
            </a:r>
            <a:r>
              <a:rPr lang="es-ES" b="1"/>
              <a:t>exit</a:t>
            </a:r>
            <a:r>
              <a:rPr lang="es-ES"/>
              <a:t>)</a:t>
            </a:r>
          </a:p>
          <a:p>
            <a:pPr lvl="1"/>
            <a:r>
              <a:rPr lang="es-ES"/>
              <a:t>Envío de datos del hijo al padre (vía </a:t>
            </a:r>
            <a:r>
              <a:rPr lang="es-ES" b="1"/>
              <a:t>wait</a:t>
            </a:r>
            <a:r>
              <a:rPr lang="es-ES"/>
              <a:t>)</a:t>
            </a:r>
          </a:p>
          <a:p>
            <a:pPr lvl="1"/>
            <a:r>
              <a:rPr lang="es-ES"/>
              <a:t>Los recursos de los procesos son des-asignados por el sistema operativo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62E-D744-430B-A58E-2AE28F926B5E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Terminación de procesos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padre debe terminar la ejecución del proceso hijo (</a:t>
            </a:r>
            <a:r>
              <a:rPr lang="es-ES" b="1"/>
              <a:t>abort</a:t>
            </a:r>
            <a:r>
              <a:rPr lang="es-ES"/>
              <a:t>)</a:t>
            </a:r>
          </a:p>
          <a:p>
            <a:pPr lvl="1"/>
            <a:r>
              <a:rPr lang="es-ES"/>
              <a:t>El hijo excedió los recursos asignados</a:t>
            </a:r>
          </a:p>
          <a:p>
            <a:pPr lvl="1"/>
            <a:r>
              <a:rPr lang="es-ES"/>
              <a:t>Ya no se requieren las tareas asignadas a los hijos</a:t>
            </a:r>
          </a:p>
          <a:p>
            <a:pPr lvl="1"/>
            <a:r>
              <a:rPr lang="es-ES"/>
              <a:t>El padre termina</a:t>
            </a:r>
          </a:p>
          <a:p>
            <a:pPr lvl="2"/>
            <a:r>
              <a:rPr lang="es-ES"/>
              <a:t>El caso de que el sistema operativo no permite que el hijo continúe si el padre termina</a:t>
            </a:r>
          </a:p>
          <a:p>
            <a:pPr lvl="2"/>
            <a:r>
              <a:rPr lang="es-ES"/>
              <a:t>Terminación en cascada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6C5C-C432-4D63-B923-2920B2761DA3}" type="slidenum">
              <a:rPr lang="es-ES"/>
              <a:pPr/>
              <a:t>28</a:t>
            </a:fld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Cooperantes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i="1"/>
              <a:t>Procesos independientes</a:t>
            </a:r>
            <a:r>
              <a:rPr lang="es-ES"/>
              <a:t> </a:t>
            </a:r>
          </a:p>
          <a:p>
            <a:pPr lvl="1"/>
            <a:r>
              <a:rPr lang="es-ES"/>
              <a:t>No pueden afectarse o ser afectados por la ejecución de otro proceso</a:t>
            </a:r>
          </a:p>
          <a:p>
            <a:r>
              <a:rPr lang="es-ES" i="1"/>
              <a:t>Procesos cooperantes</a:t>
            </a:r>
          </a:p>
          <a:p>
            <a:pPr lvl="1"/>
            <a:r>
              <a:rPr lang="es-ES"/>
              <a:t>Pueden afectarse o ser afectados por la ejecución de otros procesos</a:t>
            </a:r>
          </a:p>
          <a:p>
            <a:r>
              <a:rPr lang="es-ES"/>
              <a:t>Ventajas de la cooperación de procesos</a:t>
            </a:r>
          </a:p>
          <a:p>
            <a:pPr lvl="1"/>
            <a:r>
              <a:rPr lang="es-ES"/>
              <a:t>Intercambio de información</a:t>
            </a:r>
          </a:p>
          <a:p>
            <a:pPr lvl="1"/>
            <a:r>
              <a:rPr lang="es-ES"/>
              <a:t>Velocidad de computación</a:t>
            </a:r>
          </a:p>
          <a:p>
            <a:pPr lvl="1"/>
            <a:r>
              <a:rPr lang="es-ES"/>
              <a:t>Modularidad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D414-1B2C-479B-9259-3CB03730BDE2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Concepto de proceso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sistema operativo ejecuta una variedad de programas:</a:t>
            </a:r>
          </a:p>
          <a:p>
            <a:pPr lvl="1"/>
            <a:r>
              <a:rPr lang="es-ES"/>
              <a:t>Sistemas por lotes – trabajos</a:t>
            </a:r>
          </a:p>
          <a:p>
            <a:pPr lvl="1"/>
            <a:r>
              <a:rPr lang="es-ES"/>
              <a:t>Sistemas de tiempo compartido – programas de usuario o tareas</a:t>
            </a:r>
          </a:p>
          <a:p>
            <a:r>
              <a:rPr lang="es-ES"/>
              <a:t>Los términos usados trabajo y proceso se refieren a lo mismo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17D-F618-4831-8D18-99E79ECBD3E0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Procesos Cooperantes</a:t>
            </a:r>
          </a:p>
        </p:txBody>
      </p:sp>
      <p:sp>
        <p:nvSpPr>
          <p:cNvPr id="2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2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6682-38AF-46BD-A774-FDFE5F581616}" type="slidenum">
              <a:rPr lang="es-ES"/>
              <a:pPr/>
              <a:t>30</a:t>
            </a:fld>
            <a:endParaRPr lang="es-ES"/>
          </a:p>
        </p:txBody>
      </p:sp>
      <p:grpSp>
        <p:nvGrpSpPr>
          <p:cNvPr id="183307" name="Group 11"/>
          <p:cNvGrpSpPr>
            <a:grpSpLocks/>
          </p:cNvGrpSpPr>
          <p:nvPr/>
        </p:nvGrpSpPr>
        <p:grpSpPr bwMode="auto">
          <a:xfrm>
            <a:off x="835025" y="2119313"/>
            <a:ext cx="7404100" cy="4260850"/>
            <a:chOff x="542" y="1359"/>
            <a:chExt cx="4664" cy="2260"/>
          </a:xfrm>
        </p:grpSpPr>
        <p:sp>
          <p:nvSpPr>
            <p:cNvPr id="183301" name="AutoShape 5"/>
            <p:cNvSpPr>
              <a:spLocks noChangeArrowheads="1"/>
            </p:cNvSpPr>
            <p:nvPr/>
          </p:nvSpPr>
          <p:spPr bwMode="auto">
            <a:xfrm rot="16200000">
              <a:off x="261" y="1640"/>
              <a:ext cx="2244" cy="168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4" name="AutoShape 8"/>
            <p:cNvSpPr>
              <a:spLocks noChangeArrowheads="1"/>
            </p:cNvSpPr>
            <p:nvPr/>
          </p:nvSpPr>
          <p:spPr bwMode="auto">
            <a:xfrm rot="5400000" flipH="1">
              <a:off x="3276" y="1689"/>
              <a:ext cx="2244" cy="161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5" name="AutoShape 9"/>
            <p:cNvSpPr>
              <a:spLocks noChangeArrowheads="1"/>
            </p:cNvSpPr>
            <p:nvPr/>
          </p:nvSpPr>
          <p:spPr bwMode="auto">
            <a:xfrm rot="21594309" flipH="1">
              <a:off x="570" y="1378"/>
              <a:ext cx="4628" cy="772"/>
            </a:xfrm>
            <a:custGeom>
              <a:avLst/>
              <a:gdLst>
                <a:gd name="G0" fmla="+- 9744 0 0"/>
                <a:gd name="G1" fmla="+- 21600 0 9744"/>
                <a:gd name="G2" fmla="*/ 9744 1 2"/>
                <a:gd name="G3" fmla="+- 21600 0 G2"/>
                <a:gd name="G4" fmla="+/ 9744 21600 2"/>
                <a:gd name="G5" fmla="+/ G1 0 2"/>
                <a:gd name="G6" fmla="*/ 21600 21600 9744"/>
                <a:gd name="G7" fmla="*/ G6 1 2"/>
                <a:gd name="G8" fmla="+- 21600 0 G7"/>
                <a:gd name="G9" fmla="*/ 21600 1 2"/>
                <a:gd name="G10" fmla="+- 9744 0 G9"/>
                <a:gd name="G11" fmla="?: G10 G8 0"/>
                <a:gd name="G12" fmla="?: G10 G7 21600"/>
                <a:gd name="T0" fmla="*/ 16728 w 21600"/>
                <a:gd name="T1" fmla="*/ 10800 h 21600"/>
                <a:gd name="T2" fmla="*/ 10800 w 21600"/>
                <a:gd name="T3" fmla="*/ 21600 h 21600"/>
                <a:gd name="T4" fmla="*/ 4872 w 21600"/>
                <a:gd name="T5" fmla="*/ 10800 h 21600"/>
                <a:gd name="T6" fmla="*/ 10800 w 21600"/>
                <a:gd name="T7" fmla="*/ 0 h 21600"/>
                <a:gd name="T8" fmla="*/ 6672 w 21600"/>
                <a:gd name="T9" fmla="*/ 6672 h 21600"/>
                <a:gd name="T10" fmla="*/ 14928 w 21600"/>
                <a:gd name="T11" fmla="*/ 149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744" y="21600"/>
                  </a:lnTo>
                  <a:lnTo>
                    <a:pt x="118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2232" y="2000"/>
              <a:ext cx="1352" cy="1064"/>
            </a:xfrm>
            <a:prstGeom prst="rect">
              <a:avLst/>
            </a:prstGeom>
            <a:solidFill>
              <a:srgbClr val="969696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183313" name="Picture 17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075" y="3943350"/>
            <a:ext cx="1239838" cy="1854200"/>
          </a:xfrm>
          <a:prstGeom prst="rect">
            <a:avLst/>
          </a:prstGeom>
          <a:noFill/>
        </p:spPr>
      </p:pic>
      <p:pic>
        <p:nvPicPr>
          <p:cNvPr id="183314" name="Picture 18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055813" y="3994150"/>
            <a:ext cx="1177925" cy="1854200"/>
          </a:xfrm>
          <a:prstGeom prst="rect">
            <a:avLst/>
          </a:prstGeom>
          <a:noFill/>
        </p:spPr>
      </p:pic>
      <p:pic>
        <p:nvPicPr>
          <p:cNvPr id="183316" name="Picture 20" descr="MCj03977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725" y="3584575"/>
            <a:ext cx="1608138" cy="2508250"/>
          </a:xfrm>
          <a:prstGeom prst="rect">
            <a:avLst/>
          </a:prstGeom>
          <a:noFill/>
        </p:spPr>
      </p:pic>
      <p:pic>
        <p:nvPicPr>
          <p:cNvPr id="183317" name="Picture 21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5" y="3829050"/>
            <a:ext cx="1239838" cy="1854200"/>
          </a:xfrm>
          <a:prstGeom prst="rect">
            <a:avLst/>
          </a:prstGeom>
          <a:noFill/>
        </p:spPr>
      </p:pic>
      <p:pic>
        <p:nvPicPr>
          <p:cNvPr id="183318" name="Picture 22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2482850"/>
            <a:ext cx="1239838" cy="1854200"/>
          </a:xfrm>
          <a:prstGeom prst="rect">
            <a:avLst/>
          </a:prstGeom>
          <a:noFill/>
        </p:spPr>
      </p:pic>
      <p:pic>
        <p:nvPicPr>
          <p:cNvPr id="183319" name="Picture 23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275" y="4146550"/>
            <a:ext cx="1239838" cy="1854200"/>
          </a:xfrm>
          <a:prstGeom prst="rect">
            <a:avLst/>
          </a:prstGeom>
          <a:noFill/>
        </p:spPr>
      </p:pic>
      <p:pic>
        <p:nvPicPr>
          <p:cNvPr id="183321" name="Picture 25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08113" y="4260850"/>
            <a:ext cx="1173162" cy="1854200"/>
          </a:xfrm>
          <a:prstGeom prst="rect">
            <a:avLst/>
          </a:prstGeom>
          <a:noFill/>
        </p:spPr>
      </p:pic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669925" y="1624013"/>
            <a:ext cx="3282950" cy="36671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MX">
                <a:solidFill>
                  <a:schemeClr val="bg1"/>
                </a:solidFill>
              </a:rPr>
              <a:t>Ejemplo: Pintar una habitación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2663825" y="6081713"/>
            <a:ext cx="5099050" cy="36671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MX">
                <a:solidFill>
                  <a:srgbClr val="FF0000"/>
                </a:solidFill>
              </a:rPr>
              <a:t>Solo una escalera que puede usar solo un pintor</a:t>
            </a:r>
          </a:p>
        </p:txBody>
      </p:sp>
      <p:pic>
        <p:nvPicPr>
          <p:cNvPr id="183324" name="Picture 28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1475" y="4133850"/>
            <a:ext cx="1239838" cy="1854200"/>
          </a:xfrm>
          <a:prstGeom prst="rect">
            <a:avLst/>
          </a:prstGeom>
          <a:noFill/>
        </p:spPr>
      </p:pic>
      <p:pic>
        <p:nvPicPr>
          <p:cNvPr id="183325" name="Picture 29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00213" y="4184650"/>
            <a:ext cx="1177925" cy="1854200"/>
          </a:xfrm>
          <a:prstGeom prst="rect">
            <a:avLst/>
          </a:prstGeom>
          <a:noFill/>
        </p:spPr>
      </p:pic>
      <p:pic>
        <p:nvPicPr>
          <p:cNvPr id="183326" name="Picture 30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7775" y="4019550"/>
            <a:ext cx="1239838" cy="1854200"/>
          </a:xfrm>
          <a:prstGeom prst="rect">
            <a:avLst/>
          </a:prstGeom>
          <a:noFill/>
        </p:spPr>
      </p:pic>
      <p:pic>
        <p:nvPicPr>
          <p:cNvPr id="183327" name="Picture 31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675" y="4337050"/>
            <a:ext cx="1239838" cy="1854200"/>
          </a:xfrm>
          <a:prstGeom prst="rect">
            <a:avLst/>
          </a:prstGeom>
          <a:noFill/>
        </p:spPr>
      </p:pic>
      <p:pic>
        <p:nvPicPr>
          <p:cNvPr id="183329" name="Picture 33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52513" y="4451350"/>
            <a:ext cx="1173162" cy="185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problema del productor-consumidor</a:t>
            </a:r>
          </a:p>
        </p:txBody>
      </p:sp>
      <p:sp>
        <p:nvSpPr>
          <p:cNvPr id="2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2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5542-120B-4A02-A281-4ECABEEB92EF}" type="slidenum">
              <a:rPr lang="es-ES"/>
              <a:pPr/>
              <a:t>31</a:t>
            </a:fld>
            <a:endParaRPr lang="es-E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92300"/>
            <a:ext cx="6897688" cy="138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Paradigma de procesos cooperantes, el productor produce información que se consume por un consumidor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1935163" y="3487738"/>
            <a:ext cx="4752975" cy="646112"/>
            <a:chOff x="1336" y="2122"/>
            <a:chExt cx="2994" cy="407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1336" y="2128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18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3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2828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3326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830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2014538" y="3565525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2" name="AutoShape 12"/>
          <p:cNvSpPr>
            <a:spLocks noChangeArrowheads="1"/>
          </p:cNvSpPr>
          <p:nvPr/>
        </p:nvSpPr>
        <p:spPr bwMode="auto">
          <a:xfrm>
            <a:off x="2146300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2813050" y="3568700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944813" y="4322763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3609975" y="3584575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3741738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389438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4521200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5173663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5305425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5954713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6086475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2928938" y="432593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3741738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4527550" y="4352925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nimBg="1"/>
      <p:bldP spid="153611" grpId="1" animBg="1"/>
      <p:bldP spid="153612" grpId="0" animBg="1"/>
      <p:bldP spid="153613" grpId="0" animBg="1"/>
      <p:bldP spid="153613" grpId="1" animBg="1"/>
      <p:bldP spid="153614" grpId="0" animBg="1"/>
      <p:bldP spid="153615" grpId="0" animBg="1"/>
      <p:bldP spid="153615" grpId="1" animBg="1"/>
      <p:bldP spid="153616" grpId="0" animBg="1"/>
      <p:bldP spid="153617" grpId="0" animBg="1"/>
      <p:bldP spid="153618" grpId="0" animBg="1"/>
      <p:bldP spid="153619" grpId="0" animBg="1"/>
      <p:bldP spid="153620" grpId="0" animBg="1"/>
      <p:bldP spid="153621" grpId="0" animBg="1"/>
      <p:bldP spid="153622" grpId="0" animBg="1"/>
      <p:bldP spid="153623" grpId="0" animBg="1"/>
      <p:bldP spid="153624" grpId="0" animBg="1"/>
      <p:bldP spid="1536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Comunicación entre procesos (IPC)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Mecanismos para comunicar procesos y sincronizar sus acciones</a:t>
            </a:r>
          </a:p>
          <a:p>
            <a:pPr lvl="1"/>
            <a:r>
              <a:rPr lang="es-ES"/>
              <a:t>Señales</a:t>
            </a:r>
          </a:p>
          <a:p>
            <a:pPr lvl="1"/>
            <a:r>
              <a:rPr lang="es-ES"/>
              <a:t>Memoria compartida</a:t>
            </a:r>
          </a:p>
          <a:p>
            <a:pPr lvl="1"/>
            <a:r>
              <a:rPr lang="es-ES"/>
              <a:t>Semáforos</a:t>
            </a:r>
          </a:p>
          <a:p>
            <a:pPr lvl="1"/>
            <a:r>
              <a:rPr lang="es-ES"/>
              <a:t>Sistema de mensajes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7DCB-E1C6-4556-B74B-D66A5CEFE77C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Concepto de proceso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– un programa en memoria (virtual), puede estar en ejecución, o listo para ejecutarse</a:t>
            </a:r>
          </a:p>
          <a:p>
            <a:r>
              <a:rPr lang="es-ES" dirty="0"/>
              <a:t>Un proceso incluye:</a:t>
            </a:r>
          </a:p>
          <a:p>
            <a:pPr lvl="1"/>
            <a:r>
              <a:rPr lang="es-ES" dirty="0"/>
              <a:t>Contador de programa </a:t>
            </a:r>
          </a:p>
          <a:p>
            <a:pPr lvl="1"/>
            <a:r>
              <a:rPr lang="es-ES" dirty="0" err="1"/>
              <a:t>Stack</a:t>
            </a:r>
            <a:endParaRPr lang="es-ES" dirty="0"/>
          </a:p>
          <a:p>
            <a:pPr lvl="1"/>
            <a:r>
              <a:rPr lang="es-ES" dirty="0"/>
              <a:t>Sección de datos</a:t>
            </a: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BE5F-1765-4902-8211-29900E20E29E}" type="slidenum">
              <a:rPr lang="es-ES"/>
              <a:pPr/>
              <a:t>4</a:t>
            </a:fld>
            <a:endParaRPr lang="es-ES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922719" y="2719020"/>
            <a:ext cx="1897306" cy="289047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5924673" y="3005138"/>
            <a:ext cx="1901825" cy="681037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Datos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918200" y="3684588"/>
            <a:ext cx="1901825" cy="681037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Código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926260" y="4364038"/>
            <a:ext cx="1901825" cy="681037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dirty="0" err="1"/>
              <a:t>Stack</a:t>
            </a:r>
            <a:endParaRPr lang="es-ES" dirty="0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786313" y="3868738"/>
            <a:ext cx="5023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5297488" y="4049713"/>
            <a:ext cx="4794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18" grpId="0" animBg="1"/>
      <p:bldP spid="141319" grpId="0" animBg="1"/>
      <p:bldP spid="141320" grpId="0"/>
      <p:bldP spid="1413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estados de un proceso</a:t>
            </a:r>
          </a:p>
        </p:txBody>
      </p:sp>
      <p:sp>
        <p:nvSpPr>
          <p:cNvPr id="3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3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BCDB-1A2D-4D5D-A185-13F504AB7AA3}" type="slidenum">
              <a:rPr lang="es-ES"/>
              <a:pPr/>
              <a:t>5</a:t>
            </a:fld>
            <a:endParaRPr lang="es-ES"/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45720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498475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7137400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2684463" y="24384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2684463" y="5410200"/>
            <a:ext cx="13970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MX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660400" y="2562225"/>
            <a:ext cx="74058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Nuevo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3035300" y="2562225"/>
            <a:ext cx="62837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Listo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5186363" y="2562225"/>
            <a:ext cx="104996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Ejecución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7359650" y="2562225"/>
            <a:ext cx="898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Salida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2757488" y="5562600"/>
            <a:ext cx="1117295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solidFill>
                  <a:schemeClr val="bg1"/>
                </a:solidFill>
                <a:latin typeface="Times New Roman" pitchFamily="18" charset="0"/>
              </a:rPr>
              <a:t>Bloqueado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1866900" y="2736850"/>
            <a:ext cx="804863" cy="63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V="1">
            <a:off x="3419475" y="3113088"/>
            <a:ext cx="0" cy="2297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6396038" y="2736850"/>
            <a:ext cx="741362" cy="63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4021138" y="2584450"/>
            <a:ext cx="1025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4008438" y="2965450"/>
            <a:ext cx="10509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1866900" y="2263775"/>
            <a:ext cx="891271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Admitir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3416300" y="3933825"/>
            <a:ext cx="1266373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E/S o e</a:t>
            </a:r>
            <a:r>
              <a:rPr lang="en-US" sz="1600" b="1" noProof="1">
                <a:latin typeface="Times New Roman" pitchFamily="18" charset="0"/>
              </a:rPr>
              <a:t>vento</a:t>
            </a:r>
          </a:p>
          <a:p>
            <a:pPr eaLnBrk="0" hangingPunct="0"/>
            <a:r>
              <a:rPr lang="en-US" sz="1600" b="1" noProof="1">
                <a:latin typeface="Times New Roman" pitchFamily="18" charset="0"/>
              </a:rPr>
              <a:t>ocurre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3844925" y="2041525"/>
            <a:ext cx="1695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Pasar a ejecución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6300788" y="2181225"/>
            <a:ext cx="86722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Liberar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3998913" y="3019425"/>
            <a:ext cx="1255153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>
                <a:latin typeface="Times New Roman" pitchFamily="18" charset="0"/>
              </a:rPr>
              <a:t>Fin de plazo</a:t>
            </a:r>
          </a:p>
          <a:p>
            <a:pPr eaLnBrk="0" hangingPunct="0"/>
            <a:r>
              <a:rPr lang="es-MX" sz="1600" b="1" noProof="1">
                <a:latin typeface="Times New Roman" pitchFamily="18" charset="0"/>
              </a:rPr>
              <a:t>(time-out)</a:t>
            </a: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3940175" y="3125788"/>
            <a:ext cx="1416050" cy="2354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4827588" y="4095750"/>
            <a:ext cx="21240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El proceso solicita E/S o e</a:t>
            </a:r>
            <a:r>
              <a:rPr lang="en-US" sz="1600" b="1" noProof="1">
                <a:latin typeface="Times New Roman" pitchFamily="18" charset="0"/>
              </a:rPr>
              <a:t>spera</a:t>
            </a:r>
            <a:r>
              <a:rPr lang="en-US" sz="1600" b="1">
                <a:latin typeface="Times New Roman" pitchFamily="18" charset="0"/>
              </a:rPr>
              <a:t> </a:t>
            </a:r>
            <a:r>
              <a:rPr lang="en-US" sz="1600" b="1" noProof="1">
                <a:latin typeface="Times New Roman" pitchFamily="18" charset="0"/>
              </a:rPr>
              <a:t>evento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187325" y="3216275"/>
            <a:ext cx="2493963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1600" b="1">
                <a:solidFill>
                  <a:srgbClr val="7030A0"/>
                </a:solidFill>
                <a:latin typeface="Times New Roman" pitchFamily="18" charset="0"/>
              </a:rPr>
              <a:t>El proceso se está creando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2066925" y="1618275"/>
            <a:ext cx="28829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1600" b="1" dirty="0">
                <a:solidFill>
                  <a:srgbClr val="7030A0"/>
                </a:solidFill>
                <a:latin typeface="Times New Roman" pitchFamily="18" charset="0"/>
              </a:rPr>
              <a:t>El proceso está esperando a que se le de el CPU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5554663" y="3144838"/>
            <a:ext cx="190182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1600" b="1">
                <a:solidFill>
                  <a:srgbClr val="7030A0"/>
                </a:solidFill>
                <a:latin typeface="Times New Roman" pitchFamily="18" charset="0"/>
              </a:rPr>
              <a:t>Las instrucciones del proceso se están ejecutando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4362450" y="5456238"/>
            <a:ext cx="257492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1600" b="1" dirty="0">
                <a:solidFill>
                  <a:srgbClr val="7030A0"/>
                </a:solidFill>
                <a:latin typeface="Times New Roman" pitchFamily="18" charset="0"/>
              </a:rPr>
              <a:t>El proceso está esperando a que ocurra un evento</a:t>
            </a:r>
          </a:p>
          <a:p>
            <a:endParaRPr lang="es-ES" sz="1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7138133" y="1728597"/>
            <a:ext cx="2029313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1600" b="1" dirty="0">
                <a:solidFill>
                  <a:srgbClr val="7030A0"/>
                </a:solidFill>
                <a:latin typeface="Times New Roman" pitchFamily="18" charset="0"/>
              </a:rPr>
              <a:t>El proceso terminó su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repeatCount="indefinite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2" grpId="0"/>
      <p:bldP spid="139283" grpId="0"/>
      <p:bldP spid="139284" grpId="0"/>
      <p:bldP spid="139284" grpId="1"/>
      <p:bldP spid="139284" grpId="2"/>
      <p:bldP spid="139285" grpId="0"/>
      <p:bldP spid="139286" grpId="0"/>
      <p:bldP spid="139288" grpId="0"/>
      <p:bldP spid="139289" grpId="0"/>
      <p:bldP spid="139290" grpId="0"/>
      <p:bldP spid="139290" grpId="1"/>
      <p:bldP spid="139290" grpId="2"/>
      <p:bldP spid="139291" grpId="0"/>
      <p:bldP spid="139291" grpId="1"/>
      <p:bldP spid="139291" grpId="2"/>
      <p:bldP spid="139292" grpId="0"/>
      <p:bldP spid="1392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Process Control Block (PCB)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Información asociada con cada proceso.</a:t>
            </a:r>
          </a:p>
          <a:p>
            <a:pPr lvl="1"/>
            <a:r>
              <a:rPr lang="es-ES"/>
              <a:t>Estado de proceso</a:t>
            </a:r>
          </a:p>
          <a:p>
            <a:pPr lvl="1"/>
            <a:r>
              <a:rPr lang="es-ES"/>
              <a:t>Contador del programa</a:t>
            </a:r>
          </a:p>
          <a:p>
            <a:pPr lvl="1"/>
            <a:r>
              <a:rPr lang="es-ES"/>
              <a:t>Registros del CPU</a:t>
            </a:r>
          </a:p>
          <a:p>
            <a:pPr lvl="1"/>
            <a:r>
              <a:rPr lang="es-ES"/>
              <a:t>Información de planificación del CPU</a:t>
            </a:r>
          </a:p>
          <a:p>
            <a:pPr lvl="1"/>
            <a:r>
              <a:rPr lang="es-ES"/>
              <a:t>Información del manejo de la memoria</a:t>
            </a:r>
          </a:p>
          <a:p>
            <a:pPr lvl="1"/>
            <a:r>
              <a:rPr lang="es-ES"/>
              <a:t>Información contable</a:t>
            </a:r>
          </a:p>
          <a:p>
            <a:pPr lvl="1"/>
            <a:r>
              <a:rPr lang="es-ES"/>
              <a:t>Información del estatus de E/S</a:t>
            </a:r>
          </a:p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8E17-DB4E-4D6A-BE82-B9250A77A5F0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PCB (Process Control Block)</a:t>
            </a:r>
          </a:p>
        </p:txBody>
      </p:sp>
      <p:sp>
        <p:nvSpPr>
          <p:cNvPr id="19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20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5438-B997-489C-83DD-AC9FA3B1B24C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2987675" y="1727200"/>
            <a:ext cx="2914650" cy="4876800"/>
            <a:chOff x="3063875" y="1358900"/>
            <a:chExt cx="2914650" cy="4876800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200399" y="1371600"/>
              <a:ext cx="2697163" cy="4610100"/>
            </a:xfrm>
            <a:prstGeom prst="rect">
              <a:avLst/>
            </a:prstGeom>
            <a:gradFill rotWithShape="1">
              <a:gsLst>
                <a:gs pos="0">
                  <a:srgbClr val="99FF99"/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 flipH="1">
              <a:off x="3087688" y="2287588"/>
              <a:ext cx="278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 flipH="1">
              <a:off x="3101975" y="2763838"/>
              <a:ext cx="276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3087688" y="3241675"/>
              <a:ext cx="278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 flipH="1">
              <a:off x="3101975" y="4314825"/>
              <a:ext cx="276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>
              <a:off x="3087688" y="4778375"/>
              <a:ext cx="278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H="1">
              <a:off x="3087688" y="5281613"/>
              <a:ext cx="279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4505325" y="1358900"/>
              <a:ext cx="0" cy="94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3222625" y="1657350"/>
              <a:ext cx="12382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Apuntador</a:t>
              </a: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4270375" y="1536700"/>
              <a:ext cx="1689100" cy="587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Estado del proceso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397250" y="2346325"/>
              <a:ext cx="21907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Número de proceso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3063875" y="2822575"/>
              <a:ext cx="29146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Contador del programa PC</a:t>
              </a: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3957638" y="3592513"/>
              <a:ext cx="11493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Registros</a:t>
              </a:r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3530600" y="4400550"/>
              <a:ext cx="21907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Límites de memoria</a:t>
              </a: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3132138" y="4862513"/>
              <a:ext cx="2774950" cy="339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Lista de archivos abiertos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4422775" y="5289550"/>
              <a:ext cx="247650" cy="946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.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.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/>
                <a:t>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Cambio de CPU entre un proceso y otro proceso</a:t>
            </a:r>
          </a:p>
        </p:txBody>
      </p:sp>
      <p:sp>
        <p:nvSpPr>
          <p:cNvPr id="3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3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Sistemas Operativos</a:t>
            </a:r>
          </a:p>
        </p:txBody>
      </p:sp>
      <p:sp>
        <p:nvSpPr>
          <p:cNvPr id="4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7C67-D7BD-42B2-849E-2B3529B27856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6578600" y="1889125"/>
            <a:ext cx="1588" cy="17208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6584950" y="4794250"/>
            <a:ext cx="1588" cy="1652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6519863" y="3609975"/>
            <a:ext cx="125412" cy="1190625"/>
          </a:xfrm>
          <a:prstGeom prst="downArrow">
            <a:avLst>
              <a:gd name="adj1" fmla="val 50000"/>
              <a:gd name="adj2" fmla="val 237343"/>
            </a:avLst>
          </a:prstGeom>
          <a:solidFill>
            <a:srgbClr val="00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774825" y="2370138"/>
            <a:ext cx="0" cy="368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491288" y="48006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484938" y="3589338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685925" y="6042025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1674813" y="235585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1700213" y="1844675"/>
            <a:ext cx="127000" cy="496888"/>
          </a:xfrm>
          <a:prstGeom prst="downArrow">
            <a:avLst>
              <a:gd name="adj1" fmla="val 50000"/>
              <a:gd name="adj2" fmla="val 97813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1722438" y="6049963"/>
            <a:ext cx="127000" cy="496887"/>
          </a:xfrm>
          <a:prstGeom prst="downArrow">
            <a:avLst>
              <a:gd name="adj1" fmla="val 50000"/>
              <a:gd name="adj2" fmla="val 97812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2" name="AutoShape 16"/>
          <p:cNvSpPr>
            <a:spLocks/>
          </p:cNvSpPr>
          <p:nvPr/>
        </p:nvSpPr>
        <p:spPr bwMode="auto">
          <a:xfrm>
            <a:off x="2106613" y="2384425"/>
            <a:ext cx="158750" cy="3643313"/>
          </a:xfrm>
          <a:prstGeom prst="rightBrace">
            <a:avLst>
              <a:gd name="adj1" fmla="val 19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3" name="AutoShape 17"/>
          <p:cNvSpPr>
            <a:spLocks/>
          </p:cNvSpPr>
          <p:nvPr/>
        </p:nvSpPr>
        <p:spPr bwMode="auto">
          <a:xfrm>
            <a:off x="7038975" y="4857750"/>
            <a:ext cx="242888" cy="1504950"/>
          </a:xfrm>
          <a:prstGeom prst="rightBrace">
            <a:avLst>
              <a:gd name="adj1" fmla="val 516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4" name="AutoShape 18"/>
          <p:cNvSpPr>
            <a:spLocks/>
          </p:cNvSpPr>
          <p:nvPr/>
        </p:nvSpPr>
        <p:spPr bwMode="auto">
          <a:xfrm>
            <a:off x="7059613" y="1928813"/>
            <a:ext cx="242887" cy="1663700"/>
          </a:xfrm>
          <a:prstGeom prst="rightBrace">
            <a:avLst>
              <a:gd name="adj1" fmla="val 57081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247900" y="4022725"/>
            <a:ext cx="9080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389813" y="2825750"/>
            <a:ext cx="9080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7321550" y="5264150"/>
            <a:ext cx="9080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262313" y="2454275"/>
            <a:ext cx="2424112" cy="4016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0001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Guarda el estado en el PCB</a:t>
            </a:r>
            <a:r>
              <a:rPr lang="es-ES" sz="14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3270250" y="3432175"/>
            <a:ext cx="2424113" cy="4016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0001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Recupera el estado del PCB</a:t>
            </a:r>
            <a:r>
              <a:rPr lang="es-ES" sz="14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3243263" y="4554538"/>
            <a:ext cx="2424112" cy="4016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0001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Guarda el estado en el PCB</a:t>
            </a:r>
            <a:r>
              <a:rPr lang="es-ES" sz="14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3251200" y="5532438"/>
            <a:ext cx="2424113" cy="4016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0001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>
                <a:solidFill>
                  <a:schemeClr val="bg1"/>
                </a:solidFill>
              </a:rPr>
              <a:t>Recupera el estado del PCB</a:t>
            </a:r>
            <a:r>
              <a:rPr lang="es-ES" sz="14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 flipV="1">
            <a:off x="2084388" y="2052638"/>
            <a:ext cx="117792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3275012" y="2052638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411663" y="2079625"/>
            <a:ext cx="142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4440238" y="3840163"/>
            <a:ext cx="0" cy="234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V="1">
            <a:off x="4440238" y="4060825"/>
            <a:ext cx="1441450" cy="28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894388" y="3644900"/>
            <a:ext cx="623887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 flipV="1">
            <a:off x="5922963" y="4365625"/>
            <a:ext cx="609600" cy="38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H="1" flipV="1">
            <a:off x="4454525" y="4365625"/>
            <a:ext cx="1468438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4454525" y="4379913"/>
            <a:ext cx="0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4411663" y="5945188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 flipH="1">
            <a:off x="3262313" y="6388100"/>
            <a:ext cx="1136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 flipV="1">
            <a:off x="2001838" y="6070600"/>
            <a:ext cx="1260475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392113" y="2374900"/>
            <a:ext cx="1247775" cy="66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 dirty="0">
                <a:solidFill>
                  <a:srgbClr val="7030A0"/>
                </a:solidFill>
              </a:rPr>
              <a:t>Interrupción o llamada al sistema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6713538" y="4606925"/>
            <a:ext cx="19970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400" dirty="0">
                <a:solidFill>
                  <a:srgbClr val="7030A0"/>
                </a:solidFill>
              </a:rPr>
              <a:t>Interrupción o llamada al sistema</a:t>
            </a: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1401763" y="1729523"/>
            <a:ext cx="5761037" cy="30321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52000"/>
                </a:schemeClr>
              </a:gs>
              <a:gs pos="100000">
                <a:schemeClr val="accent1"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>
                <a:solidFill>
                  <a:srgbClr val="99FF99"/>
                </a:solidFill>
              </a:rPr>
              <a:t>Proceso P</a:t>
            </a:r>
            <a:r>
              <a:rPr lang="es-ES" baseline="-25000" dirty="0">
                <a:solidFill>
                  <a:srgbClr val="99FF99"/>
                </a:solidFill>
              </a:rPr>
              <a:t>0</a:t>
            </a:r>
            <a:r>
              <a:rPr lang="es-ES" dirty="0"/>
              <a:t>	</a:t>
            </a:r>
            <a:r>
              <a:rPr lang="es-ES" dirty="0">
                <a:solidFill>
                  <a:schemeClr val="bg1"/>
                </a:solidFill>
              </a:rPr>
              <a:t>Sistema Operativo</a:t>
            </a:r>
            <a:r>
              <a:rPr lang="es-ES" dirty="0"/>
              <a:t>	</a:t>
            </a:r>
            <a:r>
              <a:rPr lang="es-ES" dirty="0">
                <a:solidFill>
                  <a:srgbClr val="00B0F0"/>
                </a:solidFill>
              </a:rPr>
              <a:t>Proceso P</a:t>
            </a:r>
            <a:r>
              <a:rPr lang="es-ES" baseline="-25000" dirty="0">
                <a:solidFill>
                  <a:srgbClr val="00B0F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09" grpId="0" animBg="1"/>
      <p:bldP spid="55310" grpId="0" animBg="1"/>
      <p:bldP spid="55311" grpId="0" animBg="1"/>
      <p:bldP spid="55312" grpId="0" animBg="1"/>
      <p:bldP spid="55313" grpId="0" animBg="1"/>
      <p:bldP spid="55314" grpId="0" animBg="1"/>
      <p:bldP spid="55315" grpId="0"/>
      <p:bldP spid="55316" grpId="0"/>
      <p:bldP spid="55317" grpId="0"/>
      <p:bldP spid="55318" grpId="0" animBg="1"/>
      <p:bldP spid="55319" grpId="0" animBg="1"/>
      <p:bldP spid="55320" grpId="0" animBg="1"/>
      <p:bldP spid="55321" grpId="0" animBg="1"/>
      <p:bldP spid="55322" grpId="0" animBg="1"/>
      <p:bldP spid="55323" grpId="0" animBg="1"/>
      <p:bldP spid="55324" grpId="0" animBg="1"/>
      <p:bldP spid="55325" grpId="0" animBg="1"/>
      <p:bldP spid="55326" grpId="0" animBg="1"/>
      <p:bldP spid="55327" grpId="0" animBg="1"/>
      <p:bldP spid="55328" grpId="0" animBg="1"/>
      <p:bldP spid="55329" grpId="0" animBg="1"/>
      <p:bldP spid="55330" grpId="0" animBg="1"/>
      <p:bldP spid="55331" grpId="0" animBg="1"/>
      <p:bldP spid="55332" grpId="0" animBg="1"/>
      <p:bldP spid="55333" grpId="0" animBg="1"/>
      <p:bldP spid="55334" grpId="0"/>
      <p:bldP spid="553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Colas de procesos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Cola de procesos – conjunto de todos los procesos en el sistema.</a:t>
            </a:r>
          </a:p>
          <a:p>
            <a:r>
              <a:rPr lang="es-ES"/>
              <a:t>Cola de listos – conjunto de todos los procesos que residen en memoria principal</a:t>
            </a:r>
          </a:p>
          <a:p>
            <a:r>
              <a:rPr lang="es-ES"/>
              <a:t>Colas de dispositivos – Conjunto de procesos que esperan un dispositivo de E/S</a:t>
            </a:r>
          </a:p>
          <a:p>
            <a:r>
              <a:rPr lang="es-ES"/>
              <a:t>Los procesos migran entre las diferentes colas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Procesos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7A2A-D369-41B2-A6A2-2E4566E02465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3956</TotalTime>
  <Words>1694</Words>
  <Application>Microsoft Office PowerPoint</Application>
  <PresentationFormat>Presentación en pantalla (4:3)</PresentationFormat>
  <Paragraphs>492</Paragraphs>
  <Slides>32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Courier New</vt:lpstr>
      <vt:lpstr>Helvetica</vt:lpstr>
      <vt:lpstr>Times New Roman</vt:lpstr>
      <vt:lpstr>ITESO 2019b</vt:lpstr>
      <vt:lpstr>Procesos</vt:lpstr>
      <vt:lpstr>Procesos</vt:lpstr>
      <vt:lpstr>Concepto de proceso</vt:lpstr>
      <vt:lpstr>Concepto de proceso</vt:lpstr>
      <vt:lpstr>Diagrama de estados de un proceso</vt:lpstr>
      <vt:lpstr>Process Control Block (PCB)</vt:lpstr>
      <vt:lpstr>PCB (Process Control Block)</vt:lpstr>
      <vt:lpstr>Cambio de CPU entre un proceso y otro proceso</vt:lpstr>
      <vt:lpstr>Colas de procesos</vt:lpstr>
      <vt:lpstr>Cola de listos y Varias colas de E/S</vt:lpstr>
      <vt:lpstr>Representación de la planificación de procesos</vt:lpstr>
      <vt:lpstr>Planificadores</vt:lpstr>
      <vt:lpstr>Adición de Planificación a Mediano Plazo</vt:lpstr>
      <vt:lpstr>Planificadores</vt:lpstr>
      <vt:lpstr>Planificadores</vt:lpstr>
      <vt:lpstr>Cambio de contextos</vt:lpstr>
      <vt:lpstr>Ejemplo</vt:lpstr>
      <vt:lpstr>Creación de procesos</vt:lpstr>
      <vt:lpstr>Ejemplo del fork() (1)</vt:lpstr>
      <vt:lpstr>Ejemplo del fork() (2)</vt:lpstr>
      <vt:lpstr>Creación de procesos</vt:lpstr>
      <vt:lpstr>Creación de procesos</vt:lpstr>
      <vt:lpstr>Creación de procesos</vt:lpstr>
      <vt:lpstr>Ejemplo del fork()</vt:lpstr>
      <vt:lpstr>Creación de procesos</vt:lpstr>
      <vt:lpstr>Un árbol de procesos en un sistema UNIX típico</vt:lpstr>
      <vt:lpstr>Terminación de procesos</vt:lpstr>
      <vt:lpstr>Terminación de procesos</vt:lpstr>
      <vt:lpstr>Procesos Cooperantes</vt:lpstr>
      <vt:lpstr>Procesos Cooperantes</vt:lpstr>
      <vt:lpstr>El problema del productor-consumidor</vt:lpstr>
      <vt:lpstr>Comunicación entre procesos (IPC)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José Luis Elvira</cp:lastModifiedBy>
  <cp:revision>95</cp:revision>
  <cp:lastPrinted>1999-07-20T18:43:34Z</cp:lastPrinted>
  <dcterms:created xsi:type="dcterms:W3CDTF">1999-07-07T12:46:17Z</dcterms:created>
  <dcterms:modified xsi:type="dcterms:W3CDTF">2018-12-19T17:28:59Z</dcterms:modified>
</cp:coreProperties>
</file>