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10"/>
  </p:notesMasterIdLst>
  <p:handoutMasterIdLst>
    <p:handoutMasterId r:id="rId11"/>
  </p:handoutMasterIdLst>
  <p:sldIdLst>
    <p:sldId id="286" r:id="rId3"/>
    <p:sldId id="309" r:id="rId4"/>
    <p:sldId id="374" r:id="rId5"/>
    <p:sldId id="375" r:id="rId6"/>
    <p:sldId id="376" r:id="rId7"/>
    <p:sldId id="377" r:id="rId8"/>
    <p:sldId id="35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006600"/>
    <a:srgbClr val="000099"/>
    <a:srgbClr val="CCFF66"/>
    <a:srgbClr val="660066"/>
    <a:srgbClr val="339933"/>
    <a:srgbClr val="0033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1930" autoAdjust="0"/>
  </p:normalViewPr>
  <p:slideViewPr>
    <p:cSldViewPr>
      <p:cViewPr>
        <p:scale>
          <a:sx n="73" d="100"/>
          <a:sy n="73" d="100"/>
        </p:scale>
        <p:origin x="-2970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2015/3/28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2015/3/28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2015/3/28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2015/3/28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2015/3/28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2015/3/28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2015/3/28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 smtClean="0">
                <a:latin typeface="仿宋_GB2312" pitchFamily="49" charset="-122"/>
              </a:rPr>
              <a:t>东南大学计算机学院 方效林</a:t>
            </a:r>
            <a:endParaRPr lang="en-US" altLang="zh-CN" sz="3600" smtClean="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 smtClean="0">
                <a:latin typeface="+mj-ea"/>
              </a:rPr>
              <a:t>动态规划</a:t>
            </a:r>
            <a:endParaRPr lang="en-US" altLang="zh-CN" sz="5400" dirty="0" smtClean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动态规划原理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矩阵连乘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钢条切割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最长公共子序列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最优二叉搜索树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流水作业调度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凸多边形的三角剖分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en-US" altLang="zh-CN" dirty="0">
                <a:latin typeface="Arial" charset="0"/>
                <a:ea typeface="黑体" pitchFamily="2" charset="-122"/>
              </a:rPr>
              <a:t>0/1</a:t>
            </a:r>
            <a:r>
              <a:rPr lang="zh-CN" altLang="en-US" dirty="0">
                <a:latin typeface="Arial" charset="0"/>
                <a:ea typeface="黑体" pitchFamily="2" charset="-122"/>
              </a:rPr>
              <a:t>背包问题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0DED34-3603-4E4C-BF74-D914CE0D4A1F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凸多边形</a:t>
            </a:r>
            <a:r>
              <a:rPr lang="zh-CN" altLang="en-US" dirty="0"/>
              <a:t>的</a:t>
            </a:r>
            <a:r>
              <a:rPr lang="zh-CN" altLang="en-US" dirty="0" smtClean="0"/>
              <a:t>三角剖分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多边形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lt"/>
              </a:rPr>
              <a:t>顶点集合</a:t>
            </a:r>
            <a:r>
              <a:rPr lang="en-US" altLang="zh-CN" dirty="0" smtClean="0">
                <a:latin typeface="+mn-lt"/>
              </a:rPr>
              <a:t>P=(</a:t>
            </a:r>
            <a:r>
              <a:rPr lang="en-US" altLang="zh-CN" i="1" dirty="0">
                <a:latin typeface="+mn-lt"/>
              </a:rPr>
              <a:t>v</a:t>
            </a:r>
            <a:r>
              <a:rPr lang="en-US" altLang="zh-CN" i="1" baseline="-30000" dirty="0">
                <a:latin typeface="+mn-lt"/>
              </a:rPr>
              <a:t>0</a:t>
            </a:r>
            <a:r>
              <a:rPr lang="en-US" altLang="zh-CN" i="1" dirty="0">
                <a:latin typeface="+mn-lt"/>
              </a:rPr>
              <a:t>,v</a:t>
            </a:r>
            <a:r>
              <a:rPr lang="en-US" altLang="zh-CN" i="1" baseline="-30000" dirty="0">
                <a:latin typeface="+mn-lt"/>
              </a:rPr>
              <a:t>1</a:t>
            </a:r>
            <a:r>
              <a:rPr lang="en-US" altLang="zh-CN" i="1" dirty="0">
                <a:latin typeface="+mn-lt"/>
              </a:rPr>
              <a:t>,...</a:t>
            </a:r>
            <a:r>
              <a:rPr lang="en-US" altLang="zh-CN" i="1" dirty="0" err="1">
                <a:latin typeface="+mn-lt"/>
              </a:rPr>
              <a:t>v</a:t>
            </a:r>
            <a:r>
              <a:rPr lang="en-US" altLang="zh-CN" i="1" baseline="-30000" dirty="0" err="1">
                <a:latin typeface="+mn-lt"/>
              </a:rPr>
              <a:t>n</a:t>
            </a:r>
            <a:r>
              <a:rPr lang="en-US" altLang="zh-CN" dirty="0" smtClean="0">
                <a:latin typeface="+mn-lt"/>
              </a:rPr>
              <a:t>)</a:t>
            </a:r>
            <a:r>
              <a:rPr lang="zh-CN" altLang="en-US" dirty="0">
                <a:latin typeface="+mn-lt"/>
              </a:rPr>
              <a:t>及</a:t>
            </a:r>
            <a:r>
              <a:rPr lang="zh-CN" altLang="en-US" dirty="0" smtClean="0">
                <a:latin typeface="+mn-lt"/>
              </a:rPr>
              <a:t>顶点序列 </a:t>
            </a:r>
            <a:r>
              <a:rPr lang="en-US" altLang="zh-CN" i="1" dirty="0" smtClean="0">
                <a:latin typeface="+mn-lt"/>
              </a:rPr>
              <a:t>v</a:t>
            </a:r>
            <a:r>
              <a:rPr lang="en-US" altLang="zh-CN" i="1" baseline="-30000" dirty="0" smtClean="0">
                <a:latin typeface="+mn-lt"/>
              </a:rPr>
              <a:t>0</a:t>
            </a:r>
            <a:r>
              <a:rPr lang="en-US" altLang="zh-CN" i="1" dirty="0" smtClean="0">
                <a:latin typeface="+mn-lt"/>
              </a:rPr>
              <a:t>v</a:t>
            </a:r>
            <a:r>
              <a:rPr lang="en-US" altLang="zh-CN" i="1" baseline="-30000" dirty="0" smtClean="0">
                <a:latin typeface="+mn-lt"/>
              </a:rPr>
              <a:t>1</a:t>
            </a:r>
            <a:r>
              <a:rPr lang="en-US" altLang="zh-CN" dirty="0" smtClean="0">
                <a:latin typeface="+mn-lt"/>
              </a:rPr>
              <a:t>, ... , </a:t>
            </a:r>
            <a:r>
              <a:rPr lang="en-US" altLang="zh-CN" i="1" dirty="0" smtClean="0">
                <a:latin typeface="+mn-lt"/>
              </a:rPr>
              <a:t>v</a:t>
            </a:r>
            <a:r>
              <a:rPr lang="en-US" altLang="zh-CN" i="1" baseline="-30000" dirty="0" smtClean="0">
                <a:latin typeface="+mn-lt"/>
              </a:rPr>
              <a:t>n-1</a:t>
            </a:r>
            <a:r>
              <a:rPr lang="en-US" altLang="zh-CN" i="1" dirty="0" smtClean="0">
                <a:latin typeface="+mn-lt"/>
              </a:rPr>
              <a:t>v</a:t>
            </a:r>
            <a:r>
              <a:rPr lang="en-US" altLang="zh-CN" i="1" baseline="-30000" dirty="0" smtClean="0">
                <a:latin typeface="+mn-lt"/>
              </a:rPr>
              <a:t>n</a:t>
            </a:r>
          </a:p>
          <a:p>
            <a:r>
              <a:rPr lang="zh-CN" altLang="en-US" dirty="0" smtClean="0"/>
              <a:t>凸多边形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任意两点连线都在</a:t>
            </a:r>
            <a:r>
              <a:rPr lang="zh-CN" altLang="en-US" dirty="0"/>
              <a:t>多边形内部或边上</a:t>
            </a:r>
            <a:endParaRPr lang="en-US" altLang="zh-CN" dirty="0"/>
          </a:p>
          <a:p>
            <a:r>
              <a:rPr lang="zh-CN" altLang="en-US" dirty="0" smtClean="0"/>
              <a:t>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相邻顶点的连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r>
              <a:rPr lang="zh-CN" altLang="en-US" dirty="0" smtClean="0"/>
              <a:t>三角形的权值</a:t>
            </a:r>
            <a:endParaRPr lang="en-US" altLang="zh-CN" dirty="0"/>
          </a:p>
          <a:p>
            <a:pPr lvl="1"/>
            <a:r>
              <a:rPr lang="zh-CN" altLang="en-US" dirty="0" smtClean="0">
                <a:latin typeface="+mn-lt"/>
              </a:rPr>
              <a:t>三边长度和</a:t>
            </a:r>
            <a:r>
              <a:rPr lang="en-US" altLang="zh-CN" dirty="0" smtClean="0">
                <a:latin typeface="+mn-lt"/>
              </a:rPr>
              <a:t>w(</a:t>
            </a:r>
            <a:r>
              <a:rPr lang="en-US" altLang="zh-CN" sz="2400" i="1" dirty="0" smtClean="0">
                <a:latin typeface="+mn-lt"/>
              </a:rPr>
              <a:t>v</a:t>
            </a:r>
            <a:r>
              <a:rPr lang="en-US" altLang="zh-CN" sz="2400" i="1" baseline="-30000" dirty="0" smtClean="0">
                <a:latin typeface="+mn-lt"/>
              </a:rPr>
              <a:t>i </a:t>
            </a:r>
            <a:r>
              <a:rPr lang="en-US" altLang="zh-CN" sz="2400" i="1" dirty="0" smtClean="0">
                <a:latin typeface="+mn-lt"/>
              </a:rPr>
              <a:t>, </a:t>
            </a:r>
            <a:r>
              <a:rPr lang="en-US" altLang="zh-CN" sz="2400" i="1" dirty="0" err="1" smtClean="0">
                <a:latin typeface="+mn-lt"/>
              </a:rPr>
              <a:t>v</a:t>
            </a:r>
            <a:r>
              <a:rPr lang="en-US" altLang="zh-CN" sz="2400" i="1" baseline="-30000" dirty="0" err="1" smtClean="0">
                <a:latin typeface="+mn-lt"/>
              </a:rPr>
              <a:t>j</a:t>
            </a:r>
            <a:r>
              <a:rPr lang="en-US" altLang="zh-CN" sz="2400" i="1" baseline="-30000" dirty="0" smtClean="0">
                <a:latin typeface="+mn-lt"/>
              </a:rPr>
              <a:t> </a:t>
            </a:r>
            <a:r>
              <a:rPr lang="en-US" altLang="zh-CN" sz="2400" i="1" dirty="0" smtClean="0">
                <a:latin typeface="+mn-lt"/>
              </a:rPr>
              <a:t>, </a:t>
            </a:r>
            <a:r>
              <a:rPr lang="en-US" altLang="zh-CN" sz="2400" i="1" dirty="0" err="1" smtClean="0">
                <a:latin typeface="+mn-lt"/>
              </a:rPr>
              <a:t>v</a:t>
            </a:r>
            <a:r>
              <a:rPr lang="en-US" altLang="zh-CN" sz="2400" i="1" baseline="-30000" dirty="0" err="1" smtClean="0">
                <a:latin typeface="+mn-lt"/>
              </a:rPr>
              <a:t>k</a:t>
            </a:r>
            <a:r>
              <a:rPr lang="en-US" altLang="zh-CN" dirty="0" smtClean="0">
                <a:latin typeface="+mn-lt"/>
              </a:rPr>
              <a:t>) = |</a:t>
            </a:r>
            <a:r>
              <a:rPr lang="en-US" altLang="zh-CN" sz="2400" i="1" dirty="0" err="1" smtClean="0">
                <a:latin typeface="+mn-lt"/>
              </a:rPr>
              <a:t>v</a:t>
            </a:r>
            <a:r>
              <a:rPr lang="en-US" altLang="zh-CN" sz="2400" i="1" baseline="-30000" dirty="0" err="1" smtClean="0">
                <a:latin typeface="+mn-lt"/>
              </a:rPr>
              <a:t>i</a:t>
            </a:r>
            <a:r>
              <a:rPr lang="en-US" altLang="zh-CN" sz="2400" i="1" dirty="0" err="1" smtClean="0">
                <a:latin typeface="+mn-lt"/>
              </a:rPr>
              <a:t>v</a:t>
            </a:r>
            <a:r>
              <a:rPr lang="en-US" altLang="zh-CN" sz="2400" i="1" baseline="-30000" dirty="0" err="1" smtClean="0">
                <a:latin typeface="+mn-lt"/>
              </a:rPr>
              <a:t>j</a:t>
            </a:r>
            <a:r>
              <a:rPr lang="en-US" altLang="zh-CN" sz="2000" dirty="0" smtClean="0"/>
              <a:t>| </a:t>
            </a:r>
            <a:r>
              <a:rPr lang="en-US" altLang="zh-CN" sz="2400" i="1" dirty="0" smtClean="0">
                <a:latin typeface="+mn-lt"/>
              </a:rPr>
              <a:t>+ </a:t>
            </a:r>
            <a:r>
              <a:rPr lang="en-US" altLang="zh-CN" sz="2000" dirty="0" smtClean="0"/>
              <a:t>|</a:t>
            </a:r>
            <a:r>
              <a:rPr lang="en-US" altLang="zh-CN" sz="2400" i="1" dirty="0" err="1" smtClean="0">
                <a:latin typeface="+mn-lt"/>
              </a:rPr>
              <a:t>v</a:t>
            </a:r>
            <a:r>
              <a:rPr lang="en-US" altLang="zh-CN" sz="2400" i="1" baseline="-30000" dirty="0" err="1" smtClean="0">
                <a:latin typeface="+mn-lt"/>
              </a:rPr>
              <a:t>j</a:t>
            </a:r>
            <a:r>
              <a:rPr lang="en-US" altLang="zh-CN" sz="2400" i="1" dirty="0" err="1" smtClean="0">
                <a:latin typeface="+mn-lt"/>
              </a:rPr>
              <a:t>v</a:t>
            </a:r>
            <a:r>
              <a:rPr lang="en-US" altLang="zh-CN" sz="2400" i="1" baseline="-30000" dirty="0" err="1" smtClean="0">
                <a:latin typeface="+mn-lt"/>
              </a:rPr>
              <a:t>k</a:t>
            </a:r>
            <a:r>
              <a:rPr lang="en-US" altLang="zh-CN" sz="2000" dirty="0" smtClean="0"/>
              <a:t>| </a:t>
            </a:r>
            <a:r>
              <a:rPr lang="en-US" altLang="zh-CN" sz="2400" i="1" dirty="0" smtClean="0">
                <a:latin typeface="+mn-lt"/>
              </a:rPr>
              <a:t>+ </a:t>
            </a:r>
            <a:r>
              <a:rPr lang="en-US" altLang="zh-CN" sz="2000" dirty="0" smtClean="0"/>
              <a:t>|</a:t>
            </a:r>
            <a:r>
              <a:rPr lang="en-US" altLang="zh-CN" sz="2400" i="1" dirty="0" err="1" smtClean="0">
                <a:latin typeface="+mn-lt"/>
              </a:rPr>
              <a:t>v</a:t>
            </a:r>
            <a:r>
              <a:rPr lang="en-US" altLang="zh-CN" sz="2400" i="1" baseline="-30000" dirty="0" err="1" smtClean="0">
                <a:latin typeface="+mn-lt"/>
              </a:rPr>
              <a:t>k</a:t>
            </a:r>
            <a:r>
              <a:rPr lang="en-US" altLang="zh-CN" sz="2400" i="1" dirty="0" err="1" smtClean="0">
                <a:latin typeface="+mn-lt"/>
              </a:rPr>
              <a:t>v</a:t>
            </a:r>
            <a:r>
              <a:rPr lang="en-US" altLang="zh-CN" sz="2400" i="1" baseline="-30000" dirty="0" err="1" smtClean="0">
                <a:latin typeface="+mn-lt"/>
              </a:rPr>
              <a:t>i</a:t>
            </a:r>
            <a:r>
              <a:rPr lang="en-US" altLang="zh-CN" sz="2400" dirty="0" smtClean="0"/>
              <a:t>|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zh-CN" altLang="en-US" dirty="0" smtClean="0">
                <a:latin typeface="+mn-lt"/>
              </a:rPr>
              <a:t>也可为其他权值</a:t>
            </a:r>
            <a:endParaRPr lang="en-US" altLang="zh-CN" dirty="0">
              <a:latin typeface="+mn-lt"/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642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凸多边形</a:t>
            </a:r>
            <a:r>
              <a:rPr lang="zh-CN" altLang="en-US" dirty="0"/>
              <a:t>的</a:t>
            </a:r>
            <a:r>
              <a:rPr lang="zh-CN" altLang="en-US" dirty="0" smtClean="0"/>
              <a:t>三角剖分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凸多边形三角剖分问题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将凸多边形剖分成三角形，使各三角形权值和最小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176480" y="2571099"/>
            <a:ext cx="5220071" cy="2781683"/>
            <a:chOff x="730" y="1529"/>
            <a:chExt cx="4705" cy="2386"/>
          </a:xfrm>
        </p:grpSpPr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1970" y="1979"/>
              <a:ext cx="172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694" y="1979"/>
              <a:ext cx="998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4692" y="2342"/>
              <a:ext cx="45" cy="77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V="1">
              <a:off x="3830" y="3113"/>
              <a:ext cx="907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H="1">
              <a:off x="1109" y="1979"/>
              <a:ext cx="861" cy="68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09" y="2659"/>
              <a:ext cx="771" cy="77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1880" y="3430"/>
              <a:ext cx="1950" cy="4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1725" y="1529"/>
              <a:ext cx="4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latin typeface="+mn-lt"/>
                  <a:ea typeface="宋体" charset="-122"/>
                </a:rPr>
                <a:t>V</a:t>
              </a:r>
              <a:r>
                <a:rPr lang="en-US" altLang="zh-CN" sz="2800" b="1" i="1" baseline="-25000" dirty="0">
                  <a:latin typeface="+mn-lt"/>
                  <a:ea typeface="宋体" charset="-122"/>
                </a:rPr>
                <a:t>0</a:t>
              </a: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730" y="2435"/>
              <a:ext cx="4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latin typeface="+mn-lt"/>
                  <a:ea typeface="宋体" charset="-122"/>
                </a:rPr>
                <a:t>V</a:t>
              </a:r>
              <a:r>
                <a:rPr lang="en-US" altLang="zh-CN" sz="2800" b="1" i="1" baseline="-25000" dirty="0">
                  <a:latin typeface="+mn-lt"/>
                  <a:ea typeface="宋体" charset="-122"/>
                </a:rPr>
                <a:t>1</a:t>
              </a: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1675" y="3421"/>
              <a:ext cx="4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+mn-lt"/>
                  <a:ea typeface="宋体" charset="-122"/>
                </a:rPr>
                <a:t>V</a:t>
              </a:r>
              <a:r>
                <a:rPr lang="en-US" altLang="zh-CN" sz="2800" b="1" i="1" baseline="-25000">
                  <a:latin typeface="+mn-lt"/>
                  <a:ea typeface="宋体" charset="-122"/>
                </a:rPr>
                <a:t>2</a:t>
              </a:r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3694" y="3466"/>
              <a:ext cx="4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+mn-lt"/>
                  <a:ea typeface="宋体" charset="-122"/>
                </a:rPr>
                <a:t>V</a:t>
              </a:r>
              <a:r>
                <a:rPr lang="en-US" altLang="zh-CN" sz="2800" b="1" i="1" baseline="-25000">
                  <a:latin typeface="+mn-lt"/>
                  <a:ea typeface="宋体" charset="-122"/>
                </a:rPr>
                <a:t>k</a:t>
              </a: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4714" y="2977"/>
              <a:ext cx="72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+mn-lt"/>
                  <a:ea typeface="宋体" charset="-122"/>
                </a:rPr>
                <a:t>V</a:t>
              </a:r>
              <a:r>
                <a:rPr lang="en-US" altLang="zh-CN" sz="2800" b="1" i="1" baseline="-25000">
                  <a:latin typeface="+mn-lt"/>
                  <a:ea typeface="宋体" charset="-122"/>
                </a:rPr>
                <a:t>k+1</a:t>
              </a: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4757" y="2117"/>
              <a:ext cx="4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>
                  <a:latin typeface="+mn-lt"/>
                  <a:ea typeface="宋体" charset="-122"/>
                </a:rPr>
                <a:t>…</a:t>
              </a:r>
              <a:endParaRPr lang="en-US" altLang="zh-CN" sz="2800" b="1" i="1" baseline="-25000" dirty="0">
                <a:latin typeface="+mn-lt"/>
                <a:ea typeface="宋体" charset="-122"/>
              </a:endParaRP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3649" y="1575"/>
              <a:ext cx="502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 err="1">
                  <a:latin typeface="+mn-lt"/>
                  <a:ea typeface="宋体" charset="-122"/>
                </a:rPr>
                <a:t>V</a:t>
              </a:r>
              <a:r>
                <a:rPr lang="en-US" altLang="zh-CN" sz="2800" b="1" i="1" baseline="-25000" dirty="0" err="1">
                  <a:latin typeface="+mn-lt"/>
                  <a:ea typeface="宋体" charset="-122"/>
                </a:rPr>
                <a:t>n</a:t>
              </a:r>
              <a:endParaRPr lang="en-US" altLang="zh-CN" sz="2800" b="1" i="1" baseline="-25000" dirty="0">
                <a:latin typeface="+mn-lt"/>
                <a:ea typeface="宋体" charset="-122"/>
              </a:endParaRPr>
            </a:p>
          </p:txBody>
        </p:sp>
        <p:sp>
          <p:nvSpPr>
            <p:cNvPr id="21" name="Oval 30"/>
            <p:cNvSpPr>
              <a:spLocks noChangeArrowheads="1"/>
            </p:cNvSpPr>
            <p:nvPr/>
          </p:nvSpPr>
          <p:spPr bwMode="auto">
            <a:xfrm>
              <a:off x="1109" y="2614"/>
              <a:ext cx="90" cy="91"/>
            </a:xfrm>
            <a:prstGeom prst="ellipse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925" y="1933"/>
              <a:ext cx="90" cy="91"/>
            </a:xfrm>
            <a:prstGeom prst="ellipse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3" name="Oval 32"/>
            <p:cNvSpPr>
              <a:spLocks noChangeArrowheads="1"/>
            </p:cNvSpPr>
            <p:nvPr/>
          </p:nvSpPr>
          <p:spPr bwMode="auto">
            <a:xfrm>
              <a:off x="1835" y="3385"/>
              <a:ext cx="90" cy="91"/>
            </a:xfrm>
            <a:prstGeom prst="ellipse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4" name="Oval 33"/>
            <p:cNvSpPr>
              <a:spLocks noChangeArrowheads="1"/>
            </p:cNvSpPr>
            <p:nvPr/>
          </p:nvSpPr>
          <p:spPr bwMode="auto">
            <a:xfrm>
              <a:off x="3786" y="3430"/>
              <a:ext cx="90" cy="91"/>
            </a:xfrm>
            <a:prstGeom prst="ellipse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5" name="Oval 34"/>
            <p:cNvSpPr>
              <a:spLocks noChangeArrowheads="1"/>
            </p:cNvSpPr>
            <p:nvPr/>
          </p:nvSpPr>
          <p:spPr bwMode="auto">
            <a:xfrm>
              <a:off x="4693" y="3067"/>
              <a:ext cx="90" cy="91"/>
            </a:xfrm>
            <a:prstGeom prst="ellipse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6" name="Oval 35"/>
            <p:cNvSpPr>
              <a:spLocks noChangeArrowheads="1"/>
            </p:cNvSpPr>
            <p:nvPr/>
          </p:nvSpPr>
          <p:spPr bwMode="auto">
            <a:xfrm>
              <a:off x="4647" y="2296"/>
              <a:ext cx="90" cy="91"/>
            </a:xfrm>
            <a:prstGeom prst="ellipse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7" name="Oval 36"/>
            <p:cNvSpPr>
              <a:spLocks noChangeArrowheads="1"/>
            </p:cNvSpPr>
            <p:nvPr/>
          </p:nvSpPr>
          <p:spPr bwMode="auto">
            <a:xfrm>
              <a:off x="3649" y="1933"/>
              <a:ext cx="90" cy="91"/>
            </a:xfrm>
            <a:prstGeom prst="ellipse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8" name="Line 40"/>
            <p:cNvSpPr>
              <a:spLocks noChangeShapeType="1"/>
            </p:cNvSpPr>
            <p:nvPr/>
          </p:nvSpPr>
          <p:spPr bwMode="auto">
            <a:xfrm>
              <a:off x="1970" y="2024"/>
              <a:ext cx="1814" cy="14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H="1" flipV="1">
              <a:off x="3694" y="2024"/>
              <a:ext cx="136" cy="14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295636" y="5323667"/>
            <a:ext cx="71324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权值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=T(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800" b="1" i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, ..., 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800" b="1" i="1" baseline="-25000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)∪T(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800" b="1" i="1" baseline="-25000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, ..., 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800" b="1" i="1" baseline="-25000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)∪{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800" b="1" i="1" baseline="-250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800" b="1" i="1" baseline="-250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800" b="1" i="1" baseline="-25000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800" b="1" i="1" baseline="-25000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}</a:t>
            </a:r>
            <a:endParaRPr lang="zh-CN" altLang="en-US" sz="2800" dirty="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60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凸多边形</a:t>
            </a:r>
            <a:r>
              <a:rPr lang="zh-CN" altLang="en-US" dirty="0"/>
              <a:t>的</a:t>
            </a:r>
            <a:r>
              <a:rPr lang="zh-CN" altLang="en-US" dirty="0" smtClean="0"/>
              <a:t>三角剖分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最优子结构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lt"/>
              </a:rPr>
              <a:t>不失一般性，假设凸多边形三角最优剖分包含三角形</a:t>
            </a:r>
            <a:r>
              <a:rPr lang="en-US" altLang="zh-CN" i="1" dirty="0" smtClean="0">
                <a:latin typeface="+mn-lt"/>
              </a:rPr>
              <a:t>v</a:t>
            </a:r>
            <a:r>
              <a:rPr lang="en-US" altLang="zh-CN" i="1" baseline="-25000" dirty="0" smtClean="0">
                <a:latin typeface="+mn-lt"/>
              </a:rPr>
              <a:t>0</a:t>
            </a:r>
            <a:r>
              <a:rPr lang="en-US" altLang="zh-CN" i="1" dirty="0" smtClean="0">
                <a:latin typeface="+mn-lt"/>
              </a:rPr>
              <a:t>v</a:t>
            </a:r>
            <a:r>
              <a:rPr lang="en-US" altLang="zh-CN" i="1" baseline="-25000" dirty="0" smtClean="0">
                <a:latin typeface="+mn-lt"/>
              </a:rPr>
              <a:t>k</a:t>
            </a:r>
            <a:r>
              <a:rPr lang="en-US" altLang="zh-CN" i="1" dirty="0" smtClean="0">
                <a:latin typeface="+mn-lt"/>
              </a:rPr>
              <a:t>v</a:t>
            </a:r>
            <a:r>
              <a:rPr lang="en-US" altLang="zh-CN" i="1" baseline="-25000" dirty="0" smtClean="0">
                <a:latin typeface="+mn-lt"/>
              </a:rPr>
              <a:t>n</a:t>
            </a:r>
            <a:r>
              <a:rPr lang="zh-CN" altLang="en-US" dirty="0" smtClean="0">
                <a:latin typeface="+mn-lt"/>
              </a:rPr>
              <a:t>，则其权值为</a:t>
            </a:r>
            <a:r>
              <a:rPr lang="en-US" altLang="zh-CN" dirty="0">
                <a:latin typeface="+mn-lt"/>
              </a:rPr>
              <a:t>T(</a:t>
            </a:r>
            <a:r>
              <a:rPr lang="en-US" altLang="zh-CN" i="1" dirty="0">
                <a:latin typeface="+mn-lt"/>
              </a:rPr>
              <a:t>v</a:t>
            </a:r>
            <a:r>
              <a:rPr lang="en-US" altLang="zh-CN" i="1" baseline="-25000" dirty="0">
                <a:latin typeface="+mn-lt"/>
              </a:rPr>
              <a:t>0</a:t>
            </a:r>
            <a:r>
              <a:rPr lang="en-US" altLang="zh-CN" i="1" dirty="0">
                <a:latin typeface="+mn-lt"/>
              </a:rPr>
              <a:t>, ..., </a:t>
            </a:r>
            <a:r>
              <a:rPr lang="en-US" altLang="zh-CN" i="1" dirty="0" err="1">
                <a:latin typeface="+mn-lt"/>
              </a:rPr>
              <a:t>v</a:t>
            </a:r>
            <a:r>
              <a:rPr lang="en-US" altLang="zh-CN" i="1" baseline="-25000" dirty="0" err="1">
                <a:latin typeface="+mn-lt"/>
              </a:rPr>
              <a:t>k</a:t>
            </a:r>
            <a:r>
              <a:rPr lang="en-US" altLang="zh-CN" dirty="0">
                <a:latin typeface="+mn-lt"/>
              </a:rPr>
              <a:t>)∪T(</a:t>
            </a:r>
            <a:r>
              <a:rPr lang="en-US" altLang="zh-CN" i="1" dirty="0" err="1">
                <a:latin typeface="+mn-lt"/>
              </a:rPr>
              <a:t>v</a:t>
            </a:r>
            <a:r>
              <a:rPr lang="en-US" altLang="zh-CN" i="1" baseline="-25000" dirty="0" err="1">
                <a:latin typeface="+mn-lt"/>
              </a:rPr>
              <a:t>k</a:t>
            </a:r>
            <a:r>
              <a:rPr lang="en-US" altLang="zh-CN" i="1" dirty="0">
                <a:latin typeface="+mn-lt"/>
              </a:rPr>
              <a:t>, ..., </a:t>
            </a:r>
            <a:r>
              <a:rPr lang="en-US" altLang="zh-CN" i="1" dirty="0" err="1">
                <a:latin typeface="+mn-lt"/>
              </a:rPr>
              <a:t>v</a:t>
            </a:r>
            <a:r>
              <a:rPr lang="en-US" altLang="zh-CN" i="1" baseline="-25000" dirty="0" err="1">
                <a:latin typeface="+mn-lt"/>
              </a:rPr>
              <a:t>n</a:t>
            </a:r>
            <a:r>
              <a:rPr lang="en-US" altLang="zh-CN" dirty="0" smtClean="0">
                <a:latin typeface="+mn-lt"/>
              </a:rPr>
              <a:t>) ∪</a:t>
            </a:r>
            <a:r>
              <a:rPr lang="en-US" altLang="zh-CN" dirty="0">
                <a:latin typeface="+mn-lt"/>
              </a:rPr>
              <a:t>{</a:t>
            </a:r>
            <a:r>
              <a:rPr lang="en-US" altLang="zh-CN" i="1" dirty="0">
                <a:latin typeface="+mn-lt"/>
              </a:rPr>
              <a:t>v</a:t>
            </a:r>
            <a:r>
              <a:rPr lang="en-US" altLang="zh-CN" i="1" baseline="-25000" dirty="0">
                <a:latin typeface="+mn-lt"/>
              </a:rPr>
              <a:t>0</a:t>
            </a:r>
            <a:r>
              <a:rPr lang="en-US" altLang="zh-CN" i="1" dirty="0">
                <a:latin typeface="+mn-lt"/>
              </a:rPr>
              <a:t>v</a:t>
            </a:r>
            <a:r>
              <a:rPr lang="en-US" altLang="zh-CN" i="1" baseline="-25000" dirty="0">
                <a:latin typeface="+mn-lt"/>
              </a:rPr>
              <a:t>k</a:t>
            </a:r>
            <a:r>
              <a:rPr lang="en-US" altLang="zh-CN" i="1" dirty="0">
                <a:latin typeface="+mn-lt"/>
              </a:rPr>
              <a:t>, </a:t>
            </a:r>
            <a:r>
              <a:rPr lang="en-US" altLang="zh-CN" i="1" dirty="0" err="1">
                <a:latin typeface="+mn-lt"/>
              </a:rPr>
              <a:t>v</a:t>
            </a:r>
            <a:r>
              <a:rPr lang="en-US" altLang="zh-CN" i="1" baseline="-25000" dirty="0" err="1">
                <a:latin typeface="+mn-lt"/>
              </a:rPr>
              <a:t>k</a:t>
            </a:r>
            <a:r>
              <a:rPr lang="en-US" altLang="zh-CN" i="1" dirty="0" err="1">
                <a:latin typeface="+mn-lt"/>
              </a:rPr>
              <a:t>v</a:t>
            </a:r>
            <a:r>
              <a:rPr lang="en-US" altLang="zh-CN" i="1" baseline="-25000" dirty="0" err="1">
                <a:latin typeface="+mn-lt"/>
              </a:rPr>
              <a:t>n</a:t>
            </a:r>
            <a:r>
              <a:rPr lang="en-US" altLang="zh-CN" dirty="0" smtClean="0">
                <a:latin typeface="+mn-lt"/>
              </a:rPr>
              <a:t>}</a:t>
            </a:r>
            <a:r>
              <a:rPr lang="zh-CN" altLang="en-US" dirty="0" smtClean="0">
                <a:latin typeface="+mn-lt"/>
              </a:rPr>
              <a:t>，则</a:t>
            </a:r>
            <a:r>
              <a:rPr lang="en-US" altLang="zh-CN" dirty="0">
                <a:latin typeface="+mn-lt"/>
              </a:rPr>
              <a:t>T(</a:t>
            </a:r>
            <a:r>
              <a:rPr lang="en-US" altLang="zh-CN" i="1" dirty="0">
                <a:latin typeface="+mn-lt"/>
              </a:rPr>
              <a:t>v</a:t>
            </a:r>
            <a:r>
              <a:rPr lang="en-US" altLang="zh-CN" i="1" baseline="-25000" dirty="0">
                <a:latin typeface="+mn-lt"/>
              </a:rPr>
              <a:t>0</a:t>
            </a:r>
            <a:r>
              <a:rPr lang="en-US" altLang="zh-CN" i="1" dirty="0">
                <a:latin typeface="+mn-lt"/>
              </a:rPr>
              <a:t>, ..., </a:t>
            </a:r>
            <a:r>
              <a:rPr lang="en-US" altLang="zh-CN" i="1" dirty="0" err="1" smtClean="0">
                <a:latin typeface="+mn-lt"/>
              </a:rPr>
              <a:t>v</a:t>
            </a:r>
            <a:r>
              <a:rPr lang="en-US" altLang="zh-CN" i="1" baseline="-25000" dirty="0" err="1" smtClean="0">
                <a:latin typeface="+mn-lt"/>
              </a:rPr>
              <a:t>k</a:t>
            </a:r>
            <a:r>
              <a:rPr lang="en-US" altLang="zh-CN" dirty="0" smtClean="0">
                <a:latin typeface="+mn-lt"/>
              </a:rPr>
              <a:t>)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altLang="zh-CN" dirty="0" smtClean="0">
                <a:latin typeface="+mn-lt"/>
              </a:rPr>
              <a:t>T(</a:t>
            </a:r>
            <a:r>
              <a:rPr lang="en-US" altLang="zh-CN" i="1" dirty="0" err="1" smtClean="0">
                <a:latin typeface="+mn-lt"/>
              </a:rPr>
              <a:t>v</a:t>
            </a:r>
            <a:r>
              <a:rPr lang="en-US" altLang="zh-CN" i="1" baseline="-25000" dirty="0" err="1" smtClean="0">
                <a:latin typeface="+mn-lt"/>
              </a:rPr>
              <a:t>k</a:t>
            </a:r>
            <a:r>
              <a:rPr lang="en-US" altLang="zh-CN" i="1" dirty="0">
                <a:latin typeface="+mn-lt"/>
              </a:rPr>
              <a:t>, ..., </a:t>
            </a:r>
            <a:r>
              <a:rPr lang="en-US" altLang="zh-CN" i="1" dirty="0" err="1">
                <a:latin typeface="+mn-lt"/>
              </a:rPr>
              <a:t>v</a:t>
            </a:r>
            <a:r>
              <a:rPr lang="en-US" altLang="zh-CN" i="1" baseline="-25000" dirty="0" err="1">
                <a:latin typeface="+mn-lt"/>
              </a:rPr>
              <a:t>n</a:t>
            </a:r>
            <a:r>
              <a:rPr lang="en-US" altLang="zh-CN" dirty="0" smtClean="0">
                <a:latin typeface="+mn-lt"/>
              </a:rPr>
              <a:t>)</a:t>
            </a:r>
            <a:r>
              <a:rPr lang="zh-CN" altLang="en-US" dirty="0" smtClean="0">
                <a:latin typeface="+mn-lt"/>
              </a:rPr>
              <a:t>分别是最优的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反证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3100018" y="3366198"/>
            <a:ext cx="5220071" cy="2781683"/>
            <a:chOff x="730" y="1529"/>
            <a:chExt cx="4705" cy="2386"/>
          </a:xfrm>
        </p:grpSpPr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1970" y="1979"/>
              <a:ext cx="172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694" y="1979"/>
              <a:ext cx="998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4692" y="2342"/>
              <a:ext cx="45" cy="77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V="1">
              <a:off x="3830" y="3113"/>
              <a:ext cx="907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H="1">
              <a:off x="1109" y="1979"/>
              <a:ext cx="861" cy="68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09" y="2659"/>
              <a:ext cx="771" cy="77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1880" y="3430"/>
              <a:ext cx="1950" cy="4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1725" y="1529"/>
              <a:ext cx="4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latin typeface="+mn-lt"/>
                  <a:ea typeface="宋体" charset="-122"/>
                </a:rPr>
                <a:t>V</a:t>
              </a:r>
              <a:r>
                <a:rPr lang="en-US" altLang="zh-CN" sz="2800" b="1" i="1" baseline="-25000" dirty="0">
                  <a:latin typeface="+mn-lt"/>
                  <a:ea typeface="宋体" charset="-122"/>
                </a:rPr>
                <a:t>0</a:t>
              </a: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730" y="2435"/>
              <a:ext cx="4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latin typeface="+mn-lt"/>
                  <a:ea typeface="宋体" charset="-122"/>
                </a:rPr>
                <a:t>V</a:t>
              </a:r>
              <a:r>
                <a:rPr lang="en-US" altLang="zh-CN" sz="2800" b="1" i="1" baseline="-25000" dirty="0">
                  <a:latin typeface="+mn-lt"/>
                  <a:ea typeface="宋体" charset="-122"/>
                </a:rPr>
                <a:t>1</a:t>
              </a: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1675" y="3421"/>
              <a:ext cx="4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+mn-lt"/>
                  <a:ea typeface="宋体" charset="-122"/>
                </a:rPr>
                <a:t>V</a:t>
              </a:r>
              <a:r>
                <a:rPr lang="en-US" altLang="zh-CN" sz="2800" b="1" i="1" baseline="-25000">
                  <a:latin typeface="+mn-lt"/>
                  <a:ea typeface="宋体" charset="-122"/>
                </a:rPr>
                <a:t>2</a:t>
              </a:r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3694" y="3466"/>
              <a:ext cx="4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+mn-lt"/>
                  <a:ea typeface="宋体" charset="-122"/>
                </a:rPr>
                <a:t>V</a:t>
              </a:r>
              <a:r>
                <a:rPr lang="en-US" altLang="zh-CN" sz="2800" b="1" i="1" baseline="-25000">
                  <a:latin typeface="+mn-lt"/>
                  <a:ea typeface="宋体" charset="-122"/>
                </a:rPr>
                <a:t>k</a:t>
              </a: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4714" y="2977"/>
              <a:ext cx="72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+mn-lt"/>
                  <a:ea typeface="宋体" charset="-122"/>
                </a:rPr>
                <a:t>V</a:t>
              </a:r>
              <a:r>
                <a:rPr lang="en-US" altLang="zh-CN" sz="2800" b="1" i="1" baseline="-25000">
                  <a:latin typeface="+mn-lt"/>
                  <a:ea typeface="宋体" charset="-122"/>
                </a:rPr>
                <a:t>k+1</a:t>
              </a: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4757" y="2117"/>
              <a:ext cx="4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>
                  <a:latin typeface="+mn-lt"/>
                  <a:ea typeface="宋体" charset="-122"/>
                </a:rPr>
                <a:t>…</a:t>
              </a:r>
              <a:endParaRPr lang="en-US" altLang="zh-CN" sz="2800" b="1" i="1" baseline="-25000" dirty="0">
                <a:latin typeface="+mn-lt"/>
                <a:ea typeface="宋体" charset="-122"/>
              </a:endParaRP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3649" y="1575"/>
              <a:ext cx="502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 err="1">
                  <a:latin typeface="+mn-lt"/>
                  <a:ea typeface="宋体" charset="-122"/>
                </a:rPr>
                <a:t>V</a:t>
              </a:r>
              <a:r>
                <a:rPr lang="en-US" altLang="zh-CN" sz="2800" b="1" i="1" baseline="-25000" dirty="0" err="1">
                  <a:latin typeface="+mn-lt"/>
                  <a:ea typeface="宋体" charset="-122"/>
                </a:rPr>
                <a:t>n</a:t>
              </a:r>
              <a:endParaRPr lang="en-US" altLang="zh-CN" sz="2800" b="1" i="1" baseline="-25000" dirty="0">
                <a:latin typeface="+mn-lt"/>
                <a:ea typeface="宋体" charset="-122"/>
              </a:endParaRPr>
            </a:p>
          </p:txBody>
        </p:sp>
        <p:sp>
          <p:nvSpPr>
            <p:cNvPr id="21" name="Oval 30"/>
            <p:cNvSpPr>
              <a:spLocks noChangeArrowheads="1"/>
            </p:cNvSpPr>
            <p:nvPr/>
          </p:nvSpPr>
          <p:spPr bwMode="auto">
            <a:xfrm>
              <a:off x="1109" y="2614"/>
              <a:ext cx="90" cy="91"/>
            </a:xfrm>
            <a:prstGeom prst="ellipse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925" y="1933"/>
              <a:ext cx="90" cy="91"/>
            </a:xfrm>
            <a:prstGeom prst="ellipse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3" name="Oval 32"/>
            <p:cNvSpPr>
              <a:spLocks noChangeArrowheads="1"/>
            </p:cNvSpPr>
            <p:nvPr/>
          </p:nvSpPr>
          <p:spPr bwMode="auto">
            <a:xfrm>
              <a:off x="1835" y="3385"/>
              <a:ext cx="90" cy="91"/>
            </a:xfrm>
            <a:prstGeom prst="ellipse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4" name="Oval 33"/>
            <p:cNvSpPr>
              <a:spLocks noChangeArrowheads="1"/>
            </p:cNvSpPr>
            <p:nvPr/>
          </p:nvSpPr>
          <p:spPr bwMode="auto">
            <a:xfrm>
              <a:off x="3786" y="3430"/>
              <a:ext cx="90" cy="91"/>
            </a:xfrm>
            <a:prstGeom prst="ellipse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5" name="Oval 34"/>
            <p:cNvSpPr>
              <a:spLocks noChangeArrowheads="1"/>
            </p:cNvSpPr>
            <p:nvPr/>
          </p:nvSpPr>
          <p:spPr bwMode="auto">
            <a:xfrm>
              <a:off x="4693" y="3067"/>
              <a:ext cx="90" cy="91"/>
            </a:xfrm>
            <a:prstGeom prst="ellipse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6" name="Oval 35"/>
            <p:cNvSpPr>
              <a:spLocks noChangeArrowheads="1"/>
            </p:cNvSpPr>
            <p:nvPr/>
          </p:nvSpPr>
          <p:spPr bwMode="auto">
            <a:xfrm>
              <a:off x="4647" y="2296"/>
              <a:ext cx="90" cy="91"/>
            </a:xfrm>
            <a:prstGeom prst="ellipse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7" name="Oval 36"/>
            <p:cNvSpPr>
              <a:spLocks noChangeArrowheads="1"/>
            </p:cNvSpPr>
            <p:nvPr/>
          </p:nvSpPr>
          <p:spPr bwMode="auto">
            <a:xfrm>
              <a:off x="3649" y="1933"/>
              <a:ext cx="90" cy="91"/>
            </a:xfrm>
            <a:prstGeom prst="ellipse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8" name="Line 40"/>
            <p:cNvSpPr>
              <a:spLocks noChangeShapeType="1"/>
            </p:cNvSpPr>
            <p:nvPr/>
          </p:nvSpPr>
          <p:spPr bwMode="auto">
            <a:xfrm>
              <a:off x="1970" y="2024"/>
              <a:ext cx="1814" cy="14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H="1" flipV="1">
              <a:off x="3694" y="2024"/>
              <a:ext cx="136" cy="14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96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凸多边形的三角剖分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+mn-lt"/>
              </a:rPr>
              <a:t>设 </a:t>
            </a:r>
            <a:r>
              <a:rPr lang="en-US" altLang="zh-CN" dirty="0" smtClean="0">
                <a:latin typeface="+mn-lt"/>
              </a:rPr>
              <a:t>t[</a:t>
            </a:r>
            <a:r>
              <a:rPr lang="en-US" altLang="zh-CN" i="1" dirty="0" err="1" smtClean="0">
                <a:latin typeface="+mn-lt"/>
              </a:rPr>
              <a:t>i,j</a:t>
            </a:r>
            <a:r>
              <a:rPr lang="en-US" altLang="zh-CN" dirty="0" smtClean="0">
                <a:latin typeface="+mn-lt"/>
              </a:rPr>
              <a:t>] = &lt;</a:t>
            </a:r>
            <a:r>
              <a:rPr lang="en-US" altLang="zh-CN" i="1" dirty="0" smtClean="0">
                <a:latin typeface="+mn-lt"/>
              </a:rPr>
              <a:t>v</a:t>
            </a:r>
            <a:r>
              <a:rPr lang="en-US" altLang="zh-CN" i="1" baseline="-30000" dirty="0" smtClean="0">
                <a:latin typeface="+mn-lt"/>
              </a:rPr>
              <a:t>i-1,</a:t>
            </a:r>
            <a:r>
              <a:rPr lang="en-US" altLang="zh-CN" i="1" dirty="0" smtClean="0">
                <a:latin typeface="+mn-lt"/>
              </a:rPr>
              <a:t>v</a:t>
            </a:r>
            <a:r>
              <a:rPr lang="en-US" altLang="zh-CN" i="1" baseline="-30000" dirty="0" smtClean="0">
                <a:latin typeface="+mn-lt"/>
              </a:rPr>
              <a:t>i,.....,</a:t>
            </a:r>
            <a:r>
              <a:rPr lang="en-US" altLang="zh-CN" i="1" dirty="0" err="1" smtClean="0">
                <a:latin typeface="+mn-lt"/>
              </a:rPr>
              <a:t>v</a:t>
            </a:r>
            <a:r>
              <a:rPr lang="en-US" altLang="zh-CN" i="1" baseline="-30000" dirty="0" err="1" smtClean="0">
                <a:latin typeface="+mn-lt"/>
              </a:rPr>
              <a:t>j</a:t>
            </a:r>
            <a:r>
              <a:rPr lang="en-US" altLang="zh-CN" dirty="0" smtClean="0">
                <a:latin typeface="+mn-lt"/>
              </a:rPr>
              <a:t>&gt;</a:t>
            </a:r>
            <a:r>
              <a:rPr lang="zh-CN" altLang="en-US" dirty="0" smtClean="0">
                <a:latin typeface="+mn-lt"/>
              </a:rPr>
              <a:t>的优化三角剖分代价</a:t>
            </a:r>
            <a:endParaRPr lang="en-US" altLang="zh-CN" dirty="0" smtClean="0">
              <a:latin typeface="+mn-lt"/>
            </a:endParaRPr>
          </a:p>
          <a:p>
            <a:pPr lvl="1" algn="just"/>
            <a:r>
              <a:rPr lang="en-US" altLang="zh-CN" dirty="0" smtClean="0">
                <a:solidFill>
                  <a:srgbClr val="0000A8"/>
                </a:solidFill>
                <a:latin typeface="+mn-lt"/>
              </a:rPr>
              <a:t>t[</a:t>
            </a:r>
            <a:r>
              <a:rPr lang="en-US" altLang="zh-CN" i="1" dirty="0" smtClean="0">
                <a:solidFill>
                  <a:srgbClr val="0000A8"/>
                </a:solidFill>
                <a:latin typeface="+mn-lt"/>
              </a:rPr>
              <a:t>i, j</a:t>
            </a:r>
            <a:r>
              <a:rPr lang="en-US" altLang="zh-CN" dirty="0" smtClean="0">
                <a:solidFill>
                  <a:srgbClr val="0000A8"/>
                </a:solidFill>
                <a:latin typeface="+mn-lt"/>
              </a:rPr>
              <a:t>]                                                                           </a:t>
            </a:r>
            <a:r>
              <a:rPr lang="en-US" altLang="zh-CN" i="1" dirty="0" smtClean="0">
                <a:solidFill>
                  <a:srgbClr val="0000A8"/>
                </a:solidFill>
                <a:latin typeface="+mn-lt"/>
              </a:rPr>
              <a:t>i</a:t>
            </a:r>
            <a:r>
              <a:rPr lang="en-US" altLang="zh-CN" dirty="0" smtClean="0">
                <a:solidFill>
                  <a:srgbClr val="0000A8"/>
                </a:solidFill>
                <a:latin typeface="+mn-lt"/>
              </a:rPr>
              <a:t>=</a:t>
            </a:r>
            <a:r>
              <a:rPr lang="en-US" altLang="zh-CN" i="1" dirty="0" smtClean="0">
                <a:solidFill>
                  <a:srgbClr val="0000A8"/>
                </a:solidFill>
                <a:latin typeface="+mn-lt"/>
              </a:rPr>
              <a:t>j</a:t>
            </a:r>
          </a:p>
          <a:p>
            <a:pPr lvl="1" algn="just"/>
            <a:r>
              <a:rPr lang="en-US" altLang="zh-CN" dirty="0" smtClean="0">
                <a:solidFill>
                  <a:srgbClr val="0000A8"/>
                </a:solidFill>
                <a:latin typeface="+mn-lt"/>
              </a:rPr>
              <a:t>t[</a:t>
            </a:r>
            <a:r>
              <a:rPr lang="en-US" altLang="zh-CN" i="1" dirty="0" smtClean="0">
                <a:solidFill>
                  <a:srgbClr val="0000A8"/>
                </a:solidFill>
                <a:latin typeface="+mn-lt"/>
              </a:rPr>
              <a:t>i, j</a:t>
            </a:r>
            <a:r>
              <a:rPr lang="en-US" altLang="zh-CN" dirty="0" smtClean="0">
                <a:solidFill>
                  <a:srgbClr val="0000A8"/>
                </a:solidFill>
                <a:latin typeface="+mn-lt"/>
              </a:rPr>
              <a:t>] = </a:t>
            </a:r>
            <a:r>
              <a:rPr lang="en-US" altLang="zh-CN" dirty="0" err="1" smtClean="0">
                <a:solidFill>
                  <a:srgbClr val="0000A8"/>
                </a:solidFill>
                <a:latin typeface="+mn-lt"/>
              </a:rPr>
              <a:t>min</a:t>
            </a:r>
            <a:r>
              <a:rPr lang="en-US" altLang="zh-CN" i="1" baseline="-30000" dirty="0" err="1" smtClean="0">
                <a:solidFill>
                  <a:srgbClr val="0000A8"/>
                </a:solidFill>
                <a:latin typeface="+mn-lt"/>
              </a:rPr>
              <a:t>i</a:t>
            </a:r>
            <a:r>
              <a:rPr lang="en-US" altLang="zh-CN" baseline="-30000" dirty="0" err="1" smtClean="0">
                <a:solidFill>
                  <a:srgbClr val="0000A8"/>
                </a:solidFill>
                <a:latin typeface="+mn-lt"/>
                <a:sym typeface="Symbol" pitchFamily="18" charset="2"/>
              </a:rPr>
              <a:t></a:t>
            </a:r>
            <a:r>
              <a:rPr lang="en-US" altLang="zh-CN" i="1" baseline="-30000" dirty="0" err="1" smtClean="0">
                <a:solidFill>
                  <a:srgbClr val="0000A8"/>
                </a:solidFill>
                <a:latin typeface="+mn-lt"/>
              </a:rPr>
              <a:t>k</a:t>
            </a:r>
            <a:r>
              <a:rPr lang="en-US" altLang="zh-CN" baseline="-30000" dirty="0" smtClean="0">
                <a:solidFill>
                  <a:srgbClr val="0000A8"/>
                </a:solidFill>
                <a:latin typeface="+mn-lt"/>
                <a:sym typeface="Symbol" pitchFamily="18" charset="2"/>
              </a:rPr>
              <a:t>&lt;</a:t>
            </a:r>
            <a:r>
              <a:rPr lang="en-US" altLang="zh-CN" i="1" baseline="-30000" dirty="0" smtClean="0">
                <a:solidFill>
                  <a:srgbClr val="0000A8"/>
                </a:solidFill>
                <a:latin typeface="+mn-lt"/>
              </a:rPr>
              <a:t>j </a:t>
            </a:r>
            <a:r>
              <a:rPr lang="en-US" altLang="zh-CN" dirty="0" smtClean="0">
                <a:solidFill>
                  <a:srgbClr val="0000A8"/>
                </a:solidFill>
                <a:latin typeface="+mn-lt"/>
              </a:rPr>
              <a:t>{t[</a:t>
            </a:r>
            <a:r>
              <a:rPr lang="en-US" altLang="zh-CN" i="1" dirty="0" smtClean="0">
                <a:solidFill>
                  <a:srgbClr val="0000A8"/>
                </a:solidFill>
                <a:latin typeface="+mn-lt"/>
              </a:rPr>
              <a:t>i, k</a:t>
            </a:r>
            <a:r>
              <a:rPr lang="en-US" altLang="zh-CN" dirty="0" smtClean="0">
                <a:solidFill>
                  <a:srgbClr val="0000A8"/>
                </a:solidFill>
                <a:latin typeface="+mn-lt"/>
              </a:rPr>
              <a:t>] + t[</a:t>
            </a:r>
            <a:r>
              <a:rPr lang="en-US" altLang="zh-CN" i="1" dirty="0" smtClean="0">
                <a:solidFill>
                  <a:srgbClr val="0000A8"/>
                </a:solidFill>
                <a:latin typeface="+mn-lt"/>
              </a:rPr>
              <a:t>k+1, j</a:t>
            </a:r>
            <a:r>
              <a:rPr lang="en-US" altLang="zh-CN" dirty="0" smtClean="0">
                <a:solidFill>
                  <a:srgbClr val="0000A8"/>
                </a:solidFill>
                <a:latin typeface="+mn-lt"/>
              </a:rPr>
              <a:t>] + w(Δ</a:t>
            </a:r>
            <a:r>
              <a:rPr lang="en-US" altLang="zh-CN" i="1" baseline="-12000" dirty="0" smtClean="0">
                <a:solidFill>
                  <a:srgbClr val="0000A8"/>
                </a:solidFill>
                <a:latin typeface="+mn-lt"/>
              </a:rPr>
              <a:t>v</a:t>
            </a:r>
            <a:r>
              <a:rPr lang="en-US" altLang="zh-CN" i="1" baseline="-38000" dirty="0" smtClean="0">
                <a:solidFill>
                  <a:srgbClr val="0000A8"/>
                </a:solidFill>
                <a:latin typeface="+mn-lt"/>
              </a:rPr>
              <a:t>i-1</a:t>
            </a:r>
            <a:r>
              <a:rPr lang="en-US" altLang="zh-CN" i="1" baseline="-12000" dirty="0" smtClean="0">
                <a:solidFill>
                  <a:srgbClr val="0000A8"/>
                </a:solidFill>
                <a:latin typeface="+mn-lt"/>
              </a:rPr>
              <a:t>v</a:t>
            </a:r>
            <a:r>
              <a:rPr lang="en-US" altLang="zh-CN" i="1" baseline="-40000" dirty="0" smtClean="0">
                <a:solidFill>
                  <a:srgbClr val="0000A8"/>
                </a:solidFill>
                <a:latin typeface="+mn-lt"/>
              </a:rPr>
              <a:t>k</a:t>
            </a:r>
            <a:r>
              <a:rPr lang="en-US" altLang="zh-CN" i="1" baseline="-12000" dirty="0" smtClean="0">
                <a:solidFill>
                  <a:srgbClr val="0000A8"/>
                </a:solidFill>
                <a:latin typeface="+mn-lt"/>
              </a:rPr>
              <a:t>v</a:t>
            </a:r>
            <a:r>
              <a:rPr lang="en-US" altLang="zh-CN" i="1" baseline="-40000" dirty="0" smtClean="0">
                <a:solidFill>
                  <a:srgbClr val="0000A8"/>
                </a:solidFill>
                <a:latin typeface="+mn-lt"/>
              </a:rPr>
              <a:t>j </a:t>
            </a:r>
            <a:r>
              <a:rPr lang="en-US" altLang="zh-CN" dirty="0" smtClean="0">
                <a:solidFill>
                  <a:srgbClr val="0000A8"/>
                </a:solidFill>
                <a:latin typeface="+mn-lt"/>
              </a:rPr>
              <a:t>)}      </a:t>
            </a:r>
            <a:r>
              <a:rPr lang="en-US" altLang="zh-CN" i="1" dirty="0" smtClean="0">
                <a:solidFill>
                  <a:srgbClr val="0000A8"/>
                </a:solidFill>
                <a:latin typeface="+mn-lt"/>
              </a:rPr>
              <a:t>i</a:t>
            </a:r>
            <a:r>
              <a:rPr lang="en-US" altLang="zh-CN" dirty="0" smtClean="0">
                <a:solidFill>
                  <a:srgbClr val="0000A8"/>
                </a:solidFill>
                <a:latin typeface="+mn-lt"/>
              </a:rPr>
              <a:t>&lt;</a:t>
            </a:r>
            <a:r>
              <a:rPr lang="en-US" altLang="zh-CN" i="1" dirty="0" smtClean="0">
                <a:solidFill>
                  <a:srgbClr val="0000A8"/>
                </a:solidFill>
                <a:latin typeface="+mn-lt"/>
              </a:rPr>
              <a:t>j</a:t>
            </a:r>
            <a:endParaRPr lang="zh-CN" altLang="en-US" i="1" dirty="0" smtClean="0">
              <a:solidFill>
                <a:srgbClr val="0000A8"/>
              </a:solidFill>
              <a:latin typeface="+mn-lt"/>
            </a:endParaRPr>
          </a:p>
          <a:p>
            <a:endParaRPr lang="zh-CN" altLang="en-US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94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问题</a:t>
            </a:r>
            <a:r>
              <a:rPr lang="zh-CN" altLang="zh-CN" dirty="0"/>
              <a:t>一般采用动态规划</a:t>
            </a:r>
            <a:r>
              <a:rPr lang="zh-CN" altLang="zh-CN" dirty="0" smtClean="0"/>
              <a:t>法</a:t>
            </a:r>
            <a:r>
              <a:rPr lang="zh-CN" altLang="en-US" dirty="0" smtClean="0"/>
              <a:t>，当具有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zh-CN" dirty="0" smtClean="0"/>
              <a:t>）</a:t>
            </a:r>
            <a:r>
              <a:rPr lang="zh-CN" altLang="zh-CN" dirty="0"/>
              <a:t>最优子结构性质</a:t>
            </a:r>
            <a:r>
              <a:rPr lang="zh-CN" altLang="zh-CN" dirty="0" smtClean="0"/>
              <a:t>时</a:t>
            </a:r>
            <a:endParaRPr lang="en-US" altLang="zh-CN" dirty="0" smtClean="0"/>
          </a:p>
          <a:p>
            <a:pPr lvl="1"/>
            <a:r>
              <a:rPr lang="en-US" altLang="zh-CN" dirty="0"/>
              <a:t>2</a:t>
            </a:r>
            <a:r>
              <a:rPr lang="zh-CN" altLang="zh-CN" dirty="0" smtClean="0"/>
              <a:t>）</a:t>
            </a:r>
            <a:r>
              <a:rPr lang="zh-CN" altLang="zh-CN" dirty="0"/>
              <a:t>高度</a:t>
            </a:r>
            <a:r>
              <a:rPr lang="zh-CN" altLang="zh-CN" dirty="0" smtClean="0"/>
              <a:t>重复性</a:t>
            </a:r>
            <a:endParaRPr lang="zh-CN" altLang="zh-CN" dirty="0"/>
          </a:p>
          <a:p>
            <a:r>
              <a:rPr lang="zh-CN" altLang="zh-CN" dirty="0" smtClean="0"/>
              <a:t>若问题不是</a:t>
            </a:r>
            <a:r>
              <a:rPr lang="en-US" altLang="zh-CN" dirty="0"/>
              <a:t>NP-hard</a:t>
            </a:r>
            <a:r>
              <a:rPr lang="zh-CN" altLang="zh-CN" dirty="0" smtClean="0"/>
              <a:t>问题</a:t>
            </a:r>
            <a:endParaRPr lang="zh-CN" altLang="zh-CN" dirty="0"/>
          </a:p>
          <a:p>
            <a:pPr lvl="1"/>
            <a:r>
              <a:rPr lang="zh-CN" altLang="zh-CN" dirty="0" smtClean="0"/>
              <a:t>进一步</a:t>
            </a:r>
            <a:r>
              <a:rPr lang="zh-CN" altLang="zh-CN" dirty="0"/>
              <a:t>分析后就有可能获得效率较高的算法。</a:t>
            </a:r>
          </a:p>
          <a:p>
            <a:r>
              <a:rPr lang="zh-CN" altLang="zh-CN" dirty="0" smtClean="0"/>
              <a:t>若</a:t>
            </a:r>
            <a:r>
              <a:rPr lang="zh-CN" altLang="zh-CN" dirty="0"/>
              <a:t>问题本身就是</a:t>
            </a:r>
            <a:r>
              <a:rPr lang="en-US" altLang="zh-CN" dirty="0"/>
              <a:t>NP-hard</a:t>
            </a:r>
            <a:r>
              <a:rPr lang="zh-CN" altLang="zh-CN" dirty="0" smtClean="0"/>
              <a:t>问题</a:t>
            </a:r>
            <a:endParaRPr lang="zh-CN" altLang="zh-CN" dirty="0"/>
          </a:p>
          <a:p>
            <a:pPr lvl="1"/>
            <a:r>
              <a:rPr lang="zh-CN" altLang="zh-CN" dirty="0" smtClean="0"/>
              <a:t>那么</a:t>
            </a:r>
            <a:r>
              <a:rPr lang="zh-CN" altLang="zh-CN" dirty="0"/>
              <a:t>与其它的精确算法相比</a:t>
            </a:r>
            <a:r>
              <a:rPr lang="zh-CN" altLang="zh-CN" dirty="0" smtClean="0"/>
              <a:t>，动态规划</a:t>
            </a:r>
            <a:r>
              <a:rPr lang="zh-CN" altLang="zh-CN" dirty="0"/>
              <a:t>法性能一般不算太</a:t>
            </a:r>
            <a:r>
              <a:rPr lang="zh-CN" altLang="zh-CN" dirty="0" smtClean="0"/>
              <a:t>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722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00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10972</TotalTime>
  <Words>329</Words>
  <Application>Microsoft Office PowerPoint</Application>
  <PresentationFormat>全屏显示(4:3)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Pixel</vt:lpstr>
      <vt:lpstr>自定义设计方案</vt:lpstr>
      <vt:lpstr>动态规划</vt:lpstr>
      <vt:lpstr>本章内容</vt:lpstr>
      <vt:lpstr>凸多边形的三角剖分</vt:lpstr>
      <vt:lpstr>凸多边形的三角剖分</vt:lpstr>
      <vt:lpstr>凸多边形的三角剖分</vt:lpstr>
      <vt:lpstr>凸多边形的三角剖分</vt:lpstr>
      <vt:lpstr>小结</vt:lpstr>
    </vt:vector>
  </TitlesOfParts>
  <Company>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nd</cp:lastModifiedBy>
  <cp:revision>1370</cp:revision>
  <cp:lastPrinted>1601-01-01T00:00:00Z</cp:lastPrinted>
  <dcterms:created xsi:type="dcterms:W3CDTF">2009-06-26T00:04:30Z</dcterms:created>
  <dcterms:modified xsi:type="dcterms:W3CDTF">2015-03-28T07:21:51Z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