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1"/>
  </p:notesMasterIdLst>
  <p:handoutMasterIdLst>
    <p:handoutMasterId r:id="rId32"/>
  </p:handoutMasterIdLst>
  <p:sldIdLst>
    <p:sldId id="256" r:id="rId3"/>
    <p:sldId id="276" r:id="rId4"/>
    <p:sldId id="287" r:id="rId5"/>
    <p:sldId id="286" r:id="rId6"/>
    <p:sldId id="277" r:id="rId7"/>
    <p:sldId id="288" r:id="rId8"/>
    <p:sldId id="289" r:id="rId9"/>
    <p:sldId id="290" r:id="rId10"/>
    <p:sldId id="313" r:id="rId11"/>
    <p:sldId id="291" r:id="rId12"/>
    <p:sldId id="314" r:id="rId13"/>
    <p:sldId id="292" r:id="rId14"/>
    <p:sldId id="315" r:id="rId15"/>
    <p:sldId id="293" r:id="rId16"/>
    <p:sldId id="316" r:id="rId17"/>
    <p:sldId id="295" r:id="rId18"/>
    <p:sldId id="296" r:id="rId19"/>
    <p:sldId id="317" r:id="rId20"/>
    <p:sldId id="310" r:id="rId21"/>
    <p:sldId id="311" r:id="rId22"/>
    <p:sldId id="299" r:id="rId23"/>
    <p:sldId id="312" r:id="rId24"/>
    <p:sldId id="300" r:id="rId25"/>
    <p:sldId id="303" r:id="rId26"/>
    <p:sldId id="301" r:id="rId27"/>
    <p:sldId id="302" r:id="rId28"/>
    <p:sldId id="308" r:id="rId29"/>
    <p:sldId id="309" r:id="rId3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930" autoAdjust="0"/>
  </p:normalViewPr>
  <p:slideViewPr>
    <p:cSldViewPr>
      <p:cViewPr varScale="1">
        <p:scale>
          <a:sx n="82" d="100"/>
          <a:sy n="82" d="100"/>
        </p:scale>
        <p:origin x="-18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个哲学家，共享一张放有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把椅子的桌子，每人分得一把椅子，但是，桌子上共有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只筷子，在每人两边各放一只，哲学家们在肚子饥饿时才试图分两次从两边拿起筷子就餐。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Alan Turing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Church</a:t>
            </a:r>
            <a:r>
              <a:rPr lang="zh-CN" altLang="en-US" dirty="0" smtClean="0"/>
              <a:t>的学生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08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年因为其在计算机科学与教育上做出的贡献被封为爵士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30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算法设计与分析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1976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Michael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O.Rabin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以色列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 </a:t>
            </a:r>
            <a:r>
              <a:rPr lang="en-US" altLang="zh-CN" dirty="0" smtClean="0">
                <a:latin typeface="Arial" charset="0"/>
                <a:ea typeface="黑体" pitchFamily="2" charset="-122"/>
                <a:sym typeface="Symbol" pitchFamily="18" charset="2"/>
              </a:rPr>
              <a:t>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Dana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S.Scott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英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 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师兄弟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导师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A.Church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非确定有穷自动机的提出、判定问题等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sz="2800" dirty="0" smtClean="0">
                <a:latin typeface="Arial" charset="0"/>
                <a:ea typeface="黑体" pitchFamily="2" charset="-122"/>
              </a:rPr>
              <a:t>Rabin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：计算复杂性概念的雏形、随机算法的思想奠定、寻找及判定素数算法，单向函数等</a:t>
            </a:r>
            <a:endParaRPr lang="zh-CN" altLang="zh-CN" sz="8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sz="2800" dirty="0" smtClean="0">
                <a:latin typeface="Arial" charset="0"/>
                <a:ea typeface="黑体" pitchFamily="2" charset="-122"/>
              </a:rPr>
              <a:t>Scott: 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语义学等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。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73ECC4-3F5C-4D08-96D3-0A49B5FD389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2293" name="Picture 2" descr="20100310-014218-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M O Rab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4401108"/>
            <a:ext cx="1591444" cy="23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ott Dana 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4397444"/>
            <a:ext cx="1807468" cy="23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1978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Robert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W.Floyd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美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求最短路径的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Floyd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算法，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Heap-sort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算法等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编译及优化（优先文法等）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程序正确性证明等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73ECC4-3F5C-4D08-96D3-0A49B5FD389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2293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Robert W. Floy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717032"/>
            <a:ext cx="2780655" cy="26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2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1980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C. Anthony 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R.Hoare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英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1983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年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ACM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评出的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1/4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世纪最有影响的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25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篇论文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中，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Hoare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与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Dijkstra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有两篇入选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其余人只有一篇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算法的代表作：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Quick-sort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算法，</a:t>
            </a: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程序设计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(CASE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、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While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语句等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，数据通信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0D4521-8B93-4427-8FF2-CEAE0AC2DB2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3317" name="Picture 2" descr="20100310-014218-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f.hiphotos.baidu.com/baike/w%3D268%3Bg%3D0/sign=f0c50f9ea786c9170803553ff10617f2/0df3d7ca7bcb0a469710605f6b63f6246b60afa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4"/>
            <a:ext cx="2551938" cy="23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1982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Steven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A.Cook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Toronto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大学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“NP-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完全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”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概念的提出与理论的奠定，算法复杂性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0D4521-8B93-4427-8FF2-CEAE0AC2DB2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3317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Prof.C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88939"/>
            <a:ext cx="3060340" cy="370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8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1984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Niklaus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Wirth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瑞士苏黎世高工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“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程序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算法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+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数据结构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”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，结构化程序设计创始人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“Pascal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之父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”, 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数据结构，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Extended BNF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7C8220-93FC-4999-B024-DA0AF3A86F3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4341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尼古拉斯·沃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3176972"/>
            <a:ext cx="2448272" cy="332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1985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Richard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M.Karp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(UC-Berkeley)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：</a:t>
            </a: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分枝限界法的创始人（与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Held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），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Rabin-Karp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子串匹配算法，</a:t>
            </a: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求网络最大流的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Edmonds-Karp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算法，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NP-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完全理论（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Karp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规约等），随机算法，并行算法等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7C8220-93FC-4999-B024-DA0AF3A86F3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4341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https://www2.eecs.berkeley.edu/Faculty/Photos/Homepages/kar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128071"/>
            <a:ext cx="1692188" cy="23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3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1993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Juris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Hartmanis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(Cornell) &amp;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Richard E. Stearns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(Albany)</a:t>
            </a: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计算复杂性理论的主要奠基人</a:t>
            </a:r>
          </a:p>
          <a:p>
            <a:pPr lvl="1"/>
            <a:r>
              <a:rPr lang="en-US" altLang="zh-CN" dirty="0" err="1" smtClean="0">
                <a:latin typeface="Arial" charset="0"/>
                <a:ea typeface="黑体" pitchFamily="2" charset="-122"/>
              </a:rPr>
              <a:t>Hartmanis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Hartmanis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矩阵乘法，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Hartmanis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快速离散傅立叶变换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Stearns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：首先提出将上下文无关文法理论应用于编译器设计等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6D8481-C2BC-4A1A-B9CA-5465D75B8F8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6389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Juris Hartmanis(200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7152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ichard E Stear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30476"/>
            <a:ext cx="20859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2000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Andrew Yao(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姚期智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唯一华裔图灵奖获得者</a:t>
            </a: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计算复杂性，量子计算，密码学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(e.g. 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单向函数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、通信理论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等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DB5E81-3B5B-4D8D-8523-2B463B70CB3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7413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http://c.hiphotos.baidu.com/baike/w%3D268%3Bg%3D0/sign=c1cb8ea215ce36d3a204843602c85dba/0824ab18972bd407af84a1857b899e510fb309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75492"/>
            <a:ext cx="2228664" cy="297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2002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Ronald L.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Rivest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Adi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Shamir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Leonard M. Adelman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：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公共密钥算法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(RSA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算法是当前在互联网传输、银行以及信用卡产业中被广泛使用的安全基本机制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DB5E81-3B5B-4D8D-8523-2B463B70CB3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7413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http://h.hiphotos.baidu.com/baike/w%3D268%3Bg%3D0/sign=fc643140ca8065387beaa315afe6c679/d01373f082025aafcb78cac5fbedab64034f1a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16" y="3392996"/>
            <a:ext cx="4569444" cy="320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4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算法的相关概念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是对特定问题求解步骤的一种描述，是指令的有限序列。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r>
              <a:rPr lang="zh-CN" altLang="en-US" smtClean="0">
                <a:latin typeface="Arial" charset="0"/>
                <a:ea typeface="黑体" pitchFamily="2" charset="-122"/>
              </a:rPr>
              <a:t>具有下列</a:t>
            </a:r>
            <a:r>
              <a:rPr lang="en-US" altLang="zh-CN" smtClean="0">
                <a:latin typeface="Arial" charset="0"/>
                <a:ea typeface="黑体" pitchFamily="2" charset="-122"/>
              </a:rPr>
              <a:t>5</a:t>
            </a:r>
            <a:r>
              <a:rPr lang="zh-CN" altLang="en-US" smtClean="0">
                <a:latin typeface="Arial" charset="0"/>
                <a:ea typeface="黑体" pitchFamily="2" charset="-122"/>
              </a:rPr>
              <a:t>个特性：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有穷性：算法有限步结束，指令有限时间完成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确定性：每条指令都是明确的、无二义的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可行性：每条指令都能够被执行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输入：有</a:t>
            </a:r>
            <a:r>
              <a:rPr lang="en-US" altLang="zh-CN" smtClean="0">
                <a:latin typeface="Arial" charset="0"/>
                <a:ea typeface="黑体" pitchFamily="2" charset="-122"/>
              </a:rPr>
              <a:t>0</a:t>
            </a:r>
            <a:r>
              <a:rPr lang="zh-CN" altLang="en-US" smtClean="0">
                <a:latin typeface="Arial" charset="0"/>
                <a:ea typeface="黑体" pitchFamily="2" charset="-122"/>
              </a:rPr>
              <a:t>个或多个输入量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输出：有</a:t>
            </a:r>
            <a:r>
              <a:rPr lang="en-US" altLang="zh-CN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mtClean="0">
                <a:latin typeface="Arial" charset="0"/>
                <a:ea typeface="黑体" pitchFamily="2" charset="-122"/>
              </a:rPr>
              <a:t>个或多个输出量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3042FD-E716-4034-B85A-DB9F02F7A266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课程说明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Arial" charset="0"/>
                <a:ea typeface="黑体" pitchFamily="2" charset="-122"/>
              </a:rPr>
              <a:t>课程编号：</a:t>
            </a:r>
            <a:r>
              <a:rPr lang="en-US" altLang="zh-CN" sz="2000" dirty="0" smtClean="0">
                <a:latin typeface="Arial" charset="0"/>
                <a:ea typeface="黑体" pitchFamily="2" charset="-122"/>
              </a:rPr>
              <a:t>S009101</a:t>
            </a:r>
          </a:p>
          <a:p>
            <a:r>
              <a:rPr lang="zh-CN" altLang="en-US" sz="2000" dirty="0" smtClean="0">
                <a:latin typeface="Arial" charset="0"/>
                <a:ea typeface="黑体" pitchFamily="2" charset="-122"/>
              </a:rPr>
              <a:t>授课学时：</a:t>
            </a:r>
            <a:r>
              <a:rPr lang="en-US" altLang="zh-CN" sz="2000" dirty="0" smtClean="0">
                <a:latin typeface="Arial" charset="0"/>
                <a:ea typeface="黑体" pitchFamily="2" charset="-122"/>
              </a:rPr>
              <a:t>54</a:t>
            </a:r>
            <a:r>
              <a:rPr lang="zh-CN" altLang="en-US" sz="2000" dirty="0" smtClean="0">
                <a:latin typeface="Arial" charset="0"/>
                <a:ea typeface="黑体" pitchFamily="2" charset="-122"/>
              </a:rPr>
              <a:t>学时（</a:t>
            </a:r>
            <a:r>
              <a:rPr lang="en-US" altLang="zh-CN" sz="200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2000" dirty="0" smtClean="0">
                <a:latin typeface="Arial" charset="0"/>
                <a:ea typeface="黑体" pitchFamily="2" charset="-122"/>
              </a:rPr>
              <a:t>至</a:t>
            </a:r>
            <a:r>
              <a:rPr lang="en-US" altLang="zh-CN" sz="2000" dirty="0" smtClean="0">
                <a:latin typeface="Arial" charset="0"/>
                <a:ea typeface="黑体" pitchFamily="2" charset="-122"/>
              </a:rPr>
              <a:t>18</a:t>
            </a:r>
            <a:r>
              <a:rPr lang="zh-CN" altLang="en-US" sz="2000" dirty="0" smtClean="0">
                <a:latin typeface="Arial" charset="0"/>
                <a:ea typeface="黑体" pitchFamily="2" charset="-122"/>
              </a:rPr>
              <a:t>周，</a:t>
            </a:r>
            <a:r>
              <a:rPr lang="en-US" altLang="zh-CN" sz="2000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sz="2000" dirty="0" smtClean="0">
                <a:latin typeface="Arial" charset="0"/>
                <a:ea typeface="黑体" pitchFamily="2" charset="-122"/>
              </a:rPr>
              <a:t>学时</a:t>
            </a:r>
            <a:r>
              <a:rPr lang="en-US" altLang="zh-CN" sz="2000" dirty="0" smtClean="0">
                <a:latin typeface="Arial" charset="0"/>
                <a:ea typeface="黑体" pitchFamily="2" charset="-122"/>
              </a:rPr>
              <a:t>/</a:t>
            </a:r>
            <a:r>
              <a:rPr lang="zh-CN" altLang="en-US" sz="2000" dirty="0" smtClean="0">
                <a:latin typeface="Arial" charset="0"/>
                <a:ea typeface="黑体" pitchFamily="2" charset="-122"/>
              </a:rPr>
              <a:t>周）</a:t>
            </a:r>
            <a:endParaRPr lang="en-US" altLang="zh-CN" sz="2000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sz="2000" dirty="0" smtClean="0">
                <a:latin typeface="Arial" charset="0"/>
                <a:ea typeface="黑体" pitchFamily="2" charset="-122"/>
              </a:rPr>
              <a:t>课程分类：专业基础</a:t>
            </a:r>
            <a:endParaRPr lang="en-US" altLang="zh-CN" sz="2000" dirty="0" smtClean="0">
              <a:latin typeface="Arial" charset="0"/>
              <a:ea typeface="黑体" pitchFamily="2" charset="-122"/>
            </a:endParaRPr>
          </a:p>
          <a:p>
            <a:r>
              <a:rPr lang="zh-CN" altLang="zh-CN" sz="2000" dirty="0" smtClean="0">
                <a:latin typeface="Arial" charset="0"/>
                <a:ea typeface="黑体" pitchFamily="2" charset="-122"/>
              </a:rPr>
              <a:t>考核形式：</a:t>
            </a:r>
            <a:endParaRPr lang="zh-CN" altLang="en-US" sz="20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1600" dirty="0" smtClean="0">
                <a:latin typeface="Arial" charset="0"/>
                <a:ea typeface="黑体" pitchFamily="2" charset="-122"/>
              </a:rPr>
              <a:t>期末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笔试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80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%+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平时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成绩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20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%</a:t>
            </a:r>
          </a:p>
          <a:p>
            <a:r>
              <a:rPr lang="zh-CN" altLang="en-US" sz="2000" dirty="0" smtClean="0">
                <a:latin typeface="Arial" charset="0"/>
                <a:ea typeface="黑体" pitchFamily="2" charset="-122"/>
              </a:rPr>
              <a:t>作业：</a:t>
            </a:r>
            <a:endParaRPr lang="en-US" altLang="zh-CN" sz="20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1600" dirty="0" smtClean="0">
                <a:latin typeface="Arial" charset="0"/>
                <a:ea typeface="黑体" pitchFamily="2" charset="-122"/>
              </a:rPr>
              <a:t>从布置作业起，到下一次课前两天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周六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23:00)</a:t>
            </a:r>
          </a:p>
          <a:p>
            <a:pPr lvl="1"/>
            <a:r>
              <a:rPr lang="zh-CN" altLang="en-US" sz="1600" dirty="0" smtClean="0">
                <a:latin typeface="Arial" charset="0"/>
                <a:ea typeface="黑体" pitchFamily="2" charset="-122"/>
              </a:rPr>
              <a:t>电子版，发送到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homeworkseu@163.com</a:t>
            </a:r>
          </a:p>
          <a:p>
            <a:pPr lvl="1"/>
            <a:r>
              <a:rPr lang="zh-CN" altLang="en-US" sz="1600" dirty="0" smtClean="0">
                <a:latin typeface="Arial" charset="0"/>
                <a:ea typeface="黑体" pitchFamily="2" charset="-122"/>
              </a:rPr>
              <a:t>文件命名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(04012501_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肖迪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，文件格式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(.</a:t>
            </a:r>
            <a:r>
              <a:rPr lang="en-US" altLang="zh-CN" sz="1600" dirty="0" err="1" smtClean="0">
                <a:latin typeface="Arial" charset="0"/>
                <a:ea typeface="黑体" pitchFamily="2" charset="-122"/>
              </a:rPr>
              <a:t>pdf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、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.doc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、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.</a:t>
            </a:r>
            <a:r>
              <a:rPr lang="en-US" altLang="zh-CN" sz="1600" dirty="0" err="1" smtClean="0">
                <a:latin typeface="Arial" charset="0"/>
                <a:ea typeface="黑体" pitchFamily="2" charset="-122"/>
              </a:rPr>
              <a:t>docx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、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.jpg)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，大小≤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500K</a:t>
            </a:r>
          </a:p>
          <a:p>
            <a:r>
              <a:rPr lang="zh-CN" altLang="en-US" sz="2000" dirty="0" smtClean="0">
                <a:latin typeface="Arial" charset="0"/>
                <a:ea typeface="黑体" pitchFamily="2" charset="-122"/>
              </a:rPr>
              <a:t>联系方式</a:t>
            </a:r>
            <a:endParaRPr lang="en-US" altLang="zh-CN" sz="20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1600" dirty="0" smtClean="0"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1600" dirty="0" smtClean="0">
                <a:latin typeface="Arial" charset="0"/>
                <a:ea typeface="黑体" pitchFamily="2" charset="-122"/>
              </a:rPr>
              <a:t>楼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21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2</a:t>
            </a:r>
            <a:endParaRPr lang="en-US" altLang="zh-CN" sz="20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1600" dirty="0" smtClean="0">
                <a:latin typeface="Arial" charset="0"/>
                <a:ea typeface="黑体" pitchFamily="2" charset="-122"/>
              </a:rPr>
              <a:t>电话</a:t>
            </a:r>
            <a:r>
              <a:rPr lang="en-US" altLang="zh-CN" sz="1600" dirty="0" smtClean="0">
                <a:latin typeface="Arial" charset="0"/>
                <a:ea typeface="黑体" pitchFamily="2" charset="-122"/>
              </a:rPr>
              <a:t>: 13951855973</a:t>
            </a:r>
          </a:p>
          <a:p>
            <a:pPr lvl="1"/>
            <a:r>
              <a:rPr lang="en-US" altLang="zh-CN" sz="1600" dirty="0" smtClean="0">
                <a:latin typeface="Arial" charset="0"/>
                <a:ea typeface="黑体" pitchFamily="2" charset="-122"/>
              </a:rPr>
              <a:t>Email: xiaolin@seu.edu.cn</a:t>
            </a:r>
            <a:endParaRPr lang="zh-CN" altLang="en-US" sz="1600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9B7701-47A3-4755-A48F-58218680831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算法的正确性分析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一个算法是正确的，如果它对于每一个输入都最终停止,而且产生正确的输出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 algn="just"/>
            <a:r>
              <a:rPr lang="zh-CN" altLang="en-US" smtClean="0">
                <a:latin typeface="Arial" charset="0"/>
                <a:ea typeface="黑体" pitchFamily="2" charset="-122"/>
              </a:rPr>
              <a:t>不正确算法</a:t>
            </a:r>
            <a:r>
              <a:rPr lang="en-US" altLang="zh-CN" smtClean="0">
                <a:latin typeface="Arial" charset="0"/>
                <a:ea typeface="黑体" pitchFamily="2" charset="-122"/>
              </a:rPr>
              <a:t>：</a:t>
            </a:r>
          </a:p>
          <a:p>
            <a:pPr lvl="2" algn="just"/>
            <a:r>
              <a:rPr lang="zh-CN" altLang="en-US" smtClean="0">
                <a:latin typeface="Arial" charset="0"/>
                <a:ea typeface="黑体" pitchFamily="2" charset="-122"/>
              </a:rPr>
              <a:t>不停止(在某个输入上)</a:t>
            </a:r>
          </a:p>
          <a:p>
            <a:pPr lvl="2" algn="just"/>
            <a:r>
              <a:rPr lang="zh-CN" altLang="en-US" smtClean="0">
                <a:latin typeface="Arial" charset="0"/>
                <a:ea typeface="黑体" pitchFamily="2" charset="-122"/>
              </a:rPr>
              <a:t>对所有输入都停止，但对某输入产生不正确结果</a:t>
            </a:r>
          </a:p>
          <a:p>
            <a:pPr lvl="1" algn="just"/>
            <a:r>
              <a:rPr lang="zh-CN" altLang="en-US" smtClean="0">
                <a:latin typeface="Arial" charset="0"/>
                <a:ea typeface="黑体" pitchFamily="2" charset="-122"/>
              </a:rPr>
              <a:t>近似算法</a:t>
            </a:r>
          </a:p>
          <a:p>
            <a:pPr lvl="2" algn="just"/>
            <a:r>
              <a:rPr lang="zh-CN" altLang="en-US" smtClean="0">
                <a:latin typeface="Arial" charset="0"/>
                <a:ea typeface="黑体" pitchFamily="2" charset="-122"/>
              </a:rPr>
              <a:t>对所有输入都停止</a:t>
            </a:r>
          </a:p>
          <a:p>
            <a:pPr lvl="2" algn="just"/>
            <a:r>
              <a:rPr lang="zh-CN" altLang="en-US" smtClean="0">
                <a:latin typeface="Arial" charset="0"/>
                <a:ea typeface="黑体" pitchFamily="2" charset="-122"/>
              </a:rPr>
              <a:t>产生近似正确的解或产生不多的不正确解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 algn="just"/>
            <a:r>
              <a:rPr lang="zh-CN" altLang="en-US" smtClean="0">
                <a:latin typeface="Arial" charset="0"/>
                <a:ea typeface="黑体" pitchFamily="2" charset="-122"/>
              </a:rPr>
              <a:t>调试程序 </a:t>
            </a:r>
            <a:r>
              <a:rPr lang="zh-CN" altLang="en-US" smtClean="0">
                <a:latin typeface="Arial" charset="0"/>
                <a:ea typeface="黑体" pitchFamily="2" charset="-122"/>
                <a:sym typeface="Symbol" pitchFamily="18" charset="2"/>
              </a:rPr>
              <a:t>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程序正确性证明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 algn="just"/>
            <a:r>
              <a:rPr lang="zh-CN" altLang="en-US" smtClean="0">
                <a:latin typeface="Arial" charset="0"/>
                <a:ea typeface="黑体" pitchFamily="2" charset="-122"/>
              </a:rPr>
              <a:t>程序调试只能证明程序有错，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 algn="just"/>
            <a:r>
              <a:rPr lang="zh-CN" altLang="en-US" smtClean="0">
                <a:latin typeface="Arial" charset="0"/>
                <a:ea typeface="黑体" pitchFamily="2" charset="-122"/>
              </a:rPr>
              <a:t>不能证明程序无错误</a:t>
            </a:r>
            <a:r>
              <a:rPr lang="en-US" altLang="zh-CN" smtClean="0">
                <a:latin typeface="Arial" charset="0"/>
                <a:ea typeface="黑体" pitchFamily="2" charset="-122"/>
              </a:rPr>
              <a:t>! </a:t>
            </a:r>
          </a:p>
          <a:p>
            <a:pPr lvl="2" algn="just"/>
            <a:endParaRPr lang="zh-CN" altLang="en-US" smtClean="0">
              <a:latin typeface="Arial" charset="0"/>
              <a:ea typeface="黑体" pitchFamily="2" charset="-122"/>
            </a:endParaRPr>
          </a:p>
          <a:p>
            <a:pPr lvl="1"/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4D9BE8-2334-4879-B8C9-5CAC25C8AE4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算法好坏的衡量尺度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latin typeface="Arial" charset="0"/>
                <a:ea typeface="黑体" pitchFamily="2" charset="-122"/>
              </a:rPr>
              <a:t>最初，用所需计算时间来衡量算法的好坏</a:t>
            </a:r>
          </a:p>
          <a:p>
            <a:r>
              <a:rPr lang="zh-CN" altLang="zh-CN" smtClean="0">
                <a:latin typeface="Arial" charset="0"/>
                <a:ea typeface="黑体" pitchFamily="2" charset="-122"/>
              </a:rPr>
              <a:t>但不同的机器相互之间无法比较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r>
              <a:rPr lang="zh-CN" altLang="zh-CN" smtClean="0">
                <a:latin typeface="Arial" charset="0"/>
                <a:ea typeface="黑体" pitchFamily="2" charset="-122"/>
              </a:rPr>
              <a:t>故需要用独立于具体计算机的客观衡量标准</a:t>
            </a: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问题的规模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基本运算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算法的计算量函数</a:t>
            </a:r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671591-9ABE-4AF7-8680-01A52A6A3BA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算法好坏的衡量尺度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时间复杂度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基本运算（原子操作）执行次数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r>
              <a:rPr lang="zh-CN" altLang="en-US" smtClean="0">
                <a:latin typeface="Arial" charset="0"/>
                <a:ea typeface="黑体" pitchFamily="2" charset="-122"/>
              </a:rPr>
              <a:t>空间复杂度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需要的存储空间大小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4396DB-A757-4EF0-A5FF-25E93306827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算法好坏的衡量尺度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latin typeface="Arial" charset="0"/>
                <a:ea typeface="黑体" pitchFamily="2" charset="-122"/>
              </a:rPr>
              <a:t>问题的规模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一个或多个整数，作为输入数据量的测度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数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组</a:t>
            </a:r>
            <a:r>
              <a:rPr lang="zh-CN" altLang="zh-CN" smtClean="0">
                <a:latin typeface="Arial" charset="0"/>
                <a:ea typeface="黑体" pitchFamily="2" charset="-122"/>
              </a:rPr>
              <a:t>的长度</a:t>
            </a:r>
            <a:r>
              <a:rPr lang="en-US" altLang="zh-CN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smtClean="0">
                <a:latin typeface="Arial" charset="0"/>
                <a:ea typeface="黑体" pitchFamily="2" charset="-122"/>
              </a:rPr>
              <a:t>数据项的个数</a:t>
            </a:r>
            <a:r>
              <a:rPr lang="en-US" altLang="zh-CN" smtClean="0">
                <a:latin typeface="Arial" charset="0"/>
                <a:ea typeface="黑体" pitchFamily="2" charset="-122"/>
              </a:rPr>
              <a:t>)</a:t>
            </a:r>
            <a:endParaRPr lang="zh-CN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zh-CN" sz="2500" smtClean="0">
                <a:latin typeface="Arial" charset="0"/>
                <a:ea typeface="黑体" pitchFamily="2" charset="-122"/>
              </a:rPr>
              <a:t>问题：在一个数</a:t>
            </a:r>
            <a:r>
              <a:rPr lang="zh-CN" altLang="en-US" sz="2500" smtClean="0">
                <a:latin typeface="Arial" charset="0"/>
                <a:ea typeface="黑体" pitchFamily="2" charset="-122"/>
              </a:rPr>
              <a:t>组</a:t>
            </a:r>
            <a:r>
              <a:rPr lang="zh-CN" altLang="zh-CN" sz="2500" smtClean="0">
                <a:latin typeface="Arial" charset="0"/>
                <a:ea typeface="黑体" pitchFamily="2" charset="-122"/>
              </a:rPr>
              <a:t>中寻找</a:t>
            </a:r>
            <a:r>
              <a:rPr lang="en-US" altLang="zh-CN" sz="2500" smtClean="0">
                <a:latin typeface="Arial" charset="0"/>
                <a:ea typeface="黑体" pitchFamily="2" charset="-122"/>
              </a:rPr>
              <a:t>X</a:t>
            </a:r>
            <a:endParaRPr lang="zh-CN" altLang="zh-CN" sz="50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矩阵的最大维数</a:t>
            </a:r>
            <a:r>
              <a:rPr lang="en-US" altLang="zh-CN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smtClean="0">
                <a:latin typeface="Arial" charset="0"/>
                <a:ea typeface="黑体" pitchFamily="2" charset="-122"/>
              </a:rPr>
              <a:t>阶数</a:t>
            </a:r>
            <a:r>
              <a:rPr lang="en-US" altLang="zh-CN" smtClean="0">
                <a:latin typeface="Arial" charset="0"/>
                <a:ea typeface="黑体" pitchFamily="2" charset="-122"/>
              </a:rPr>
              <a:t>)</a:t>
            </a:r>
            <a:endParaRPr lang="zh-CN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zh-CN" sz="2500" smtClean="0">
                <a:latin typeface="Arial" charset="0"/>
                <a:ea typeface="黑体" pitchFamily="2" charset="-122"/>
              </a:rPr>
              <a:t>问题：求两个实矩阵相乘的结果</a:t>
            </a:r>
            <a:endParaRPr lang="zh-CN" altLang="zh-CN" sz="500" smtClean="0">
              <a:latin typeface="Arial" charset="0"/>
              <a:ea typeface="黑体" pitchFamily="2" charset="-122"/>
            </a:endParaRPr>
          </a:p>
          <a:p>
            <a:r>
              <a:rPr lang="zh-CN" altLang="zh-CN" sz="3200" smtClean="0">
                <a:latin typeface="Arial" charset="0"/>
                <a:ea typeface="黑体" pitchFamily="2" charset="-122"/>
              </a:rPr>
              <a:t>输入规模通常用</a:t>
            </a:r>
            <a:r>
              <a:rPr lang="en-US" altLang="zh-CN" sz="3200" smtClean="0">
                <a:latin typeface="Arial" charset="0"/>
                <a:ea typeface="黑体" pitchFamily="2" charset="-122"/>
              </a:rPr>
              <a:t>n</a:t>
            </a:r>
            <a:r>
              <a:rPr lang="zh-CN" altLang="zh-CN" sz="3200" smtClean="0">
                <a:latin typeface="Arial" charset="0"/>
                <a:ea typeface="黑体" pitchFamily="2" charset="-122"/>
              </a:rPr>
              <a:t>来表示</a:t>
            </a:r>
            <a:endParaRPr lang="en-US" altLang="zh-CN" sz="320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也可有两个以上的参数，如图中的顶点数和边数</a:t>
            </a:r>
            <a:r>
              <a:rPr lang="en-US" altLang="zh-CN" smtClean="0">
                <a:latin typeface="Arial" charset="0"/>
                <a:ea typeface="黑体" pitchFamily="2" charset="-122"/>
              </a:rPr>
              <a:t> (</a:t>
            </a:r>
            <a:r>
              <a:rPr lang="zh-CN" altLang="zh-CN" smtClean="0">
                <a:latin typeface="Arial" charset="0"/>
                <a:ea typeface="黑体" pitchFamily="2" charset="-122"/>
              </a:rPr>
              <a:t>图论中的问题</a:t>
            </a:r>
            <a:r>
              <a:rPr lang="en-US" altLang="zh-CN" smtClean="0"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4C9689-24A1-4022-8930-BB0A1E88EB96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算法好坏的衡量尺度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latin typeface="Arial" charset="0"/>
                <a:ea typeface="黑体" pitchFamily="2" charset="-122"/>
              </a:rPr>
              <a:t>基本运算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解决给定问题时占支配地位的运算</a:t>
            </a: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在一个表中寻找数据元素</a:t>
            </a:r>
            <a:r>
              <a:rPr lang="en-US" altLang="zh-CN" smtClean="0">
                <a:latin typeface="Arial" charset="0"/>
                <a:ea typeface="黑体" pitchFamily="2" charset="-122"/>
              </a:rPr>
              <a:t>x</a:t>
            </a:r>
          </a:p>
          <a:p>
            <a:pPr lvl="2"/>
            <a:r>
              <a:rPr lang="en-US" altLang="zh-CN" sz="2500" smtClean="0">
                <a:latin typeface="Arial" charset="0"/>
                <a:ea typeface="黑体" pitchFamily="2" charset="-122"/>
              </a:rPr>
              <a:t>x</a:t>
            </a:r>
            <a:r>
              <a:rPr lang="zh-CN" altLang="zh-CN" sz="2500" smtClean="0">
                <a:latin typeface="Arial" charset="0"/>
                <a:ea typeface="黑体" pitchFamily="2" charset="-122"/>
              </a:rPr>
              <a:t>与表中的一个项进行比较</a:t>
            </a:r>
            <a:endParaRPr lang="zh-CN" altLang="zh-CN" sz="50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两个实矩阵的乘法</a:t>
            </a:r>
          </a:p>
          <a:p>
            <a:pPr lvl="2"/>
            <a:r>
              <a:rPr lang="zh-CN" altLang="zh-CN" sz="2500" smtClean="0">
                <a:latin typeface="Arial" charset="0"/>
                <a:ea typeface="黑体" pitchFamily="2" charset="-122"/>
              </a:rPr>
              <a:t>实数的乘法</a:t>
            </a:r>
            <a:r>
              <a:rPr lang="en-US" altLang="zh-CN" sz="2500" smtClean="0">
                <a:latin typeface="Arial" charset="0"/>
                <a:ea typeface="黑体" pitchFamily="2" charset="-122"/>
              </a:rPr>
              <a:t>(</a:t>
            </a:r>
            <a:r>
              <a:rPr lang="zh-CN" altLang="zh-CN" sz="2500" smtClean="0">
                <a:latin typeface="Arial" charset="0"/>
                <a:ea typeface="黑体" pitchFamily="2" charset="-122"/>
              </a:rPr>
              <a:t>及加法</a:t>
            </a:r>
            <a:r>
              <a:rPr lang="en-US" altLang="zh-CN" sz="2500" smtClean="0">
                <a:latin typeface="Arial" charset="0"/>
                <a:ea typeface="黑体" pitchFamily="2" charset="-122"/>
              </a:rPr>
              <a:t>)C=AB</a:t>
            </a:r>
            <a:r>
              <a:rPr lang="zh-CN" altLang="zh-CN" sz="2500" smtClean="0">
                <a:latin typeface="Arial" charset="0"/>
                <a:ea typeface="黑体" pitchFamily="2" charset="-122"/>
              </a:rPr>
              <a:t>则</a:t>
            </a:r>
            <a:r>
              <a:rPr lang="en-US" altLang="zh-CN" sz="2500" smtClean="0">
                <a:latin typeface="Arial" charset="0"/>
                <a:ea typeface="黑体" pitchFamily="2" charset="-122"/>
              </a:rPr>
              <a:t>c</a:t>
            </a:r>
            <a:r>
              <a:rPr lang="en-US" altLang="zh-CN" sz="2500" baseline="-25000" smtClean="0">
                <a:latin typeface="Arial" charset="0"/>
                <a:ea typeface="黑体" pitchFamily="2" charset="-122"/>
              </a:rPr>
              <a:t>ij</a:t>
            </a:r>
            <a:r>
              <a:rPr lang="en-US" altLang="zh-CN" sz="2500" smtClean="0">
                <a:latin typeface="Arial" charset="0"/>
                <a:ea typeface="黑体" pitchFamily="2" charset="-122"/>
              </a:rPr>
              <a:t>=∑a</a:t>
            </a:r>
            <a:r>
              <a:rPr lang="en-US" altLang="zh-CN" sz="2500" baseline="-25000" smtClean="0">
                <a:latin typeface="Arial" charset="0"/>
                <a:ea typeface="黑体" pitchFamily="2" charset="-122"/>
              </a:rPr>
              <a:t>ik</a:t>
            </a:r>
            <a:r>
              <a:rPr lang="en-US" altLang="zh-CN" sz="2500" smtClean="0">
                <a:latin typeface="Arial" charset="0"/>
                <a:ea typeface="黑体" pitchFamily="2" charset="-122"/>
              </a:rPr>
              <a:t>*b</a:t>
            </a:r>
            <a:r>
              <a:rPr lang="en-US" altLang="zh-CN" sz="2500" baseline="-25000" smtClean="0">
                <a:latin typeface="Arial" charset="0"/>
                <a:ea typeface="黑体" pitchFamily="2" charset="-122"/>
              </a:rPr>
              <a:t>kj</a:t>
            </a:r>
            <a:endParaRPr lang="zh-CN" altLang="zh-CN" sz="50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将一个数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组</a:t>
            </a:r>
            <a:r>
              <a:rPr lang="zh-CN" altLang="zh-CN" smtClean="0">
                <a:latin typeface="Arial" charset="0"/>
                <a:ea typeface="黑体" pitchFamily="2" charset="-122"/>
              </a:rPr>
              <a:t>进行排序</a:t>
            </a:r>
          </a:p>
          <a:p>
            <a:pPr lvl="2"/>
            <a:r>
              <a:rPr lang="zh-CN" altLang="en-US" sz="2500" smtClean="0">
                <a:latin typeface="Arial" charset="0"/>
                <a:ea typeface="黑体" pitchFamily="2" charset="-122"/>
              </a:rPr>
              <a:t>数组</a:t>
            </a:r>
            <a:r>
              <a:rPr lang="zh-CN" altLang="zh-CN" sz="2500" smtClean="0">
                <a:latin typeface="Arial" charset="0"/>
                <a:ea typeface="黑体" pitchFamily="2" charset="-122"/>
              </a:rPr>
              <a:t>中的两个数据项进行比较</a:t>
            </a:r>
            <a:endParaRPr lang="en-US" altLang="zh-CN" sz="2500" smtClean="0">
              <a:latin typeface="Arial" charset="0"/>
              <a:ea typeface="黑体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EB69DA-A2EC-467C-A9ED-B31155503F8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算法好坏的衡量尺度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latin typeface="Arial" charset="0"/>
                <a:ea typeface="黑体" pitchFamily="2" charset="-122"/>
              </a:rPr>
              <a:t>基本运算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通常情况下，讨论一个算法优劣时，我们只讨论基本运算的执行次数</a:t>
            </a: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因为它是占支配地位的，而其它的运算可以忽略不计</a:t>
            </a:r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B7FA26-6C08-4ED1-946A-EDAC234B64A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算法好坏的衡量尺度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latin typeface="Arial" charset="0"/>
                <a:ea typeface="黑体" pitchFamily="2" charset="-122"/>
              </a:rPr>
              <a:t>算法的计算量函数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用输入规模的某个函数来表示算法的基本运算量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2800" smtClean="0">
                <a:latin typeface="Arial" charset="0"/>
                <a:ea typeface="黑体" pitchFamily="2" charset="-122"/>
              </a:rPr>
              <a:t>该</a:t>
            </a:r>
            <a:r>
              <a:rPr lang="zh-CN" altLang="zh-CN" sz="2800" smtClean="0">
                <a:latin typeface="Arial" charset="0"/>
                <a:ea typeface="黑体" pitchFamily="2" charset="-122"/>
              </a:rPr>
              <a:t>函数称为算法的时间复杂性</a:t>
            </a:r>
            <a:r>
              <a:rPr lang="en-US" altLang="zh-CN" sz="2800" smtClean="0">
                <a:latin typeface="Arial" charset="0"/>
                <a:ea typeface="黑体" pitchFamily="2" charset="-122"/>
              </a:rPr>
              <a:t>(</a:t>
            </a:r>
            <a:r>
              <a:rPr lang="zh-CN" altLang="zh-CN" sz="2800" smtClean="0">
                <a:latin typeface="Arial" charset="0"/>
                <a:ea typeface="黑体" pitchFamily="2" charset="-122"/>
              </a:rPr>
              <a:t>度</a:t>
            </a:r>
            <a:r>
              <a:rPr lang="en-US" altLang="zh-CN" sz="2800" smtClean="0">
                <a:latin typeface="Arial" charset="0"/>
                <a:ea typeface="黑体" pitchFamily="2" charset="-122"/>
              </a:rPr>
              <a:t>)</a:t>
            </a:r>
            <a:r>
              <a:rPr lang="zh-CN" altLang="en-US" sz="2800" smtClean="0">
                <a:latin typeface="Arial" charset="0"/>
                <a:ea typeface="黑体" pitchFamily="2" charset="-122"/>
              </a:rPr>
              <a:t>，一般</a:t>
            </a:r>
            <a:r>
              <a:rPr lang="zh-CN" altLang="zh-CN" sz="2800" smtClean="0">
                <a:latin typeface="Arial" charset="0"/>
                <a:ea typeface="黑体" pitchFamily="2" charset="-122"/>
              </a:rPr>
              <a:t>用</a:t>
            </a:r>
            <a:r>
              <a:rPr lang="en-US" altLang="zh-CN" sz="2800" smtClean="0">
                <a:latin typeface="Arial" charset="0"/>
                <a:ea typeface="黑体" pitchFamily="2" charset="-122"/>
              </a:rPr>
              <a:t>T(n)</a:t>
            </a:r>
            <a:r>
              <a:rPr lang="zh-CN" altLang="zh-CN" sz="2800" smtClean="0">
                <a:latin typeface="Arial" charset="0"/>
                <a:ea typeface="黑体" pitchFamily="2" charset="-122"/>
              </a:rPr>
              <a:t>或</a:t>
            </a:r>
            <a:r>
              <a:rPr lang="en-US" altLang="zh-CN" sz="2800" smtClean="0">
                <a:latin typeface="Arial" charset="0"/>
                <a:ea typeface="黑体" pitchFamily="2" charset="-122"/>
              </a:rPr>
              <a:t>T(n,m)</a:t>
            </a:r>
            <a:r>
              <a:rPr lang="zh-CN" altLang="zh-CN" sz="2800" smtClean="0">
                <a:latin typeface="Arial" charset="0"/>
                <a:ea typeface="黑体" pitchFamily="2" charset="-122"/>
              </a:rPr>
              <a:t>等表示</a:t>
            </a:r>
            <a:endParaRPr lang="en-US" altLang="zh-CN" sz="2800" smtClean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smtClean="0">
                <a:latin typeface="Arial" charset="0"/>
                <a:ea typeface="黑体" pitchFamily="2" charset="-122"/>
              </a:rPr>
              <a:t>T(n)=5n</a:t>
            </a:r>
            <a:r>
              <a:rPr lang="zh-CN" altLang="zh-CN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smtClean="0">
                <a:latin typeface="Arial" charset="0"/>
                <a:ea typeface="黑体" pitchFamily="2" charset="-122"/>
              </a:rPr>
              <a:t>T(n)=3n*logn</a:t>
            </a:r>
            <a:r>
              <a:rPr lang="zh-CN" altLang="zh-CN" smtClean="0">
                <a:latin typeface="Arial" charset="0"/>
                <a:ea typeface="黑体" pitchFamily="2" charset="-122"/>
              </a:rPr>
              <a:t>，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smtClean="0">
                <a:latin typeface="Arial" charset="0"/>
                <a:ea typeface="黑体" pitchFamily="2" charset="-122"/>
              </a:rPr>
              <a:t>T(n)=4n</a:t>
            </a:r>
            <a:r>
              <a:rPr lang="en-US" altLang="zh-CN" baseline="30000" smtClean="0">
                <a:latin typeface="Arial" charset="0"/>
                <a:ea typeface="黑体" pitchFamily="2" charset="-122"/>
              </a:rPr>
              <a:t>3</a:t>
            </a:r>
            <a:r>
              <a:rPr lang="zh-CN" altLang="zh-CN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smtClean="0">
                <a:latin typeface="Arial" charset="0"/>
                <a:ea typeface="黑体" pitchFamily="2" charset="-122"/>
              </a:rPr>
              <a:t>T(n)=2</a:t>
            </a:r>
            <a:r>
              <a:rPr lang="en-US" altLang="zh-CN" baseline="30000" smtClean="0">
                <a:latin typeface="Arial" charset="0"/>
                <a:ea typeface="黑体" pitchFamily="2" charset="-122"/>
              </a:rPr>
              <a:t>n</a:t>
            </a:r>
            <a:r>
              <a:rPr lang="zh-CN" altLang="zh-CN" smtClean="0">
                <a:latin typeface="Arial" charset="0"/>
                <a:ea typeface="黑体" pitchFamily="2" charset="-122"/>
              </a:rPr>
              <a:t>，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smtClean="0">
                <a:latin typeface="Arial" charset="0"/>
                <a:ea typeface="黑体" pitchFamily="2" charset="-122"/>
              </a:rPr>
              <a:t>T(n,m)=2(n+m)</a:t>
            </a:r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DB1204-1B51-4F3C-95AB-89C08332F10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最坏情况时间复杂性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规模为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的所有输入中，基本运算执行次数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最多的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时间复杂性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在一个顺序表中寻找数据元素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x</a:t>
            </a:r>
            <a:endParaRPr lang="zh-CN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zh-CN" dirty="0" smtClean="0">
                <a:latin typeface="Arial" charset="0"/>
                <a:ea typeface="黑体" pitchFamily="2" charset="-122"/>
              </a:rPr>
              <a:t>顺序查找：最坏情况为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O(n)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；</a:t>
            </a:r>
          </a:p>
          <a:p>
            <a:pPr lvl="2"/>
            <a:r>
              <a:rPr lang="zh-CN" altLang="zh-CN" dirty="0" smtClean="0">
                <a:latin typeface="Arial" charset="0"/>
                <a:ea typeface="黑体" pitchFamily="2" charset="-122"/>
              </a:rPr>
              <a:t>二分查找：最坏情况为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O(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logn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D76923-2F64-452F-86A2-02CE4097F676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平均情况时间复杂性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latin typeface="Arial" charset="0"/>
                <a:ea typeface="黑体" pitchFamily="2" charset="-122"/>
              </a:rPr>
              <a:t>规模为</a:t>
            </a:r>
            <a:r>
              <a:rPr lang="en-US" altLang="zh-CN" smtClean="0">
                <a:latin typeface="Arial" charset="0"/>
                <a:ea typeface="黑体" pitchFamily="2" charset="-122"/>
              </a:rPr>
              <a:t>n</a:t>
            </a:r>
            <a:r>
              <a:rPr lang="zh-CN" altLang="zh-CN" smtClean="0">
                <a:latin typeface="Arial" charset="0"/>
                <a:ea typeface="黑体" pitchFamily="2" charset="-122"/>
              </a:rPr>
              <a:t>的所有输入的算法时间复杂度的平均值（一般均假设每种输入情况以等概率出现）</a:t>
            </a: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在一个顺序表中寻找数据元素</a:t>
            </a:r>
            <a:r>
              <a:rPr lang="en-US" altLang="zh-CN" smtClean="0">
                <a:latin typeface="Arial" charset="0"/>
                <a:ea typeface="黑体" pitchFamily="2" charset="-122"/>
              </a:rPr>
              <a:t>x</a:t>
            </a:r>
            <a:endParaRPr lang="zh-CN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zh-CN" smtClean="0">
                <a:latin typeface="Arial" charset="0"/>
                <a:ea typeface="黑体" pitchFamily="2" charset="-122"/>
              </a:rPr>
              <a:t>顺序查找：平均情况仍为</a:t>
            </a:r>
            <a:r>
              <a:rPr lang="en-US" altLang="zh-CN" smtClean="0">
                <a:latin typeface="Arial" charset="0"/>
                <a:ea typeface="黑体" pitchFamily="2" charset="-122"/>
              </a:rPr>
              <a:t>O(n)</a:t>
            </a:r>
            <a:r>
              <a:rPr lang="zh-CN" altLang="zh-CN" smtClean="0">
                <a:latin typeface="Arial" charset="0"/>
                <a:ea typeface="黑体" pitchFamily="2" charset="-122"/>
              </a:rPr>
              <a:t>；</a:t>
            </a:r>
          </a:p>
          <a:p>
            <a:pPr lvl="2"/>
            <a:r>
              <a:rPr lang="zh-CN" altLang="zh-CN" smtClean="0">
                <a:latin typeface="Arial" charset="0"/>
                <a:ea typeface="黑体" pitchFamily="2" charset="-122"/>
              </a:rPr>
              <a:t>二分查找：平均情况仍为</a:t>
            </a:r>
            <a:r>
              <a:rPr lang="en-US" altLang="zh-CN" smtClean="0">
                <a:latin typeface="Arial" charset="0"/>
                <a:ea typeface="黑体" pitchFamily="2" charset="-122"/>
              </a:rPr>
              <a:t>O(logn)</a:t>
            </a:r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教材与参考书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算法导论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(MIT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2/3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版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). Thomas H.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Cormen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Charles E.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Leiserson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Ronald L.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Rivest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Clifford Stein. </a:t>
            </a:r>
          </a:p>
          <a:p>
            <a:r>
              <a:rPr lang="zh-CN" altLang="zh-CN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算法设计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. Kleinberg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J.,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Tardos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E. 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清华大学出版社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张立昂等译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r>
              <a:rPr lang="zh-CN" altLang="en-US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计算机算法基础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.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沈孝钧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.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机械工业出版社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算法设计技巧与分析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. M. H.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Alsuwaiyel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.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电子工业出版社影印本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方世昌等译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E340D0-CB1B-4AC9-BFB3-576F564C815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引言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课程主要内容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在计算机应用中经常遇到的问题和求解的算法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设计算法基本原理、技巧以及算法复杂性分析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分治法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动态规划法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贪心法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随机算法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近似算法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计算理论简介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NP-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完全性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课程目的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具备抽象描述、解决实际问题的能力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学会运用算法设计与分析的典型方法进行算法的设计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具备分析算法效率的能力。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D7D00F-CA26-4853-A1F0-20EC0497C7F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算法的重要性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有超过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1/3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的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Turing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奖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获奖者，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其成果与算法有关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图灵奖于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1966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年开始设立，是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ACM 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美国计算机协会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 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在计算机科学技术领域中所授予的最高奖项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308851-64CB-462A-B102-08B491EB9A1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0245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5814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1972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Edsger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W.Dijkstra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z="2800" dirty="0" smtClean="0">
                <a:latin typeface="Arial" charset="0"/>
                <a:ea typeface="黑体" pitchFamily="2" charset="-122"/>
              </a:rPr>
              <a:t>求最短路径的</a:t>
            </a:r>
            <a:r>
              <a:rPr lang="en-US" altLang="zh-CN" sz="2800" dirty="0" err="1" smtClean="0">
                <a:latin typeface="Arial" charset="0"/>
                <a:ea typeface="黑体" pitchFamily="2" charset="-122"/>
              </a:rPr>
              <a:t>Dijkstra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算法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, </a:t>
            </a:r>
            <a:endParaRPr lang="en-US" altLang="zh-CN" sz="28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sz="2800" dirty="0">
                <a:latin typeface="Arial" charset="0"/>
                <a:ea typeface="黑体" pitchFamily="2" charset="-122"/>
              </a:rPr>
              <a:t>PV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操作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, </a:t>
            </a:r>
          </a:p>
          <a:p>
            <a:pPr lvl="1"/>
            <a:r>
              <a:rPr lang="zh-CN" altLang="en-US" sz="2800" dirty="0">
                <a:latin typeface="Arial" charset="0"/>
                <a:ea typeface="黑体" pitchFamily="2" charset="-122"/>
              </a:rPr>
              <a:t>解决了“哲学家聚餐”</a:t>
            </a:r>
            <a:r>
              <a:rPr lang="zh-CN" altLang="en-US" sz="2800" dirty="0">
                <a:latin typeface="Arial" charset="0"/>
                <a:ea typeface="黑体" pitchFamily="2" charset="-122"/>
              </a:rPr>
              <a:t>问题</a:t>
            </a:r>
            <a:endParaRPr lang="en-US" altLang="zh-CN" sz="28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2800" dirty="0">
                <a:latin typeface="Arial" charset="0"/>
                <a:ea typeface="黑体" pitchFamily="2" charset="-122"/>
              </a:rPr>
              <a:t>第一个</a:t>
            </a:r>
            <a:r>
              <a:rPr lang="en-US" altLang="zh-CN" sz="2800" dirty="0" err="1">
                <a:latin typeface="Arial" charset="0"/>
                <a:ea typeface="黑体" pitchFamily="2" charset="-122"/>
              </a:rPr>
              <a:t>Algol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 60</a:t>
            </a:r>
            <a:r>
              <a:rPr lang="zh-CN" altLang="en-US" sz="2800" dirty="0">
                <a:latin typeface="Arial" charset="0"/>
                <a:ea typeface="黑体" pitchFamily="2" charset="-122"/>
              </a:rPr>
              <a:t>编译器</a:t>
            </a:r>
            <a:endParaRPr lang="en-US" altLang="zh-CN" sz="28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z="2800" dirty="0">
                <a:latin typeface="Arial" charset="0"/>
                <a:ea typeface="黑体" pitchFamily="2" charset="-122"/>
              </a:rPr>
              <a:t>结构化程序设计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, </a:t>
            </a:r>
          </a:p>
          <a:p>
            <a:pPr lvl="1"/>
            <a:r>
              <a:rPr lang="en-US" altLang="zh-CN" sz="2800" dirty="0">
                <a:latin typeface="Arial" charset="0"/>
                <a:ea typeface="黑体" pitchFamily="2" charset="-122"/>
              </a:rPr>
              <a:t>“</a:t>
            </a:r>
            <a:r>
              <a:rPr lang="en-US" altLang="zh-CN" sz="2800" dirty="0" err="1">
                <a:latin typeface="Arial" charset="0"/>
                <a:ea typeface="黑体" pitchFamily="2" charset="-122"/>
              </a:rPr>
              <a:t>goto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有害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”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等</a:t>
            </a:r>
            <a:endParaRPr lang="zh-CN" altLang="en-US" sz="2800" dirty="0">
              <a:latin typeface="Arial" charset="0"/>
              <a:ea typeface="黑体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FF0FAF-EDE0-47B0-85CA-D6008E92858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1269" name="Picture 2" descr="20100310-014218-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c.hiphotos.baidu.com/baike/w%3D268%3Bg%3D0/sign=abe86541213fb80e0cd166d10eea4813/b8014a90f603738d03766552b31bb051f819ec8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61" y="1664804"/>
            <a:ext cx="232688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图灵奖获得者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1974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Donald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E.Knuth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stanford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zh-CN" sz="2800" dirty="0" smtClean="0">
                <a:latin typeface="Arial" charset="0"/>
                <a:ea typeface="黑体" pitchFamily="2" charset="-122"/>
              </a:rPr>
              <a:t>算法最早的奠基人之一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sz="2800" dirty="0" smtClean="0">
                <a:latin typeface="Arial" charset="0"/>
                <a:ea typeface="黑体" pitchFamily="2" charset="-122"/>
              </a:rPr>
              <a:t>计算机程序设计艺术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)</a:t>
            </a:r>
            <a:endParaRPr lang="zh-CN" altLang="zh-CN" sz="28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z="2800" dirty="0" smtClean="0">
                <a:latin typeface="Arial" charset="0"/>
                <a:ea typeface="黑体" pitchFamily="2" charset="-122"/>
              </a:rPr>
              <a:t>现代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“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算法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”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与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“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数据结构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”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名词及内涵的提出，</a:t>
            </a:r>
            <a:endParaRPr lang="zh-CN" altLang="zh-CN" sz="8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sz="2800" dirty="0" smtClean="0">
                <a:latin typeface="Arial" charset="0"/>
                <a:ea typeface="黑体" pitchFamily="2" charset="-122"/>
              </a:rPr>
              <a:t>KMP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算法，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LR(k)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文法，</a:t>
            </a:r>
            <a:r>
              <a:rPr lang="en-US" altLang="zh-CN" sz="2800" dirty="0" smtClean="0">
                <a:latin typeface="Arial" charset="0"/>
                <a:ea typeface="黑体" pitchFamily="2" charset="-122"/>
              </a:rPr>
              <a:t>Tex</a:t>
            </a:r>
            <a:r>
              <a:rPr lang="zh-CN" altLang="zh-CN" sz="2800" dirty="0" smtClean="0">
                <a:latin typeface="Arial" charset="0"/>
                <a:ea typeface="黑体" pitchFamily="2" charset="-122"/>
              </a:rPr>
              <a:t>编辑器等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FF0FAF-EDE0-47B0-85CA-D6008E92858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1269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e.hiphotos.baidu.com/baike/w%3D268%3Bg%3D0/sign=c69eda6db912c8fcb4f3f1cbc438f578/d8f9d72a6059252d603fb549349b033b5bb5b9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609020"/>
            <a:ext cx="25527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114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8706</TotalTime>
  <Words>1461</Words>
  <Application>Microsoft Office PowerPoint</Application>
  <PresentationFormat>全屏显示(4:3)</PresentationFormat>
  <Paragraphs>195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Pixel</vt:lpstr>
      <vt:lpstr>自定义设计方案</vt:lpstr>
      <vt:lpstr>算法设计与分析</vt:lpstr>
      <vt:lpstr>课程说明</vt:lpstr>
      <vt:lpstr>教材与参考书</vt:lpstr>
      <vt:lpstr>引言</vt:lpstr>
      <vt:lpstr>课程主要内容</vt:lpstr>
      <vt:lpstr>课程目的</vt:lpstr>
      <vt:lpstr>算法的重要性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算法的相关概念</vt:lpstr>
      <vt:lpstr>算法的正确性分析</vt:lpstr>
      <vt:lpstr>算法好坏的衡量尺度</vt:lpstr>
      <vt:lpstr>算法好坏的衡量尺度</vt:lpstr>
      <vt:lpstr>算法好坏的衡量尺度</vt:lpstr>
      <vt:lpstr>算法好坏的衡量尺度</vt:lpstr>
      <vt:lpstr>算法好坏的衡量尺度</vt:lpstr>
      <vt:lpstr>算法好坏的衡量尺度</vt:lpstr>
      <vt:lpstr>最坏情况时间复杂性</vt:lpstr>
      <vt:lpstr>平均情况时间复杂性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968</cp:revision>
  <cp:lastPrinted>2015-03-01T23:15:11Z</cp:lastPrinted>
  <dcterms:created xsi:type="dcterms:W3CDTF">2009-06-26T00:04:30Z</dcterms:created>
  <dcterms:modified xsi:type="dcterms:W3CDTF">2016-09-04T04:39:40Z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