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6"/>
  </p:notesMasterIdLst>
  <p:handoutMasterIdLst>
    <p:handoutMasterId r:id="rId37"/>
  </p:handoutMasterIdLst>
  <p:sldIdLst>
    <p:sldId id="286" r:id="rId3"/>
    <p:sldId id="290" r:id="rId4"/>
    <p:sldId id="289" r:id="rId5"/>
    <p:sldId id="304" r:id="rId6"/>
    <p:sldId id="305" r:id="rId7"/>
    <p:sldId id="306" r:id="rId8"/>
    <p:sldId id="307" r:id="rId9"/>
    <p:sldId id="293" r:id="rId10"/>
    <p:sldId id="318" r:id="rId11"/>
    <p:sldId id="319" r:id="rId12"/>
    <p:sldId id="320" r:id="rId13"/>
    <p:sldId id="321" r:id="rId14"/>
    <p:sldId id="317" r:id="rId15"/>
    <p:sldId id="294" r:id="rId16"/>
    <p:sldId id="297" r:id="rId17"/>
    <p:sldId id="295" r:id="rId18"/>
    <p:sldId id="298" r:id="rId19"/>
    <p:sldId id="301" r:id="rId20"/>
    <p:sldId id="299" r:id="rId21"/>
    <p:sldId id="300" r:id="rId22"/>
    <p:sldId id="302" r:id="rId23"/>
    <p:sldId id="303" r:id="rId24"/>
    <p:sldId id="31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2" r:id="rId34"/>
    <p:sldId id="323" r:id="rId3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30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FBEB3-F872-4465-BF53-FAEC0B5CAC79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D3E77A-5DC6-4ED3-8E54-6F48394B3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1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D42E70-E4A7-4672-8E57-DD7F5B534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555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DB3F33-7A4A-48CA-8009-886DA18114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0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E29F4-032A-4095-8C9C-D9D0649047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079-7EF5-4B05-B424-37DEA320CA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01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8072-5304-415D-81B1-C380FDA349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27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FB18-EFDE-4BDF-9628-D063ED4CC42F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F8A0-A941-40DC-8B22-004A6A8A93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7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D7E1-C563-4827-87A8-C22328C9208C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98FA-F88D-42D4-9088-8991B0BA5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DBBA-C5EA-4D66-8C48-41B67C88A516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9C982-1EE6-4ED8-8589-3E49ADD18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8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6C4A-7919-47EA-BD4E-8242CBF2991F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A2BD-B10D-4B6B-9142-4D7456749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991-76FA-4606-B2AC-EF09FD10F6ED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C089-C854-4115-B222-19552549F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88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5BC4-A4C3-478D-BC19-FE10BB4A832B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5CBBD-C841-4745-BED0-9B8F342CC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5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55C4A-F088-4675-869B-3F3C7CD65001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2FBC-9E4D-4A94-A630-DB68AE406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C025-5291-4BF6-8336-4D295967B2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99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4013-3C01-4BB9-95F5-E81A52C7D7B9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353F-701B-4D89-951B-9153C7845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9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C454-EE57-4CA7-A6F4-9CDAEA5C8A29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0509-98D2-403D-BBFC-B03E57704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3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4DDF-E8D3-4A92-BF21-E3E4F0D28DE8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704F-9C57-44B5-A206-AB51B5749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05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27FB-482B-4194-9D8F-094A636226C6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37A8-D8E2-4420-8178-1E1DEC794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8210-A3E2-4BA8-BF56-A5B04824A0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C218-DF8D-482D-A0CD-7036A2B55C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78C2-12C7-43A4-A274-F32A77050A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A9AAC-A818-41FD-854B-C7CF8DE1B5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2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0840E-E03E-4ACF-A2DB-C8E7EF60FA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B8691-6ADF-4765-87EA-99FA584E45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7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2D30-7D72-4539-9495-B8425C5317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9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52501D8-1120-4857-B6D2-439E33DC39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2845D86-6579-4E6A-9853-C20BA31EE762}" type="datetimeFigureOut">
              <a:rPr lang="zh-CN" altLang="en-US"/>
              <a:pPr>
                <a:defRPr/>
              </a:pPr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83BA8A8-D0D6-40A7-BEB0-D202ECC3D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第一章 算法分析的数学基础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94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3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:r>
                  <a:rPr lang="zh-CN" altLang="en-US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zh-CN" altLang="en-US" b="1" dirty="0"/>
                  <a:t>时，有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𝐎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9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!=</m:t>
                        </m:r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曲线之下面积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dirty="0" smtClean="0">
                        <a:latin typeface="Cambria Math"/>
                      </a:rPr>
                      <m:t>𝛀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曲线之下面积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&lt;[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7" cy="31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!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单调递增时，有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11" y="3553026"/>
            <a:ext cx="4067377" cy="31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3537012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类似地，当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单调递减时，有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例如：</a:t>
                </a:r>
                <a:endParaRPr lang="en-US" altLang="zh-CN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dirty="0" err="1">
                        <a:latin typeface="Cambria Math"/>
                      </a:rPr>
                      <m:t>ln</m:t>
                    </m:r>
                    <m:r>
                      <a:rPr lang="en-US" altLang="zh-CN" i="1" dirty="0" err="1">
                        <a:latin typeface="Cambria Math"/>
                      </a:rPr>
                      <m:t>⁡</m:t>
                    </m:r>
                    <m:r>
                      <a:rPr lang="en-US" altLang="zh-CN" i="1" dirty="0" err="1">
                        <a:latin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1026" name="Picture 2" descr="D:\360云盘\课件_算法设计与分析\im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05164"/>
            <a:ext cx="23560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360云盘\课件_算法设计与分析\imges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93" y="4905164"/>
            <a:ext cx="235603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9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例：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 Merge-sort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排序算法的复杂性方程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eqArrPr>
                          <m:e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+</m:t>
                            </m:r>
                            <m:r>
                              <a:rPr lang="zh-CN" altLang="en-US" b="1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解：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4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递归逐层展开求解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𝟔𝟒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深度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，最底层有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)−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i="1" dirty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333" b="-6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49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变量替换法求解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b="1" i="1" dirty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复杂性函数的阶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和的估计与界限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递归方程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7DC69D-BBC9-4CD4-81F9-4C4FCB19E7C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记住三种情况，可快速求解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6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 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12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定理（直观理解，一般情况）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用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同阶， 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97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定理（更进一步理解）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用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第一种情况，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不仅小于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，而且要小于 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第三种情况</a:t>
                </a:r>
                <a:r>
                  <a:rPr lang="zh-CN" altLang="en-US" dirty="0"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不仅大于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，而且要大于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𝟗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37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39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𝟕𝟗𝟑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en-US" altLang="zh-CN" b="1" dirty="0">
                  <a:ea typeface="Cambria Math"/>
                </a:endParaRPr>
              </a:p>
              <a:p>
                <a:pPr lvl="1"/>
                <a:r>
                  <a:rPr lang="zh-CN" altLang="en-US" dirty="0"/>
                  <a:t>对所有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𝐚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𝟑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𝒃</m:t>
                        </m:r>
                      </m:den>
                    </m:f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𝒄𝒇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0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b="1" dirty="0">
                  <a:ea typeface="黑体" pitchFamily="2" charset="-122"/>
                </a:endParaRPr>
              </a:p>
              <a:p>
                <a:pPr lvl="1"/>
                <a:r>
                  <a:rPr lang="zh-CN" altLang="en-US" dirty="0"/>
                  <a:t>虽然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渐近小于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1500" y="4798668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4820904" y="6089613"/>
            <a:ext cx="1440315" cy="769059"/>
            <a:chOff x="4820904" y="6089613"/>
            <a:chExt cx="1440315" cy="769059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4850587" y="6089613"/>
              <a:ext cx="0" cy="564072"/>
            </a:xfrm>
            <a:prstGeom prst="straightConnector1">
              <a:avLst/>
            </a:prstGeom>
            <a:ln w="635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20904" y="6489340"/>
              <a:ext cx="1440315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落于此区域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是常数，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是正函数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 展开可得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52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zh-CN" altLang="en-US" b="1" i="1" smtClean="0">
                                            <a:latin typeface="Cambria Math"/>
                                          </a:rPr>
                                          <m:t>𝜺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/>
                  <a:t>      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表示小于等于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的最大整数</a:t>
                </a:r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表示大于等于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的最小整数</a:t>
                </a:r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ea typeface="黑体" pitchFamily="2" charset="-122"/>
                    <a:cs typeface="Lucida Sans Unicode" pitchFamily="34" charset="0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F04355-3996-4497-945A-C3E73C7D1D8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 则有</a:t>
                </a:r>
                <a:endParaRPr lang="en-US" altLang="zh-CN" i="1" dirty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/>
                  <a:t>      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i="1" dirty="0">
                  <a:latin typeface="Cambria Math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两边分别相乘，可得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Arial" charset="0"/>
                </a:endParaRPr>
              </a:p>
              <a:p>
                <a:pPr lvl="2"/>
                <a:r>
                  <a:rPr lang="en-US" altLang="zh-CN" dirty="0"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i="1" dirty="0">
                  <a:latin typeface="Arial" charset="0"/>
                </a:endParaRPr>
              </a:p>
              <a:p>
                <a:pPr lvl="2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7893" y="2132856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)=7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/7)+</a:t>
            </a:r>
            <a:r>
              <a:rPr lang="en-US" altLang="zh-CN" sz="4000" i="1" dirty="0"/>
              <a:t>n</a:t>
            </a:r>
            <a:r>
              <a:rPr lang="en-US" altLang="zh-CN" sz="4000" dirty="0"/>
              <a:t>  </a:t>
            </a:r>
          </a:p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)=8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/6)+</a:t>
            </a:r>
            <a:r>
              <a:rPr lang="en-US" altLang="zh-CN" sz="4000" i="1" dirty="0"/>
              <a:t>n</a:t>
            </a:r>
            <a:r>
              <a:rPr lang="en-US" altLang="zh-CN" sz="4000" baseline="30000" dirty="0"/>
              <a:t>3/2</a:t>
            </a:r>
            <a:r>
              <a:rPr lang="en-US" altLang="zh-CN" sz="4000" dirty="0"/>
              <a:t>log</a:t>
            </a:r>
            <a:r>
              <a:rPr lang="en-US" altLang="zh-CN" sz="4000" i="1" dirty="0"/>
              <a:t>n</a:t>
            </a:r>
          </a:p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)=2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baseline="30000" dirty="0"/>
              <a:t>1/3</a:t>
            </a:r>
            <a:r>
              <a:rPr lang="en-US" altLang="zh-CN" sz="4000" dirty="0"/>
              <a:t>)+1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654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3FDC-0247-4CA1-807B-DB25CE9F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3E86-8907-4D3C-94DC-87776003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96B79-FAFC-4BBC-926E-F52E0515B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5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T(n)=O(f(n))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 T(n)≤c*f(n)</a:t>
            </a:r>
            <a:r>
              <a:rPr lang="zh-CN" altLang="en-US" dirty="0">
                <a:latin typeface="Arial" charset="0"/>
                <a:ea typeface="黑体" pitchFamily="2" charset="-122"/>
              </a:rPr>
              <a:t>成立</a:t>
            </a:r>
            <a:r>
              <a:rPr lang="zh-CN" altLang="zh-CN" dirty="0">
                <a:latin typeface="Arial" charset="0"/>
                <a:ea typeface="黑体" pitchFamily="2" charset="-122"/>
              </a:rPr>
              <a:t>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给出算法复杂度的上界，不可能比</a:t>
            </a:r>
            <a:r>
              <a:rPr lang="en-US" altLang="zh-CN" dirty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更大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c=5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 . ∴T(n)= O(n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1AE6D4-2843-47D7-8566-73353015317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T(n)=Ω(f(n))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</a:t>
            </a:r>
            <a:r>
              <a:rPr lang="zh-CN" altLang="en-US" dirty="0">
                <a:latin typeface="Arial" charset="0"/>
                <a:ea typeface="黑体" pitchFamily="2" charset="-122"/>
              </a:rPr>
              <a:t>有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T(n)≥c*f(n)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成立。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给出算法复杂度的下界，不可能比</a:t>
            </a:r>
            <a:r>
              <a:rPr lang="en-US" altLang="zh-CN" dirty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更小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c=3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 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∴T(n)=Ω(n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66A36A-BDCF-43C7-9271-E7142877C8D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</a:t>
            </a:r>
            <a:r>
              <a:rPr lang="en-US" altLang="zh-CN" dirty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>
                <a:latin typeface="Arial" charset="0"/>
                <a:ea typeface="黑体" pitchFamily="2" charset="-122"/>
              </a:rPr>
              <a:t>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&gt;0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时，总有</a:t>
            </a:r>
            <a:r>
              <a:rPr lang="en-US" altLang="zh-CN" dirty="0">
                <a:latin typeface="Arial" charset="0"/>
                <a:ea typeface="黑体" pitchFamily="2" charset="-122"/>
              </a:rPr>
              <a:t> T(n)≤c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T(n)≥c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成立，即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T(n)=O(f(n))</a:t>
            </a:r>
            <a:r>
              <a:rPr lang="zh-CN" altLang="zh-CN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T(n)=Ω(f(n))</a:t>
            </a:r>
            <a:r>
              <a:rPr lang="zh-CN" altLang="zh-CN" dirty="0">
                <a:latin typeface="Arial" charset="0"/>
                <a:ea typeface="黑体" pitchFamily="2" charset="-122"/>
              </a:rPr>
              <a:t>都成立。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给出了算法时间复杂度的上界</a:t>
            </a:r>
            <a:r>
              <a:rPr lang="zh-CN" altLang="en-US" dirty="0">
                <a:latin typeface="Arial" charset="0"/>
                <a:ea typeface="黑体" pitchFamily="2" charset="-122"/>
              </a:rPr>
              <a:t>和</a:t>
            </a:r>
            <a:r>
              <a:rPr lang="zh-CN" altLang="zh-CN" dirty="0">
                <a:latin typeface="Arial" charset="0"/>
                <a:ea typeface="黑体" pitchFamily="2" charset="-122"/>
              </a:rPr>
              <a:t>下界</a:t>
            </a:r>
          </a:p>
          <a:p>
            <a:pPr lvl="2"/>
            <a:r>
              <a:rPr lang="en-US" altLang="zh-CN" dirty="0" err="1">
                <a:latin typeface="Arial" charset="0"/>
                <a:ea typeface="黑体" pitchFamily="2" charset="-122"/>
              </a:rPr>
              <a:t>e.g.T</a:t>
            </a:r>
            <a:r>
              <a:rPr lang="en-US" altLang="zh-CN" dirty="0">
                <a:latin typeface="Arial" charset="0"/>
                <a:ea typeface="黑体" pitchFamily="2" charset="-122"/>
              </a:rPr>
              <a:t>(n)= 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=5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=3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及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（无穷多个），</a:t>
            </a:r>
            <a:r>
              <a:rPr lang="en-US" altLang="zh-CN" dirty="0">
                <a:latin typeface="Arial" charset="0"/>
                <a:ea typeface="黑体" pitchFamily="2" charset="-122"/>
              </a:rPr>
              <a:t>∴T(n)= </a:t>
            </a:r>
            <a:r>
              <a:rPr lang="en-US" altLang="zh-CN" dirty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>
                <a:latin typeface="Arial" charset="0"/>
                <a:ea typeface="黑体" pitchFamily="2" charset="-122"/>
              </a:rPr>
              <a:t> 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EF381D-8730-4C49-86E9-C8B662326AD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多项式时间与指数时间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设每秒可做某基本运算</a:t>
            </a:r>
            <a:r>
              <a:rPr lang="en-US" altLang="zh-CN">
                <a:latin typeface="Arial" charset="0"/>
                <a:ea typeface="黑体" pitchFamily="2" charset="-122"/>
              </a:rPr>
              <a:t>10</a:t>
            </a:r>
            <a:r>
              <a:rPr lang="en-US" altLang="zh-CN" baseline="30000">
                <a:latin typeface="Arial" charset="0"/>
                <a:ea typeface="黑体" pitchFamily="2" charset="-122"/>
              </a:rPr>
              <a:t>9</a:t>
            </a:r>
            <a:r>
              <a:rPr lang="zh-CN" altLang="zh-CN">
                <a:latin typeface="Arial" charset="0"/>
                <a:ea typeface="黑体" pitchFamily="2" charset="-122"/>
              </a:rPr>
              <a:t>次，</a:t>
            </a:r>
            <a:r>
              <a:rPr lang="en-US" altLang="zh-CN">
                <a:latin typeface="Arial" charset="0"/>
                <a:ea typeface="黑体" pitchFamily="2" charset="-122"/>
              </a:rPr>
              <a:t>n=60</a:t>
            </a: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r>
              <a:rPr lang="zh-CN" altLang="en-US">
                <a:latin typeface="Arial" charset="0"/>
                <a:ea typeface="黑体" pitchFamily="2" charset="-122"/>
              </a:rPr>
              <a:t>两个结论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多项式时间的算法互相之间虽有差距，一般可接受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指数量级时间的算法对于较大的</a:t>
            </a:r>
            <a:r>
              <a:rPr lang="en-US" altLang="zh-CN">
                <a:latin typeface="Arial" charset="0"/>
                <a:ea typeface="黑体" pitchFamily="2" charset="-122"/>
              </a:rPr>
              <a:t>n</a:t>
            </a:r>
            <a:r>
              <a:rPr lang="zh-CN" altLang="zh-CN">
                <a:latin typeface="Arial" charset="0"/>
                <a:ea typeface="黑体" pitchFamily="2" charset="-122"/>
              </a:rPr>
              <a:t>无实用价值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A2331B-5B71-4068-8FFA-E392A93777D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241550"/>
          <a:ext cx="8353424" cy="13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复杂度</a:t>
                      </a:r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2</a:t>
                      </a:r>
                      <a:r>
                        <a:rPr lang="en-US" altLang="zh-CN" sz="1800" b="1" baseline="30000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3</a:t>
                      </a:r>
                      <a:r>
                        <a:rPr lang="en-US" altLang="zh-CN" sz="1800" b="1" baseline="30000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运算时</a:t>
                      </a:r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6*10</a:t>
                      </a:r>
                      <a:r>
                        <a:rPr lang="en-US" altLang="zh-CN" sz="1800" b="1" baseline="30000" dirty="0"/>
                        <a:t>-8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3.6*10</a:t>
                      </a:r>
                      <a:r>
                        <a:rPr lang="en-US" altLang="zh-CN" sz="1800" b="1" baseline="30000" dirty="0"/>
                        <a:t>-6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2.16*10</a:t>
                      </a:r>
                      <a:r>
                        <a:rPr lang="en-US" altLang="zh-CN" sz="1800" b="1" baseline="30000" dirty="0"/>
                        <a:t>-4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0.013min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3.66</a:t>
                      </a:r>
                      <a:r>
                        <a:rPr lang="zh-CN" altLang="zh-CN" sz="1800" b="1" dirty="0"/>
                        <a:t>世纪</a:t>
                      </a:r>
                      <a:r>
                        <a:rPr lang="en-US" altLang="zh-CN" sz="1800" b="1" dirty="0"/>
                        <a:t> 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1.3*10</a:t>
                      </a:r>
                      <a:r>
                        <a:rPr lang="en-US" altLang="zh-CN" sz="1800" b="1" baseline="30000" dirty="0"/>
                        <a:t>13</a:t>
                      </a:r>
                      <a:r>
                        <a:rPr lang="zh-CN" altLang="en-US" sz="1800" b="1" baseline="0" dirty="0"/>
                        <a:t>世纪</a:t>
                      </a:r>
                    </a:p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7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3881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10122</TotalTime>
  <Words>2262</Words>
  <Application>Microsoft Office PowerPoint</Application>
  <PresentationFormat>全屏显示(4:3)</PresentationFormat>
  <Paragraphs>292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仿宋_GB2312</vt:lpstr>
      <vt:lpstr>黑体</vt:lpstr>
      <vt:lpstr>华文新魏</vt:lpstr>
      <vt:lpstr>隶书</vt:lpstr>
      <vt:lpstr>宋体</vt:lpstr>
      <vt:lpstr>Arial</vt:lpstr>
      <vt:lpstr>Calibri</vt:lpstr>
      <vt:lpstr>Cambria Math</vt:lpstr>
      <vt:lpstr>Courier New</vt:lpstr>
      <vt:lpstr>Lucida Sans Unicode</vt:lpstr>
      <vt:lpstr>Symbol</vt:lpstr>
      <vt:lpstr>Times New Roman</vt:lpstr>
      <vt:lpstr>Wingdings</vt:lpstr>
      <vt:lpstr>Pixel</vt:lpstr>
      <vt:lpstr>自定义设计方案</vt:lpstr>
      <vt:lpstr>第一章 算法分析的数学基础</vt:lpstr>
      <vt:lpstr>本章内容</vt:lpstr>
      <vt:lpstr>一些记号</vt:lpstr>
      <vt:lpstr>复杂性函数的阶</vt:lpstr>
      <vt:lpstr>复杂性函数的阶</vt:lpstr>
      <vt:lpstr>复杂性函数的阶</vt:lpstr>
      <vt:lpstr>多项式时间与指数时间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Master定理证明</vt:lpstr>
      <vt:lpstr>Master定理证明</vt:lpstr>
      <vt:lpstr>Master定理证明</vt:lpstr>
      <vt:lpstr>Master定理证明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qingbihao@qq.com</cp:lastModifiedBy>
  <cp:revision>1076</cp:revision>
  <cp:lastPrinted>2015-09-13T23:50:21Z</cp:lastPrinted>
  <dcterms:created xsi:type="dcterms:W3CDTF">2009-06-26T00:04:30Z</dcterms:created>
  <dcterms:modified xsi:type="dcterms:W3CDTF">2018-01-07T11:44:11Z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