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65"/>
  </p:notesMasterIdLst>
  <p:handoutMasterIdLst>
    <p:handoutMasterId r:id="rId66"/>
  </p:handoutMasterIdLst>
  <p:sldIdLst>
    <p:sldId id="286" r:id="rId3"/>
    <p:sldId id="309" r:id="rId4"/>
    <p:sldId id="310" r:id="rId5"/>
    <p:sldId id="311" r:id="rId6"/>
    <p:sldId id="312" r:id="rId7"/>
    <p:sldId id="313" r:id="rId8"/>
    <p:sldId id="367" r:id="rId9"/>
    <p:sldId id="368" r:id="rId10"/>
    <p:sldId id="369" r:id="rId11"/>
    <p:sldId id="315" r:id="rId12"/>
    <p:sldId id="316" r:id="rId13"/>
    <p:sldId id="317" r:id="rId14"/>
    <p:sldId id="314" r:id="rId15"/>
    <p:sldId id="318" r:id="rId16"/>
    <p:sldId id="319" r:id="rId17"/>
    <p:sldId id="320" r:id="rId18"/>
    <p:sldId id="321" r:id="rId19"/>
    <p:sldId id="360" r:id="rId20"/>
    <p:sldId id="361" r:id="rId21"/>
    <p:sldId id="375" r:id="rId22"/>
    <p:sldId id="322" r:id="rId23"/>
    <p:sldId id="323" r:id="rId24"/>
    <p:sldId id="324" r:id="rId25"/>
    <p:sldId id="325" r:id="rId26"/>
    <p:sldId id="362" r:id="rId27"/>
    <p:sldId id="363" r:id="rId28"/>
    <p:sldId id="364" r:id="rId29"/>
    <p:sldId id="365" r:id="rId30"/>
    <p:sldId id="335" r:id="rId31"/>
    <p:sldId id="337" r:id="rId32"/>
    <p:sldId id="338" r:id="rId33"/>
    <p:sldId id="339" r:id="rId34"/>
    <p:sldId id="372" r:id="rId35"/>
    <p:sldId id="340" r:id="rId36"/>
    <p:sldId id="370" r:id="rId37"/>
    <p:sldId id="326" r:id="rId38"/>
    <p:sldId id="327" r:id="rId39"/>
    <p:sldId id="371" r:id="rId40"/>
    <p:sldId id="328" r:id="rId41"/>
    <p:sldId id="336" r:id="rId42"/>
    <p:sldId id="329" r:id="rId43"/>
    <p:sldId id="332" r:id="rId44"/>
    <p:sldId id="333" r:id="rId45"/>
    <p:sldId id="366" r:id="rId46"/>
    <p:sldId id="334" r:id="rId47"/>
    <p:sldId id="344" r:id="rId48"/>
    <p:sldId id="345" r:id="rId49"/>
    <p:sldId id="346" r:id="rId50"/>
    <p:sldId id="347" r:id="rId51"/>
    <p:sldId id="348" r:id="rId52"/>
    <p:sldId id="350" r:id="rId53"/>
    <p:sldId id="351" r:id="rId54"/>
    <p:sldId id="352" r:id="rId55"/>
    <p:sldId id="353" r:id="rId56"/>
    <p:sldId id="354" r:id="rId57"/>
    <p:sldId id="355" r:id="rId58"/>
    <p:sldId id="373" r:id="rId59"/>
    <p:sldId id="359" r:id="rId60"/>
    <p:sldId id="341" r:id="rId61"/>
    <p:sldId id="342" r:id="rId62"/>
    <p:sldId id="343" r:id="rId63"/>
    <p:sldId id="374" r:id="rId64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A8"/>
    <a:srgbClr val="006600"/>
    <a:srgbClr val="660066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1930" autoAdjust="0"/>
  </p:normalViewPr>
  <p:slideViewPr>
    <p:cSldViewPr>
      <p:cViewPr varScale="1">
        <p:scale>
          <a:sx n="85" d="100"/>
          <a:sy n="85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141"/>
        <p:guide pos="3127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1101101101101101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1101101101101101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1234567890</a:t>
            </a:r>
            <a:r>
              <a:rPr lang="zh-CN" altLang="en-US" dirty="0" smtClean="0"/>
              <a:t>*</a:t>
            </a:r>
            <a:r>
              <a:rPr lang="en-US" altLang="zh-CN" dirty="0" smtClean="0"/>
              <a:t>1234567890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3049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基于比较的排序方法，最好的算法不会好于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，因为比较搜索树中</a:t>
            </a:r>
            <a:r>
              <a:rPr lang="en-US" altLang="zh-CN" dirty="0" smtClean="0"/>
              <a:t>2^h&gt;=n!</a:t>
            </a:r>
            <a:r>
              <a:rPr lang="zh-CN" altLang="en-US" dirty="0" smtClean="0"/>
              <a:t>，从而</a:t>
            </a:r>
            <a:r>
              <a:rPr lang="en-US" altLang="zh-CN" dirty="0" smtClean="0"/>
              <a:t>h&gt;=</a:t>
            </a:r>
            <a:r>
              <a:rPr lang="en-US" altLang="zh-CN" dirty="0" err="1" smtClean="0"/>
              <a:t>nlogn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6021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-2</a:t>
            </a:r>
            <a:r>
              <a:rPr lang="zh-CN" altLang="en-US" dirty="0" smtClean="0"/>
              <a:t>表示排除最后组和中间那一组，故得</a:t>
            </a:r>
            <a:r>
              <a:rPr lang="en-US" altLang="zh-CN" dirty="0" smtClean="0"/>
              <a:t>3n/10-6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259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4125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建立最大堆复杂度求解：</a:t>
            </a:r>
            <a:r>
              <a:rPr lang="en-US" altLang="zh-CN" dirty="0" smtClean="0"/>
              <a:t>2S-S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9609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http://www.eefocus.com/rf-microwave/337133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假设采样频率为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，信号频率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，采样点数为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点所表示的频率为：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=(n-1)*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个值，可分辨到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1/1024Hz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频率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1863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yk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个频率上的振幅与相位，因为</a:t>
            </a:r>
            <a:r>
              <a:rPr lang="en-US" altLang="zh-CN" dirty="0" err="1" smtClean="0"/>
              <a:t>yk</a:t>
            </a:r>
            <a:r>
              <a:rPr lang="zh-CN" altLang="en-US" dirty="0" smtClean="0"/>
              <a:t>是一个复数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8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也叫向量的内积、数量积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b=|a||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b|cos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叉乘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也叫向量的外积、向量积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记这个向量为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c.|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c|=|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b|=|a||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b|sin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的方向与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a,b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所在的平面垂直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且方向要用“右手法则”判断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282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980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分治算法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大整数乘法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位</a:t>
                </a:r>
                <a:r>
                  <a:rPr lang="zh-CN" altLang="en-US" dirty="0"/>
                  <a:t>二进制整数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相乘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通常算法时间复杂性性为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分</a:t>
                </a:r>
                <a:r>
                  <a:rPr lang="zh-CN" altLang="en-US" dirty="0"/>
                  <a:t>治</a:t>
                </a:r>
                <a:r>
                  <a:rPr lang="zh-CN" altLang="en-US" dirty="0" smtClean="0"/>
                  <a:t>算法时间</a:t>
                </a:r>
                <a:r>
                  <a:rPr lang="zh-CN" altLang="en-US" dirty="0"/>
                  <a:t>复杂</a:t>
                </a:r>
                <a:r>
                  <a:rPr lang="zh-CN" altLang="en-US" dirty="0" smtClean="0"/>
                  <a:t>度可降至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𝟓𝟗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341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大整数乘法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45275" cy="962025"/>
            <a:chOff x="1413" y="1373"/>
            <a:chExt cx="4186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58222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(AD+BC)2</a:t>
            </a:r>
            <a:r>
              <a:rPr lang="en-US" altLang="zh-CN" sz="3200" b="1" baseline="30000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102663"/>
            <a:ext cx="1811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黑体" pitchFamily="49" charset="-122"/>
              </a:rPr>
              <a:t>复杂性没有改善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𝟒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992036" y="280764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乘以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表示左移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23" idx="1"/>
          </p:cNvCxnSpPr>
          <p:nvPr/>
        </p:nvCxnSpPr>
        <p:spPr bwMode="auto">
          <a:xfrm flipH="1">
            <a:off x="6264188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28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整数乘法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45275" cy="962025"/>
            <a:chOff x="1413" y="1373"/>
            <a:chExt cx="4186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ea typeface="宋体" charset="-122"/>
                </a:rPr>
                <a:t>      </a:t>
              </a:r>
              <a:r>
                <a:rPr lang="en-US" altLang="zh-CN" sz="3200" b="1" dirty="0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80375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((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A+B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)(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C+D)-AC-BD)2</a:t>
            </a:r>
            <a:r>
              <a:rPr lang="en-US" altLang="zh-CN" sz="3200" b="1" baseline="30000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021288"/>
            <a:ext cx="157927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黑体" pitchFamily="49" charset="-122"/>
              </a:rPr>
              <a:t>复杂性降低了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𝟑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𝟓𝟗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37" t="-3175" r="-849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992036" y="280764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乘以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表示左移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H="1">
            <a:off x="6264188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50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 相乘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通常算法时间复杂性性为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分治算法时间复杂度可降至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979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 相乘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分成 </a:t>
                </a:r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 smtClean="0"/>
                  <a:t> 的子矩阵运算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p:oleObj spid="_x0000_s1941" name="公式" r:id="rId4" imgW="545626" imgH="355292" progId="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p:oleObj spid="_x0000_s1942" name="公式" r:id="rId5" imgW="545626" imgH="355292" progId="">
                <p:embed/>
              </p:oleObj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p:oleObj spid="_x0000_s1943" name="公式" r:id="rId6" imgW="545626" imgH="355292" progId="">
                <p:embed/>
              </p:oleObj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560581" y="3573016"/>
            <a:ext cx="600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7684" y="6453336"/>
            <a:ext cx="1811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黑体" pitchFamily="49" charset="-122"/>
              </a:rPr>
              <a:t>复杂性没有改善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矩形 12"/>
              <p:cNvSpPr/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𝟖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 相乘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分成 </a:t>
                </a:r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 smtClean="0"/>
                  <a:t> 的子矩阵运算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p:oleObj spid="_x0000_s2926" name="公式" r:id="rId4" imgW="545626" imgH="355292" progId="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p:oleObj spid="_x0000_s2927" name="公式" r:id="rId5" imgW="545626" imgH="355292" progId="">
                <p:embed/>
              </p:oleObj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p:oleObj spid="_x0000_s2928" name="公式" r:id="rId6" imgW="545626" imgH="355292" progId="">
                <p:embed/>
              </p:oleObj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395172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将 </a:t>
            </a: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个矩阵相乘转变成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个矩阵相乘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91580" y="3968579"/>
            <a:ext cx="32138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A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21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103948" y="4661491"/>
            <a:ext cx="828092" cy="382398"/>
          </a:xfrm>
          <a:prstGeom prst="rightArrow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2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 相乘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分成 </a:t>
                </a:r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 smtClean="0"/>
                  <a:t> 的子矩阵运算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p:oleObj spid="_x0000_s4956" name="公式" r:id="rId4" imgW="545626" imgH="355292" progId="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p:oleObj spid="_x0000_s4957" name="公式" r:id="rId5" imgW="545626" imgH="355292" progId="">
                <p:embed/>
              </p:oleObj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p:oleObj spid="_x0000_s4958" name="公式" r:id="rId6" imgW="545626" imgH="355292" progId="">
                <p:embed/>
              </p:oleObj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395172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将 </a:t>
            </a: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个矩阵相乘转变成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个矩阵相乘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6176140"/>
            <a:ext cx="134684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黑体" pitchFamily="49" charset="-122"/>
              </a:rPr>
              <a:t>复杂性降低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矩形 14"/>
              <p:cNvSpPr/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𝟕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𝟖𝟏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l="-425" t="-3226" r="-1062" b="-2741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61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893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 相乘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还有更好的算法，复杂度可降至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𝚯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𝟑𝟕𝟔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可否</a:t>
                </a:r>
                <a:r>
                  <a:rPr lang="zh-CN" altLang="en-US" dirty="0" smtClean="0"/>
                  <a:t>继续降低复杂度？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还没有定论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142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基本思想</a:t>
            </a:r>
            <a:endParaRPr lang="en-US" altLang="zh-CN" smtClean="0"/>
          </a:p>
          <a:p>
            <a:pPr lvl="1"/>
            <a:r>
              <a:rPr lang="en-US" altLang="zh-CN" smtClean="0"/>
              <a:t>Partition</a:t>
            </a:r>
            <a:r>
              <a:rPr lang="zh-CN" altLang="en-US" smtClean="0"/>
              <a:t>：任取一元素</a:t>
            </a:r>
            <a:r>
              <a:rPr lang="en-US" altLang="zh-CN" smtClean="0"/>
              <a:t>x</a:t>
            </a:r>
            <a:r>
              <a:rPr lang="zh-CN" altLang="en-US" smtClean="0"/>
              <a:t>为基准</a:t>
            </a:r>
            <a:r>
              <a:rPr lang="en-US" altLang="zh-CN" smtClean="0"/>
              <a:t>(</a:t>
            </a:r>
            <a:r>
              <a:rPr lang="zh-CN" altLang="en-US" smtClean="0"/>
              <a:t>如选第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)</a:t>
            </a:r>
            <a:r>
              <a:rPr lang="zh-CN" altLang="en-US" smtClean="0"/>
              <a:t>，小于</a:t>
            </a:r>
            <a:r>
              <a:rPr lang="en-US" altLang="zh-CN" smtClean="0"/>
              <a:t>x</a:t>
            </a:r>
            <a:r>
              <a:rPr lang="zh-CN" altLang="en-US" smtClean="0"/>
              <a:t>的元素放在</a:t>
            </a:r>
            <a:r>
              <a:rPr lang="en-US" altLang="zh-CN" smtClean="0"/>
              <a:t>x</a:t>
            </a:r>
            <a:r>
              <a:rPr lang="zh-CN" altLang="en-US" smtClean="0"/>
              <a:t>左边，大于等于</a:t>
            </a:r>
            <a:r>
              <a:rPr lang="en-US" altLang="zh-CN" smtClean="0"/>
              <a:t>x</a:t>
            </a:r>
            <a:r>
              <a:rPr lang="zh-CN" altLang="en-US" smtClean="0"/>
              <a:t>的元素放在</a:t>
            </a:r>
            <a:r>
              <a:rPr lang="en-US" altLang="zh-CN" smtClean="0"/>
              <a:t>x</a:t>
            </a:r>
            <a:r>
              <a:rPr lang="zh-CN" altLang="en-US" smtClean="0"/>
              <a:t>右边</a:t>
            </a:r>
            <a:endParaRPr lang="en-US" altLang="zh-CN" smtClean="0"/>
          </a:p>
          <a:p>
            <a:pPr lvl="1"/>
            <a:r>
              <a:rPr lang="zh-CN" altLang="en-US" smtClean="0"/>
              <a:t>对左、右部分递归执行上一步骤直至只有一个元素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17729D2-4649-4601-8BE4-98DFB7D1CA3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0485" name="组合 5"/>
          <p:cNvGrpSpPr>
            <a:grpSpLocks/>
          </p:cNvGrpSpPr>
          <p:nvPr/>
        </p:nvGrpSpPr>
        <p:grpSpPr bwMode="auto">
          <a:xfrm>
            <a:off x="1584325" y="3527425"/>
            <a:ext cx="2811463" cy="369888"/>
            <a:chOff x="1579620" y="2925426"/>
            <a:chExt cx="2812360" cy="369332"/>
          </a:xfrm>
        </p:grpSpPr>
        <p:sp>
          <p:nvSpPr>
            <p:cNvPr id="2052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3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15975" y="3527425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7388" y="39227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7388" y="43291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87388" y="4727575"/>
            <a:ext cx="77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72025" y="39243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772025" y="4329113"/>
            <a:ext cx="311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左部选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，右部选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*为基准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72025" y="4725988"/>
            <a:ext cx="302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左部选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，右部选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8432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98767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584325" y="4329113"/>
            <a:ext cx="2811463" cy="369887"/>
            <a:chOff x="1579620" y="2925426"/>
            <a:chExt cx="2812360" cy="369332"/>
          </a:xfrm>
        </p:grpSpPr>
        <p:sp>
          <p:nvSpPr>
            <p:cNvPr id="20523" name="TextBox 22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46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4" name="TextBox 23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6" name="TextBox 26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7" name="TextBox 27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8" name="TextBox 25"/>
            <p:cNvSpPr txBox="1">
              <a:spLocks noChangeArrowheads="1"/>
            </p:cNvSpPr>
            <p:nvPr/>
          </p:nvSpPr>
          <p:spPr bwMode="auto">
            <a:xfrm>
              <a:off x="2988182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205263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45598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584325" y="4725988"/>
            <a:ext cx="2811463" cy="369887"/>
            <a:chOff x="1579620" y="2925426"/>
            <a:chExt cx="281236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8" name="TextBox 31"/>
            <p:cNvSpPr txBox="1">
              <a:spLocks noChangeArrowheads="1"/>
            </p:cNvSpPr>
            <p:nvPr/>
          </p:nvSpPr>
          <p:spPr bwMode="auto">
            <a:xfrm>
              <a:off x="2048082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1" name="TextBox 34"/>
            <p:cNvSpPr txBox="1">
              <a:spLocks noChangeArrowheads="1"/>
            </p:cNvSpPr>
            <p:nvPr/>
          </p:nvSpPr>
          <p:spPr bwMode="auto">
            <a:xfrm>
              <a:off x="3456644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2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 bwMode="auto">
          <a:xfrm>
            <a:off x="2519363" y="3922713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1584325" y="3924300"/>
            <a:ext cx="2811463" cy="368300"/>
            <a:chOff x="1579620" y="2925426"/>
            <a:chExt cx="2812360" cy="369332"/>
          </a:xfrm>
        </p:grpSpPr>
        <p:sp>
          <p:nvSpPr>
            <p:cNvPr id="20511" name="TextBox 14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2" name="TextBox 15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3" name="TextBox 16"/>
            <p:cNvSpPr txBox="1">
              <a:spLocks noChangeArrowheads="1"/>
            </p:cNvSpPr>
            <p:nvPr/>
          </p:nvSpPr>
          <p:spPr bwMode="auto">
            <a:xfrm>
              <a:off x="2514956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4" name="TextBox 17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15" name="TextBox 18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6" name="TextBox 19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84213" y="5121275"/>
            <a:ext cx="77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72025" y="5121275"/>
            <a:ext cx="183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3924300" y="5121275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1581150" y="5121275"/>
            <a:ext cx="2811463" cy="369888"/>
            <a:chOff x="1579620" y="2925426"/>
            <a:chExt cx="2812360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48082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16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56644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0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945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7" grpId="0"/>
      <p:bldP spid="38" grpId="0"/>
      <p:bldP spid="39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Partition(low,high)</a:t>
            </a:r>
          </a:p>
          <a:p>
            <a:pPr lvl="1"/>
            <a:r>
              <a:rPr lang="zh-CN" altLang="en-US" smtClean="0"/>
              <a:t>初始时基准坐标</a:t>
            </a:r>
            <a:r>
              <a:rPr lang="en-US" altLang="zh-CN" smtClean="0"/>
              <a:t>p = low, x=a[low]=21</a:t>
            </a:r>
          </a:p>
          <a:p>
            <a:pPr lvl="1"/>
            <a:r>
              <a:rPr lang="zh-CN" altLang="en-US" smtClean="0"/>
              <a:t>从</a:t>
            </a:r>
            <a:r>
              <a:rPr lang="en-US" altLang="zh-CN" smtClean="0"/>
              <a:t>i=low+1</a:t>
            </a:r>
            <a:r>
              <a:rPr lang="zh-CN" altLang="en-US" smtClean="0"/>
              <a:t>位置开始判断，比</a:t>
            </a:r>
            <a:r>
              <a:rPr lang="en-US" altLang="zh-CN" smtClean="0"/>
              <a:t>x</a:t>
            </a:r>
            <a:r>
              <a:rPr lang="zh-CN" altLang="en-US" smtClean="0"/>
              <a:t>小的元素与</a:t>
            </a:r>
            <a:r>
              <a:rPr lang="en-US" altLang="zh-CN" smtClean="0"/>
              <a:t>p</a:t>
            </a:r>
            <a:r>
              <a:rPr lang="zh-CN" altLang="en-US" smtClean="0"/>
              <a:t>下一个位置交换，</a:t>
            </a:r>
            <a:r>
              <a:rPr lang="en-US" altLang="zh-CN" smtClean="0"/>
              <a:t>p</a:t>
            </a:r>
            <a:r>
              <a:rPr lang="zh-CN" altLang="en-US" smtClean="0"/>
              <a:t>自加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循环直至</a:t>
            </a:r>
            <a:r>
              <a:rPr lang="en-US" altLang="zh-CN" smtClean="0"/>
              <a:t>i &gt; high</a:t>
            </a:r>
            <a:r>
              <a:rPr lang="zh-CN" altLang="en-US" smtClean="0"/>
              <a:t>，最后</a:t>
            </a:r>
            <a:r>
              <a:rPr lang="en-US" altLang="zh-CN" smtClean="0"/>
              <a:t>a[low]</a:t>
            </a:r>
            <a:r>
              <a:rPr lang="zh-CN" altLang="en-US" smtClean="0"/>
              <a:t>与</a:t>
            </a:r>
            <a:r>
              <a:rPr lang="en-US" altLang="zh-CN" smtClean="0"/>
              <a:t>a[p]</a:t>
            </a:r>
            <a:r>
              <a:rPr lang="zh-CN" altLang="en-US" smtClean="0"/>
              <a:t>交换</a:t>
            </a:r>
            <a:endParaRPr lang="en-US" altLang="zh-CN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F60F8B-1E46-4206-B39E-79C73CB72D2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1368425" y="4338638"/>
            <a:ext cx="292100" cy="595312"/>
            <a:chOff x="1656759" y="3969322"/>
            <a:chExt cx="293670" cy="595546"/>
          </a:xfrm>
        </p:grpSpPr>
        <p:sp>
          <p:nvSpPr>
            <p:cNvPr id="21562" name="TextBox 1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 flipV="1">
              <a:off x="1817959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ine 111"/>
          <p:cNvSpPr>
            <a:spLocks noChangeShapeType="1"/>
          </p:cNvSpPr>
          <p:nvPr/>
        </p:nvSpPr>
        <p:spPr bwMode="auto">
          <a:xfrm>
            <a:off x="1997075" y="4446588"/>
            <a:ext cx="14081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6192838" y="4338638"/>
            <a:ext cx="293687" cy="595312"/>
            <a:chOff x="1671173" y="3969322"/>
            <a:chExt cx="293670" cy="595546"/>
          </a:xfrm>
        </p:grpSpPr>
        <p:sp>
          <p:nvSpPr>
            <p:cNvPr id="21560" name="TextBox 71"/>
            <p:cNvSpPr txBox="1">
              <a:spLocks noChangeArrowheads="1"/>
            </p:cNvSpPr>
            <p:nvPr/>
          </p:nvSpPr>
          <p:spPr bwMode="auto">
            <a:xfrm>
              <a:off x="1671173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1818801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Line 111"/>
          <p:cNvSpPr>
            <a:spLocks noChangeShapeType="1"/>
          </p:cNvSpPr>
          <p:nvPr/>
        </p:nvSpPr>
        <p:spPr bwMode="auto">
          <a:xfrm>
            <a:off x="7783513" y="4465638"/>
            <a:ext cx="4667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" name="组合 81"/>
          <p:cNvGrpSpPr>
            <a:grpSpLocks/>
          </p:cNvGrpSpPr>
          <p:nvPr/>
        </p:nvGrpSpPr>
        <p:grpSpPr bwMode="auto">
          <a:xfrm>
            <a:off x="2232025" y="6002338"/>
            <a:ext cx="293688" cy="595312"/>
            <a:chOff x="1656759" y="3969322"/>
            <a:chExt cx="293670" cy="595546"/>
          </a:xfrm>
        </p:grpSpPr>
        <p:sp>
          <p:nvSpPr>
            <p:cNvPr id="21558" name="TextBox 82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H="1" flipV="1">
              <a:off x="1818674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Line 111"/>
          <p:cNvSpPr>
            <a:spLocks noChangeShapeType="1"/>
          </p:cNvSpPr>
          <p:nvPr/>
        </p:nvSpPr>
        <p:spPr bwMode="auto">
          <a:xfrm>
            <a:off x="3851275" y="6102350"/>
            <a:ext cx="4683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482850" y="443706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6" name="组合 94"/>
          <p:cNvGrpSpPr>
            <a:grpSpLocks/>
          </p:cNvGrpSpPr>
          <p:nvPr/>
        </p:nvGrpSpPr>
        <p:grpSpPr bwMode="auto">
          <a:xfrm>
            <a:off x="6659563" y="6002338"/>
            <a:ext cx="293687" cy="595312"/>
            <a:chOff x="1656759" y="3969322"/>
            <a:chExt cx="293670" cy="595546"/>
          </a:xfrm>
        </p:grpSpPr>
        <p:sp>
          <p:nvSpPr>
            <p:cNvPr id="21556" name="TextBox 95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 flipH="1" flipV="1">
              <a:off x="1818675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771900" y="6092825"/>
            <a:ext cx="1123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i&gt;high,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停止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7878763" y="4437063"/>
            <a:ext cx="233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57325" y="6524625"/>
            <a:ext cx="184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a[low]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295400" y="4840288"/>
            <a:ext cx="227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a[i]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a[p+1]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, p++</a:t>
            </a:r>
            <a:endParaRPr lang="zh-CN" altLang="en-US" sz="16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584825" y="4840288"/>
            <a:ext cx="227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a[i]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a[p+1]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, p++</a:t>
            </a:r>
            <a:endParaRPr lang="zh-CN" altLang="en-US" sz="16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70238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6584950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1763713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7991475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223963" y="563403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59000" y="56324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1295400" y="3968750"/>
            <a:ext cx="2811463" cy="369888"/>
            <a:chOff x="1579620" y="2925426"/>
            <a:chExt cx="2812360" cy="369332"/>
          </a:xfrm>
        </p:grpSpPr>
        <p:sp>
          <p:nvSpPr>
            <p:cNvPr id="2155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5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5648325" y="3968750"/>
            <a:ext cx="2811463" cy="369888"/>
            <a:chOff x="1579620" y="2925426"/>
            <a:chExt cx="2812360" cy="369332"/>
          </a:xfrm>
        </p:grpSpPr>
        <p:sp>
          <p:nvSpPr>
            <p:cNvPr id="2154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9" name="组合 5"/>
          <p:cNvGrpSpPr>
            <a:grpSpLocks/>
          </p:cNvGrpSpPr>
          <p:nvPr/>
        </p:nvGrpSpPr>
        <p:grpSpPr bwMode="auto">
          <a:xfrm>
            <a:off x="1223963" y="5632450"/>
            <a:ext cx="2811462" cy="369888"/>
            <a:chOff x="1579620" y="2925426"/>
            <a:chExt cx="2812360" cy="369332"/>
          </a:xfrm>
        </p:grpSpPr>
        <p:sp>
          <p:nvSpPr>
            <p:cNvPr id="2153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5"/>
          <p:cNvGrpSpPr>
            <a:grpSpLocks/>
          </p:cNvGrpSpPr>
          <p:nvPr/>
        </p:nvGrpSpPr>
        <p:grpSpPr bwMode="auto">
          <a:xfrm>
            <a:off x="5651500" y="5632450"/>
            <a:ext cx="2811463" cy="369888"/>
            <a:chOff x="1579620" y="2925426"/>
            <a:chExt cx="2812360" cy="369332"/>
          </a:xfrm>
        </p:grpSpPr>
        <p:sp>
          <p:nvSpPr>
            <p:cNvPr id="2153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3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3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TextBox 59"/>
              <p:cNvSpPr txBox="1"/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000" b="1" i="1" dirty="0" smtClean="0">
                  <a:solidFill>
                    <a:srgbClr val="FF0000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65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057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85" grpId="0" animBg="1"/>
      <p:bldP spid="87" grpId="0"/>
      <p:bldP spid="99" grpId="0"/>
      <p:bldP spid="100" grpId="0"/>
      <p:bldP spid="11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分治算法的原理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大整数乘法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矩阵乘法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zh-CN" dirty="0"/>
              <a:t>求第</a:t>
            </a:r>
            <a:r>
              <a:rPr lang="en-US" altLang="zh-CN" dirty="0"/>
              <a:t>k</a:t>
            </a:r>
            <a:r>
              <a:rPr lang="zh-CN" altLang="zh-CN" dirty="0"/>
              <a:t>小元素问题</a:t>
            </a:r>
          </a:p>
          <a:p>
            <a:r>
              <a:rPr lang="zh-CN" altLang="zh-CN" dirty="0" smtClean="0"/>
              <a:t>寻找</a:t>
            </a:r>
            <a:r>
              <a:rPr lang="zh-CN" altLang="zh-CN" dirty="0"/>
              <a:t>最近点对</a:t>
            </a:r>
          </a:p>
          <a:p>
            <a:r>
              <a:rPr lang="zh-CN" altLang="zh-CN" dirty="0" smtClean="0"/>
              <a:t>快速</a:t>
            </a:r>
            <a:r>
              <a:rPr lang="zh-CN" altLang="zh-CN" dirty="0"/>
              <a:t>傅立叶</a:t>
            </a:r>
            <a:r>
              <a:rPr lang="zh-CN" altLang="zh-CN" dirty="0" smtClean="0"/>
              <a:t>变换</a:t>
            </a:r>
            <a:endParaRPr lang="en-US" altLang="zh-CN" dirty="0" smtClean="0"/>
          </a:p>
          <a:p>
            <a:r>
              <a:rPr lang="zh-CN" altLang="en-US" dirty="0" smtClean="0"/>
              <a:t>寻找凸包</a:t>
            </a:r>
            <a:endParaRPr lang="zh-CN" altLang="zh-CN" dirty="0"/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基于比较的排序方法，最好的算法不会好于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比较搜索树中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h</a:t>
            </a:r>
            <a:r>
              <a:rPr lang="en-US" altLang="zh-CN" dirty="0"/>
              <a:t>&gt;=n!</a:t>
            </a:r>
            <a:r>
              <a:rPr lang="zh-CN" altLang="en-US" dirty="0"/>
              <a:t>，从而</a:t>
            </a:r>
            <a:r>
              <a:rPr lang="en-US" altLang="zh-CN" dirty="0"/>
              <a:t>h&gt;=</a:t>
            </a:r>
            <a:r>
              <a:rPr lang="en-US" altLang="zh-CN" dirty="0" err="1"/>
              <a:t>nlogn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0433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小元素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个元素的数组中，找第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 小的元素</a:t>
                </a:r>
                <a:endParaRPr lang="en-US" altLang="zh-CN" dirty="0" smtClean="0"/>
              </a:p>
              <a:p>
                <a:pPr lvl="1"/>
                <a:r>
                  <a:rPr lang="zh-CN" altLang="zh-CN" dirty="0" smtClean="0"/>
                  <a:t>可采用</a:t>
                </a:r>
                <a:r>
                  <a:rPr lang="zh-CN" altLang="zh-CN" dirty="0"/>
                  <a:t>堆</a:t>
                </a:r>
                <a:r>
                  <a:rPr lang="zh-CN" altLang="zh-CN" dirty="0" smtClean="0"/>
                  <a:t>排序方法</a:t>
                </a:r>
                <a:r>
                  <a:rPr lang="zh-CN" altLang="en-US" dirty="0" smtClean="0"/>
                  <a:t>找</a:t>
                </a:r>
                <a:r>
                  <a:rPr lang="zh-CN" altLang="zh-CN" dirty="0" smtClean="0"/>
                  <a:t>第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小元素</a:t>
                </a:r>
                <a:endParaRPr lang="en-US" altLang="zh-CN" dirty="0" smtClean="0"/>
              </a:p>
              <a:p>
                <a:pPr lvl="1"/>
                <a:r>
                  <a:rPr lang="zh-CN" altLang="zh-CN" dirty="0" smtClean="0"/>
                  <a:t>每</a:t>
                </a:r>
                <a:r>
                  <a:rPr lang="zh-CN" altLang="zh-CN" dirty="0"/>
                  <a:t>获得一个</a:t>
                </a:r>
                <a:r>
                  <a:rPr lang="zh-CN" altLang="zh-CN" dirty="0" smtClean="0"/>
                  <a:t>元素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最坏</a:t>
                </a:r>
                <a:r>
                  <a:rPr lang="zh-CN" altLang="zh-CN" dirty="0"/>
                  <a:t>情况</a:t>
                </a:r>
                <a:r>
                  <a:rPr lang="zh-CN" altLang="zh-CN" dirty="0" smtClean="0"/>
                  <a:t>下要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 smtClean="0"/>
                  <a:t>次比较</a:t>
                </a:r>
                <a:endParaRPr lang="zh-CN" altLang="zh-CN" dirty="0"/>
              </a:p>
              <a:p>
                <a:pPr lvl="1"/>
                <a:r>
                  <a:rPr lang="zh-CN" altLang="zh-CN" dirty="0" smtClean="0"/>
                  <a:t>故此</a:t>
                </a:r>
                <a:r>
                  <a:rPr lang="zh-CN" altLang="zh-CN" dirty="0"/>
                  <a:t>方法的时间复杂度在最坏情况下是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zh-CN" dirty="0" smtClean="0"/>
                  <a:t>接近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时</a:t>
                </a:r>
                <a:r>
                  <a:rPr lang="zh-CN" altLang="zh-CN" dirty="0"/>
                  <a:t>，</a:t>
                </a:r>
                <a:r>
                  <a:rPr lang="zh-CN" altLang="zh-CN" dirty="0" smtClean="0"/>
                  <a:t>此</a:t>
                </a:r>
                <a:r>
                  <a:rPr lang="zh-CN" altLang="en-US" dirty="0" smtClean="0"/>
                  <a:t>方法</a:t>
                </a:r>
                <a:r>
                  <a:rPr lang="zh-CN" altLang="zh-CN" dirty="0" smtClean="0"/>
                  <a:t>需要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 smtClean="0"/>
                  <a:t>次</a:t>
                </a:r>
                <a:r>
                  <a:rPr lang="zh-CN" altLang="zh-CN" dirty="0"/>
                  <a:t>比较。</a:t>
                </a:r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876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小元素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个元素的数组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 小的元素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的算法 </a:t>
                </a:r>
                <a:r>
                  <a:rPr lang="en-US" altLang="zh-CN" dirty="0" smtClean="0"/>
                  <a:t>Select(S, k)</a:t>
                </a:r>
              </a:p>
              <a:p>
                <a:pPr lvl="2"/>
                <a:r>
                  <a:rPr lang="zh-CN" altLang="zh-CN" dirty="0" smtClean="0"/>
                  <a:t>若</a:t>
                </a:r>
                <a:r>
                  <a:rPr lang="en-US" altLang="zh-CN" dirty="0" smtClean="0">
                    <a:sym typeface="Symbol"/>
                  </a:rPr>
                  <a:t>|</a:t>
                </a:r>
                <a:r>
                  <a:rPr lang="en-US" altLang="zh-CN" dirty="0" smtClean="0"/>
                  <a:t>S</a:t>
                </a:r>
                <a:r>
                  <a:rPr lang="en-US" altLang="zh-CN" dirty="0" smtClean="0">
                    <a:sym typeface="Symbol"/>
                  </a:rPr>
                  <a:t>|&lt;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采用</a:t>
                </a:r>
                <a:r>
                  <a:rPr lang="zh-CN" altLang="zh-CN" dirty="0"/>
                  <a:t>堆排序的方法找出</a:t>
                </a:r>
                <a:r>
                  <a:rPr lang="zh-CN" altLang="zh-CN" dirty="0" smtClean="0"/>
                  <a:t>第</a:t>
                </a:r>
                <a:r>
                  <a:rPr lang="en-US" altLang="zh-CN" dirty="0" smtClean="0"/>
                  <a:t> k </a:t>
                </a:r>
                <a:r>
                  <a:rPr lang="zh-CN" altLang="zh-CN" dirty="0" smtClean="0"/>
                  <a:t>小元素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否则，</a:t>
                </a:r>
                <a:endParaRPr lang="en-US" altLang="zh-CN" dirty="0" smtClean="0"/>
              </a:p>
              <a:p>
                <a:pPr lvl="3"/>
                <a:r>
                  <a:rPr lang="zh-CN" altLang="zh-CN" b="1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zh-CN" b="1" dirty="0"/>
                  <a:t>个元素</a:t>
                </a:r>
                <a:r>
                  <a:rPr lang="zh-CN" altLang="zh-CN" b="1" dirty="0" smtClean="0"/>
                  <a:t>分为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zh-CN" b="1" dirty="0" smtClean="0"/>
                  <a:t>组</a:t>
                </a:r>
                <a:r>
                  <a:rPr lang="zh-CN" altLang="zh-CN" b="1" dirty="0"/>
                  <a:t>，每</a:t>
                </a:r>
                <a:r>
                  <a:rPr lang="zh-CN" altLang="zh-CN" b="1" dirty="0" smtClean="0"/>
                  <a:t>组</a:t>
                </a:r>
                <a:r>
                  <a:rPr lang="en-US" altLang="zh-CN" b="1" dirty="0" smtClean="0"/>
                  <a:t>5</a:t>
                </a:r>
                <a:r>
                  <a:rPr lang="zh-CN" altLang="zh-CN" b="1" dirty="0" smtClean="0"/>
                  <a:t>个元素</a:t>
                </a:r>
                <a:r>
                  <a:rPr lang="zh-CN" altLang="en-US" b="1" dirty="0" smtClean="0"/>
                  <a:t>，每组</a:t>
                </a:r>
                <a:r>
                  <a:rPr lang="zh-CN" altLang="zh-CN" b="1" dirty="0" smtClean="0"/>
                  <a:t>排序</a:t>
                </a:r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l-GR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zh-CN" altLang="en-US" b="1" dirty="0" smtClean="0"/>
                  <a:t>将每组第</a:t>
                </a:r>
                <a:r>
                  <a:rPr lang="en-US" altLang="zh-CN" b="1" dirty="0" smtClean="0"/>
                  <a:t>3</a:t>
                </a:r>
                <a:r>
                  <a:rPr lang="zh-CN" altLang="en-US" b="1" dirty="0" smtClean="0"/>
                  <a:t>个元素取出，得到大小为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 dirty="0" smtClean="0"/>
                  <a:t>的数组 </a:t>
                </a:r>
                <a:r>
                  <a:rPr lang="en-US" altLang="zh-CN" b="1" dirty="0" smtClean="0"/>
                  <a:t>M</a:t>
                </a:r>
                <a:endParaRPr lang="zh-CN" altLang="zh-CN" b="1" dirty="0"/>
              </a:p>
              <a:p>
                <a:pPr lvl="3"/>
                <a:r>
                  <a:rPr lang="zh-CN" altLang="zh-CN" b="1" dirty="0" smtClean="0"/>
                  <a:t>最后</a:t>
                </a:r>
                <a:r>
                  <a:rPr lang="zh-CN" altLang="zh-CN" b="1" dirty="0"/>
                  <a:t>一组中的元素可能不足</a:t>
                </a:r>
                <a:r>
                  <a:rPr lang="en-US" altLang="zh-CN" b="1" dirty="0"/>
                  <a:t>5</a:t>
                </a:r>
                <a:r>
                  <a:rPr lang="zh-CN" altLang="zh-CN" b="1" dirty="0" smtClean="0"/>
                  <a:t>个</a:t>
                </a:r>
                <a:endParaRPr lang="en-US" altLang="zh-CN" b="1" dirty="0" smtClean="0"/>
              </a:p>
              <a:p>
                <a:pPr lvl="4"/>
                <a:r>
                  <a:rPr lang="en-US" altLang="zh-CN" b="1" dirty="0" smtClean="0"/>
                  <a:t>1</a:t>
                </a:r>
                <a:r>
                  <a:rPr lang="zh-CN" altLang="zh-CN" b="1" dirty="0" smtClean="0"/>
                  <a:t>个取出</a:t>
                </a:r>
                <a:r>
                  <a:rPr lang="zh-CN" altLang="en-US" b="1" dirty="0" smtClean="0"/>
                  <a:t>；</a:t>
                </a:r>
                <a:r>
                  <a:rPr lang="en-US" altLang="zh-CN" b="1" dirty="0" smtClean="0"/>
                  <a:t>2</a:t>
                </a:r>
                <a:r>
                  <a:rPr lang="zh-CN" altLang="zh-CN" b="1" dirty="0" smtClean="0"/>
                  <a:t>个取</a:t>
                </a:r>
                <a:r>
                  <a:rPr lang="zh-CN" altLang="en-US" b="1" dirty="0" smtClean="0"/>
                  <a:t>较小；</a:t>
                </a:r>
                <a:r>
                  <a:rPr lang="en-US" altLang="zh-CN" b="1" dirty="0" smtClean="0"/>
                  <a:t>3</a:t>
                </a:r>
                <a:r>
                  <a:rPr lang="zh-CN" altLang="zh-CN" b="1" dirty="0" smtClean="0"/>
                  <a:t>个取中间</a:t>
                </a:r>
                <a:r>
                  <a:rPr lang="zh-CN" altLang="en-US" b="1" dirty="0"/>
                  <a:t>；</a:t>
                </a:r>
                <a:r>
                  <a:rPr lang="en-US" altLang="zh-CN" b="1" dirty="0" smtClean="0"/>
                  <a:t>4</a:t>
                </a:r>
                <a:r>
                  <a:rPr lang="zh-CN" altLang="zh-CN" b="1" dirty="0" smtClean="0"/>
                  <a:t>个取第</a:t>
                </a:r>
                <a:r>
                  <a:rPr lang="en-US" altLang="zh-CN" b="1" dirty="0"/>
                  <a:t>2</a:t>
                </a:r>
                <a:r>
                  <a:rPr lang="zh-CN" altLang="zh-CN" b="1" dirty="0" smtClean="0"/>
                  <a:t>小</a:t>
                </a:r>
                <a:endParaRPr lang="en-US" altLang="zh-CN" b="1" dirty="0" smtClean="0"/>
              </a:p>
              <a:p>
                <a:pPr lvl="3"/>
                <a:r>
                  <a:rPr lang="en-US" altLang="zh-CN" b="1" dirty="0" smtClean="0"/>
                  <a:t>m = Select(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altLang="zh-CN" b="1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b="1" dirty="0" smtClean="0"/>
                  <a:t>)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 smtClean="0">
                    <a:solidFill>
                      <a:srgbClr val="006600"/>
                    </a:solidFill>
                  </a:rPr>
                  <a:t>代价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lvl="3"/>
                <a:r>
                  <a:rPr lang="en-US" altLang="zh-CN" b="1" dirty="0" smtClean="0"/>
                  <a:t>S</a:t>
                </a:r>
                <a:r>
                  <a:rPr lang="zh-CN" altLang="en-US" b="1" dirty="0" smtClean="0"/>
                  <a:t>中至少有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𝟔</m:t>
                    </m:r>
                    <m:r>
                      <a:rPr lang="zh-CN" altLang="en-US" b="1" i="1" smtClean="0">
                        <a:latin typeface="Cambria Math"/>
                      </a:rPr>
                      <m:t>个</m:t>
                    </m:r>
                    <m:r>
                      <a:rPr lang="zh-CN" altLang="en-US" b="1" i="1">
                        <a:latin typeface="Cambria Math"/>
                      </a:rPr>
                      <m:t>元素</m:t>
                    </m:r>
                  </m:oMath>
                </a14:m>
                <a:r>
                  <a:rPr lang="zh-CN" altLang="en-US" b="1" dirty="0" smtClean="0"/>
                  <a:t>大于等于</a:t>
                </a:r>
                <a:r>
                  <a:rPr lang="en-US" altLang="zh-CN" b="1" dirty="0" smtClean="0"/>
                  <a:t>m</a:t>
                </a:r>
              </a:p>
              <a:p>
                <a:pPr lvl="3"/>
                <a:r>
                  <a:rPr lang="zh-CN" altLang="en-US" b="1" dirty="0" smtClean="0"/>
                  <a:t>类似地，</a:t>
                </a:r>
                <a:r>
                  <a:rPr lang="en-US" altLang="zh-CN" b="1" dirty="0" smtClean="0"/>
                  <a:t>S</a:t>
                </a:r>
                <a:r>
                  <a:rPr lang="zh-CN" altLang="en-US" b="1" dirty="0"/>
                  <a:t>中至少有</a:t>
                </a:r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𝟔</m:t>
                    </m:r>
                    <m:r>
                      <a:rPr lang="zh-CN" altLang="en-US" b="1" i="1">
                        <a:latin typeface="Cambria Math"/>
                      </a:rPr>
                      <m:t>个元素</m:t>
                    </m:r>
                  </m:oMath>
                </a14:m>
                <a:r>
                  <a:rPr lang="zh-CN" altLang="en-US" b="1" dirty="0" smtClean="0"/>
                  <a:t>小于</a:t>
                </a:r>
                <a:r>
                  <a:rPr lang="en-US" altLang="zh-CN" b="1" dirty="0" smtClean="0"/>
                  <a:t>m</a:t>
                </a:r>
              </a:p>
              <a:p>
                <a:pPr lvl="3"/>
                <a:endParaRPr lang="en-US" altLang="zh-CN" dirty="0" smtClean="0"/>
              </a:p>
              <a:p>
                <a:pPr lvl="4"/>
                <a:endParaRPr lang="en-US" altLang="zh-CN" dirty="0"/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296" t="-2308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03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小元素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个元素的数组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 小的元素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的算法 </a:t>
                </a:r>
                <a:r>
                  <a:rPr lang="en-US" altLang="zh-CN" dirty="0" smtClean="0"/>
                  <a:t>Select(S, k)</a:t>
                </a:r>
              </a:p>
              <a:p>
                <a:pPr lvl="2"/>
                <a:r>
                  <a:rPr lang="zh-CN" altLang="zh-CN" dirty="0" smtClean="0"/>
                  <a:t>若</a:t>
                </a:r>
                <a:r>
                  <a:rPr lang="en-US" altLang="zh-CN" dirty="0" smtClean="0">
                    <a:sym typeface="Symbol"/>
                  </a:rPr>
                  <a:t>|</a:t>
                </a:r>
                <a:r>
                  <a:rPr lang="en-US" altLang="zh-CN" dirty="0" smtClean="0"/>
                  <a:t>S</a:t>
                </a:r>
                <a:r>
                  <a:rPr lang="en-US" altLang="zh-CN" dirty="0" smtClean="0">
                    <a:sym typeface="Symbol"/>
                  </a:rPr>
                  <a:t>|&lt;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采用</a:t>
                </a:r>
                <a:r>
                  <a:rPr lang="zh-CN" altLang="zh-CN" dirty="0"/>
                  <a:t>堆排序的方法找出</a:t>
                </a:r>
                <a:r>
                  <a:rPr lang="zh-CN" altLang="zh-CN" dirty="0" smtClean="0"/>
                  <a:t>第</a:t>
                </a:r>
                <a:r>
                  <a:rPr lang="en-US" altLang="zh-CN" dirty="0" smtClean="0"/>
                  <a:t> k </a:t>
                </a:r>
                <a:r>
                  <a:rPr lang="zh-CN" altLang="zh-CN" dirty="0" smtClean="0"/>
                  <a:t>小元素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否则，</a:t>
                </a:r>
                <a:endParaRPr lang="en-US" altLang="zh-CN" dirty="0" smtClean="0"/>
              </a:p>
              <a:p>
                <a:pPr lvl="3"/>
                <a:r>
                  <a:rPr lang="zh-CN" altLang="zh-CN" b="1" dirty="0" smtClean="0"/>
                  <a:t>依次</a:t>
                </a:r>
                <a:r>
                  <a:rPr lang="zh-CN" altLang="zh-CN" b="1" dirty="0"/>
                  <a:t>扫描整个数组</a:t>
                </a:r>
                <a:r>
                  <a:rPr lang="en-US" altLang="zh-CN" b="1" dirty="0" smtClean="0"/>
                  <a:t>S</a:t>
                </a:r>
                <a:r>
                  <a:rPr lang="zh-CN" altLang="zh-CN" b="1" dirty="0" smtClean="0"/>
                  <a:t>，</a:t>
                </a:r>
                <a:r>
                  <a:rPr lang="zh-CN" altLang="en-US" b="1" dirty="0" smtClean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l-GR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4"/>
                <a:r>
                  <a:rPr lang="en-US" altLang="zh-CN" dirty="0" err="1" smtClean="0"/>
                  <a:t>si</a:t>
                </a:r>
                <a:r>
                  <a:rPr lang="en-US" altLang="zh-CN" dirty="0" err="1">
                    <a:sym typeface="Symbol"/>
                  </a:rPr>
                  <a:t></a:t>
                </a:r>
                <a:r>
                  <a:rPr lang="en-US" altLang="zh-CN" dirty="0" err="1" smtClean="0"/>
                  <a:t>m</a:t>
                </a:r>
                <a:r>
                  <a:rPr lang="zh-CN" altLang="zh-CN" dirty="0" smtClean="0"/>
                  <a:t>时放入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 </a:t>
                </a:r>
                <a:r>
                  <a:rPr lang="zh-CN" altLang="zh-CN" dirty="0" smtClean="0"/>
                  <a:t>；</a:t>
                </a:r>
                <a:r>
                  <a:rPr lang="en-US" altLang="zh-CN" dirty="0" err="1" smtClean="0"/>
                  <a:t>si</a:t>
                </a:r>
                <a:r>
                  <a:rPr lang="en-US" altLang="zh-CN" dirty="0" smtClean="0"/>
                  <a:t>=m</a:t>
                </a:r>
                <a:r>
                  <a:rPr lang="zh-CN" altLang="zh-CN" dirty="0" smtClean="0"/>
                  <a:t>时放入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2 </a:t>
                </a:r>
                <a:r>
                  <a:rPr lang="zh-CN" altLang="zh-CN" dirty="0" smtClean="0"/>
                  <a:t>；</a:t>
                </a:r>
                <a:r>
                  <a:rPr lang="en-US" altLang="zh-CN" dirty="0" err="1" smtClean="0"/>
                  <a:t>si</a:t>
                </a:r>
                <a:r>
                  <a:rPr lang="en-US" altLang="zh-CN" dirty="0" err="1">
                    <a:sym typeface="Symbol"/>
                  </a:rPr>
                  <a:t></a:t>
                </a:r>
                <a:r>
                  <a:rPr lang="en-US" altLang="zh-CN" dirty="0" err="1"/>
                  <a:t>m</a:t>
                </a:r>
                <a:r>
                  <a:rPr lang="zh-CN" altLang="zh-CN" dirty="0" smtClean="0"/>
                  <a:t>时放入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3 </a:t>
                </a:r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pPr lvl="3"/>
                <a:r>
                  <a:rPr lang="zh-CN" altLang="en-US" b="1" dirty="0" smtClean="0"/>
                  <a:t>当 </a:t>
                </a:r>
                <a:r>
                  <a:rPr lang="en-US" altLang="zh-CN" b="1" dirty="0" smtClean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zh-CN" altLang="en-US" b="1" dirty="0" smtClean="0">
                    <a:sym typeface="Symbol"/>
                  </a:rPr>
                  <a:t>时，调用 </a:t>
                </a:r>
                <a:r>
                  <a:rPr lang="en-US" altLang="zh-CN" b="1" dirty="0" smtClean="0"/>
                  <a:t>Select(S</a:t>
                </a:r>
                <a:r>
                  <a:rPr lang="en-US" altLang="zh-CN" b="1" baseline="-25000" dirty="0" smtClean="0"/>
                  <a:t>1</a:t>
                </a:r>
                <a:r>
                  <a:rPr lang="en-US" altLang="zh-CN" b="1" dirty="0" smtClean="0"/>
                  <a:t>, k)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pPr lvl="4"/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1</a:t>
                </a:r>
                <a:r>
                  <a:rPr lang="zh-CN" altLang="en-US" dirty="0" smtClean="0"/>
                  <a:t>大小最多为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0" smtClean="0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6</m:t>
                    </m:r>
                  </m:oMath>
                </a14:m>
                <a:r>
                  <a:rPr lang="zh-CN" altLang="en-US" b="1" dirty="0" smtClean="0"/>
                  <a:t>，</a:t>
                </a:r>
                <a:r>
                  <a:rPr lang="zh-CN" altLang="en-US" b="1" dirty="0" smtClean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3"/>
                <a:r>
                  <a:rPr lang="zh-CN" altLang="en-US" b="1" dirty="0"/>
                  <a:t>当 </a:t>
                </a:r>
                <a:r>
                  <a:rPr lang="en-US" altLang="zh-CN" b="1" dirty="0" smtClean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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zh-CN" altLang="en-US" b="1" dirty="0" smtClean="0">
                    <a:sym typeface="Symbol"/>
                  </a:rPr>
                  <a:t>时，</a:t>
                </a:r>
                <a:endParaRPr lang="en-US" altLang="zh-CN" b="1" dirty="0" smtClean="0">
                  <a:sym typeface="Symbol"/>
                </a:endParaRPr>
              </a:p>
              <a:p>
                <a:pPr lvl="4"/>
                <a:r>
                  <a:rPr lang="zh-CN" altLang="en-US" b="1" dirty="0" smtClean="0">
                    <a:sym typeface="Symbol"/>
                  </a:rPr>
                  <a:t>返回 </a:t>
                </a:r>
                <a:r>
                  <a:rPr lang="en-US" altLang="zh-CN" b="1" dirty="0" smtClean="0">
                    <a:sym typeface="Symbol"/>
                  </a:rPr>
                  <a:t>m</a:t>
                </a:r>
              </a:p>
              <a:p>
                <a:pPr lvl="3"/>
                <a:r>
                  <a:rPr lang="zh-CN" altLang="en-US" b="1" dirty="0" smtClean="0"/>
                  <a:t>当 </a:t>
                </a:r>
                <a:r>
                  <a:rPr lang="en-US" altLang="zh-CN" b="1" dirty="0" smtClean="0"/>
                  <a:t>k</a:t>
                </a:r>
                <a:r>
                  <a:rPr lang="en-US" altLang="zh-CN" b="1" dirty="0">
                    <a:sym typeface="Symbol"/>
                  </a:rPr>
                  <a:t>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zh-CN" altLang="en-US" b="1" dirty="0" smtClean="0">
                    <a:sym typeface="Symbol"/>
                  </a:rPr>
                  <a:t>时</a:t>
                </a:r>
                <a:r>
                  <a:rPr lang="zh-CN" altLang="en-US" b="1" dirty="0">
                    <a:sym typeface="Symbol"/>
                  </a:rPr>
                  <a:t>，调用 </a:t>
                </a:r>
                <a:r>
                  <a:rPr lang="en-US" altLang="zh-CN" b="1" dirty="0" smtClean="0"/>
                  <a:t>Select(S</a:t>
                </a:r>
                <a:r>
                  <a:rPr lang="en-US" altLang="zh-CN" b="1" baseline="-25000" dirty="0" smtClean="0"/>
                  <a:t>3</a:t>
                </a:r>
                <a:r>
                  <a:rPr lang="en-US" altLang="zh-CN" b="1" dirty="0" smtClean="0"/>
                  <a:t>, k - </a:t>
                </a:r>
                <a:r>
                  <a:rPr lang="en-US" altLang="zh-CN" b="1" dirty="0" smtClean="0">
                    <a:sym typeface="Symbol"/>
                  </a:rPr>
                  <a:t>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1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en-US" altLang="zh-CN" b="1" dirty="0" smtClean="0"/>
                  <a:t>- </a:t>
                </a:r>
                <a:r>
                  <a:rPr lang="en-US" altLang="zh-CN" b="1" dirty="0" smtClean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en-US" altLang="zh-CN" b="1" dirty="0" smtClean="0"/>
                  <a:t>)</a:t>
                </a:r>
              </a:p>
              <a:p>
                <a:pPr lvl="4"/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3</a:t>
                </a:r>
                <a:r>
                  <a:rPr lang="zh-CN" altLang="en-US" dirty="0" smtClean="0"/>
                  <a:t>大小</a:t>
                </a:r>
                <a:r>
                  <a:rPr lang="zh-CN" altLang="en-US" dirty="0"/>
                  <a:t>最多为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  <m:r>
                      <a:rPr lang="en-US" altLang="zh-CN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−6)=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+6</m:t>
                    </m:r>
                  </m:oMath>
                </a14:m>
                <a:r>
                  <a:rPr lang="zh-CN" altLang="en-US" b="1" dirty="0" smtClean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296" t="-2308" b="-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903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小元素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个元素的数组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 小的元素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的算法 </a:t>
                </a:r>
                <a:r>
                  <a:rPr lang="en-US" altLang="zh-CN" dirty="0" smtClean="0"/>
                  <a:t>Select(S, k)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 smtClean="0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)≤</m:t>
                    </m:r>
                    <m:r>
                      <a:rPr lang="zh-CN" altLang="en-US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归纳法证明：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n&lt;50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时显然成立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3"/>
                <a:r>
                  <a:rPr lang="zh-CN" altLang="en-US" b="1" dirty="0" smtClean="0"/>
                  <a:t>假设</a:t>
                </a:r>
                <a:r>
                  <a:rPr lang="en-US" altLang="zh-CN" b="1" dirty="0" err="1" smtClean="0"/>
                  <a:t>n</a:t>
                </a:r>
                <a:r>
                  <a:rPr lang="en-US" altLang="zh-CN" b="1" dirty="0" err="1">
                    <a:sym typeface="Symbol"/>
                  </a:rPr>
                  <a:t></a:t>
                </a:r>
                <a:r>
                  <a:rPr lang="en-US" altLang="zh-CN" b="1" dirty="0" err="1" smtClean="0"/>
                  <a:t>m</a:t>
                </a:r>
                <a:r>
                  <a:rPr lang="zh-CN" altLang="en-US" b="1" dirty="0" smtClean="0"/>
                  <a:t>时，</a:t>
                </a:r>
                <a:r>
                  <a:rPr lang="en-US" altLang="zh-CN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𝐜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altLang="zh-CN" b="1" i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en-US" altLang="zh-CN" b="1" dirty="0" smtClean="0"/>
                  <a:t>n=m+1</a:t>
                </a:r>
                <a:r>
                  <a:rPr lang="zh-CN" altLang="en-US" b="1" dirty="0" smtClean="0"/>
                  <a:t>时</a:t>
                </a:r>
                <a:r>
                  <a:rPr lang="en-US" altLang="zh-CN" sz="1800" b="1" dirty="0" smtClean="0"/>
                  <a:t>,</a:t>
                </a:r>
                <a:r>
                  <a:rPr lang="en-US" altLang="zh-CN" sz="1800" b="1" dirty="0" smtClean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sz="1800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1800" b="1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1800" i="1" dirty="0" smtClean="0">
                  <a:solidFill>
                    <a:srgbClr val="006600"/>
                  </a:solidFill>
                  <a:latin typeface="Cambria Math"/>
                  <a:ea typeface="Cambria Math"/>
                </a:endParaRPr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𝒄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>
                        <a:solidFill>
                          <a:srgbClr val="006600"/>
                        </a:solidFill>
                        <a:latin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𝟗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𝟕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96" t="-2308" b="-5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81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算法思想</a:t>
            </a:r>
            <a:endParaRPr lang="en-US" altLang="zh-CN" smtClean="0"/>
          </a:p>
          <a:p>
            <a:pPr lvl="1"/>
            <a:r>
              <a:rPr lang="zh-CN" altLang="en-US" smtClean="0"/>
              <a:t>建立最大堆</a:t>
            </a:r>
            <a:endParaRPr lang="en-US" altLang="zh-CN" smtClean="0"/>
          </a:p>
          <a:p>
            <a:pPr lvl="1"/>
            <a:r>
              <a:rPr lang="zh-CN" altLang="en-US" smtClean="0"/>
              <a:t>循环执行以下步骤，直至所有元素出堆</a:t>
            </a:r>
            <a:endParaRPr lang="en-US" altLang="zh-CN" smtClean="0"/>
          </a:p>
          <a:p>
            <a:pPr lvl="2"/>
            <a:r>
              <a:rPr lang="zh-CN" altLang="en-US" smtClean="0"/>
              <a:t>每次堆顶元素</a:t>
            </a:r>
            <a:r>
              <a:rPr lang="en-US" altLang="zh-CN" smtClean="0"/>
              <a:t>(</a:t>
            </a:r>
            <a:r>
              <a:rPr lang="zh-CN" altLang="en-US" smtClean="0"/>
              <a:t>即最大元素</a:t>
            </a:r>
            <a:r>
              <a:rPr lang="en-US" altLang="zh-CN" smtClean="0"/>
              <a:t>)</a:t>
            </a:r>
            <a:r>
              <a:rPr lang="zh-CN" altLang="en-US" smtClean="0"/>
              <a:t>与堆中最后一个元素交换</a:t>
            </a:r>
            <a:endParaRPr lang="en-US" altLang="zh-CN" smtClean="0"/>
          </a:p>
          <a:p>
            <a:pPr lvl="2"/>
            <a:r>
              <a:rPr lang="zh-CN" altLang="en-US" smtClean="0"/>
              <a:t>剔除最大元素后调整为最大堆</a:t>
            </a:r>
          </a:p>
        </p:txBody>
      </p:sp>
      <p:grpSp>
        <p:nvGrpSpPr>
          <p:cNvPr id="29700" name="组合 94"/>
          <p:cNvGrpSpPr>
            <a:grpSpLocks/>
          </p:cNvGrpSpPr>
          <p:nvPr/>
        </p:nvGrpSpPr>
        <p:grpSpPr bwMode="auto">
          <a:xfrm>
            <a:off x="488950" y="4400550"/>
            <a:ext cx="1238250" cy="1223963"/>
            <a:chOff x="488940" y="4401108"/>
            <a:chExt cx="1238712" cy="1224104"/>
          </a:xfrm>
        </p:grpSpPr>
        <p:sp>
          <p:nvSpPr>
            <p:cNvPr id="29778" name="Oval 15"/>
            <p:cNvSpPr>
              <a:spLocks noChangeArrowheads="1"/>
            </p:cNvSpPr>
            <p:nvPr/>
          </p:nvSpPr>
          <p:spPr bwMode="auto">
            <a:xfrm>
              <a:off x="1439652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79" name="Oval 16"/>
            <p:cNvSpPr>
              <a:spLocks noChangeArrowheads="1"/>
            </p:cNvSpPr>
            <p:nvPr/>
          </p:nvSpPr>
          <p:spPr bwMode="auto">
            <a:xfrm>
              <a:off x="1259632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2" name="直接连接符 11"/>
            <p:cNvCxnSpPr>
              <a:stCxn id="29778" idx="3"/>
              <a:endCxn id="29779" idx="0"/>
            </p:cNvCxnSpPr>
            <p:nvPr/>
          </p:nvCxnSpPr>
          <p:spPr bwMode="auto">
            <a:xfrm flipH="1">
              <a:off x="1403681" y="5115565"/>
              <a:ext cx="77817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1" name="Oval 15"/>
            <p:cNvSpPr>
              <a:spLocks noChangeArrowheads="1"/>
            </p:cNvSpPr>
            <p:nvPr/>
          </p:nvSpPr>
          <p:spPr bwMode="auto">
            <a:xfrm>
              <a:off x="704964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82" name="Oval 16"/>
            <p:cNvSpPr>
              <a:spLocks noChangeArrowheads="1"/>
            </p:cNvSpPr>
            <p:nvPr/>
          </p:nvSpPr>
          <p:spPr bwMode="auto">
            <a:xfrm>
              <a:off x="488940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900256" y="5337841"/>
              <a:ext cx="287444" cy="2873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6" name="直接连接符 15"/>
            <p:cNvCxnSpPr>
              <a:stCxn id="29781" idx="5"/>
              <a:endCxn id="15" idx="0"/>
            </p:cNvCxnSpPr>
            <p:nvPr/>
          </p:nvCxnSpPr>
          <p:spPr bwMode="auto">
            <a:xfrm>
              <a:off x="951075" y="5115565"/>
              <a:ext cx="92109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9781" idx="3"/>
              <a:endCxn id="29782" idx="0"/>
            </p:cNvCxnSpPr>
            <p:nvPr/>
          </p:nvCxnSpPr>
          <p:spPr bwMode="auto">
            <a:xfrm flipH="1">
              <a:off x="633457" y="5115565"/>
              <a:ext cx="11434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6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9" name="直接连接符 18"/>
            <p:cNvCxnSpPr>
              <a:stCxn id="29786" idx="3"/>
              <a:endCxn id="29781" idx="0"/>
            </p:cNvCxnSpPr>
            <p:nvPr/>
          </p:nvCxnSpPr>
          <p:spPr bwMode="auto">
            <a:xfrm flipH="1">
              <a:off x="849437" y="4647199"/>
              <a:ext cx="27156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9786" idx="5"/>
              <a:endCxn id="29778" idx="0"/>
            </p:cNvCxnSpPr>
            <p:nvPr/>
          </p:nvCxnSpPr>
          <p:spPr bwMode="auto">
            <a:xfrm>
              <a:off x="1325865" y="4647199"/>
              <a:ext cx="257271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1" name="组合 119"/>
          <p:cNvGrpSpPr>
            <a:grpSpLocks/>
          </p:cNvGrpSpPr>
          <p:nvPr/>
        </p:nvGrpSpPr>
        <p:grpSpPr bwMode="auto">
          <a:xfrm>
            <a:off x="1547813" y="4400550"/>
            <a:ext cx="476250" cy="490538"/>
            <a:chOff x="1981055" y="4429047"/>
            <a:chExt cx="476412" cy="489203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050929" y="4688688"/>
              <a:ext cx="123867" cy="229562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81055" y="4429047"/>
              <a:ext cx="476412" cy="3388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=2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2" name="组合 5"/>
          <p:cNvGrpSpPr>
            <a:grpSpLocks/>
          </p:cNvGrpSpPr>
          <p:nvPr/>
        </p:nvGrpSpPr>
        <p:grpSpPr bwMode="auto">
          <a:xfrm>
            <a:off x="258763" y="5842000"/>
            <a:ext cx="1800225" cy="236538"/>
            <a:chOff x="1579620" y="2925426"/>
            <a:chExt cx="2812360" cy="369332"/>
          </a:xfrm>
        </p:grpSpPr>
        <p:sp>
          <p:nvSpPr>
            <p:cNvPr id="2977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2514593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49</a:t>
              </a:r>
              <a:endParaRPr lang="zh-CN" altLang="en-US" sz="1600" b="1" dirty="0" smtClea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7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7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3" name="TextBox 34"/>
          <p:cNvSpPr txBox="1">
            <a:spLocks noChangeArrowheads="1"/>
          </p:cNvSpPr>
          <p:nvPr/>
        </p:nvSpPr>
        <p:spPr bwMode="auto">
          <a:xfrm>
            <a:off x="295275" y="6208713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最后一元素的父节点</a:t>
            </a:r>
            <a:endParaRPr lang="en-US" altLang="zh-CN" sz="1400" b="1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i=2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开始调整</a:t>
            </a:r>
          </a:p>
        </p:txBody>
      </p:sp>
      <p:grpSp>
        <p:nvGrpSpPr>
          <p:cNvPr id="29704" name="组合 120"/>
          <p:cNvGrpSpPr>
            <a:grpSpLocks/>
          </p:cNvGrpSpPr>
          <p:nvPr/>
        </p:nvGrpSpPr>
        <p:grpSpPr bwMode="auto">
          <a:xfrm>
            <a:off x="2592388" y="4400550"/>
            <a:ext cx="476250" cy="504825"/>
            <a:chOff x="2986538" y="4298316"/>
            <a:chExt cx="476412" cy="504732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3218392" y="4569729"/>
              <a:ext cx="152452" cy="233319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986538" y="4298316"/>
              <a:ext cx="476412" cy="3380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=1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5" name="组合 5"/>
          <p:cNvGrpSpPr>
            <a:grpSpLocks/>
          </p:cNvGrpSpPr>
          <p:nvPr/>
        </p:nvGrpSpPr>
        <p:grpSpPr bwMode="auto">
          <a:xfrm>
            <a:off x="2484438" y="5842000"/>
            <a:ext cx="1798637" cy="236538"/>
            <a:chOff x="1579620" y="2925426"/>
            <a:chExt cx="2812360" cy="369332"/>
          </a:xfrm>
        </p:grpSpPr>
        <p:sp>
          <p:nvSpPr>
            <p:cNvPr id="2976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TextBox 8"/>
            <p:cNvSpPr txBox="1">
              <a:spLocks noChangeArrowheads="1"/>
            </p:cNvSpPr>
            <p:nvPr/>
          </p:nvSpPr>
          <p:spPr bwMode="auto">
            <a:xfrm>
              <a:off x="2048760" y="2925426"/>
              <a:ext cx="466658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25</a:t>
              </a:r>
              <a:endParaRPr lang="zh-CN" altLang="en-US" sz="1600" b="1" dirty="0" smtClea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6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6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6" name="TextBox 59"/>
          <p:cNvSpPr txBox="1">
            <a:spLocks noChangeArrowheads="1"/>
          </p:cNvSpPr>
          <p:nvPr/>
        </p:nvSpPr>
        <p:spPr bwMode="auto">
          <a:xfrm>
            <a:off x="2911475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i=1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7" name="组合 121"/>
          <p:cNvGrpSpPr>
            <a:grpSpLocks/>
          </p:cNvGrpSpPr>
          <p:nvPr/>
        </p:nvGrpSpPr>
        <p:grpSpPr bwMode="auto">
          <a:xfrm>
            <a:off x="5202238" y="3932238"/>
            <a:ext cx="476250" cy="504825"/>
            <a:chOff x="6834385" y="3885200"/>
            <a:chExt cx="476412" cy="504732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7066239" y="4156612"/>
              <a:ext cx="152452" cy="2333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834385" y="3885200"/>
              <a:ext cx="476412" cy="3380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=0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9708" name="TextBox 79"/>
          <p:cNvSpPr txBox="1">
            <a:spLocks noChangeArrowheads="1"/>
          </p:cNvSpPr>
          <p:nvPr/>
        </p:nvSpPr>
        <p:spPr bwMode="auto">
          <a:xfrm>
            <a:off x="5160963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i=0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9" name="组合 5"/>
          <p:cNvGrpSpPr>
            <a:grpSpLocks/>
          </p:cNvGrpSpPr>
          <p:nvPr/>
        </p:nvGrpSpPr>
        <p:grpSpPr bwMode="auto">
          <a:xfrm>
            <a:off x="4787900" y="5842000"/>
            <a:ext cx="1800225" cy="236538"/>
            <a:chOff x="1579620" y="2925426"/>
            <a:chExt cx="2812360" cy="369332"/>
          </a:xfrm>
        </p:grpSpPr>
        <p:sp>
          <p:nvSpPr>
            <p:cNvPr id="8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21</a:t>
              </a:r>
              <a:endParaRPr lang="zh-CN" altLang="en-US" sz="1600" b="1" dirty="0" smtClea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5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0" name="组合 95"/>
          <p:cNvGrpSpPr>
            <a:grpSpLocks/>
          </p:cNvGrpSpPr>
          <p:nvPr/>
        </p:nvGrpSpPr>
        <p:grpSpPr bwMode="auto">
          <a:xfrm>
            <a:off x="2716213" y="4400550"/>
            <a:ext cx="1238250" cy="1223963"/>
            <a:chOff x="488940" y="4401108"/>
            <a:chExt cx="1238712" cy="1224103"/>
          </a:xfrm>
        </p:grpSpPr>
        <p:sp>
          <p:nvSpPr>
            <p:cNvPr id="29743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4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99" name="直接连接符 98"/>
            <p:cNvCxnSpPr>
              <a:stCxn id="29743" idx="3"/>
              <a:endCxn id="29744" idx="0"/>
            </p:cNvCxnSpPr>
            <p:nvPr/>
          </p:nvCxnSpPr>
          <p:spPr bwMode="auto">
            <a:xfrm flipH="1">
              <a:off x="1403681" y="5115565"/>
              <a:ext cx="7781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6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7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02" name="Oval 17"/>
            <p:cNvSpPr>
              <a:spLocks noChangeArrowheads="1"/>
            </p:cNvSpPr>
            <p:nvPr/>
          </p:nvSpPr>
          <p:spPr bwMode="auto">
            <a:xfrm>
              <a:off x="900255" y="5337840"/>
              <a:ext cx="287445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03" name="直接连接符 102"/>
            <p:cNvCxnSpPr>
              <a:stCxn id="29746" idx="5"/>
              <a:endCxn id="102" idx="0"/>
            </p:cNvCxnSpPr>
            <p:nvPr/>
          </p:nvCxnSpPr>
          <p:spPr bwMode="auto">
            <a:xfrm>
              <a:off x="951074" y="5115565"/>
              <a:ext cx="92109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9746" idx="3"/>
              <a:endCxn id="29747" idx="0"/>
            </p:cNvCxnSpPr>
            <p:nvPr/>
          </p:nvCxnSpPr>
          <p:spPr bwMode="auto">
            <a:xfrm flipH="1">
              <a:off x="633456" y="5115565"/>
              <a:ext cx="114343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1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06" name="直接连接符 105"/>
            <p:cNvCxnSpPr>
              <a:stCxn id="29751" idx="3"/>
              <a:endCxn id="29746" idx="0"/>
            </p:cNvCxnSpPr>
            <p:nvPr/>
          </p:nvCxnSpPr>
          <p:spPr bwMode="auto">
            <a:xfrm flipH="1">
              <a:off x="849436" y="4647199"/>
              <a:ext cx="271564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29751" idx="5"/>
              <a:endCxn id="29743" idx="0"/>
            </p:cNvCxnSpPr>
            <p:nvPr/>
          </p:nvCxnSpPr>
          <p:spPr bwMode="auto">
            <a:xfrm>
              <a:off x="1325864" y="4647199"/>
              <a:ext cx="257271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11" name="组合 107"/>
          <p:cNvGrpSpPr>
            <a:grpSpLocks/>
          </p:cNvGrpSpPr>
          <p:nvPr/>
        </p:nvGrpSpPr>
        <p:grpSpPr bwMode="auto">
          <a:xfrm>
            <a:off x="4967288" y="4400550"/>
            <a:ext cx="1239837" cy="1223963"/>
            <a:chOff x="488940" y="4401108"/>
            <a:chExt cx="1238712" cy="1224103"/>
          </a:xfrm>
        </p:grpSpPr>
        <p:sp>
          <p:nvSpPr>
            <p:cNvPr id="29732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3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1" name="直接连接符 110"/>
            <p:cNvCxnSpPr>
              <a:stCxn id="29732" idx="3"/>
              <a:endCxn id="29733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5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6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15" name="直接连接符 114"/>
            <p:cNvCxnSpPr>
              <a:stCxn id="29735" idx="5"/>
              <a:endCxn id="114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9735" idx="3"/>
              <a:endCxn id="29736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0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8" name="直接连接符 117"/>
            <p:cNvCxnSpPr>
              <a:stCxn id="29740" idx="3"/>
              <a:endCxn id="29735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29740" idx="5"/>
              <a:endCxn id="297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12" name="TextBox 122"/>
          <p:cNvSpPr txBox="1">
            <a:spLocks noChangeArrowheads="1"/>
          </p:cNvSpPr>
          <p:nvPr/>
        </p:nvSpPr>
        <p:spPr bwMode="auto">
          <a:xfrm>
            <a:off x="7489825" y="6208713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形成最大堆</a:t>
            </a:r>
          </a:p>
        </p:txBody>
      </p:sp>
      <p:grpSp>
        <p:nvGrpSpPr>
          <p:cNvPr id="29713" name="组合 5"/>
          <p:cNvGrpSpPr>
            <a:grpSpLocks/>
          </p:cNvGrpSpPr>
          <p:nvPr/>
        </p:nvGrpSpPr>
        <p:grpSpPr bwMode="auto">
          <a:xfrm>
            <a:off x="6985000" y="5842000"/>
            <a:ext cx="1800225" cy="236538"/>
            <a:chOff x="1579620" y="2925426"/>
            <a:chExt cx="2812360" cy="369332"/>
          </a:xfrm>
        </p:grpSpPr>
        <p:sp>
          <p:nvSpPr>
            <p:cNvPr id="29726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7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8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9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30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31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4" name="组合 130"/>
          <p:cNvGrpSpPr>
            <a:grpSpLocks/>
          </p:cNvGrpSpPr>
          <p:nvPr/>
        </p:nvGrpSpPr>
        <p:grpSpPr bwMode="auto">
          <a:xfrm>
            <a:off x="7164388" y="4400550"/>
            <a:ext cx="1239837" cy="1223963"/>
            <a:chOff x="488940" y="4401108"/>
            <a:chExt cx="1238712" cy="1224103"/>
          </a:xfrm>
        </p:grpSpPr>
        <p:sp>
          <p:nvSpPr>
            <p:cNvPr id="132" name="Oval 15"/>
            <p:cNvSpPr>
              <a:spLocks noChangeArrowheads="1"/>
            </p:cNvSpPr>
            <p:nvPr/>
          </p:nvSpPr>
          <p:spPr bwMode="auto">
            <a:xfrm>
              <a:off x="1438989" y="4869475"/>
              <a:ext cx="288663" cy="2873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21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34" name="直接连接符 133"/>
            <p:cNvCxnSpPr>
              <a:stCxn id="132" idx="3"/>
              <a:endCxn id="29716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8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19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37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38" name="直接连接符 137"/>
            <p:cNvCxnSpPr>
              <a:stCxn id="29718" idx="5"/>
              <a:endCxn id="137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29718" idx="3"/>
              <a:endCxn id="29719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1078954" y="4401108"/>
              <a:ext cx="288663" cy="28737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49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41" name="直接连接符 140"/>
            <p:cNvCxnSpPr>
              <a:stCxn id="140" idx="3"/>
              <a:endCxn id="29718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40" idx="5"/>
              <a:endCxn id="1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529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算法思想</a:t>
            </a:r>
            <a:endParaRPr lang="en-US" altLang="zh-CN" smtClean="0"/>
          </a:p>
          <a:p>
            <a:pPr lvl="1"/>
            <a:r>
              <a:rPr lang="zh-CN" altLang="en-US" smtClean="0"/>
              <a:t>建立最大堆</a:t>
            </a:r>
            <a:endParaRPr lang="en-US" altLang="zh-CN" smtClean="0"/>
          </a:p>
          <a:p>
            <a:pPr lvl="1"/>
            <a:r>
              <a:rPr lang="zh-CN" altLang="en-US" smtClean="0"/>
              <a:t>循环执行以下步骤，直至所有元素出堆</a:t>
            </a:r>
            <a:endParaRPr lang="en-US" altLang="zh-CN" smtClean="0"/>
          </a:p>
          <a:p>
            <a:pPr lvl="2"/>
            <a:r>
              <a:rPr lang="zh-CN" altLang="en-US" smtClean="0"/>
              <a:t>每次堆顶元素</a:t>
            </a:r>
            <a:r>
              <a:rPr lang="en-US" altLang="zh-CN" smtClean="0"/>
              <a:t>(</a:t>
            </a:r>
            <a:r>
              <a:rPr lang="zh-CN" altLang="en-US" smtClean="0"/>
              <a:t>即最大元素</a:t>
            </a:r>
            <a:r>
              <a:rPr lang="en-US" altLang="zh-CN" smtClean="0"/>
              <a:t>)</a:t>
            </a:r>
            <a:r>
              <a:rPr lang="zh-CN" altLang="en-US" smtClean="0"/>
              <a:t>与堆中最后一个元素交换</a:t>
            </a:r>
            <a:endParaRPr lang="en-US" altLang="zh-CN" smtClean="0"/>
          </a:p>
          <a:p>
            <a:pPr lvl="2"/>
            <a:r>
              <a:rPr lang="zh-CN" altLang="en-US" smtClean="0"/>
              <a:t>剔除最大元素后调整为最大堆</a:t>
            </a:r>
          </a:p>
        </p:txBody>
      </p:sp>
      <p:sp>
        <p:nvSpPr>
          <p:cNvPr id="30724" name="TextBox 122"/>
          <p:cNvSpPr txBox="1">
            <a:spLocks noChangeArrowheads="1"/>
          </p:cNvSpPr>
          <p:nvPr/>
        </p:nvSpPr>
        <p:spPr bwMode="auto">
          <a:xfrm>
            <a:off x="935038" y="6129338"/>
            <a:ext cx="1839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49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grpSp>
        <p:nvGrpSpPr>
          <p:cNvPr id="30725" name="组合 5"/>
          <p:cNvGrpSpPr>
            <a:grpSpLocks/>
          </p:cNvGrpSpPr>
          <p:nvPr/>
        </p:nvGrpSpPr>
        <p:grpSpPr bwMode="auto">
          <a:xfrm>
            <a:off x="935038" y="5842000"/>
            <a:ext cx="1800225" cy="236538"/>
            <a:chOff x="1579620" y="2925426"/>
            <a:chExt cx="2812360" cy="369332"/>
          </a:xfrm>
        </p:grpSpPr>
        <p:sp>
          <p:nvSpPr>
            <p:cNvPr id="3079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9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2066925" y="4868863"/>
            <a:ext cx="287338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34" name="直接连接符 133"/>
          <p:cNvCxnSpPr>
            <a:stCxn id="30726" idx="3"/>
            <a:endCxn id="133" idx="0"/>
          </p:cNvCxnSpPr>
          <p:nvPr/>
        </p:nvCxnSpPr>
        <p:spPr bwMode="auto">
          <a:xfrm flipH="1">
            <a:off x="2030413" y="5114925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Oval 15"/>
          <p:cNvSpPr>
            <a:spLocks noChangeArrowheads="1"/>
          </p:cNvSpPr>
          <p:nvPr/>
        </p:nvSpPr>
        <p:spPr bwMode="auto">
          <a:xfrm>
            <a:off x="1331913" y="4868863"/>
            <a:ext cx="287337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30729" name="Oval 16"/>
          <p:cNvSpPr>
            <a:spLocks noChangeArrowheads="1"/>
          </p:cNvSpPr>
          <p:nvPr/>
        </p:nvSpPr>
        <p:spPr bwMode="auto">
          <a:xfrm>
            <a:off x="1116013" y="5337175"/>
            <a:ext cx="287337" cy="287338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zh-CN" altLang="en-US" sz="1600" b="1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7" name="Oval 17"/>
          <p:cNvSpPr>
            <a:spLocks noChangeArrowheads="1"/>
          </p:cNvSpPr>
          <p:nvPr/>
        </p:nvSpPr>
        <p:spPr bwMode="auto">
          <a:xfrm>
            <a:off x="1525588" y="5337175"/>
            <a:ext cx="288925" cy="287338"/>
          </a:xfrm>
          <a:prstGeom prst="ellipse">
            <a:avLst/>
          </a:prstGeom>
          <a:noFill/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38" name="直接连接符 137"/>
          <p:cNvCxnSpPr>
            <a:stCxn id="30728" idx="5"/>
            <a:endCxn id="137" idx="0"/>
          </p:cNvCxnSpPr>
          <p:nvPr/>
        </p:nvCxnSpPr>
        <p:spPr bwMode="auto">
          <a:xfrm>
            <a:off x="1577975" y="5114925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728" idx="3"/>
            <a:endCxn id="30729" idx="0"/>
          </p:cNvCxnSpPr>
          <p:nvPr/>
        </p:nvCxnSpPr>
        <p:spPr bwMode="auto">
          <a:xfrm flipH="1">
            <a:off x="1258888" y="5114925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6"/>
          <p:cNvSpPr>
            <a:spLocks noChangeArrowheads="1"/>
          </p:cNvSpPr>
          <p:nvPr/>
        </p:nvSpPr>
        <p:spPr bwMode="auto">
          <a:xfrm>
            <a:off x="1706563" y="4400550"/>
            <a:ext cx="287337" cy="2889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1" name="直接连接符 140"/>
          <p:cNvCxnSpPr>
            <a:stCxn id="140" idx="3"/>
            <a:endCxn id="30728" idx="0"/>
          </p:cNvCxnSpPr>
          <p:nvPr/>
        </p:nvCxnSpPr>
        <p:spPr bwMode="auto">
          <a:xfrm flipH="1">
            <a:off x="1476375" y="4646613"/>
            <a:ext cx="2714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0" idx="5"/>
            <a:endCxn id="30726" idx="0"/>
          </p:cNvCxnSpPr>
          <p:nvPr/>
        </p:nvCxnSpPr>
        <p:spPr bwMode="auto">
          <a:xfrm>
            <a:off x="1952625" y="4646613"/>
            <a:ext cx="2571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6"/>
          <p:cNvSpPr>
            <a:spLocks noChangeArrowheads="1"/>
          </p:cNvSpPr>
          <p:nvPr/>
        </p:nvSpPr>
        <p:spPr bwMode="auto">
          <a:xfrm>
            <a:off x="1885950" y="53371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94" name="Freeform 50"/>
          <p:cNvSpPr>
            <a:spLocks/>
          </p:cNvSpPr>
          <p:nvPr/>
        </p:nvSpPr>
        <p:spPr bwMode="auto">
          <a:xfrm>
            <a:off x="895350" y="4149725"/>
            <a:ext cx="1622425" cy="1619250"/>
          </a:xfrm>
          <a:custGeom>
            <a:avLst/>
            <a:gdLst>
              <a:gd name="T0" fmla="*/ 2147483647 w 2280"/>
              <a:gd name="T1" fmla="*/ 2147483647 h 1912"/>
              <a:gd name="T2" fmla="*/ 2147483647 w 2280"/>
              <a:gd name="T3" fmla="*/ 2147483647 h 1912"/>
              <a:gd name="T4" fmla="*/ 2147483647 w 2280"/>
              <a:gd name="T5" fmla="*/ 2147483647 h 1912"/>
              <a:gd name="T6" fmla="*/ 2147483647 w 2280"/>
              <a:gd name="T7" fmla="*/ 2147483647 h 1912"/>
              <a:gd name="T8" fmla="*/ 2147483647 w 2280"/>
              <a:gd name="T9" fmla="*/ 2147483647 h 1912"/>
              <a:gd name="T10" fmla="*/ 2147483647 w 2280"/>
              <a:gd name="T11" fmla="*/ 2147483647 h 1912"/>
              <a:gd name="T12" fmla="*/ 2147483647 w 2280"/>
              <a:gd name="T13" fmla="*/ 2147483647 h 1912"/>
              <a:gd name="T14" fmla="*/ 2147483647 w 2280"/>
              <a:gd name="T15" fmla="*/ 2147483647 h 1912"/>
              <a:gd name="T16" fmla="*/ 2147483647 w 2280"/>
              <a:gd name="T17" fmla="*/ 2147483647 h 1912"/>
              <a:gd name="T18" fmla="*/ 2147483647 w 2280"/>
              <a:gd name="T19" fmla="*/ 2147483647 h 1912"/>
              <a:gd name="T20" fmla="*/ 2147483647 w 2280"/>
              <a:gd name="T21" fmla="*/ 2147483647 h 1912"/>
              <a:gd name="T22" fmla="*/ 2147483647 w 2280"/>
              <a:gd name="T23" fmla="*/ 2147483647 h 19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80"/>
              <a:gd name="T37" fmla="*/ 0 h 1912"/>
              <a:gd name="T38" fmla="*/ 2280 w 2280"/>
              <a:gd name="T39" fmla="*/ 1912 h 19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80" h="1912">
                <a:moveTo>
                  <a:pt x="936" y="216"/>
                </a:moveTo>
                <a:cubicBezTo>
                  <a:pt x="760" y="408"/>
                  <a:pt x="296" y="920"/>
                  <a:pt x="168" y="1176"/>
                </a:cubicBezTo>
                <a:cubicBezTo>
                  <a:pt x="40" y="1432"/>
                  <a:pt x="0" y="1640"/>
                  <a:pt x="168" y="1752"/>
                </a:cubicBezTo>
                <a:cubicBezTo>
                  <a:pt x="336" y="1864"/>
                  <a:pt x="968" y="1912"/>
                  <a:pt x="1176" y="1848"/>
                </a:cubicBezTo>
                <a:cubicBezTo>
                  <a:pt x="1384" y="1784"/>
                  <a:pt x="1336" y="1464"/>
                  <a:pt x="1416" y="1368"/>
                </a:cubicBezTo>
                <a:cubicBezTo>
                  <a:pt x="1496" y="1272"/>
                  <a:pt x="1560" y="1288"/>
                  <a:pt x="1656" y="1272"/>
                </a:cubicBezTo>
                <a:cubicBezTo>
                  <a:pt x="1752" y="1256"/>
                  <a:pt x="1904" y="1312"/>
                  <a:pt x="1992" y="1272"/>
                </a:cubicBezTo>
                <a:cubicBezTo>
                  <a:pt x="2080" y="1232"/>
                  <a:pt x="2152" y="1120"/>
                  <a:pt x="2184" y="1032"/>
                </a:cubicBezTo>
                <a:cubicBezTo>
                  <a:pt x="2216" y="944"/>
                  <a:pt x="2280" y="896"/>
                  <a:pt x="2184" y="744"/>
                </a:cubicBezTo>
                <a:cubicBezTo>
                  <a:pt x="2088" y="592"/>
                  <a:pt x="1768" y="240"/>
                  <a:pt x="1608" y="120"/>
                </a:cubicBezTo>
                <a:cubicBezTo>
                  <a:pt x="1448" y="0"/>
                  <a:pt x="1336" y="8"/>
                  <a:pt x="1224" y="24"/>
                </a:cubicBezTo>
                <a:cubicBezTo>
                  <a:pt x="1112" y="40"/>
                  <a:pt x="1112" y="24"/>
                  <a:pt x="93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15"/>
          <p:cNvSpPr>
            <a:spLocks noChangeArrowheads="1"/>
          </p:cNvSpPr>
          <p:nvPr/>
        </p:nvSpPr>
        <p:spPr bwMode="auto">
          <a:xfrm>
            <a:off x="51260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5" name="Oval 16"/>
          <p:cNvSpPr>
            <a:spLocks noChangeArrowheads="1"/>
          </p:cNvSpPr>
          <p:nvPr/>
        </p:nvSpPr>
        <p:spPr bwMode="auto">
          <a:xfrm>
            <a:off x="49466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6" name="直接连接符 145"/>
          <p:cNvCxnSpPr>
            <a:stCxn id="144" idx="3"/>
            <a:endCxn id="145" idx="0"/>
          </p:cNvCxnSpPr>
          <p:nvPr/>
        </p:nvCxnSpPr>
        <p:spPr bwMode="auto">
          <a:xfrm flipH="1">
            <a:off x="50911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5"/>
          <p:cNvSpPr>
            <a:spLocks noChangeArrowheads="1"/>
          </p:cNvSpPr>
          <p:nvPr/>
        </p:nvSpPr>
        <p:spPr bwMode="auto">
          <a:xfrm>
            <a:off x="439261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8" name="Oval 16"/>
          <p:cNvSpPr>
            <a:spLocks noChangeArrowheads="1"/>
          </p:cNvSpPr>
          <p:nvPr/>
        </p:nvSpPr>
        <p:spPr bwMode="auto">
          <a:xfrm>
            <a:off x="4176713" y="5373688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9" name="Oval 17"/>
          <p:cNvSpPr>
            <a:spLocks noChangeArrowheads="1"/>
          </p:cNvSpPr>
          <p:nvPr/>
        </p:nvSpPr>
        <p:spPr bwMode="auto">
          <a:xfrm>
            <a:off x="4586288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50" name="直接连接符 149"/>
          <p:cNvCxnSpPr>
            <a:stCxn id="147" idx="5"/>
            <a:endCxn id="149" idx="0"/>
          </p:cNvCxnSpPr>
          <p:nvPr/>
        </p:nvCxnSpPr>
        <p:spPr bwMode="auto">
          <a:xfrm>
            <a:off x="46370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7" idx="3"/>
            <a:endCxn id="148" idx="0"/>
          </p:cNvCxnSpPr>
          <p:nvPr/>
        </p:nvCxnSpPr>
        <p:spPr bwMode="auto">
          <a:xfrm flipH="1">
            <a:off x="43195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6"/>
          <p:cNvSpPr>
            <a:spLocks noChangeArrowheads="1"/>
          </p:cNvSpPr>
          <p:nvPr/>
        </p:nvSpPr>
        <p:spPr bwMode="auto">
          <a:xfrm>
            <a:off x="47672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53" name="直接连接符 152"/>
          <p:cNvCxnSpPr>
            <a:stCxn id="152" idx="3"/>
            <a:endCxn id="147" idx="0"/>
          </p:cNvCxnSpPr>
          <p:nvPr/>
        </p:nvCxnSpPr>
        <p:spPr bwMode="auto">
          <a:xfrm flipH="1">
            <a:off x="45354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2" idx="5"/>
            <a:endCxn id="144" idx="0"/>
          </p:cNvCxnSpPr>
          <p:nvPr/>
        </p:nvCxnSpPr>
        <p:spPr bwMode="auto">
          <a:xfrm>
            <a:off x="50117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830638" y="5842000"/>
            <a:ext cx="1800225" cy="236538"/>
            <a:chOff x="1579620" y="2925426"/>
            <a:chExt cx="2812360" cy="369332"/>
          </a:xfrm>
        </p:grpSpPr>
        <p:sp>
          <p:nvSpPr>
            <p:cNvPr id="3078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</a:p>
          </p:txBody>
        </p:sp>
        <p:sp>
          <p:nvSpPr>
            <p:cNvPr id="3078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63" name="Line 111"/>
          <p:cNvSpPr>
            <a:spLocks noChangeShapeType="1"/>
          </p:cNvSpPr>
          <p:nvPr/>
        </p:nvSpPr>
        <p:spPr bwMode="auto">
          <a:xfrm>
            <a:off x="2987675" y="4945063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0751" name="TextBox 163"/>
          <p:cNvSpPr txBox="1">
            <a:spLocks noChangeArrowheads="1"/>
          </p:cNvSpPr>
          <p:nvPr/>
        </p:nvSpPr>
        <p:spPr bwMode="auto">
          <a:xfrm>
            <a:off x="935038" y="6361113"/>
            <a:ext cx="180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65" name="Oval 15"/>
          <p:cNvSpPr>
            <a:spLocks noChangeArrowheads="1"/>
          </p:cNvSpPr>
          <p:nvPr/>
        </p:nvSpPr>
        <p:spPr bwMode="auto">
          <a:xfrm>
            <a:off x="1695450" y="43751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6" name="Oval 15"/>
          <p:cNvSpPr>
            <a:spLocks noChangeArrowheads="1"/>
          </p:cNvSpPr>
          <p:nvPr/>
        </p:nvSpPr>
        <p:spPr bwMode="auto">
          <a:xfrm>
            <a:off x="1331913" y="48514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7" name="Oval 15"/>
          <p:cNvSpPr>
            <a:spLocks noChangeArrowheads="1"/>
          </p:cNvSpPr>
          <p:nvPr/>
        </p:nvSpPr>
        <p:spPr bwMode="auto">
          <a:xfrm>
            <a:off x="1096963" y="5319713"/>
            <a:ext cx="325437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8" name="Freeform 56"/>
          <p:cNvSpPr>
            <a:spLocks/>
          </p:cNvSpPr>
          <p:nvPr/>
        </p:nvSpPr>
        <p:spPr bwMode="auto">
          <a:xfrm>
            <a:off x="4044950" y="4373563"/>
            <a:ext cx="1498600" cy="1352550"/>
          </a:xfrm>
          <a:custGeom>
            <a:avLst/>
            <a:gdLst>
              <a:gd name="T0" fmla="*/ 2147483647 w 2144"/>
              <a:gd name="T1" fmla="*/ 2147483647 h 1848"/>
              <a:gd name="T2" fmla="*/ 2147483647 w 2144"/>
              <a:gd name="T3" fmla="*/ 2147483647 h 1848"/>
              <a:gd name="T4" fmla="*/ 2147483647 w 2144"/>
              <a:gd name="T5" fmla="*/ 2147483647 h 1848"/>
              <a:gd name="T6" fmla="*/ 2147483647 w 2144"/>
              <a:gd name="T7" fmla="*/ 2147483647 h 1848"/>
              <a:gd name="T8" fmla="*/ 2147483647 w 2144"/>
              <a:gd name="T9" fmla="*/ 2147483647 h 1848"/>
              <a:gd name="T10" fmla="*/ 2147483647 w 2144"/>
              <a:gd name="T11" fmla="*/ 2147483647 h 1848"/>
              <a:gd name="T12" fmla="*/ 2147483647 w 2144"/>
              <a:gd name="T13" fmla="*/ 2147483647 h 1848"/>
              <a:gd name="T14" fmla="*/ 2147483647 w 2144"/>
              <a:gd name="T15" fmla="*/ 2147483647 h 1848"/>
              <a:gd name="T16" fmla="*/ 2147483647 w 2144"/>
              <a:gd name="T17" fmla="*/ 2147483647 h 1848"/>
              <a:gd name="T18" fmla="*/ 2147483647 w 2144"/>
              <a:gd name="T19" fmla="*/ 2147483647 h 1848"/>
              <a:gd name="T20" fmla="*/ 2147483647 w 2144"/>
              <a:gd name="T21" fmla="*/ 2147483647 h 1848"/>
              <a:gd name="T22" fmla="*/ 2147483647 w 2144"/>
              <a:gd name="T23" fmla="*/ 2147483647 h 1848"/>
              <a:gd name="T24" fmla="*/ 2147483647 w 2144"/>
              <a:gd name="T25" fmla="*/ 2147483647 h 1848"/>
              <a:gd name="T26" fmla="*/ 2147483647 w 2144"/>
              <a:gd name="T27" fmla="*/ 2147483647 h 1848"/>
              <a:gd name="T28" fmla="*/ 2147483647 w 2144"/>
              <a:gd name="T29" fmla="*/ 2147483647 h 1848"/>
              <a:gd name="T30" fmla="*/ 2147483647 w 2144"/>
              <a:gd name="T31" fmla="*/ 2147483647 h 1848"/>
              <a:gd name="T32" fmla="*/ 2147483647 w 2144"/>
              <a:gd name="T33" fmla="*/ 2147483647 h 18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44"/>
              <a:gd name="T52" fmla="*/ 0 h 1848"/>
              <a:gd name="T53" fmla="*/ 2144 w 2144"/>
              <a:gd name="T54" fmla="*/ 1848 h 18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44" h="1848">
                <a:moveTo>
                  <a:pt x="896" y="192"/>
                </a:moveTo>
                <a:cubicBezTo>
                  <a:pt x="736" y="384"/>
                  <a:pt x="256" y="952"/>
                  <a:pt x="128" y="1200"/>
                </a:cubicBezTo>
                <a:cubicBezTo>
                  <a:pt x="0" y="1448"/>
                  <a:pt x="72" y="1576"/>
                  <a:pt x="128" y="1680"/>
                </a:cubicBezTo>
                <a:cubicBezTo>
                  <a:pt x="184" y="1784"/>
                  <a:pt x="368" y="1848"/>
                  <a:pt x="464" y="1824"/>
                </a:cubicBezTo>
                <a:cubicBezTo>
                  <a:pt x="560" y="1800"/>
                  <a:pt x="648" y="1616"/>
                  <a:pt x="704" y="1536"/>
                </a:cubicBezTo>
                <a:cubicBezTo>
                  <a:pt x="760" y="1456"/>
                  <a:pt x="776" y="1384"/>
                  <a:pt x="800" y="1344"/>
                </a:cubicBezTo>
                <a:cubicBezTo>
                  <a:pt x="824" y="1304"/>
                  <a:pt x="832" y="1312"/>
                  <a:pt x="848" y="1296"/>
                </a:cubicBezTo>
                <a:cubicBezTo>
                  <a:pt x="864" y="1280"/>
                  <a:pt x="872" y="1264"/>
                  <a:pt x="896" y="1248"/>
                </a:cubicBezTo>
                <a:cubicBezTo>
                  <a:pt x="920" y="1232"/>
                  <a:pt x="928" y="1216"/>
                  <a:pt x="992" y="1200"/>
                </a:cubicBezTo>
                <a:cubicBezTo>
                  <a:pt x="1056" y="1184"/>
                  <a:pt x="1160" y="1144"/>
                  <a:pt x="1280" y="1152"/>
                </a:cubicBezTo>
                <a:cubicBezTo>
                  <a:pt x="1400" y="1160"/>
                  <a:pt x="1592" y="1240"/>
                  <a:pt x="1712" y="1248"/>
                </a:cubicBezTo>
                <a:cubicBezTo>
                  <a:pt x="1832" y="1256"/>
                  <a:pt x="1928" y="1264"/>
                  <a:pt x="2000" y="1200"/>
                </a:cubicBezTo>
                <a:cubicBezTo>
                  <a:pt x="2072" y="1136"/>
                  <a:pt x="2144" y="984"/>
                  <a:pt x="2144" y="864"/>
                </a:cubicBezTo>
                <a:cubicBezTo>
                  <a:pt x="2144" y="744"/>
                  <a:pt x="2112" y="608"/>
                  <a:pt x="2000" y="480"/>
                </a:cubicBezTo>
                <a:cubicBezTo>
                  <a:pt x="1888" y="352"/>
                  <a:pt x="1624" y="168"/>
                  <a:pt x="1472" y="96"/>
                </a:cubicBezTo>
                <a:cubicBezTo>
                  <a:pt x="1320" y="24"/>
                  <a:pt x="1184" y="32"/>
                  <a:pt x="1088" y="48"/>
                </a:cubicBezTo>
                <a:cubicBezTo>
                  <a:pt x="992" y="64"/>
                  <a:pt x="1056" y="0"/>
                  <a:pt x="896" y="192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Oval 15"/>
          <p:cNvSpPr>
            <a:spLocks noChangeArrowheads="1"/>
          </p:cNvSpPr>
          <p:nvPr/>
        </p:nvSpPr>
        <p:spPr bwMode="auto">
          <a:xfrm>
            <a:off x="4751388" y="44005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70" name="Oval 15"/>
          <p:cNvSpPr>
            <a:spLocks noChangeArrowheads="1"/>
          </p:cNvSpPr>
          <p:nvPr/>
        </p:nvSpPr>
        <p:spPr bwMode="auto">
          <a:xfrm>
            <a:off x="4373563" y="4872038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58" name="TextBox 170"/>
          <p:cNvSpPr txBox="1">
            <a:spLocks noChangeArrowheads="1"/>
          </p:cNvSpPr>
          <p:nvPr/>
        </p:nvSpPr>
        <p:spPr bwMode="auto">
          <a:xfrm>
            <a:off x="3816350" y="6129338"/>
            <a:ext cx="183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0759" name="TextBox 171"/>
          <p:cNvSpPr txBox="1">
            <a:spLocks noChangeArrowheads="1"/>
          </p:cNvSpPr>
          <p:nvPr/>
        </p:nvSpPr>
        <p:spPr bwMode="auto">
          <a:xfrm>
            <a:off x="38163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79708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7791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7934325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7235825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7019925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74310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74818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71643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7610475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73802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78565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5832475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891338" y="5842000"/>
            <a:ext cx="1798637" cy="236538"/>
            <a:chOff x="1579620" y="2925426"/>
            <a:chExt cx="2812360" cy="369332"/>
          </a:xfrm>
        </p:grpSpPr>
        <p:sp>
          <p:nvSpPr>
            <p:cNvPr id="3077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7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73" name="TextBox 192"/>
          <p:cNvSpPr txBox="1">
            <a:spLocks noChangeArrowheads="1"/>
          </p:cNvSpPr>
          <p:nvPr/>
        </p:nvSpPr>
        <p:spPr bwMode="auto">
          <a:xfrm>
            <a:off x="6877050" y="6129338"/>
            <a:ext cx="1908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sz="1400" b="1">
                <a:solidFill>
                  <a:srgbClr val="C00000"/>
                </a:solidFill>
                <a:ea typeface="黑体" pitchFamily="49" charset="-122"/>
              </a:rPr>
              <a:t>*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0774" name="TextBox 193"/>
          <p:cNvSpPr txBox="1">
            <a:spLocks noChangeArrowheads="1"/>
          </p:cNvSpPr>
          <p:nvPr/>
        </p:nvSpPr>
        <p:spPr bwMode="auto">
          <a:xfrm>
            <a:off x="68770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95" name="Freeform 55"/>
          <p:cNvSpPr>
            <a:spLocks/>
          </p:cNvSpPr>
          <p:nvPr/>
        </p:nvSpPr>
        <p:spPr bwMode="auto">
          <a:xfrm>
            <a:off x="7040563" y="4292600"/>
            <a:ext cx="1373187" cy="1014413"/>
          </a:xfrm>
          <a:custGeom>
            <a:avLst/>
            <a:gdLst>
              <a:gd name="T0" fmla="*/ 2147483647 w 1752"/>
              <a:gd name="T1" fmla="*/ 2147483647 h 1288"/>
              <a:gd name="T2" fmla="*/ 2147483647 w 1752"/>
              <a:gd name="T3" fmla="*/ 2147483647 h 1288"/>
              <a:gd name="T4" fmla="*/ 2147483647 w 1752"/>
              <a:gd name="T5" fmla="*/ 2147483647 h 1288"/>
              <a:gd name="T6" fmla="*/ 2147483647 w 1752"/>
              <a:gd name="T7" fmla="*/ 2147483647 h 1288"/>
              <a:gd name="T8" fmla="*/ 2147483647 w 1752"/>
              <a:gd name="T9" fmla="*/ 2147483647 h 1288"/>
              <a:gd name="T10" fmla="*/ 2147483647 w 1752"/>
              <a:gd name="T11" fmla="*/ 2147483647 h 1288"/>
              <a:gd name="T12" fmla="*/ 2147483647 w 1752"/>
              <a:gd name="T13" fmla="*/ 2147483647 h 1288"/>
              <a:gd name="T14" fmla="*/ 2147483647 w 1752"/>
              <a:gd name="T15" fmla="*/ 2147483647 h 1288"/>
              <a:gd name="T16" fmla="*/ 2147483647 w 1752"/>
              <a:gd name="T17" fmla="*/ 2147483647 h 1288"/>
              <a:gd name="T18" fmla="*/ 2147483647 w 1752"/>
              <a:gd name="T19" fmla="*/ 2147483647 h 12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52"/>
              <a:gd name="T31" fmla="*/ 0 h 1288"/>
              <a:gd name="T32" fmla="*/ 1752 w 1752"/>
              <a:gd name="T33" fmla="*/ 1288 h 12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52" h="1288">
                <a:moveTo>
                  <a:pt x="496" y="216"/>
                </a:moveTo>
                <a:cubicBezTo>
                  <a:pt x="384" y="336"/>
                  <a:pt x="128" y="592"/>
                  <a:pt x="64" y="744"/>
                </a:cubicBezTo>
                <a:cubicBezTo>
                  <a:pt x="0" y="896"/>
                  <a:pt x="64" y="1040"/>
                  <a:pt x="112" y="1128"/>
                </a:cubicBezTo>
                <a:cubicBezTo>
                  <a:pt x="160" y="1216"/>
                  <a:pt x="120" y="1256"/>
                  <a:pt x="352" y="1272"/>
                </a:cubicBezTo>
                <a:cubicBezTo>
                  <a:pt x="584" y="1288"/>
                  <a:pt x="1272" y="1280"/>
                  <a:pt x="1504" y="1224"/>
                </a:cubicBezTo>
                <a:cubicBezTo>
                  <a:pt x="1736" y="1168"/>
                  <a:pt x="1752" y="1072"/>
                  <a:pt x="1744" y="936"/>
                </a:cubicBezTo>
                <a:cubicBezTo>
                  <a:pt x="1736" y="800"/>
                  <a:pt x="1576" y="552"/>
                  <a:pt x="1456" y="408"/>
                </a:cubicBezTo>
                <a:cubicBezTo>
                  <a:pt x="1336" y="264"/>
                  <a:pt x="1144" y="136"/>
                  <a:pt x="1024" y="72"/>
                </a:cubicBezTo>
                <a:cubicBezTo>
                  <a:pt x="904" y="8"/>
                  <a:pt x="824" y="0"/>
                  <a:pt x="736" y="24"/>
                </a:cubicBezTo>
                <a:cubicBezTo>
                  <a:pt x="648" y="48"/>
                  <a:pt x="608" y="96"/>
                  <a:pt x="49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7596188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7953375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3389E-7 L -0.01736 -0.13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6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1.57067E-6 L 0.02448 0.13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227E-8 L 0.01823 -0.136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-682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01893 0.1367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193E-7 L -0.06458 0.13648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682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227E-8 L 0.06684 -0.1362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33" grpId="0" animBg="1"/>
      <p:bldP spid="94" grpId="0" animBg="1"/>
      <p:bldP spid="144" grpId="0" animBg="1"/>
      <p:bldP spid="145" grpId="0" animBg="1"/>
      <p:bldP spid="147" grpId="0" animBg="1"/>
      <p:bldP spid="148" grpId="0" animBg="1"/>
      <p:bldP spid="149" grpId="0" animBg="1"/>
      <p:bldP spid="149" grpId="1" animBg="1"/>
      <p:bldP spid="152" grpId="0" animBg="1"/>
      <p:bldP spid="152" grpId="1" animBg="1"/>
      <p:bldP spid="163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4" grpId="0" animBg="1"/>
      <p:bldP spid="175" grpId="0" animBg="1"/>
      <p:bldP spid="177" grpId="0" animBg="1"/>
      <p:bldP spid="178" grpId="0" animBg="1"/>
      <p:bldP spid="178" grpId="1" animBg="1"/>
      <p:bldP spid="179" grpId="0" animBg="1"/>
      <p:bldP spid="182" grpId="0" animBg="1"/>
      <p:bldP spid="182" grpId="1" animBg="1"/>
      <p:bldP spid="185" grpId="0" animBg="1"/>
      <p:bldP spid="195" grpId="0" animBg="1"/>
      <p:bldP spid="196" grpId="0" animBg="1"/>
      <p:bldP spid="1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算法思想</a:t>
            </a:r>
            <a:endParaRPr lang="en-US" altLang="zh-CN" smtClean="0"/>
          </a:p>
          <a:p>
            <a:pPr lvl="1"/>
            <a:r>
              <a:rPr lang="zh-CN" altLang="en-US" smtClean="0"/>
              <a:t>建立最大堆</a:t>
            </a:r>
            <a:endParaRPr lang="en-US" altLang="zh-CN" smtClean="0"/>
          </a:p>
          <a:p>
            <a:pPr lvl="1"/>
            <a:r>
              <a:rPr lang="zh-CN" altLang="en-US" smtClean="0"/>
              <a:t>循环执行以下步骤，直至所有元素出堆</a:t>
            </a:r>
            <a:endParaRPr lang="en-US" altLang="zh-CN" smtClean="0"/>
          </a:p>
          <a:p>
            <a:pPr lvl="2"/>
            <a:r>
              <a:rPr lang="zh-CN" altLang="en-US" smtClean="0"/>
              <a:t>每次堆顶元素</a:t>
            </a:r>
            <a:r>
              <a:rPr lang="en-US" altLang="zh-CN" smtClean="0"/>
              <a:t>(</a:t>
            </a:r>
            <a:r>
              <a:rPr lang="zh-CN" altLang="en-US" smtClean="0"/>
              <a:t>即最大元素</a:t>
            </a:r>
            <a:r>
              <a:rPr lang="en-US" altLang="zh-CN" smtClean="0"/>
              <a:t>)</a:t>
            </a:r>
            <a:r>
              <a:rPr lang="zh-CN" altLang="en-US" smtClean="0"/>
              <a:t>与堆中最后一个元素交换</a:t>
            </a:r>
            <a:endParaRPr lang="en-US" altLang="zh-CN" smtClean="0"/>
          </a:p>
          <a:p>
            <a:pPr lvl="2"/>
            <a:r>
              <a:rPr lang="zh-CN" altLang="en-US" smtClean="0"/>
              <a:t>剔除最大元素后调整为最大堆</a:t>
            </a:r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1958975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2101850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1403350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1187450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1598613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1649413" y="5151438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1331913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1778000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1547813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2024063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0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058863" y="5842000"/>
            <a:ext cx="1798637" cy="236538"/>
            <a:chOff x="1579620" y="2925426"/>
            <a:chExt cx="2812360" cy="369332"/>
          </a:xfrm>
        </p:grpSpPr>
        <p:sp>
          <p:nvSpPr>
            <p:cNvPr id="3180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60" name="TextBox 192"/>
          <p:cNvSpPr txBox="1">
            <a:spLocks noChangeArrowheads="1"/>
          </p:cNvSpPr>
          <p:nvPr/>
        </p:nvSpPr>
        <p:spPr bwMode="auto">
          <a:xfrm>
            <a:off x="1042988" y="6129338"/>
            <a:ext cx="1909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21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1761" name="TextBox 193"/>
          <p:cNvSpPr txBox="1">
            <a:spLocks noChangeArrowheads="1"/>
          </p:cNvSpPr>
          <p:nvPr/>
        </p:nvSpPr>
        <p:spPr bwMode="auto">
          <a:xfrm>
            <a:off x="1042988" y="6361113"/>
            <a:ext cx="180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1389063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6" name="Freeform 55"/>
          <p:cNvSpPr>
            <a:spLocks/>
          </p:cNvSpPr>
          <p:nvPr/>
        </p:nvSpPr>
        <p:spPr bwMode="auto">
          <a:xfrm>
            <a:off x="1123950" y="4329113"/>
            <a:ext cx="1144588" cy="954087"/>
          </a:xfrm>
          <a:custGeom>
            <a:avLst/>
            <a:gdLst>
              <a:gd name="T0" fmla="*/ 2147483647 w 1248"/>
              <a:gd name="T1" fmla="*/ 2147483647 h 1400"/>
              <a:gd name="T2" fmla="*/ 2147483647 w 1248"/>
              <a:gd name="T3" fmla="*/ 2147483647 h 1400"/>
              <a:gd name="T4" fmla="*/ 2147483647 w 1248"/>
              <a:gd name="T5" fmla="*/ 2147483647 h 1400"/>
              <a:gd name="T6" fmla="*/ 2147483647 w 1248"/>
              <a:gd name="T7" fmla="*/ 2147483647 h 1400"/>
              <a:gd name="T8" fmla="*/ 2147483647 w 1248"/>
              <a:gd name="T9" fmla="*/ 2147483647 h 1400"/>
              <a:gd name="T10" fmla="*/ 2147483647 w 1248"/>
              <a:gd name="T11" fmla="*/ 2147483647 h 1400"/>
              <a:gd name="T12" fmla="*/ 2147483647 w 1248"/>
              <a:gd name="T13" fmla="*/ 2147483647 h 1400"/>
              <a:gd name="T14" fmla="*/ 2147483647 w 1248"/>
              <a:gd name="T15" fmla="*/ 2147483647 h 1400"/>
              <a:gd name="T16" fmla="*/ 2147483647 w 1248"/>
              <a:gd name="T17" fmla="*/ 2147483647 h 1400"/>
              <a:gd name="T18" fmla="*/ 2147483647 w 1248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8"/>
              <a:gd name="T31" fmla="*/ 0 h 1400"/>
              <a:gd name="T32" fmla="*/ 1248 w 1248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8" h="1400">
                <a:moveTo>
                  <a:pt x="544" y="280"/>
                </a:moveTo>
                <a:cubicBezTo>
                  <a:pt x="424" y="416"/>
                  <a:pt x="128" y="704"/>
                  <a:pt x="64" y="856"/>
                </a:cubicBezTo>
                <a:cubicBezTo>
                  <a:pt x="0" y="1008"/>
                  <a:pt x="80" y="1112"/>
                  <a:pt x="160" y="1192"/>
                </a:cubicBezTo>
                <a:cubicBezTo>
                  <a:pt x="240" y="1272"/>
                  <a:pt x="408" y="1400"/>
                  <a:pt x="544" y="1336"/>
                </a:cubicBezTo>
                <a:cubicBezTo>
                  <a:pt x="680" y="1272"/>
                  <a:pt x="864" y="960"/>
                  <a:pt x="976" y="808"/>
                </a:cubicBezTo>
                <a:cubicBezTo>
                  <a:pt x="1088" y="656"/>
                  <a:pt x="1184" y="536"/>
                  <a:pt x="1216" y="424"/>
                </a:cubicBezTo>
                <a:cubicBezTo>
                  <a:pt x="1248" y="312"/>
                  <a:pt x="1208" y="200"/>
                  <a:pt x="1168" y="136"/>
                </a:cubicBezTo>
                <a:cubicBezTo>
                  <a:pt x="1128" y="72"/>
                  <a:pt x="1040" y="56"/>
                  <a:pt x="976" y="40"/>
                </a:cubicBezTo>
                <a:cubicBezTo>
                  <a:pt x="912" y="24"/>
                  <a:pt x="856" y="0"/>
                  <a:pt x="784" y="40"/>
                </a:cubicBezTo>
                <a:cubicBezTo>
                  <a:pt x="712" y="80"/>
                  <a:pt x="664" y="144"/>
                  <a:pt x="544" y="28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111"/>
          <p:cNvSpPr>
            <a:spLocks noChangeShapeType="1"/>
          </p:cNvSpPr>
          <p:nvPr/>
        </p:nvSpPr>
        <p:spPr bwMode="auto">
          <a:xfrm>
            <a:off x="3167063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213836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1795463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48783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79" name="直接连接符 78"/>
          <p:cNvCxnSpPr>
            <a:stCxn id="100" idx="3"/>
            <a:endCxn id="78" idx="0"/>
          </p:cNvCxnSpPr>
          <p:nvPr/>
        </p:nvCxnSpPr>
        <p:spPr bwMode="auto">
          <a:xfrm flipH="1">
            <a:off x="5022850" y="5151438"/>
            <a:ext cx="77788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4108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45180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83" name="直接连接符 82"/>
          <p:cNvCxnSpPr>
            <a:stCxn id="80" idx="5"/>
            <a:endCxn id="82" idx="0"/>
          </p:cNvCxnSpPr>
          <p:nvPr/>
        </p:nvCxnSpPr>
        <p:spPr bwMode="auto">
          <a:xfrm>
            <a:off x="4568825" y="5151438"/>
            <a:ext cx="936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3"/>
            <a:endCxn id="81" idx="0"/>
          </p:cNvCxnSpPr>
          <p:nvPr/>
        </p:nvCxnSpPr>
        <p:spPr bwMode="auto">
          <a:xfrm flipH="1">
            <a:off x="4251325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5" idx="3"/>
            <a:endCxn id="80" idx="0"/>
          </p:cNvCxnSpPr>
          <p:nvPr/>
        </p:nvCxnSpPr>
        <p:spPr bwMode="auto">
          <a:xfrm flipH="1">
            <a:off x="4467225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5" idx="5"/>
            <a:endCxn id="100" idx="0"/>
          </p:cNvCxnSpPr>
          <p:nvPr/>
        </p:nvCxnSpPr>
        <p:spPr bwMode="auto">
          <a:xfrm>
            <a:off x="4943475" y="4683125"/>
            <a:ext cx="2587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978275" y="5842000"/>
            <a:ext cx="1800225" cy="236538"/>
            <a:chOff x="1579620" y="2925426"/>
            <a:chExt cx="2812360" cy="369332"/>
          </a:xfrm>
        </p:grpSpPr>
        <p:sp>
          <p:nvSpPr>
            <p:cNvPr id="31803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4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5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6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7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8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76" name="TextBox 95"/>
          <p:cNvSpPr txBox="1">
            <a:spLocks noChangeArrowheads="1"/>
          </p:cNvSpPr>
          <p:nvPr/>
        </p:nvSpPr>
        <p:spPr bwMode="auto">
          <a:xfrm>
            <a:off x="3963988" y="6129338"/>
            <a:ext cx="183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1777" name="TextBox 96"/>
          <p:cNvSpPr txBox="1">
            <a:spLocks noChangeArrowheads="1"/>
          </p:cNvSpPr>
          <p:nvPr/>
        </p:nvSpPr>
        <p:spPr bwMode="auto">
          <a:xfrm>
            <a:off x="3963988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5057775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02" name="Freeform 54"/>
          <p:cNvSpPr>
            <a:spLocks/>
          </p:cNvSpPr>
          <p:nvPr/>
        </p:nvSpPr>
        <p:spPr bwMode="auto">
          <a:xfrm>
            <a:off x="4446588" y="4367213"/>
            <a:ext cx="755650" cy="485775"/>
          </a:xfrm>
          <a:custGeom>
            <a:avLst/>
            <a:gdLst>
              <a:gd name="T0" fmla="*/ 2147483647 w 736"/>
              <a:gd name="T1" fmla="*/ 2147483647 h 736"/>
              <a:gd name="T2" fmla="*/ 2147483647 w 736"/>
              <a:gd name="T3" fmla="*/ 2147483647 h 736"/>
              <a:gd name="T4" fmla="*/ 2147483647 w 736"/>
              <a:gd name="T5" fmla="*/ 2147483647 h 736"/>
              <a:gd name="T6" fmla="*/ 2147483647 w 736"/>
              <a:gd name="T7" fmla="*/ 2147483647 h 736"/>
              <a:gd name="T8" fmla="*/ 2147483647 w 736"/>
              <a:gd name="T9" fmla="*/ 2147483647 h 736"/>
              <a:gd name="T10" fmla="*/ 2147483647 w 736"/>
              <a:gd name="T11" fmla="*/ 2147483647 h 736"/>
              <a:gd name="T12" fmla="*/ 2147483647 w 736"/>
              <a:gd name="T13" fmla="*/ 0 h 736"/>
              <a:gd name="T14" fmla="*/ 2147483647 w 736"/>
              <a:gd name="T15" fmla="*/ 2147483647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36"/>
              <a:gd name="T26" fmla="*/ 736 w 736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36">
                <a:moveTo>
                  <a:pt x="56" y="144"/>
                </a:moveTo>
                <a:cubicBezTo>
                  <a:pt x="0" y="192"/>
                  <a:pt x="8" y="232"/>
                  <a:pt x="8" y="288"/>
                </a:cubicBezTo>
                <a:cubicBezTo>
                  <a:pt x="8" y="344"/>
                  <a:pt x="8" y="408"/>
                  <a:pt x="56" y="480"/>
                </a:cubicBezTo>
                <a:cubicBezTo>
                  <a:pt x="104" y="552"/>
                  <a:pt x="192" y="704"/>
                  <a:pt x="296" y="720"/>
                </a:cubicBezTo>
                <a:cubicBezTo>
                  <a:pt x="400" y="736"/>
                  <a:pt x="624" y="672"/>
                  <a:pt x="680" y="576"/>
                </a:cubicBezTo>
                <a:cubicBezTo>
                  <a:pt x="736" y="480"/>
                  <a:pt x="688" y="240"/>
                  <a:pt x="632" y="144"/>
                </a:cubicBezTo>
                <a:cubicBezTo>
                  <a:pt x="576" y="48"/>
                  <a:pt x="440" y="0"/>
                  <a:pt x="344" y="0"/>
                </a:cubicBezTo>
                <a:cubicBezTo>
                  <a:pt x="248" y="0"/>
                  <a:pt x="112" y="96"/>
                  <a:pt x="56" y="144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15"/>
          <p:cNvSpPr>
            <a:spLocks noChangeArrowheads="1"/>
          </p:cNvSpPr>
          <p:nvPr/>
        </p:nvSpPr>
        <p:spPr bwMode="auto">
          <a:xfrm>
            <a:off x="4324350" y="4905375"/>
            <a:ext cx="287338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4699000" y="4437063"/>
            <a:ext cx="287338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4702175" y="4448175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" name="Line 111"/>
          <p:cNvSpPr>
            <a:spLocks noChangeShapeType="1"/>
          </p:cNvSpPr>
          <p:nvPr/>
        </p:nvSpPr>
        <p:spPr bwMode="auto">
          <a:xfrm>
            <a:off x="5813425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4" name="Oval 16"/>
          <p:cNvSpPr>
            <a:spLocks noChangeArrowheads="1"/>
          </p:cNvSpPr>
          <p:nvPr/>
        </p:nvSpPr>
        <p:spPr bwMode="auto">
          <a:xfrm>
            <a:off x="75247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05" name="直接连接符 104"/>
          <p:cNvCxnSpPr>
            <a:stCxn id="121" idx="3"/>
            <a:endCxn id="104" idx="0"/>
          </p:cNvCxnSpPr>
          <p:nvPr/>
        </p:nvCxnSpPr>
        <p:spPr bwMode="auto">
          <a:xfrm flipH="1">
            <a:off x="76692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6"/>
          <p:cNvSpPr>
            <a:spLocks noChangeArrowheads="1"/>
          </p:cNvSpPr>
          <p:nvPr/>
        </p:nvSpPr>
        <p:spPr bwMode="auto">
          <a:xfrm>
            <a:off x="67532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7" name="Oval 17"/>
          <p:cNvSpPr>
            <a:spLocks noChangeArrowheads="1"/>
          </p:cNvSpPr>
          <p:nvPr/>
        </p:nvSpPr>
        <p:spPr bwMode="auto">
          <a:xfrm>
            <a:off x="7164388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08" name="直接连接符 107"/>
          <p:cNvCxnSpPr>
            <a:stCxn id="131" idx="5"/>
            <a:endCxn id="107" idx="0"/>
          </p:cNvCxnSpPr>
          <p:nvPr/>
        </p:nvCxnSpPr>
        <p:spPr bwMode="auto">
          <a:xfrm>
            <a:off x="72151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1" idx="3"/>
            <a:endCxn id="106" idx="0"/>
          </p:cNvCxnSpPr>
          <p:nvPr/>
        </p:nvCxnSpPr>
        <p:spPr bwMode="auto">
          <a:xfrm flipH="1">
            <a:off x="68976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43" idx="3"/>
            <a:endCxn id="131" idx="0"/>
          </p:cNvCxnSpPr>
          <p:nvPr/>
        </p:nvCxnSpPr>
        <p:spPr bwMode="auto">
          <a:xfrm flipH="1">
            <a:off x="71135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3" idx="5"/>
            <a:endCxn id="121" idx="0"/>
          </p:cNvCxnSpPr>
          <p:nvPr/>
        </p:nvCxnSpPr>
        <p:spPr bwMode="auto">
          <a:xfrm>
            <a:off x="75898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624638" y="5842000"/>
            <a:ext cx="1800225" cy="236538"/>
            <a:chOff x="1579620" y="2925426"/>
            <a:chExt cx="2812360" cy="369332"/>
          </a:xfrm>
        </p:grpSpPr>
        <p:sp>
          <p:nvSpPr>
            <p:cNvPr id="31797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798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799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1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2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93" name="TextBox 119"/>
          <p:cNvSpPr txBox="1">
            <a:spLocks noChangeArrowheads="1"/>
          </p:cNvSpPr>
          <p:nvPr/>
        </p:nvSpPr>
        <p:spPr bwMode="auto">
          <a:xfrm>
            <a:off x="66103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7704138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6970713" y="4905375"/>
            <a:ext cx="287337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3" name="Oval 16"/>
          <p:cNvSpPr>
            <a:spLocks noChangeArrowheads="1"/>
          </p:cNvSpPr>
          <p:nvPr/>
        </p:nvSpPr>
        <p:spPr bwMode="auto">
          <a:xfrm>
            <a:off x="73453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4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29193E-7 L 0.04167 0.068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34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23 L -0.03455 -0.067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509 L -0.0434 0.0735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342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532 L 0.04253 -0.062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7" grpId="0" animBg="1"/>
      <p:bldP spid="178" grpId="0" animBg="1"/>
      <p:bldP spid="179" grpId="0" animBg="1"/>
      <p:bldP spid="182" grpId="0" animBg="1"/>
      <p:bldP spid="182" grpId="1" animBg="1"/>
      <p:bldP spid="185" grpId="0" animBg="1"/>
      <p:bldP spid="197" grpId="0" animBg="1"/>
      <p:bldP spid="76" grpId="0" animBg="1"/>
      <p:bldP spid="77" grpId="0" animBg="1"/>
      <p:bldP spid="174" grpId="0" animBg="1"/>
      <p:bldP spid="174" grpId="1" animBg="1"/>
      <p:bldP spid="196" grpId="0" animBg="1"/>
      <p:bldP spid="78" grpId="0" animBg="1"/>
      <p:bldP spid="81" grpId="0" animBg="1"/>
      <p:bldP spid="82" grpId="0" animBg="1"/>
      <p:bldP spid="100" grpId="0" animBg="1"/>
      <p:bldP spid="102" grpId="0" animBg="1"/>
      <p:bldP spid="80" grpId="0" animBg="1"/>
      <p:bldP spid="80" grpId="1" animBg="1"/>
      <p:bldP spid="85" grpId="0" animBg="1"/>
      <p:bldP spid="85" grpId="1" animBg="1"/>
      <p:bldP spid="101" grpId="0" animBg="1"/>
      <p:bldP spid="103" grpId="0" animBg="1"/>
      <p:bldP spid="104" grpId="0" animBg="1"/>
      <p:bldP spid="106" grpId="0" animBg="1"/>
      <p:bldP spid="107" grpId="0" animBg="1"/>
      <p:bldP spid="121" grpId="0" animBg="1"/>
      <p:bldP spid="131" grpId="0" animBg="1"/>
      <p:bldP spid="1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堆排序算法分析</a:t>
            </a:r>
            <a:endParaRPr lang="en-US" altLang="zh-CN" smtClean="0"/>
          </a:p>
          <a:p>
            <a:pPr lvl="1"/>
            <a:r>
              <a:rPr lang="zh-CN" altLang="en-US" smtClean="0"/>
              <a:t>建立最大堆</a:t>
            </a:r>
            <a:endParaRPr lang="en-US" altLang="zh-CN" smtClean="0"/>
          </a:p>
          <a:p>
            <a:pPr lvl="2"/>
            <a:r>
              <a:rPr lang="zh-CN" altLang="en-US" smtClean="0"/>
              <a:t>设堆中有</a:t>
            </a:r>
            <a:r>
              <a:rPr lang="en-US" altLang="zh-CN" smtClean="0"/>
              <a:t>n</a:t>
            </a:r>
            <a:r>
              <a:rPr lang="zh-CN" altLang="en-US" smtClean="0"/>
              <a:t>个元素</a:t>
            </a:r>
            <a:r>
              <a:rPr lang="en-US" altLang="zh-CN" smtClean="0"/>
              <a:t>, </a:t>
            </a:r>
            <a:r>
              <a:rPr lang="zh-CN" altLang="en-US" smtClean="0"/>
              <a:t>对应完全二叉树有</a:t>
            </a:r>
            <a:r>
              <a:rPr lang="en-US" altLang="zh-CN" smtClean="0"/>
              <a:t>k</a:t>
            </a:r>
            <a:r>
              <a:rPr lang="zh-CN" altLang="en-US" smtClean="0"/>
              <a:t>层</a:t>
            </a:r>
            <a:r>
              <a:rPr lang="en-US" altLang="zh-CN" smtClean="0"/>
              <a:t>(2</a:t>
            </a:r>
            <a:r>
              <a:rPr lang="en-US" altLang="zh-CN" baseline="30000" smtClean="0"/>
              <a:t>k-1</a:t>
            </a:r>
            <a:r>
              <a:rPr lang="en-US" altLang="zh-CN" smtClean="0"/>
              <a:t>≤n</a:t>
            </a:r>
            <a:r>
              <a:rPr lang="zh-CN" altLang="en-US" smtClean="0"/>
              <a:t>＜</a:t>
            </a:r>
            <a:r>
              <a:rPr lang="en-US" altLang="zh-CN" smtClean="0"/>
              <a:t>2</a:t>
            </a:r>
            <a:r>
              <a:rPr lang="en-US" altLang="zh-CN" baseline="30000" smtClean="0"/>
              <a:t>k</a:t>
            </a:r>
            <a:r>
              <a:rPr lang="en-US" altLang="zh-CN" smtClean="0"/>
              <a:t>)</a:t>
            </a:r>
          </a:p>
          <a:p>
            <a:pPr lvl="2"/>
            <a:r>
              <a:rPr lang="zh-CN" altLang="en-US" smtClean="0"/>
              <a:t>第</a:t>
            </a:r>
            <a:r>
              <a:rPr lang="en-US" altLang="zh-CN" smtClean="0"/>
              <a:t>i</a:t>
            </a:r>
            <a:r>
              <a:rPr lang="zh-CN" altLang="en-US" smtClean="0"/>
              <a:t>层向下调整移动距离最大为</a:t>
            </a:r>
            <a:r>
              <a:rPr lang="en-US" altLang="zh-CN" smtClean="0"/>
              <a:t>(k-i), </a:t>
            </a:r>
            <a:r>
              <a:rPr lang="zh-CN" altLang="en-US" smtClean="0"/>
              <a:t>第</a:t>
            </a:r>
            <a:r>
              <a:rPr lang="en-US" altLang="zh-CN" smtClean="0"/>
              <a:t>i</a:t>
            </a:r>
            <a:r>
              <a:rPr lang="zh-CN" altLang="en-US" smtClean="0"/>
              <a:t>层节点数为</a:t>
            </a:r>
            <a:r>
              <a:rPr lang="en-US" altLang="zh-CN" smtClean="0"/>
              <a:t>2</a:t>
            </a:r>
            <a:r>
              <a:rPr lang="en-US" altLang="zh-CN" baseline="30000" smtClean="0"/>
              <a:t>i-1</a:t>
            </a:r>
            <a:endParaRPr lang="en-US" altLang="zh-CN" smtClean="0"/>
          </a:p>
          <a:p>
            <a:pPr lvl="2"/>
            <a:r>
              <a:rPr lang="zh-CN" altLang="en-US" smtClean="0"/>
              <a:t>总移动次数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r>
              <a:rPr lang="zh-CN" altLang="en-US" smtClean="0"/>
              <a:t>循环弹出堆顶元素</a:t>
            </a:r>
            <a:endParaRPr lang="en-US" altLang="zh-CN" smtClean="0"/>
          </a:p>
          <a:p>
            <a:pPr lvl="2"/>
            <a:r>
              <a:rPr lang="zh-CN" altLang="en-US" smtClean="0"/>
              <a:t>执行</a:t>
            </a:r>
            <a:r>
              <a:rPr lang="en-US" altLang="zh-CN" smtClean="0"/>
              <a:t>n-1</a:t>
            </a:r>
            <a:r>
              <a:rPr lang="zh-CN" altLang="en-US" smtClean="0"/>
              <a:t>次向下调整，每次调整距离</a:t>
            </a:r>
            <a:r>
              <a:rPr lang="zh-CN" altLang="en-US" smtClean="0">
                <a:sym typeface="Symbol" pitchFamily="18" charset="2"/>
              </a:rPr>
              <a:t></a:t>
            </a:r>
            <a:r>
              <a:rPr lang="en-US" altLang="zh-CN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smtClean="0"/>
              <a:t>(n+1)</a:t>
            </a:r>
            <a:r>
              <a:rPr lang="en-US" altLang="zh-CN" smtClean="0">
                <a:sym typeface="Symbol" pitchFamily="18" charset="2"/>
              </a:rPr>
              <a:t> </a:t>
            </a:r>
          </a:p>
          <a:p>
            <a:pPr lvl="2"/>
            <a:r>
              <a:rPr lang="zh-CN" altLang="en-US" smtClean="0"/>
              <a:t>总调整时间</a:t>
            </a:r>
            <a:r>
              <a:rPr lang="en-US" altLang="zh-CN" smtClean="0"/>
              <a:t>O(nlog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lvl="2"/>
            <a:endParaRPr lang="en-US" altLang="zh-CN" baseline="30000" smtClean="0"/>
          </a:p>
        </p:txBody>
      </p:sp>
      <p:graphicFrame>
        <p:nvGraphicFramePr>
          <p:cNvPr id="5122" name="对象 5"/>
          <p:cNvGraphicFramePr>
            <a:graphicFrameLocks noChangeAspect="1"/>
          </p:cNvGraphicFramePr>
          <p:nvPr/>
        </p:nvGraphicFramePr>
        <p:xfrm>
          <a:off x="3384550" y="3357563"/>
          <a:ext cx="3638550" cy="879475"/>
        </p:xfrm>
        <a:graphic>
          <a:graphicData uri="http://schemas.openxmlformats.org/presentationml/2006/ole">
            <p:oleObj spid="_x0000_s5203" name="公式" r:id="rId4" imgW="2348280" imgH="5461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24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在二维平面上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个点中找距离最近的两个点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𝑸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输出距离最近的两个点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/>
                  <a:t>Euclidean</a:t>
                </a:r>
                <a:r>
                  <a:rPr lang="zh-CN" altLang="en-US" dirty="0" smtClean="0"/>
                  <a:t>距离，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094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治算法的原理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设计过程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Divide</a:t>
            </a:r>
            <a:r>
              <a:rPr lang="zh-CN" altLang="en-US" dirty="0" smtClean="0"/>
              <a:t>：整个</a:t>
            </a:r>
            <a:r>
              <a:rPr lang="zh-CN" altLang="en-US" dirty="0"/>
              <a:t>问题划分为多个子问题</a:t>
            </a:r>
          </a:p>
          <a:p>
            <a:pPr lvl="1" algn="just"/>
            <a:r>
              <a:rPr lang="en-US" altLang="zh-CN" dirty="0"/>
              <a:t>Conquer</a:t>
            </a:r>
            <a:r>
              <a:rPr lang="zh-CN" altLang="en-US" dirty="0"/>
              <a:t>：求解各子问题(递归</a:t>
            </a:r>
            <a:r>
              <a:rPr lang="zh-CN" altLang="en-US" dirty="0" smtClean="0"/>
              <a:t>调用子问题的</a:t>
            </a:r>
            <a:r>
              <a:rPr lang="zh-CN" altLang="en-US" dirty="0"/>
              <a:t>算法)</a:t>
            </a:r>
          </a:p>
          <a:p>
            <a:pPr lvl="1" algn="just"/>
            <a:r>
              <a:rPr lang="en-US" altLang="zh-CN" dirty="0"/>
              <a:t>Combine</a:t>
            </a:r>
            <a:r>
              <a:rPr lang="zh-CN" altLang="en-US" dirty="0"/>
              <a:t>：合并子问题的解, 形成原始问题的解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3407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在二维平面上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个点中找距离最近的两个点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Preprocessing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</a:t>
            </a:r>
            <a:r>
              <a:rPr lang="zh-CN" altLang="en-US" dirty="0"/>
              <a:t>仅包含一个点，则算法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中的点按 </a:t>
            </a:r>
            <a:r>
              <a:rPr lang="en-US" altLang="zh-CN" dirty="0" smtClean="0"/>
              <a:t>x-</a:t>
            </a:r>
            <a:r>
              <a:rPr lang="zh-CN" altLang="en-US" dirty="0"/>
              <a:t>坐标值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y-</a:t>
            </a:r>
            <a:r>
              <a:rPr lang="zh-CN" altLang="en-US" dirty="0"/>
              <a:t>坐标值排序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Divide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计算</a:t>
            </a:r>
            <a:r>
              <a:rPr lang="en-US" altLang="zh-CN" dirty="0"/>
              <a:t>Q</a:t>
            </a:r>
            <a:r>
              <a:rPr lang="zh-CN" altLang="en-US" dirty="0"/>
              <a:t>中各点</a:t>
            </a:r>
            <a:r>
              <a:rPr lang="en-US" altLang="zh-CN" dirty="0"/>
              <a:t>x-</a:t>
            </a:r>
            <a:r>
              <a:rPr lang="zh-CN" altLang="en-US" dirty="0"/>
              <a:t>坐标的中位数</a:t>
            </a:r>
            <a:r>
              <a:rPr lang="en-US" altLang="zh-CN" dirty="0" smtClean="0"/>
              <a:t>m</a:t>
            </a:r>
            <a:endParaRPr lang="en-US" altLang="zh-CN" dirty="0"/>
          </a:p>
          <a:p>
            <a:pPr lvl="2" eaLnBrk="1" hangingPunct="1"/>
            <a:r>
              <a:rPr lang="zh-CN" altLang="en-US" dirty="0" smtClean="0"/>
              <a:t>用垂线</a:t>
            </a:r>
            <a:r>
              <a:rPr lang="en-US" altLang="zh-CN" dirty="0"/>
              <a:t> </a:t>
            </a:r>
            <a:r>
              <a:rPr lang="en-US" altLang="zh-CN" dirty="0" smtClean="0"/>
              <a:t>x=m </a:t>
            </a:r>
            <a:r>
              <a:rPr lang="zh-CN" altLang="en-US" dirty="0" smtClean="0"/>
              <a:t>把</a:t>
            </a:r>
            <a:r>
              <a:rPr lang="en-US" altLang="zh-CN" dirty="0"/>
              <a:t>P</a:t>
            </a:r>
            <a:r>
              <a:rPr lang="zh-CN" altLang="en-US" dirty="0" smtClean="0"/>
              <a:t>划分</a:t>
            </a:r>
            <a:r>
              <a:rPr lang="zh-CN" altLang="en-US" dirty="0"/>
              <a:t>成两个大小相等的</a:t>
            </a:r>
            <a:r>
              <a:rPr lang="zh-CN" altLang="en-US" dirty="0" smtClean="0"/>
              <a:t>子集合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/>
              <a:t>， </a:t>
            </a:r>
            <a:r>
              <a:rPr lang="en-US" altLang="zh-CN" dirty="0" smtClean="0"/>
              <a:t>L</a:t>
            </a:r>
            <a:r>
              <a:rPr lang="zh-CN" altLang="en-US" dirty="0"/>
              <a:t>中点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x=m</a:t>
            </a:r>
            <a:r>
              <a:rPr lang="zh-CN" altLang="en-US" dirty="0" smtClean="0"/>
              <a:t>左边</a:t>
            </a:r>
            <a:r>
              <a:rPr lang="zh-CN" altLang="en-US" dirty="0"/>
              <a:t>，</a:t>
            </a:r>
            <a:r>
              <a:rPr lang="en-US" altLang="zh-CN" dirty="0" smtClean="0"/>
              <a:t>R </a:t>
            </a:r>
            <a:r>
              <a:rPr lang="zh-CN" altLang="en-US" dirty="0"/>
              <a:t>中点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x=m </a:t>
            </a:r>
            <a:r>
              <a:rPr lang="zh-CN" altLang="en-US" dirty="0" smtClean="0"/>
              <a:t>右边</a:t>
            </a:r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805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在二维平面上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个点中找距离最近的两个点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33668" y="2060848"/>
            <a:ext cx="6280452" cy="2167988"/>
            <a:chOff x="665072" y="3519286"/>
            <a:chExt cx="7848600" cy="333806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673135" y="41735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601697" y="568483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760697" y="45339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744572" y="48942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536735" y="5110163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473360" y="568642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2968535" y="50371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373222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897097" y="5038726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41785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130710" y="575627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7289710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73585" y="4965701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065747" y="51816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7002372" y="57578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497547" y="5108576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5902235" y="5181601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426110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65072" y="6118226"/>
              <a:ext cx="784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481422" y="3670301"/>
              <a:ext cx="0" cy="27352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047727" y="6334126"/>
              <a:ext cx="8483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x=m</a:t>
              </a:r>
              <a:endPara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465297" y="3738563"/>
              <a:ext cx="4347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L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53022" y="3741738"/>
              <a:ext cx="45878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R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32889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563394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825660" y="6326188"/>
              <a:ext cx="8207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m-d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173572" y="6318251"/>
              <a:ext cx="9048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m+d</a:t>
              </a:r>
              <a:endPara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335247" y="3519286"/>
              <a:ext cx="2290762" cy="2886277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临界区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1511660" y="4401108"/>
            <a:ext cx="6612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递归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地在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L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中找出最接近点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对：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p1, p2)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L , (q1,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 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d=min{Dis(p1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p2),  Dis(q1, q2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)};</a:t>
            </a:r>
          </a:p>
          <a:p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在临界区查找距离小于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的点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对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pl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qr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如果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找到，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则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)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是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中最接近点对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否则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(p1, p2)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(q1,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中距离最小者为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中最接近点对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.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248146" y="6129300"/>
            <a:ext cx="3220753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如何查找 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267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在二维平面上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个点中找距离最近的两个点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rgbClr val="000099"/>
                </a:solidFill>
              </a:rPr>
              <a:t>在临界区查找距离小于</a:t>
            </a:r>
            <a:r>
              <a:rPr lang="en-US" altLang="zh-CN" sz="2400" dirty="0">
                <a:solidFill>
                  <a:srgbClr val="000099"/>
                </a:solidFill>
              </a:rPr>
              <a:t>d</a:t>
            </a:r>
            <a:r>
              <a:rPr lang="zh-CN" altLang="en-US" sz="2400" dirty="0">
                <a:solidFill>
                  <a:srgbClr val="000099"/>
                </a:solidFill>
              </a:rPr>
              <a:t>的点对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R</a:t>
            </a:r>
            <a:endParaRPr lang="en-US" altLang="zh-CN" sz="2400" dirty="0" smtClean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5" name="TextBox 64"/>
          <p:cNvSpPr txBox="1"/>
          <p:nvPr/>
        </p:nvSpPr>
        <p:spPr>
          <a:xfrm>
            <a:off x="427600" y="5335673"/>
            <a:ext cx="2812252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对于左临界区中任一点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在右临界区中找一点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若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Dis(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p,q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)&lt;d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，则必然有 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落于绿色区域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内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94029" y="2627911"/>
            <a:ext cx="1295400" cy="2597150"/>
            <a:chOff x="2168526" y="3892190"/>
            <a:chExt cx="1295400" cy="2597150"/>
          </a:xfrm>
        </p:grpSpPr>
        <p:grpSp>
          <p:nvGrpSpPr>
            <p:cNvPr id="66" name="Group 29"/>
            <p:cNvGrpSpPr>
              <a:grpSpLocks/>
            </p:cNvGrpSpPr>
            <p:nvPr/>
          </p:nvGrpSpPr>
          <p:grpSpPr bwMode="auto">
            <a:xfrm>
              <a:off x="2168526" y="3892190"/>
              <a:ext cx="1295400" cy="2597150"/>
              <a:chOff x="1335" y="2160"/>
              <a:chExt cx="816" cy="1636"/>
            </a:xfrm>
          </p:grpSpPr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1426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1789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2151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1505" y="3544"/>
                <a:ext cx="6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/>
                  <a:t>中位线</a:t>
                </a:r>
                <a:endParaRPr lang="en-US" altLang="zh-CN" sz="2000" b="1" dirty="0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1335" y="2614"/>
                <a:ext cx="681" cy="68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1652" y="2614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Oval 19"/>
              <p:cNvSpPr>
                <a:spLocks noChangeArrowheads="1"/>
              </p:cNvSpPr>
              <p:nvPr/>
            </p:nvSpPr>
            <p:spPr bwMode="auto">
              <a:xfrm>
                <a:off x="1607" y="2931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Text Box 23"/>
              <p:cNvSpPr txBox="1">
                <a:spLocks noChangeArrowheads="1"/>
              </p:cNvSpPr>
              <p:nvPr/>
            </p:nvSpPr>
            <p:spPr bwMode="auto">
              <a:xfrm>
                <a:off x="1495" y="29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475" y="26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6" name="Line 25"/>
              <p:cNvSpPr>
                <a:spLocks noChangeShapeType="1"/>
              </p:cNvSpPr>
              <p:nvPr/>
            </p:nvSpPr>
            <p:spPr bwMode="auto">
              <a:xfrm>
                <a:off x="1426" y="2432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Text Box 27"/>
              <p:cNvSpPr txBox="1">
                <a:spLocks noChangeArrowheads="1"/>
              </p:cNvSpPr>
              <p:nvPr/>
            </p:nvSpPr>
            <p:spPr bwMode="auto">
              <a:xfrm>
                <a:off x="1502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8" name="Text Box 28"/>
              <p:cNvSpPr txBox="1">
                <a:spLocks noChangeArrowheads="1"/>
              </p:cNvSpPr>
              <p:nvPr/>
            </p:nvSpPr>
            <p:spPr bwMode="auto">
              <a:xfrm>
                <a:off x="1820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</p:grpSp>
        <p:sp>
          <p:nvSpPr>
            <p:cNvPr id="81" name="弦形 80"/>
            <p:cNvSpPr/>
            <p:nvPr/>
          </p:nvSpPr>
          <p:spPr bwMode="auto">
            <a:xfrm rot="14774025">
              <a:off x="2215983" y="4654285"/>
              <a:ext cx="1064295" cy="974538"/>
            </a:xfrm>
            <a:prstGeom prst="chord">
              <a:avLst>
                <a:gd name="adj1" fmla="val 2451612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79" name="Text Box 52"/>
            <p:cNvSpPr txBox="1">
              <a:spLocks noChangeArrowheads="1"/>
            </p:cNvSpPr>
            <p:nvPr/>
          </p:nvSpPr>
          <p:spPr bwMode="auto">
            <a:xfrm>
              <a:off x="2878138" y="4849453"/>
              <a:ext cx="4413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charset="0"/>
                </a:rPr>
                <a:t>D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11960" y="5193196"/>
            <a:ext cx="4932040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极端情况下，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在中位线上，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在绿色半圆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中。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不妨把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扩大为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d*2d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的矩形区域，这样的区域内最多可能存在多少个点，使每两点距离≥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？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答案是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个（鸽巢原理），即对于任一点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，最多只需计算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次距离可以了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004048" y="2563477"/>
            <a:ext cx="1785938" cy="2561572"/>
            <a:chOff x="5004048" y="2563477"/>
            <a:chExt cx="1785938" cy="2561572"/>
          </a:xfrm>
        </p:grpSpPr>
        <p:sp>
          <p:nvSpPr>
            <p:cNvPr id="82" name="弦形 81"/>
            <p:cNvSpPr/>
            <p:nvPr/>
          </p:nvSpPr>
          <p:spPr bwMode="auto">
            <a:xfrm rot="16200000">
              <a:off x="5124364" y="3328234"/>
              <a:ext cx="1064295" cy="1017115"/>
            </a:xfrm>
            <a:prstGeom prst="chord">
              <a:avLst>
                <a:gd name="adj1" fmla="val 21132505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134223" y="4724999"/>
              <a:ext cx="9588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/>
                <a:t>中位线</a:t>
              </a:r>
              <a:endParaRPr lang="en-US" altLang="zh-CN" sz="2000" b="1" dirty="0"/>
            </a:p>
          </p:txBody>
        </p:sp>
        <p:grpSp>
          <p:nvGrpSpPr>
            <p:cNvPr id="38" name="Group 63"/>
            <p:cNvGrpSpPr>
              <a:grpSpLocks/>
            </p:cNvGrpSpPr>
            <p:nvPr/>
          </p:nvGrpSpPr>
          <p:grpSpPr bwMode="auto">
            <a:xfrm>
              <a:off x="5004048" y="2563477"/>
              <a:ext cx="1785938" cy="2125663"/>
              <a:chOff x="3830" y="1794"/>
              <a:chExt cx="1125" cy="1339"/>
            </a:xfrm>
          </p:grpSpPr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3830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4193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4555" y="1839"/>
                <a:ext cx="1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3875" y="2248"/>
                <a:ext cx="681" cy="680"/>
                <a:chOff x="4011" y="2433"/>
                <a:chExt cx="681" cy="680"/>
              </a:xfrm>
            </p:grpSpPr>
            <p:sp>
              <p:nvSpPr>
                <p:cNvPr id="54" name="Oval 35"/>
                <p:cNvSpPr>
                  <a:spLocks noChangeArrowheads="1"/>
                </p:cNvSpPr>
                <p:nvPr/>
              </p:nvSpPr>
              <p:spPr bwMode="auto">
                <a:xfrm>
                  <a:off x="4011" y="2433"/>
                  <a:ext cx="681" cy="680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36"/>
                <p:cNvSpPr>
                  <a:spLocks noChangeShapeType="1"/>
                </p:cNvSpPr>
                <p:nvPr/>
              </p:nvSpPr>
              <p:spPr bwMode="auto">
                <a:xfrm>
                  <a:off x="4328" y="2433"/>
                  <a:ext cx="0" cy="6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Oval 37"/>
                <p:cNvSpPr>
                  <a:spLocks noChangeArrowheads="1"/>
                </p:cNvSpPr>
                <p:nvPr/>
              </p:nvSpPr>
              <p:spPr bwMode="auto">
                <a:xfrm>
                  <a:off x="4283" y="2750"/>
                  <a:ext cx="91" cy="45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147" y="2689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>
                      <a:latin typeface="Times New Roman" charset="0"/>
                    </a:rPr>
                    <a:t>p</a:t>
                  </a:r>
                </a:p>
              </p:txBody>
            </p:sp>
            <p:sp>
              <p:nvSpPr>
                <p:cNvPr id="5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64" y="2433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charset="0"/>
                    </a:rPr>
                    <a:t>d</a:t>
                  </a:r>
                </a:p>
              </p:txBody>
            </p:sp>
          </p:grp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830" y="2066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3906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4224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4193" y="2247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4193" y="2928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34" y="242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charset="0"/>
                  </a:rPr>
                  <a:t>2d</a:t>
                </a:r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4737" y="2247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4737" y="2928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4782" y="2247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 flipV="1">
                <a:off x="4782" y="2655"/>
                <a:ext cx="0" cy="27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Text Box 60"/>
              <p:cNvSpPr txBox="1">
                <a:spLocks noChangeArrowheads="1"/>
              </p:cNvSpPr>
              <p:nvPr/>
            </p:nvSpPr>
            <p:spPr bwMode="auto">
              <a:xfrm>
                <a:off x="4232" y="243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charset="0"/>
                  </a:rPr>
                  <a:t>D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508871" y="3212110"/>
              <a:ext cx="720725" cy="1225550"/>
              <a:chOff x="6296025" y="3500438"/>
              <a:chExt cx="720725" cy="1225550"/>
            </a:xfrm>
          </p:grpSpPr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6872288" y="3500438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6296025" y="3500438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6296025" y="458152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6872288" y="4581525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6296025" y="400526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6872288" y="4005263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291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在二维平面上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个点中找距离最近的两个点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rgbClr val="000099"/>
                </a:solidFill>
              </a:rPr>
              <a:t>在临界区查找距离小于</a:t>
            </a:r>
            <a:r>
              <a:rPr lang="en-US" altLang="zh-CN" sz="2400" dirty="0">
                <a:solidFill>
                  <a:srgbClr val="000099"/>
                </a:solidFill>
              </a:rPr>
              <a:t>d</a:t>
            </a:r>
            <a:r>
              <a:rPr lang="zh-CN" altLang="en-US" sz="2400" dirty="0">
                <a:solidFill>
                  <a:srgbClr val="000099"/>
                </a:solidFill>
              </a:rPr>
              <a:t>的点对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R</a:t>
            </a:r>
            <a:endParaRPr lang="en-US" altLang="zh-CN" sz="2400" dirty="0" smtClean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409650" y="4811051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中位线</a:t>
            </a:r>
            <a:endParaRPr lang="en-US" altLang="zh-CN" sz="2000" b="1" dirty="0"/>
          </a:p>
        </p:txBody>
      </p:sp>
      <p:grpSp>
        <p:nvGrpSpPr>
          <p:cNvPr id="38" name="Group 63"/>
          <p:cNvGrpSpPr>
            <a:grpSpLocks/>
          </p:cNvGrpSpPr>
          <p:nvPr/>
        </p:nvGrpSpPr>
        <p:grpSpPr bwMode="auto">
          <a:xfrm>
            <a:off x="3279478" y="2649529"/>
            <a:ext cx="1152526" cy="2125663"/>
            <a:chOff x="3830" y="1794"/>
            <a:chExt cx="726" cy="1339"/>
          </a:xfrm>
        </p:grpSpPr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3830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4193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4555" y="1839"/>
              <a:ext cx="1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4013" y="2233"/>
              <a:ext cx="224" cy="695"/>
              <a:chOff x="4149" y="2418"/>
              <a:chExt cx="224" cy="695"/>
            </a:xfrm>
          </p:grpSpPr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4328" y="2433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Text Box 38"/>
              <p:cNvSpPr txBox="1">
                <a:spLocks noChangeArrowheads="1"/>
              </p:cNvSpPr>
              <p:nvPr/>
            </p:nvSpPr>
            <p:spPr bwMode="auto">
              <a:xfrm>
                <a:off x="4149" y="24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</p:grp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3830" y="2066"/>
              <a:ext cx="7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906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24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0667" y="3719477"/>
            <a:ext cx="1290143" cy="722451"/>
            <a:chOff x="3210667" y="3719477"/>
            <a:chExt cx="1290143" cy="722451"/>
          </a:xfrm>
        </p:grpSpPr>
        <p:sp>
          <p:nvSpPr>
            <p:cNvPr id="91" name="Line 44"/>
            <p:cNvSpPr>
              <a:spLocks noChangeShapeType="1"/>
            </p:cNvSpPr>
            <p:nvPr/>
          </p:nvSpPr>
          <p:spPr bwMode="auto">
            <a:xfrm>
              <a:off x="4008000" y="3808368"/>
              <a:ext cx="0" cy="5621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4007999" y="3791708"/>
              <a:ext cx="420579" cy="2810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44"/>
            <p:cNvSpPr>
              <a:spLocks noChangeShapeType="1"/>
            </p:cNvSpPr>
            <p:nvPr/>
          </p:nvSpPr>
          <p:spPr bwMode="auto">
            <a:xfrm flipH="1">
              <a:off x="4008000" y="4072765"/>
              <a:ext cx="424002" cy="297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210667" y="3719477"/>
              <a:ext cx="1290143" cy="722451"/>
              <a:chOff x="-288540" y="4648987"/>
              <a:chExt cx="1290143" cy="722451"/>
            </a:xfrm>
          </p:grpSpPr>
          <p:sp>
            <p:nvSpPr>
              <p:cNvPr id="80" name="Line 44"/>
              <p:cNvSpPr>
                <a:spLocks noChangeShapeType="1"/>
              </p:cNvSpPr>
              <p:nvPr/>
            </p:nvSpPr>
            <p:spPr bwMode="auto">
              <a:xfrm>
                <a:off x="353109" y="4721218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436562" y="4648987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45"/>
              <p:cNvSpPr>
                <a:spLocks noChangeShapeType="1"/>
              </p:cNvSpPr>
              <p:nvPr/>
            </p:nvSpPr>
            <p:spPr bwMode="auto">
              <a:xfrm>
                <a:off x="-191403" y="5297480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-288540" y="5225249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44"/>
              <p:cNvSpPr>
                <a:spLocks noChangeShapeType="1"/>
              </p:cNvSpPr>
              <p:nvPr/>
            </p:nvSpPr>
            <p:spPr bwMode="auto">
              <a:xfrm>
                <a:off x="-223418" y="4722944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4"/>
              <p:cNvSpPr>
                <a:spLocks noChangeShapeType="1"/>
              </p:cNvSpPr>
              <p:nvPr/>
            </p:nvSpPr>
            <p:spPr bwMode="auto">
              <a:xfrm>
                <a:off x="384861" y="5299206"/>
                <a:ext cx="5445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287225" y="522697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436562" y="522697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-288540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287225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44"/>
              <p:cNvSpPr>
                <a:spLocks noChangeShapeType="1"/>
              </p:cNvSpPr>
              <p:nvPr/>
            </p:nvSpPr>
            <p:spPr bwMode="auto">
              <a:xfrm>
                <a:off x="929372" y="4721218"/>
                <a:ext cx="0" cy="56211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Oval 58"/>
              <p:cNvSpPr>
                <a:spLocks noChangeArrowheads="1"/>
              </p:cNvSpPr>
              <p:nvPr/>
            </p:nvSpPr>
            <p:spPr bwMode="auto">
              <a:xfrm>
                <a:off x="857141" y="493884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592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9745"/>
            <a:ext cx="7790804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9933"/>
                </a:solidFill>
              </a:rPr>
              <a:t>对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按</a:t>
            </a:r>
            <a:r>
              <a:rPr lang="en-US" altLang="zh-CN" dirty="0" smtClean="0">
                <a:solidFill>
                  <a:srgbClr val="339933"/>
                </a:solidFill>
              </a:rPr>
              <a:t>x</a:t>
            </a:r>
            <a:r>
              <a:rPr lang="zh-CN" altLang="en-US" dirty="0" smtClean="0">
                <a:solidFill>
                  <a:srgbClr val="339933"/>
                </a:solidFill>
              </a:rPr>
              <a:t>轴从小到大排序</a:t>
            </a:r>
            <a:endParaRPr lang="en-US" altLang="zh-CN" dirty="0" smtClean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9933"/>
                </a:solidFill>
              </a:rPr>
              <a:t>对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中点按</a:t>
            </a:r>
            <a:r>
              <a:rPr lang="en-US" altLang="zh-CN" dirty="0" smtClean="0">
                <a:solidFill>
                  <a:srgbClr val="339933"/>
                </a:solidFill>
              </a:rPr>
              <a:t>y</a:t>
            </a:r>
            <a:r>
              <a:rPr lang="zh-CN" altLang="en-US" dirty="0" smtClean="0">
                <a:solidFill>
                  <a:srgbClr val="339933"/>
                </a:solidFill>
              </a:rPr>
              <a:t>轴从小到大排序放放</a:t>
            </a:r>
            <a:r>
              <a:rPr lang="en-US" altLang="zh-CN" dirty="0" smtClean="0">
                <a:solidFill>
                  <a:srgbClr val="339933"/>
                </a:solidFill>
              </a:rPr>
              <a:t>Y</a:t>
            </a:r>
            <a:r>
              <a:rPr lang="zh-CN" altLang="en-US" dirty="0" smtClean="0">
                <a:solidFill>
                  <a:srgbClr val="339933"/>
                </a:solidFill>
              </a:rPr>
              <a:t>中，并记录各点对应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中的下标</a:t>
            </a:r>
            <a:endParaRPr lang="en-US" altLang="zh-CN" dirty="0" smtClean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 smtClean="0"/>
              <a:t>CPair</a:t>
            </a:r>
            <a:r>
              <a:rPr lang="en-US" altLang="zh-CN" dirty="0" smtClean="0"/>
              <a:t>(i, j, Q, Y) </a:t>
            </a:r>
            <a:r>
              <a:rPr lang="en-US" altLang="zh-CN" dirty="0" smtClean="0">
                <a:solidFill>
                  <a:srgbClr val="339933"/>
                </a:solidFill>
              </a:rPr>
              <a:t>//</a:t>
            </a:r>
            <a:r>
              <a:rPr lang="zh-CN" altLang="en-US" dirty="0" smtClean="0">
                <a:solidFill>
                  <a:srgbClr val="339933"/>
                </a:solidFill>
              </a:rPr>
              <a:t>返回数组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中</a:t>
            </a:r>
            <a:r>
              <a:rPr lang="en-US" altLang="zh-CN" dirty="0" smtClean="0">
                <a:solidFill>
                  <a:srgbClr val="339933"/>
                </a:solidFill>
              </a:rPr>
              <a:t>i</a:t>
            </a:r>
            <a:r>
              <a:rPr lang="zh-CN" altLang="en-US" dirty="0" smtClean="0">
                <a:solidFill>
                  <a:srgbClr val="339933"/>
                </a:solidFill>
              </a:rPr>
              <a:t>到</a:t>
            </a:r>
            <a:r>
              <a:rPr lang="en-US" altLang="zh-CN" dirty="0" smtClean="0">
                <a:solidFill>
                  <a:srgbClr val="339933"/>
                </a:solidFill>
              </a:rPr>
              <a:t>j</a:t>
            </a:r>
            <a:r>
              <a:rPr lang="zh-CN" altLang="en-US" dirty="0" smtClean="0">
                <a:solidFill>
                  <a:srgbClr val="339933"/>
                </a:solidFill>
              </a:rPr>
              <a:t>的最近距离</a:t>
            </a:r>
            <a:r>
              <a:rPr lang="en-US" altLang="zh-CN" dirty="0" smtClean="0">
                <a:solidFill>
                  <a:srgbClr val="339933"/>
                </a:solidFill>
              </a:rPr>
              <a:t>d</a:t>
            </a:r>
            <a:r>
              <a:rPr lang="zh-CN" altLang="en-US" dirty="0" smtClean="0">
                <a:solidFill>
                  <a:srgbClr val="339933"/>
                </a:solidFill>
              </a:rPr>
              <a:t>，以及最近两点</a:t>
            </a:r>
            <a:r>
              <a:rPr lang="en-US" altLang="zh-CN" dirty="0" err="1" smtClean="0">
                <a:solidFill>
                  <a:srgbClr val="339933"/>
                </a:solidFill>
              </a:rPr>
              <a:t>p,q</a:t>
            </a:r>
            <a:endParaRPr lang="en-US" altLang="zh-CN" dirty="0" smtClean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n = </a:t>
            </a:r>
            <a:r>
              <a:rPr lang="en-US" altLang="zh-CN" dirty="0"/>
              <a:t>j-i+1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if</a:t>
            </a:r>
            <a:r>
              <a:rPr lang="en-US" altLang="zh-CN" dirty="0" smtClean="0"/>
              <a:t> m &lt; 3 </a:t>
            </a:r>
            <a:r>
              <a:rPr lang="en-US" altLang="zh-CN" b="1" dirty="0" smtClean="0"/>
              <a:t>then return </a:t>
            </a:r>
            <a:r>
              <a:rPr lang="zh-CN" altLang="en-US" dirty="0" smtClean="0"/>
              <a:t>最近距离</a:t>
            </a:r>
            <a:r>
              <a:rPr lang="en-US" altLang="zh-CN" dirty="0" smtClean="0"/>
              <a:t>d,</a:t>
            </a:r>
            <a:r>
              <a:rPr lang="zh-CN" altLang="en-US" dirty="0" smtClean="0"/>
              <a:t>及其点对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YL = Q</a:t>
            </a:r>
            <a:r>
              <a:rPr lang="zh-CN" altLang="en-US" dirty="0"/>
              <a:t>中 </a:t>
            </a:r>
            <a:r>
              <a:rPr lang="en-US" altLang="zh-CN" dirty="0"/>
              <a:t>i </a:t>
            </a:r>
            <a:r>
              <a:rPr lang="zh-CN" altLang="en-US" dirty="0"/>
              <a:t>到 </a:t>
            </a:r>
            <a:r>
              <a:rPr lang="en-US" altLang="zh-CN" dirty="0" smtClean="0"/>
              <a:t>i+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</a:t>
            </a:r>
            <a:r>
              <a:rPr lang="zh-CN" altLang="en-US" dirty="0">
                <a:sym typeface="Symbol"/>
              </a:rPr>
              <a:t>点按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轴从小到大排好的</a:t>
            </a:r>
            <a:r>
              <a:rPr lang="zh-CN" altLang="en-US" dirty="0" smtClean="0">
                <a:sym typeface="Symbol"/>
              </a:rPr>
              <a:t>序</a:t>
            </a:r>
            <a:r>
              <a:rPr lang="en-US" altLang="zh-CN" dirty="0" smtClean="0">
                <a:sym typeface="Symbol"/>
              </a:rPr>
              <a:t>;</a:t>
            </a:r>
            <a:r>
              <a:rPr lang="en-US" altLang="zh-CN" dirty="0" smtClean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 smtClean="0">
                <a:solidFill>
                  <a:srgbClr val="339933"/>
                </a:solidFill>
                <a:sym typeface="Symbol"/>
              </a:rPr>
              <a:t>不需重新排序了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en-US" altLang="zh-CN" dirty="0" smtClean="0"/>
              <a:t>    YR </a:t>
            </a:r>
            <a:r>
              <a:rPr lang="en-US" altLang="zh-CN" dirty="0"/>
              <a:t>= Q</a:t>
            </a:r>
            <a:r>
              <a:rPr lang="zh-CN" altLang="en-US" dirty="0"/>
              <a:t>中 </a:t>
            </a:r>
            <a:r>
              <a:rPr lang="en-US" altLang="zh-CN" dirty="0"/>
              <a:t>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 </a:t>
            </a:r>
            <a:r>
              <a:rPr lang="zh-CN" altLang="en-US" dirty="0">
                <a:sym typeface="Symbol"/>
              </a:rPr>
              <a:t>到 </a:t>
            </a:r>
            <a:r>
              <a:rPr lang="en-US" altLang="zh-CN" dirty="0"/>
              <a:t>j </a:t>
            </a:r>
            <a:r>
              <a:rPr lang="zh-CN" altLang="en-US" dirty="0">
                <a:sym typeface="Symbol"/>
              </a:rPr>
              <a:t>点按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</a:t>
            </a:r>
            <a:r>
              <a:rPr lang="zh-CN" altLang="en-US" dirty="0" smtClean="0">
                <a:sym typeface="Symbol"/>
              </a:rPr>
              <a:t>好的序</a:t>
            </a:r>
            <a:r>
              <a:rPr lang="en-US" altLang="zh-CN" dirty="0">
                <a:sym typeface="Symbol"/>
              </a:rPr>
              <a:t>;</a:t>
            </a:r>
            <a:r>
              <a:rPr lang="en-US" altLang="zh-CN" dirty="0" smtClean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>
                <a:solidFill>
                  <a:srgbClr val="339933"/>
                </a:solidFill>
                <a:sym typeface="Symbol"/>
              </a:rPr>
              <a:t>不</a:t>
            </a:r>
            <a:r>
              <a:rPr lang="zh-CN" altLang="en-US" dirty="0" smtClean="0">
                <a:solidFill>
                  <a:srgbClr val="339933"/>
                </a:solidFill>
                <a:sym typeface="Symbol"/>
              </a:rPr>
              <a:t>需重新排序了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en-US" altLang="zh-CN" dirty="0" smtClean="0"/>
              <a:t>    (d1,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CPair</a:t>
            </a:r>
            <a:r>
              <a:rPr lang="en-US" altLang="zh-CN" dirty="0" smtClean="0"/>
              <a:t>(i</a:t>
            </a:r>
            <a:r>
              <a:rPr lang="en-US" altLang="zh-CN" dirty="0"/>
              <a:t>, </a:t>
            </a:r>
            <a:r>
              <a:rPr lang="en-US" altLang="zh-CN" dirty="0" smtClean="0"/>
              <a:t>i+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</a:t>
            </a:r>
            <a:r>
              <a:rPr lang="en-US" altLang="zh-CN" dirty="0"/>
              <a:t>, Q, </a:t>
            </a:r>
            <a:r>
              <a:rPr lang="en-US" altLang="zh-CN" dirty="0" smtClean="0"/>
              <a:t>YL);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(d2,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ps’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CPair</a:t>
            </a:r>
            <a:r>
              <a:rPr lang="en-US" altLang="zh-CN" dirty="0" smtClean="0"/>
              <a:t>(i</a:t>
            </a:r>
            <a:r>
              <a:rPr lang="en-US" altLang="zh-CN" dirty="0"/>
              <a:t>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, j, Q, </a:t>
            </a:r>
            <a:r>
              <a:rPr lang="en-US" altLang="zh-CN" dirty="0" smtClean="0"/>
              <a:t>YR);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(d,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d1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d2</a:t>
            </a:r>
            <a:r>
              <a:rPr lang="zh-CN" altLang="en-US" dirty="0" smtClean="0"/>
              <a:t>更小值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  x</a:t>
            </a:r>
            <a:r>
              <a:rPr lang="zh-CN" altLang="en-US" baseline="-25000" dirty="0" smtClean="0"/>
              <a:t>中位线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[i+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m/2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-1]+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[i+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m/2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])/2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Yd</a:t>
            </a:r>
            <a:r>
              <a:rPr lang="en-US" altLang="zh-CN" dirty="0" smtClean="0"/>
              <a:t> = </a:t>
            </a:r>
            <a:r>
              <a:rPr lang="zh-CN" altLang="en-US" dirty="0" smtClean="0"/>
              <a:t>落于</a:t>
            </a:r>
            <a:r>
              <a:rPr lang="en-US" altLang="zh-CN" dirty="0" smtClean="0"/>
              <a:t>[x</a:t>
            </a:r>
            <a:r>
              <a:rPr lang="zh-CN" altLang="en-US" baseline="-25000" dirty="0" smtClean="0"/>
              <a:t>中位线</a:t>
            </a:r>
            <a:r>
              <a:rPr lang="en-US" altLang="zh-CN" dirty="0" smtClean="0"/>
              <a:t>-d,</a:t>
            </a:r>
            <a:r>
              <a:rPr lang="en-US" altLang="zh-CN" dirty="0"/>
              <a:t> x</a:t>
            </a:r>
            <a:r>
              <a:rPr lang="zh-CN" altLang="en-US" baseline="-25000" dirty="0" smtClean="0"/>
              <a:t>中位线</a:t>
            </a:r>
            <a:r>
              <a:rPr lang="en-US" altLang="zh-CN" dirty="0" smtClean="0"/>
              <a:t>+d]</a:t>
            </a:r>
            <a:r>
              <a:rPr lang="zh-CN" altLang="en-US" dirty="0" smtClean="0"/>
              <a:t>带中</a:t>
            </a:r>
            <a:r>
              <a:rPr lang="zh-CN" altLang="en-US" dirty="0" smtClean="0">
                <a:sym typeface="Symbol"/>
              </a:rPr>
              <a:t>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轴从小到大排好的序</a:t>
            </a:r>
            <a:r>
              <a:rPr lang="en-US" altLang="zh-CN" dirty="0">
                <a:sym typeface="Symbol"/>
              </a:rPr>
              <a:t>;</a:t>
            </a:r>
            <a:r>
              <a:rPr lang="en-US" altLang="zh-CN" dirty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>
                <a:solidFill>
                  <a:srgbClr val="339933"/>
                </a:solidFill>
                <a:sym typeface="Symbol"/>
              </a:rPr>
              <a:t>不</a:t>
            </a:r>
            <a:r>
              <a:rPr lang="zh-CN" altLang="en-US" dirty="0" smtClean="0">
                <a:solidFill>
                  <a:srgbClr val="339933"/>
                </a:solidFill>
                <a:sym typeface="Symbol"/>
              </a:rPr>
              <a:t>需重新排序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zh-CN" altLang="en-US" dirty="0" smtClean="0"/>
              <a:t>    对于</a:t>
            </a:r>
            <a:r>
              <a:rPr lang="en-US" altLang="zh-CN" dirty="0" err="1" smtClean="0"/>
              <a:t>Yd</a:t>
            </a:r>
            <a:r>
              <a:rPr lang="zh-CN" altLang="en-US" dirty="0" smtClean="0"/>
              <a:t>任一点，与前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个、后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个比较找最小的</a:t>
            </a:r>
            <a:r>
              <a:rPr lang="en-US" altLang="zh-CN" dirty="0" smtClean="0"/>
              <a:t>(d’,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d’&lt; d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en-US" altLang="zh-CN" dirty="0"/>
              <a:t>(d’,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en-US" altLang="zh-CN" dirty="0"/>
              <a:t> (d, </a:t>
            </a:r>
            <a:r>
              <a:rPr lang="en-US" altLang="zh-CN" dirty="0" err="1"/>
              <a:t>pr</a:t>
            </a:r>
            <a:r>
              <a:rPr lang="en-US" altLang="zh-CN" dirty="0"/>
              <a:t>, </a:t>
            </a:r>
            <a:r>
              <a:rPr lang="en-US" altLang="zh-CN" dirty="0" err="1"/>
              <a:t>ps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29547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04" y="155679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960" y="32489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61" y="35010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4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在二维平面上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个点中找距离最近的两个点</a:t>
            </a:r>
            <a:endParaRPr lang="en-US" altLang="zh-CN" sz="2600" dirty="0">
              <a:solidFill>
                <a:srgbClr val="0000A8"/>
              </a:solidFill>
            </a:endParaRPr>
          </a:p>
          <a:p>
            <a:pPr lvl="1"/>
            <a:r>
              <a:rPr lang="zh-CN" altLang="en-US" dirty="0" smtClean="0"/>
              <a:t>时间复杂性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27684" y="2816932"/>
            <a:ext cx="6228692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</a:rPr>
              <a:t>T(n) = O(1)                         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</a:rPr>
              <a:t>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</a:rPr>
              <a:t>T(n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) = 2T(n/2) + O(n)        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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3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用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Master</a:t>
            </a:r>
            <a:r>
              <a:rPr lang="zh-CN" altLang="en-US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定理</a:t>
            </a:r>
            <a:r>
              <a:rPr lang="zh-CN" altLang="en-US" sz="3200" b="1" dirty="0" smtClean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求解</a:t>
            </a:r>
            <a:endParaRPr lang="en-US" altLang="zh-CN" sz="3200" b="1" dirty="0">
              <a:solidFill>
                <a:srgbClr val="FF0000"/>
              </a:solidFill>
              <a:latin typeface="Times New Roman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T(n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) = O(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68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傅立叶变换直观概念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任何波形可由多个正弦波叠加近似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5122" name="Picture 2" descr="http://i.guancha.cn/News/2014/06/05/6353758737415103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25005"/>
            <a:ext cx="4778896" cy="36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74432" y="3826216"/>
            <a:ext cx="3969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cos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正弦波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正弦波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的叠加</a:t>
            </a:r>
          </a:p>
          <a:p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10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正弦波的叠加</a:t>
            </a:r>
          </a:p>
        </p:txBody>
      </p:sp>
    </p:spTree>
    <p:extLst>
      <p:ext uri="{BB962C8B-B14F-4D97-AF65-F5344CB8AC3E}">
        <p14:creationId xmlns:p14="http://schemas.microsoft.com/office/powerpoint/2010/main" xmlns="" val="800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傅立叶变换直观概念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任何波形可由多个正弦波叠加近似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3443468"/>
            <a:ext cx="2438400" cy="2438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5490" y="344346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</a:t>
            </a:r>
          </a:p>
        </p:txBody>
      </p:sp>
      <p:sp>
        <p:nvSpPr>
          <p:cNvPr id="8" name="矩形 7"/>
          <p:cNvSpPr/>
          <p:nvPr/>
        </p:nvSpPr>
        <p:spPr>
          <a:xfrm>
            <a:off x="4355490" y="4068281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490" y="4684417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  <p:sp>
        <p:nvSpPr>
          <p:cNvPr id="10" name="矩形 9"/>
          <p:cNvSpPr/>
          <p:nvPr/>
        </p:nvSpPr>
        <p:spPr>
          <a:xfrm>
            <a:off x="4355490" y="53384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xmlns="" val="1712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傅立叶变换直观概念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任何波形可由多个正弦波叠加近似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7170" name="Picture 2" descr="clip_image003(07(08-01-10-14-36)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13076"/>
            <a:ext cx="3429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gsrc.baidu.com/forum/w%3D580/sign=45f47034d52a283443a636036bb4c92e/360f4b086e061d952fd657117af40ad162d9ca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3429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9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傅立叶变换直观概念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任何波形可由多个正弦波叠加近似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7170" name="Picture 2" descr="http://i.guancha.cn/News/2014/06/05/6353758767501316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60948"/>
            <a:ext cx="592420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guancha.cn/News/2014/06/05/63537587612566256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0172" y="3429000"/>
            <a:ext cx="3018212" cy="19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88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治算法的原理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分析过程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建立</a:t>
            </a:r>
            <a:r>
              <a:rPr lang="zh-CN" altLang="en-US" dirty="0"/>
              <a:t>递归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pPr lvl="2" algn="just"/>
            <a:r>
              <a:rPr lang="en-US" altLang="zh-CN" dirty="0"/>
              <a:t>T(n)= </a:t>
            </a:r>
            <a:r>
              <a:rPr lang="en-US" altLang="zh-CN" dirty="0" err="1"/>
              <a:t>aT</a:t>
            </a:r>
            <a:r>
              <a:rPr lang="en-US" altLang="zh-CN" dirty="0"/>
              <a:t>(n/b)+D(n)+C(n)</a:t>
            </a:r>
          </a:p>
          <a:p>
            <a:pPr lvl="3" algn="just"/>
            <a:r>
              <a:rPr lang="en-US" altLang="zh-CN" dirty="0" smtClean="0"/>
              <a:t>Divide</a:t>
            </a:r>
            <a:r>
              <a:rPr lang="zh-CN" altLang="en-US" dirty="0" smtClean="0"/>
              <a:t>时间复杂度：</a:t>
            </a:r>
            <a:r>
              <a:rPr lang="en-US" altLang="zh-CN" dirty="0" smtClean="0"/>
              <a:t>D(n)</a:t>
            </a:r>
          </a:p>
          <a:p>
            <a:pPr lvl="3" algn="just"/>
            <a:r>
              <a:rPr lang="en-US" altLang="zh-CN" dirty="0" smtClean="0"/>
              <a:t>Conquer</a:t>
            </a:r>
            <a:r>
              <a:rPr lang="zh-CN" altLang="en-US" dirty="0" smtClean="0"/>
              <a:t>时间复杂度：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</a:t>
            </a:r>
            <a:endParaRPr lang="zh-CN" altLang="en-US" dirty="0"/>
          </a:p>
          <a:p>
            <a:pPr lvl="3" algn="just"/>
            <a:r>
              <a:rPr lang="en-US" altLang="zh-CN" dirty="0"/>
              <a:t>Combine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C(n)</a:t>
            </a:r>
          </a:p>
          <a:p>
            <a:pPr lvl="2" algn="just"/>
            <a:r>
              <a:rPr lang="zh-CN" altLang="en-US" dirty="0" smtClean="0"/>
              <a:t>当</a:t>
            </a:r>
            <a:r>
              <a:rPr lang="en-US" altLang="zh-CN" dirty="0"/>
              <a:t>n&lt;c, T(n)=</a:t>
            </a:r>
            <a:r>
              <a:rPr lang="en-US" altLang="zh-CN" dirty="0">
                <a:sym typeface="Symbol" pitchFamily="18" charset="2"/>
              </a:rPr>
              <a:t></a:t>
            </a:r>
            <a:r>
              <a:rPr lang="en-US" altLang="zh-CN" dirty="0"/>
              <a:t>(1)</a:t>
            </a:r>
          </a:p>
          <a:p>
            <a:pPr lvl="1" algn="just"/>
            <a:r>
              <a:rPr lang="zh-CN" altLang="en-US" dirty="0" smtClean="0"/>
              <a:t>递归方程求解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1617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傅立叶变换直观概念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任何波形可由多个正弦波叠加近似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输入为长度为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的离散信号序列 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一般为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输出为一系列频率上的振幅和相位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369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8" name="Picture 46" descr="C:\Users\swim\AppData\Roaming\Tencent\Users\34253990\QQ\WinTemp\RichOle\Z3)(_R8T06IJYWFLPV$@K%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144000" cy="25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离散傅立叶变换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，称为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阶复根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func>
                      <m:func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𝒌𝒋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lvl="1"/>
                <a:r>
                  <a:rPr lang="en-US" altLang="zh-CN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78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</p:spPr>
            <p:txBody>
              <a:bodyPr/>
              <a:lstStyle/>
              <a:p>
                <a:r>
                  <a:rPr lang="zh-CN" altLang="en-US" dirty="0" smtClean="0"/>
                  <a:t>离散傅立叶变换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:r>
                  <a:rPr lang="zh-CN" altLang="en-US" dirty="0" smtClean="0">
                    <a:latin typeface="Cambria Math"/>
                  </a:rPr>
                  <a:t>例如：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偶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:r>
                  <a:rPr lang="en-US" altLang="zh-CN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1"/>
                <a:endParaRPr lang="en-US" altLang="zh-CN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  <a:blipFill rotWithShape="1">
                <a:blip r:embed="rId2" cstate="print"/>
                <a:stretch>
                  <a:fillRect l="-287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68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 smtClean="0"/>
              <a:t>离散傅立叶变换</a:t>
            </a:r>
            <a:endParaRPr lang="en-US" altLang="zh-CN" dirty="0" smtClean="0"/>
          </a:p>
          <a:p>
            <a:pPr lvl="1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169" t="-5634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186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 smtClean="0"/>
              <a:t>离散傅立叶变换</a:t>
            </a:r>
            <a:endParaRPr lang="en-US" altLang="zh-CN" dirty="0" smtClean="0"/>
          </a:p>
          <a:p>
            <a:pPr lvl="1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5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/2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153" t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𝟑𝟓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0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快速傅立叶变换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RECURSIVE-FFT(a)</a:t>
                </a: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1    n = </a:t>
                </a:r>
                <a:r>
                  <a:rPr lang="en-US" altLang="zh-CN" b="1" dirty="0" err="1" smtClean="0">
                    <a:solidFill>
                      <a:srgbClr val="000099"/>
                    </a:solidFill>
                    <a:ea typeface="黑体" pitchFamily="49" charset="-122"/>
                  </a:rPr>
                  <a:t>a.length</a:t>
                </a:r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   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if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n == 1</a:t>
                </a:r>
              </a:p>
              <a:p>
                <a:pPr marL="342900" indent="-342900" eaLnBrk="1" hangingPunct="1">
                  <a:buAutoNum type="arabicPlain" startAt="3"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    return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a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4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𝛑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𝐢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p>
                    </m:sSup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5    </a:t>
                </a:r>
                <a14:m>
                  <m:oMath xmlns:m="http://schemas.openxmlformats.org/officeDocument/2006/math">
                    <m:r>
                      <a:rPr lang="zh-CN" altLang="en-US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6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7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8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9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10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  for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k=0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to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n/2-1</a:t>
                </a: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11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12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//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利用了性质：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=−</m:t>
                    </m:r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13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b="1" i="1" dirty="0" smtClean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14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 Return </a:t>
                </a:r>
                <a:r>
                  <a:rPr lang="en-US" altLang="zh-CN" b="1" dirty="0" smtClean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y</a:t>
                </a:r>
                <a:endParaRPr lang="zh-CN" altLang="en-US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68" t="-683" b="-136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64088" y="2708920"/>
            <a:ext cx="33025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T(n)=2T(n/2)+ 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(n)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T(n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)=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(n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㏒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75" y="387855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474" y="44069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974" y="41490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8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个点的集合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的凸包</a:t>
            </a:r>
            <a:endParaRPr lang="zh-CN" altLang="zh-CN" sz="23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20007" y="2444652"/>
            <a:ext cx="56886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convex hull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是一个凸多边形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，</a:t>
            </a:r>
            <a:endParaRPr lang="en-US" altLang="zh-CN" sz="2800" b="1" dirty="0" smtClean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的点或者在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上或者在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内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0324" y="3609020"/>
            <a:ext cx="594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凸多边形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是具有如下性质多边形：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连接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内任意两点的边都在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45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找到最下最左顶点，其他顶点与它连线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按夹角从小到大排序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夹角最小的开始，寻找凸包点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961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53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4" name="直接连接符 63"/>
          <p:cNvCxnSpPr>
            <a:endCxn id="33" idx="0"/>
          </p:cNvCxnSpPr>
          <p:nvPr/>
        </p:nvCxnSpPr>
        <p:spPr bwMode="auto">
          <a:xfrm flipH="1">
            <a:off x="6561932" y="3874753"/>
            <a:ext cx="350472" cy="921779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636192" y="4922535"/>
            <a:ext cx="523458" cy="41854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6613943" y="4918763"/>
            <a:ext cx="523458" cy="41854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35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治算法的原理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：归并排序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2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490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415740" y="4278771"/>
            <a:ext cx="338137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8405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423802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8698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382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04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987115" y="2384884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677552" y="3016709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2598427" y="3016709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552140" y="365647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1493527" y="366599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2473015" y="365647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3409640" y="365647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1328427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995302" y="2656346"/>
            <a:ext cx="325438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79502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1668152" y="3283409"/>
            <a:ext cx="32543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26524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3514415" y="3296109"/>
            <a:ext cx="325437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flipH="1">
            <a:off x="615640" y="393269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7"/>
          <p:cNvSpPr>
            <a:spLocks noChangeShapeType="1"/>
          </p:cNvSpPr>
          <p:nvPr/>
        </p:nvSpPr>
        <p:spPr bwMode="auto">
          <a:xfrm>
            <a:off x="983940" y="393269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7"/>
          <p:cNvSpPr>
            <a:spLocks noChangeShapeType="1"/>
          </p:cNvSpPr>
          <p:nvPr/>
        </p:nvSpPr>
        <p:spPr bwMode="auto">
          <a:xfrm flipH="1">
            <a:off x="1557027" y="3937459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>
            <a:off x="1926915" y="3937459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2525402" y="393904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7"/>
          <p:cNvSpPr>
            <a:spLocks noChangeShapeType="1"/>
          </p:cNvSpPr>
          <p:nvPr/>
        </p:nvSpPr>
        <p:spPr bwMode="auto">
          <a:xfrm>
            <a:off x="2893702" y="393904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 flipH="1">
            <a:off x="3460440" y="3923171"/>
            <a:ext cx="152400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3828740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5001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54464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59147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638302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69227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7" name="TextBox 12"/>
          <p:cNvSpPr txBox="1">
            <a:spLocks noChangeArrowheads="1"/>
          </p:cNvSpPr>
          <p:nvPr/>
        </p:nvSpPr>
        <p:spPr bwMode="auto">
          <a:xfrm>
            <a:off x="73672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8355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303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80" name="组合 219"/>
          <p:cNvGrpSpPr>
            <a:grpSpLocks/>
          </p:cNvGrpSpPr>
          <p:nvPr/>
        </p:nvGrpSpPr>
        <p:grpSpPr bwMode="auto">
          <a:xfrm>
            <a:off x="5484502" y="2384884"/>
            <a:ext cx="2698750" cy="266700"/>
            <a:chOff x="686420" y="3681028"/>
            <a:chExt cx="3747267" cy="369888"/>
          </a:xfrm>
        </p:grpSpPr>
        <p:sp>
          <p:nvSpPr>
            <p:cNvPr id="81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82" name="组合 221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83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4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5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6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7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zh-CN" altLang="en-US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</a:p>
            </p:txBody>
          </p:sp>
          <p:sp>
            <p:nvSpPr>
              <p:cNvPr id="88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9" name="TextBox 228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0" name="TextBox 229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1" name="组合 230"/>
          <p:cNvGrpSpPr>
            <a:grpSpLocks/>
          </p:cNvGrpSpPr>
          <p:nvPr/>
        </p:nvGrpSpPr>
        <p:grpSpPr bwMode="auto">
          <a:xfrm>
            <a:off x="5176527" y="3016709"/>
            <a:ext cx="1349375" cy="268287"/>
            <a:chOff x="503548" y="4149080"/>
            <a:chExt cx="1875658" cy="371735"/>
          </a:xfrm>
        </p:grpSpPr>
        <p:sp>
          <p:nvSpPr>
            <p:cNvPr id="92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93" name="组合 232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94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5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6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97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8" name="组合 237"/>
          <p:cNvGrpSpPr>
            <a:grpSpLocks/>
          </p:cNvGrpSpPr>
          <p:nvPr/>
        </p:nvGrpSpPr>
        <p:grpSpPr bwMode="auto">
          <a:xfrm>
            <a:off x="7097402" y="3016709"/>
            <a:ext cx="1350963" cy="266700"/>
            <a:chOff x="2732346" y="4148974"/>
            <a:chExt cx="1875658" cy="369994"/>
          </a:xfrm>
        </p:grpSpPr>
        <p:sp>
          <p:nvSpPr>
            <p:cNvPr id="99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0" name="组合 239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101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2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3" name="TextBox 242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4" name="TextBox 243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05" name="组合 244"/>
          <p:cNvGrpSpPr>
            <a:grpSpLocks/>
          </p:cNvGrpSpPr>
          <p:nvPr/>
        </p:nvGrpSpPr>
        <p:grpSpPr bwMode="auto">
          <a:xfrm>
            <a:off x="5051115" y="3656471"/>
            <a:ext cx="676275" cy="266700"/>
            <a:chOff x="391488" y="4607284"/>
            <a:chExt cx="939854" cy="369888"/>
          </a:xfrm>
        </p:grpSpPr>
        <p:sp>
          <p:nvSpPr>
            <p:cNvPr id="106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7" name="组合 246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108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9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0" name="组合 249"/>
          <p:cNvGrpSpPr>
            <a:grpSpLocks/>
          </p:cNvGrpSpPr>
          <p:nvPr/>
        </p:nvGrpSpPr>
        <p:grpSpPr bwMode="auto">
          <a:xfrm>
            <a:off x="5992502" y="3665996"/>
            <a:ext cx="677863" cy="266700"/>
            <a:chOff x="1511660" y="4617132"/>
            <a:chExt cx="941877" cy="369888"/>
          </a:xfrm>
        </p:grpSpPr>
        <p:sp>
          <p:nvSpPr>
            <p:cNvPr id="111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2" name="组合 251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113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4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5" name="组合 254"/>
          <p:cNvGrpSpPr>
            <a:grpSpLocks/>
          </p:cNvGrpSpPr>
          <p:nvPr/>
        </p:nvGrpSpPr>
        <p:grpSpPr bwMode="auto">
          <a:xfrm>
            <a:off x="6971990" y="3656471"/>
            <a:ext cx="676275" cy="266700"/>
            <a:chOff x="2660038" y="4607284"/>
            <a:chExt cx="939854" cy="369888"/>
          </a:xfrm>
        </p:grpSpPr>
        <p:sp>
          <p:nvSpPr>
            <p:cNvPr id="116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7" name="组合 256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118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9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20" name="组合 259"/>
          <p:cNvGrpSpPr>
            <a:grpSpLocks/>
          </p:cNvGrpSpPr>
          <p:nvPr/>
        </p:nvGrpSpPr>
        <p:grpSpPr bwMode="auto">
          <a:xfrm>
            <a:off x="7907027" y="3656471"/>
            <a:ext cx="677863" cy="266700"/>
            <a:chOff x="3780211" y="4607284"/>
            <a:chExt cx="939854" cy="371126"/>
          </a:xfrm>
        </p:grpSpPr>
        <p:sp>
          <p:nvSpPr>
            <p:cNvPr id="121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22" name="组合 261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123" name="TextBox 262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24" name="TextBox 263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125" name="Line 57"/>
          <p:cNvSpPr>
            <a:spLocks noChangeShapeType="1"/>
          </p:cNvSpPr>
          <p:nvPr/>
        </p:nvSpPr>
        <p:spPr bwMode="auto">
          <a:xfrm flipH="1">
            <a:off x="5827402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7494277" y="2656346"/>
            <a:ext cx="323850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 flipH="1">
            <a:off x="52940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57"/>
          <p:cNvSpPr>
            <a:spLocks noChangeShapeType="1"/>
          </p:cNvSpPr>
          <p:nvPr/>
        </p:nvSpPr>
        <p:spPr bwMode="auto">
          <a:xfrm>
            <a:off x="6167127" y="3283409"/>
            <a:ext cx="323850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57"/>
          <p:cNvSpPr>
            <a:spLocks noChangeShapeType="1"/>
          </p:cNvSpPr>
          <p:nvPr/>
        </p:nvSpPr>
        <p:spPr bwMode="auto">
          <a:xfrm flipH="1">
            <a:off x="715137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57"/>
          <p:cNvSpPr>
            <a:spLocks noChangeShapeType="1"/>
          </p:cNvSpPr>
          <p:nvPr/>
        </p:nvSpPr>
        <p:spPr bwMode="auto">
          <a:xfrm>
            <a:off x="8013390" y="3296109"/>
            <a:ext cx="314325" cy="3508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7"/>
          <p:cNvSpPr>
            <a:spLocks noChangeShapeType="1"/>
          </p:cNvSpPr>
          <p:nvPr/>
        </p:nvSpPr>
        <p:spPr bwMode="auto">
          <a:xfrm flipH="1">
            <a:off x="5113027" y="3932696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7"/>
          <p:cNvSpPr>
            <a:spLocks noChangeShapeType="1"/>
          </p:cNvSpPr>
          <p:nvPr/>
        </p:nvSpPr>
        <p:spPr bwMode="auto">
          <a:xfrm>
            <a:off x="5482915" y="3932696"/>
            <a:ext cx="198437" cy="3349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7"/>
          <p:cNvSpPr>
            <a:spLocks noChangeShapeType="1"/>
          </p:cNvSpPr>
          <p:nvPr/>
        </p:nvSpPr>
        <p:spPr bwMode="auto">
          <a:xfrm flipH="1">
            <a:off x="6056002" y="3937459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7"/>
          <p:cNvSpPr>
            <a:spLocks noChangeShapeType="1"/>
          </p:cNvSpPr>
          <p:nvPr/>
        </p:nvSpPr>
        <p:spPr bwMode="auto">
          <a:xfrm>
            <a:off x="6425890" y="3937459"/>
            <a:ext cx="201612" cy="330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7"/>
          <p:cNvSpPr>
            <a:spLocks noChangeShapeType="1"/>
          </p:cNvSpPr>
          <p:nvPr/>
        </p:nvSpPr>
        <p:spPr bwMode="auto">
          <a:xfrm flipH="1">
            <a:off x="7022790" y="3939046"/>
            <a:ext cx="153987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7"/>
          <p:cNvSpPr>
            <a:spLocks noChangeShapeType="1"/>
          </p:cNvSpPr>
          <p:nvPr/>
        </p:nvSpPr>
        <p:spPr bwMode="auto">
          <a:xfrm>
            <a:off x="7392677" y="3939046"/>
            <a:ext cx="203200" cy="3286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7"/>
          <p:cNvSpPr>
            <a:spLocks noChangeShapeType="1"/>
          </p:cNvSpPr>
          <p:nvPr/>
        </p:nvSpPr>
        <p:spPr bwMode="auto">
          <a:xfrm flipH="1">
            <a:off x="7957827" y="3923171"/>
            <a:ext cx="153988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7"/>
          <p:cNvSpPr>
            <a:spLocks noChangeShapeType="1"/>
          </p:cNvSpPr>
          <p:nvPr/>
        </p:nvSpPr>
        <p:spPr bwMode="auto">
          <a:xfrm>
            <a:off x="8327715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9" name="TextBox 138"/>
              <p:cNvSpPr txBox="1"/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i="1" dirty="0" smtClean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575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378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>
            <a:off x="4762500" y="3801729"/>
            <a:ext cx="576263" cy="324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5" idx="1"/>
          </p:cNvCxnSpPr>
          <p:nvPr/>
        </p:nvCxnSpPr>
        <p:spPr bwMode="auto">
          <a:xfrm flipV="1">
            <a:off x="4732975" y="3593726"/>
            <a:ext cx="1417519" cy="15417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>
            <a:off x="6273800" y="3683200"/>
            <a:ext cx="597419" cy="9418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 flipV="1">
            <a:off x="5481638" y="3659126"/>
            <a:ext cx="657043" cy="1775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5" idx="2"/>
          </p:cNvCxnSpPr>
          <p:nvPr/>
        </p:nvCxnSpPr>
        <p:spPr bwMode="auto">
          <a:xfrm flipV="1">
            <a:off x="5472295" y="3644801"/>
            <a:ext cx="657043" cy="17754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7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 bwMode="auto">
          <a:xfrm flipV="1">
            <a:off x="4732975" y="3634870"/>
            <a:ext cx="1417519" cy="15417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 bwMode="auto">
          <a:xfrm>
            <a:off x="4572145" y="2419007"/>
            <a:ext cx="91785" cy="1311284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00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02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3" name="直接连接符 62"/>
          <p:cNvCxnSpPr>
            <a:endCxn id="40" idx="1"/>
          </p:cNvCxnSpPr>
          <p:nvPr/>
        </p:nvCxnSpPr>
        <p:spPr bwMode="auto">
          <a:xfrm>
            <a:off x="3429572" y="2960948"/>
            <a:ext cx="417459" cy="12090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9" idx="3"/>
          </p:cNvCxnSpPr>
          <p:nvPr/>
        </p:nvCxnSpPr>
        <p:spPr bwMode="auto">
          <a:xfrm flipV="1">
            <a:off x="3927430" y="2400476"/>
            <a:ext cx="567301" cy="17481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 flipV="1">
            <a:off x="3925254" y="2395281"/>
            <a:ext cx="567301" cy="174815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52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7" idx="3"/>
          </p:cNvCxnSpPr>
          <p:nvPr/>
        </p:nvCxnSpPr>
        <p:spPr bwMode="auto">
          <a:xfrm flipV="1">
            <a:off x="2898405" y="2975151"/>
            <a:ext cx="445389" cy="95778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 flipV="1">
            <a:off x="2903603" y="2957160"/>
            <a:ext cx="445389" cy="957782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15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Graham-scan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03648" y="2456892"/>
            <a:ext cx="6768752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Graham-scan(Q)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求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中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y-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坐标值最小的点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按照与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极角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逆时针方向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大小排序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中其余点</a:t>
            </a:r>
            <a:r>
              <a:rPr lang="zh-CN" altLang="en-US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</a:t>
            </a:r>
            <a:r>
              <a:rPr lang="zh-CN" altLang="en-US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结果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为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&lt;p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…,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m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&gt;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3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4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FOR  i=3  TO  m 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5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     While  Next-to-top(S)</a:t>
            </a:r>
            <a:r>
              <a:rPr lang="zh-CN" altLang="en-US" sz="1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Top(S)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形成非左移动  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6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Pop(S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7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   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8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</a:t>
            </a:r>
            <a:r>
              <a:rPr lang="en-US" altLang="zh-CN" b="1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Rerurn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S</a:t>
            </a:r>
            <a:r>
              <a:rPr lang="zh-CN" altLang="en-US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  <a:endParaRPr lang="zh-CN" altLang="en-US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321" y="303295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67557" y="27449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  <a:latin typeface="Times New Roman" charset="0"/>
              </a:rPr>
              <a:t>O(n)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7556" y="352795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O(1)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54732" y="38250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11860" y="5676235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总时间复杂度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6196" y="1710764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循环为什么是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O(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n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)</a:t>
            </a:r>
          </a:p>
        </p:txBody>
      </p:sp>
      <p:cxnSp>
        <p:nvCxnSpPr>
          <p:cNvPr id="8" name="直接箭头连接符 7"/>
          <p:cNvCxnSpPr>
            <a:stCxn id="11" idx="1"/>
          </p:cNvCxnSpPr>
          <p:nvPr/>
        </p:nvCxnSpPr>
        <p:spPr bwMode="auto">
          <a:xfrm flipH="1">
            <a:off x="4067944" y="1910819"/>
            <a:ext cx="2268252" cy="220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336196" y="2110874"/>
            <a:ext cx="2735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后面会介绍平摊分析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次入栈，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那么出栈也是最多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</a:t>
            </a:r>
            <a:endParaRPr lang="zh-CN" altLang="en-US" sz="2000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3" grpId="0"/>
      <p:bldP spid="64" grpId="0"/>
      <p:bldP spid="68" grpId="0"/>
      <p:bldP spid="71" grpId="0"/>
      <p:bldP spid="11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686" y="3110543"/>
            <a:ext cx="5394033" cy="37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en-US" altLang="zh-CN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取两极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端点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，最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右最下点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和最左最上点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endParaRPr lang="en-US" altLang="zh-CN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向线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将整个凸包被划分为右凸包和左凸包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对右凸包和左凸包分别进行递归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9693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00819"/>
            <a:ext cx="4399799" cy="30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en-US" altLang="zh-CN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是严格在直线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右边的点集（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可能是空集）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中找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距离直线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最远的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3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连接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，及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把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右侧的点集记为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右侧的点集的点记为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对边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和点集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、对边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和点集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分别递归调用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959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en-US" altLang="zh-CN" dirty="0" smtClean="0"/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2632746" y="2492896"/>
            <a:ext cx="3366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平均复杂度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最坏情况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9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平衡</a:t>
            </a:r>
            <a:r>
              <a:rPr lang="zh-CN" altLang="zh-CN" dirty="0"/>
              <a:t>与分治法是密切相关的</a:t>
            </a:r>
            <a:r>
              <a:rPr lang="zh-CN" altLang="zh-CN" dirty="0" smtClean="0"/>
              <a:t>，甚至</a:t>
            </a:r>
            <a:r>
              <a:rPr lang="zh-CN" altLang="zh-CN" dirty="0"/>
              <a:t>是不可分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把规模</a:t>
            </a:r>
            <a:r>
              <a:rPr lang="zh-CN" altLang="zh-CN" dirty="0"/>
              <a:t>为</a:t>
            </a:r>
            <a:r>
              <a:rPr lang="en-US" altLang="zh-CN" dirty="0"/>
              <a:t>n</a:t>
            </a:r>
            <a:r>
              <a:rPr lang="zh-CN" altLang="zh-CN" dirty="0"/>
              <a:t>的问题分为两个子问题通常可以</a:t>
            </a:r>
            <a:r>
              <a:rPr lang="zh-CN" altLang="zh-CN" dirty="0" smtClean="0"/>
              <a:t>分为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1</a:t>
            </a:r>
            <a:r>
              <a:rPr lang="zh-CN" altLang="zh-CN" dirty="0"/>
              <a:t>而另一个规模为</a:t>
            </a:r>
            <a:r>
              <a:rPr lang="en-US" altLang="zh-CN" dirty="0" smtClean="0"/>
              <a:t>n-1</a:t>
            </a:r>
            <a:endParaRPr lang="zh-CN" altLang="zh-CN" dirty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2</a:t>
            </a:r>
            <a:r>
              <a:rPr lang="zh-CN" altLang="zh-CN" dirty="0"/>
              <a:t>而另一个规模为</a:t>
            </a:r>
            <a:r>
              <a:rPr lang="en-US" altLang="zh-CN" dirty="0" smtClean="0"/>
              <a:t>n-2</a:t>
            </a:r>
            <a:endParaRPr lang="zh-CN" altLang="zh-CN" dirty="0"/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r>
              <a:rPr lang="zh-CN" altLang="zh-CN" dirty="0" smtClean="0"/>
              <a:t>一</a:t>
            </a:r>
            <a:r>
              <a:rPr lang="zh-CN" altLang="zh-CN" dirty="0"/>
              <a:t>个规模为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zh-CN" altLang="zh-CN" dirty="0"/>
              <a:t>而另一个规模为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 smtClean="0">
                <a:sym typeface="Symbol"/>
              </a:rPr>
              <a:t>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86488" y="4581128"/>
            <a:ext cx="2244525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哪种更好？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547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治算法的原理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：找最大值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3038165" y="3068960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2728602" y="3881822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4649477" y="3881822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2603190" y="473695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3544577" y="474647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4524065" y="473695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5460690" y="473695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3571130" y="3335661"/>
            <a:ext cx="388801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4820900" y="3335661"/>
            <a:ext cx="409256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2941327" y="4161221"/>
            <a:ext cx="338138" cy="58525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3571132" y="4145347"/>
            <a:ext cx="339927" cy="60112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4820899" y="4150108"/>
            <a:ext cx="337010" cy="59636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5398547" y="4161221"/>
            <a:ext cx="433387" cy="57661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9" name="TextBox 138"/>
              <p:cNvSpPr txBox="1"/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en-US" altLang="zh-CN" b="1" i="1" dirty="0" smtClean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ine 57"/>
          <p:cNvSpPr>
            <a:spLocks noChangeShapeType="1"/>
          </p:cNvSpPr>
          <p:nvPr/>
        </p:nvSpPr>
        <p:spPr bwMode="auto">
          <a:xfrm flipH="1" flipV="1">
            <a:off x="2883249" y="416122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2508029" y="426124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25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1" name="Line 57"/>
          <p:cNvSpPr>
            <a:spLocks noChangeShapeType="1"/>
          </p:cNvSpPr>
          <p:nvPr/>
        </p:nvSpPr>
        <p:spPr bwMode="auto">
          <a:xfrm flipH="1" flipV="1">
            <a:off x="3933499" y="4170746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3851920" y="4267911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3" name="Line 57"/>
          <p:cNvSpPr>
            <a:spLocks noChangeShapeType="1"/>
          </p:cNvSpPr>
          <p:nvPr/>
        </p:nvSpPr>
        <p:spPr bwMode="auto">
          <a:xfrm flipH="1" flipV="1">
            <a:off x="4793934" y="4170745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418714" y="4270768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16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5" name="Line 57"/>
          <p:cNvSpPr>
            <a:spLocks noChangeShapeType="1"/>
          </p:cNvSpPr>
          <p:nvPr/>
        </p:nvSpPr>
        <p:spPr bwMode="auto">
          <a:xfrm flipH="1" flipV="1">
            <a:off x="5835910" y="4169159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5779867" y="427394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7" name="Line 57"/>
          <p:cNvSpPr>
            <a:spLocks noChangeShapeType="1"/>
          </p:cNvSpPr>
          <p:nvPr/>
        </p:nvSpPr>
        <p:spPr bwMode="auto">
          <a:xfrm flipH="1" flipV="1">
            <a:off x="3446124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3070904" y="342407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9" name="Line 57"/>
          <p:cNvSpPr>
            <a:spLocks noChangeShapeType="1"/>
          </p:cNvSpPr>
          <p:nvPr/>
        </p:nvSpPr>
        <p:spPr bwMode="auto">
          <a:xfrm flipH="1" flipV="1">
            <a:off x="5264322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214174" y="342045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81" name="Line 57"/>
          <p:cNvSpPr>
            <a:spLocks noChangeShapeType="1"/>
          </p:cNvSpPr>
          <p:nvPr/>
        </p:nvSpPr>
        <p:spPr bwMode="auto">
          <a:xfrm flipH="1" flipV="1">
            <a:off x="4420460" y="2464881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4045240" y="256490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2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平衡</a:t>
            </a:r>
            <a:r>
              <a:rPr lang="zh-CN" altLang="zh-CN" dirty="0"/>
              <a:t>与分治法是密切相关的</a:t>
            </a:r>
            <a:r>
              <a:rPr lang="zh-CN" altLang="zh-CN" dirty="0" smtClean="0"/>
              <a:t>，甚至</a:t>
            </a:r>
            <a:r>
              <a:rPr lang="zh-CN" altLang="zh-CN" dirty="0"/>
              <a:t>是不可分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排序为例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冒泡排序</a:t>
            </a:r>
            <a:r>
              <a:rPr lang="zh-CN" altLang="zh-CN" dirty="0"/>
              <a:t>找出最小元，再对剩下的</a:t>
            </a:r>
            <a:r>
              <a:rPr lang="en-US" altLang="zh-CN" dirty="0"/>
              <a:t>n-1</a:t>
            </a:r>
            <a:r>
              <a:rPr lang="zh-CN" altLang="zh-CN" dirty="0"/>
              <a:t>元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一</a:t>
            </a:r>
            <a:r>
              <a:rPr lang="zh-CN" altLang="zh-CN" dirty="0"/>
              <a:t>个规模为</a:t>
            </a:r>
            <a:r>
              <a:rPr lang="en-US" altLang="zh-CN" dirty="0"/>
              <a:t>1</a:t>
            </a:r>
            <a:r>
              <a:rPr lang="zh-CN" altLang="zh-CN" dirty="0"/>
              <a:t>而另一个规模为</a:t>
            </a:r>
            <a:r>
              <a:rPr lang="en-US" altLang="zh-CN" dirty="0" smtClean="0"/>
              <a:t>n-1</a:t>
            </a:r>
          </a:p>
          <a:p>
            <a:pPr lvl="2"/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sz="2300" dirty="0" smtClean="0">
                <a:solidFill>
                  <a:schemeClr val="bg2"/>
                </a:solidFill>
              </a:rPr>
              <a:t>T(n</a:t>
            </a:r>
            <a:r>
              <a:rPr lang="en-US" altLang="zh-CN" sz="2300" dirty="0">
                <a:solidFill>
                  <a:schemeClr val="bg2"/>
                </a:solidFill>
              </a:rPr>
              <a:t>)=T(n-1)+(n-1)</a:t>
            </a:r>
            <a:r>
              <a:rPr lang="zh-CN" altLang="zh-CN" sz="2300" dirty="0">
                <a:solidFill>
                  <a:schemeClr val="bg2"/>
                </a:solidFill>
              </a:rPr>
              <a:t>且</a:t>
            </a:r>
            <a:r>
              <a:rPr lang="en-US" altLang="zh-CN" sz="2300" dirty="0">
                <a:solidFill>
                  <a:schemeClr val="bg2"/>
                </a:solidFill>
              </a:rPr>
              <a:t>T(1)=</a:t>
            </a:r>
            <a:r>
              <a:rPr lang="en-US" altLang="zh-CN" sz="2300" dirty="0" smtClean="0">
                <a:solidFill>
                  <a:schemeClr val="bg2"/>
                </a:solidFill>
              </a:rPr>
              <a:t>0</a:t>
            </a:r>
          </a:p>
          <a:p>
            <a:pPr lvl="2"/>
            <a:r>
              <a:rPr lang="en-US" altLang="zh-CN" sz="2300" dirty="0" smtClean="0">
                <a:solidFill>
                  <a:schemeClr val="bg2"/>
                </a:solidFill>
              </a:rPr>
              <a:t>T(n</a:t>
            </a:r>
            <a:r>
              <a:rPr lang="en-US" altLang="zh-CN" sz="2300" dirty="0">
                <a:solidFill>
                  <a:schemeClr val="bg2"/>
                </a:solidFill>
              </a:rPr>
              <a:t>)=(n-1)+(n-2)+ </a:t>
            </a:r>
            <a:r>
              <a:rPr lang="en-US" altLang="zh-CN" sz="2300" dirty="0" smtClean="0">
                <a:solidFill>
                  <a:schemeClr val="bg2"/>
                </a:solidFill>
              </a:rPr>
              <a:t>… </a:t>
            </a:r>
            <a:r>
              <a:rPr lang="en-US" altLang="zh-CN" sz="2300" dirty="0">
                <a:solidFill>
                  <a:schemeClr val="bg2"/>
                </a:solidFill>
              </a:rPr>
              <a:t>+3+2+1=n(n-1)/2=</a:t>
            </a:r>
            <a:r>
              <a:rPr lang="en-US" altLang="zh-CN" sz="2300" dirty="0" smtClean="0">
                <a:solidFill>
                  <a:schemeClr val="bg2"/>
                </a:solidFill>
                <a:sym typeface="Symbol"/>
              </a:rPr>
              <a:t></a:t>
            </a:r>
            <a:r>
              <a:rPr lang="en-US" altLang="zh-CN" sz="2300" dirty="0" smtClean="0">
                <a:solidFill>
                  <a:schemeClr val="bg2"/>
                </a:solidFill>
              </a:rPr>
              <a:t>(</a:t>
            </a:r>
            <a:r>
              <a:rPr lang="en-US" altLang="zh-CN" sz="2300" dirty="0">
                <a:solidFill>
                  <a:schemeClr val="bg2"/>
                </a:solidFill>
              </a:rPr>
              <a:t>n</a:t>
            </a:r>
            <a:r>
              <a:rPr lang="en-US" altLang="zh-CN" sz="2300" baseline="30000" dirty="0">
                <a:solidFill>
                  <a:schemeClr val="bg2"/>
                </a:solidFill>
              </a:rPr>
              <a:t>2</a:t>
            </a:r>
            <a:r>
              <a:rPr lang="en-US" altLang="zh-CN" sz="2300" dirty="0">
                <a:solidFill>
                  <a:schemeClr val="bg2"/>
                </a:solidFill>
              </a:rPr>
              <a:t>)</a:t>
            </a:r>
            <a:endParaRPr lang="zh-CN" altLang="zh-CN" sz="23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499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平衡</a:t>
            </a:r>
            <a:r>
              <a:rPr lang="zh-CN" altLang="zh-CN" dirty="0"/>
              <a:t>与分治法是密切相关的</a:t>
            </a:r>
            <a:r>
              <a:rPr lang="zh-CN" altLang="zh-CN" dirty="0" smtClean="0"/>
              <a:t>，甚至</a:t>
            </a:r>
            <a:r>
              <a:rPr lang="zh-CN" altLang="zh-CN" dirty="0"/>
              <a:t>是不可分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排序为例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归并排序划分成</a:t>
            </a:r>
            <a:r>
              <a:rPr lang="zh-CN" altLang="zh-CN" dirty="0" smtClean="0"/>
              <a:t>一</a:t>
            </a:r>
            <a:r>
              <a:rPr lang="zh-CN" altLang="zh-CN" dirty="0"/>
              <a:t>个规模为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 smtClean="0">
                <a:sym typeface="Symbol"/>
              </a:rPr>
              <a:t>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zh-CN" dirty="0" smtClean="0"/>
              <a:t>另</a:t>
            </a:r>
            <a:r>
              <a:rPr lang="zh-CN" altLang="zh-CN" dirty="0"/>
              <a:t>一个规模为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 smtClean="0">
                <a:sym typeface="Symbol"/>
              </a:rPr>
              <a:t></a:t>
            </a:r>
            <a:r>
              <a:rPr lang="zh-CN" altLang="en-US" dirty="0" smtClean="0">
                <a:sym typeface="Symbol"/>
              </a:rPr>
              <a:t>的子表排序，再以</a:t>
            </a:r>
            <a:r>
              <a:rPr lang="en-US" altLang="zh-CN" dirty="0" smtClean="0">
                <a:sym typeface="Symbol"/>
              </a:rPr>
              <a:t>O(n)</a:t>
            </a:r>
            <a:r>
              <a:rPr lang="zh-CN" altLang="en-US" dirty="0" smtClean="0">
                <a:sym typeface="Symbol"/>
              </a:rPr>
              <a:t>时间归并</a:t>
            </a:r>
            <a:endParaRPr lang="en-US" altLang="zh-CN" dirty="0" smtClean="0"/>
          </a:p>
          <a:p>
            <a:pPr lvl="2"/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T(n</a:t>
            </a:r>
            <a:r>
              <a:rPr lang="en-US" altLang="zh-CN" dirty="0"/>
              <a:t>)=T(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en-US" altLang="zh-CN" dirty="0"/>
              <a:t>)+T(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)+O(n) </a:t>
            </a:r>
            <a:endParaRPr lang="zh-CN" altLang="zh-CN" dirty="0"/>
          </a:p>
          <a:p>
            <a:pPr lvl="2"/>
            <a:r>
              <a:rPr lang="zh-CN" altLang="zh-CN" dirty="0"/>
              <a:t>≈</a:t>
            </a:r>
            <a:r>
              <a:rPr lang="en-US" altLang="zh-CN" dirty="0"/>
              <a:t>2T(n/2)+O(n)= </a:t>
            </a:r>
            <a:r>
              <a:rPr lang="en-US" altLang="zh-CN" dirty="0">
                <a:sym typeface="Symbol"/>
              </a:rPr>
              <a:t></a:t>
            </a:r>
            <a:r>
              <a:rPr lang="en-US" altLang="zh-CN" dirty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90999" y="4271280"/>
            <a:ext cx="3068469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显然</a:t>
            </a: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归并排序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好</a:t>
            </a:r>
            <a:endParaRPr lang="zh-CN" altLang="en-US" sz="32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0999" y="5013176"/>
            <a:ext cx="5134739" cy="1200329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chemeClr val="bg2"/>
                </a:solidFill>
                <a:ea typeface="黑体" pitchFamily="49" charset="-122"/>
              </a:rPr>
              <a:t>在</a:t>
            </a:r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使用分治法和递归时，</a:t>
            </a:r>
          </a:p>
          <a:p>
            <a:r>
              <a:rPr lang="zh-CN" altLang="zh-CN" sz="2400" b="1" dirty="0" smtClean="0">
                <a:solidFill>
                  <a:schemeClr val="bg2"/>
                </a:solidFill>
                <a:ea typeface="黑体" pitchFamily="49" charset="-122"/>
              </a:rPr>
              <a:t>要</a:t>
            </a:r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尽量把问题分成规模</a:t>
            </a:r>
            <a:r>
              <a:rPr lang="zh-CN" altLang="zh-CN" sz="2400" b="1" dirty="0" smtClean="0">
                <a:solidFill>
                  <a:schemeClr val="bg2"/>
                </a:solidFill>
                <a:ea typeface="黑体" pitchFamily="49" charset="-122"/>
              </a:rPr>
              <a:t>相等，</a:t>
            </a:r>
          </a:p>
          <a:p>
            <a:r>
              <a:rPr lang="zh-CN" altLang="zh-CN" sz="2400" b="1" dirty="0" smtClean="0">
                <a:solidFill>
                  <a:schemeClr val="bg2"/>
                </a:solidFill>
                <a:ea typeface="黑体" pitchFamily="49" charset="-122"/>
              </a:rPr>
              <a:t>或至少是规模相近的子问题</a:t>
            </a:r>
            <a:r>
              <a:rPr lang="zh-CN" altLang="en-US" sz="2400" b="1" dirty="0" smtClean="0">
                <a:solidFill>
                  <a:schemeClr val="bg2"/>
                </a:solidFill>
                <a:ea typeface="黑体" pitchFamily="49" charset="-122"/>
              </a:rPr>
              <a:t>，即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平衡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3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xiaolin@seu.edu.cn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400" dirty="0"/>
                  <a:t>设</a:t>
                </a:r>
                <a:r>
                  <a:rPr lang="en-US" altLang="zh-CN" sz="2400" i="1" dirty="0"/>
                  <a:t>X</a:t>
                </a:r>
                <a:r>
                  <a:rPr lang="en-US" altLang="zh-CN" sz="2400" dirty="0"/>
                  <a:t>[0:n-1]</a:t>
                </a:r>
                <a:r>
                  <a:rPr lang="zh-CN" altLang="zh-CN" sz="2400" dirty="0"/>
                  <a:t>和</a:t>
                </a:r>
                <a:r>
                  <a:rPr lang="en-US" altLang="zh-CN" sz="2400" i="1" dirty="0"/>
                  <a:t>Y</a:t>
                </a:r>
                <a:r>
                  <a:rPr lang="en-US" altLang="zh-CN" sz="2400" dirty="0"/>
                  <a:t>[0:n-1]</a:t>
                </a:r>
                <a:r>
                  <a:rPr lang="zh-CN" altLang="zh-CN" sz="2400" dirty="0"/>
                  <a:t>为两个数组，每个数组中含有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个已排好序的数。试设计一个</a:t>
                </a:r>
                <a:r>
                  <a:rPr lang="en-US" altLang="zh-CN" sz="2400" dirty="0"/>
                  <a:t>O(</a:t>
                </a:r>
                <a:r>
                  <a:rPr lang="en-US" altLang="zh-CN" sz="2400" dirty="0" err="1"/>
                  <a:t>log</a:t>
                </a:r>
                <a:r>
                  <a:rPr lang="en-US" altLang="zh-CN" sz="2400" i="1" dirty="0" err="1"/>
                  <a:t>n</a:t>
                </a:r>
                <a:r>
                  <a:rPr lang="en-US" altLang="zh-CN" sz="2400" dirty="0"/>
                  <a:t>)</a:t>
                </a:r>
                <a:r>
                  <a:rPr lang="zh-CN" altLang="zh-CN" sz="2400" dirty="0"/>
                  <a:t>时间的分治算法，找出</a:t>
                </a:r>
                <a:r>
                  <a:rPr lang="en-US" altLang="zh-CN" sz="2400" i="1" dirty="0"/>
                  <a:t>X</a:t>
                </a:r>
                <a:r>
                  <a:rPr lang="zh-CN" altLang="zh-CN" sz="2400" dirty="0"/>
                  <a:t>和</a:t>
                </a:r>
                <a:r>
                  <a:rPr lang="en-US" altLang="zh-CN" sz="2400" i="1" dirty="0"/>
                  <a:t>Y</a:t>
                </a:r>
                <a:r>
                  <a:rPr lang="zh-CN" altLang="zh-CN" sz="2400" dirty="0"/>
                  <a:t>的</a:t>
                </a:r>
                <a:r>
                  <a:rPr lang="en-US" altLang="zh-CN" sz="2400" dirty="0"/>
                  <a:t>2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个数的中位数，并证明算法的时间复杂性为</a:t>
                </a:r>
                <a:r>
                  <a:rPr lang="en-US" altLang="zh-CN" sz="2400" dirty="0"/>
                  <a:t>O(</a:t>
                </a:r>
                <a:r>
                  <a:rPr lang="en-US" altLang="zh-CN" sz="2400" dirty="0" err="1"/>
                  <a:t>log</a:t>
                </a:r>
                <a:r>
                  <a:rPr lang="en-US" altLang="zh-CN" sz="2400" i="1" dirty="0" err="1"/>
                  <a:t>n</a:t>
                </a:r>
                <a:r>
                  <a:rPr lang="en-US" altLang="zh-CN" sz="2400" dirty="0" smtClean="0"/>
                  <a:t>)</a:t>
                </a:r>
              </a:p>
              <a:p>
                <a:pPr lvl="1"/>
                <a:r>
                  <a:rPr lang="zh-CN" altLang="en-US" sz="2000" b="0" dirty="0" smtClean="0"/>
                  <a:t>个数为奇数</a:t>
                </a:r>
                <a:r>
                  <a:rPr lang="en-US" altLang="zh-CN" sz="2000" b="0" dirty="0"/>
                  <a:t>,</a:t>
                </a:r>
                <a:r>
                  <a:rPr lang="zh-CN" altLang="en-US" sz="2000" b="0" dirty="0"/>
                  <a:t>则处于最中间位置的</a:t>
                </a:r>
                <a:r>
                  <a:rPr lang="zh-CN" altLang="en-US" sz="2000" b="0" dirty="0" smtClean="0"/>
                  <a:t>数</a:t>
                </a:r>
                <a:endParaRPr lang="en-US" altLang="zh-CN" sz="2000" b="0" dirty="0" smtClean="0"/>
              </a:p>
              <a:p>
                <a:pPr lvl="1"/>
                <a:r>
                  <a:rPr lang="zh-CN" altLang="en-US" sz="2000" b="0" dirty="0" smtClean="0"/>
                  <a:t>个数为偶数</a:t>
                </a:r>
                <a:r>
                  <a:rPr lang="en-US" altLang="zh-CN" sz="2000" b="0" dirty="0"/>
                  <a:t>,</a:t>
                </a:r>
                <a:r>
                  <a:rPr lang="zh-CN" altLang="en-US" sz="2000" b="0" dirty="0"/>
                  <a:t>则中间两个数据的</a:t>
                </a:r>
                <a:r>
                  <a:rPr lang="zh-CN" altLang="en-US" sz="2000" b="0" dirty="0" smtClean="0"/>
                  <a:t>平均数</a:t>
                </a:r>
                <a:endParaRPr lang="en-US" altLang="zh-CN" sz="2000" b="0" dirty="0" smtClean="0"/>
              </a:p>
              <a:p>
                <a:r>
                  <a:rPr lang="zh-CN" altLang="zh-CN" sz="2400" dirty="0"/>
                  <a:t>有一实数序列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24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𝑖</m:t>
                    </m:r>
                    <m:r>
                      <a:rPr lang="en-US" altLang="zh-CN" sz="2400" i="1">
                        <a:latin typeface="Cambria Math"/>
                      </a:rPr>
                      <m:t>&lt;</m:t>
                    </m:r>
                    <m:r>
                      <a:rPr lang="en-US" altLang="zh-CN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400" dirty="0"/>
                  <a:t>构成了一个逆序对，请使用分治方法求整个序列中逆序对个数，并分析算法的时间复杂性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zh-CN" altLang="zh-CN" sz="2000" b="0" dirty="0"/>
                  <a:t>例如：序列</a:t>
                </a:r>
                <a:r>
                  <a:rPr lang="en-US" altLang="zh-CN" sz="2000" b="0" dirty="0"/>
                  <a:t>(4,3,2)</a:t>
                </a:r>
                <a:r>
                  <a:rPr lang="zh-CN" altLang="zh-CN" sz="2000" b="0" dirty="0"/>
                  <a:t>逆序对有</a:t>
                </a:r>
                <a:r>
                  <a:rPr lang="en-US" altLang="zh-CN" sz="2000" b="0" dirty="0"/>
                  <a:t>(4,3)</a:t>
                </a:r>
                <a:r>
                  <a:rPr lang="zh-CN" altLang="zh-CN" sz="2000" b="0" dirty="0"/>
                  <a:t>，</a:t>
                </a:r>
                <a:r>
                  <a:rPr lang="en-US" altLang="zh-CN" sz="2000" b="0" dirty="0"/>
                  <a:t>(4,2)</a:t>
                </a:r>
                <a:r>
                  <a:rPr lang="zh-CN" altLang="zh-CN" sz="2000" b="0" dirty="0"/>
                  <a:t>，</a:t>
                </a:r>
                <a:r>
                  <a:rPr lang="en-US" altLang="zh-CN" sz="2000" b="0" dirty="0"/>
                  <a:t>(3,2)</a:t>
                </a:r>
                <a:r>
                  <a:rPr lang="zh-CN" altLang="zh-CN" sz="2000" b="0" dirty="0"/>
                  <a:t>共</a:t>
                </a:r>
                <a:r>
                  <a:rPr lang="en-US" altLang="zh-CN" sz="2000" b="0" dirty="0"/>
                  <a:t>3</a:t>
                </a:r>
                <a:r>
                  <a:rPr lang="zh-CN" altLang="zh-CN" sz="2000" b="0" dirty="0"/>
                  <a:t>个</a:t>
                </a:r>
                <a:endParaRPr lang="en-US" altLang="zh-CN" sz="2000" b="0" dirty="0"/>
              </a:p>
              <a:p>
                <a:pPr lvl="1"/>
                <a:endParaRPr lang="en-US" altLang="zh-CN" sz="2000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66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7892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折半</a:t>
            </a:r>
            <a:r>
              <a:rPr lang="zh-CN" altLang="en-US" dirty="0"/>
              <a:t>搜索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有序顺序表</a:t>
            </a:r>
          </a:p>
          <a:p>
            <a:pPr lvl="1"/>
            <a:r>
              <a:rPr lang="en-US" altLang="zh-CN" sz="2000" b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low=0, high=n-1,mid=(</a:t>
            </a:r>
            <a:r>
              <a:rPr lang="en-US" altLang="zh-CN" sz="2000" b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low+high</a:t>
            </a:r>
            <a:r>
              <a:rPr lang="en-US" altLang="zh-CN" sz="2000" b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)/2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先和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mid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元素比较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若相等，搜索成功，返回下标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更小，继续在前半部分搜索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 smtClean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更大，继续在后半部分搜索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 smtClean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)/2</a:t>
            </a:r>
          </a:p>
          <a:p>
            <a:pPr lvl="1"/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46D251-516B-47FF-8BE6-CB4DEC11FF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搜索</a:t>
            </a: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3410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3408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3406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25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3386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3397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8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9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87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3388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89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0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7499350" y="3824288"/>
            <a:ext cx="484188" cy="587375"/>
            <a:chOff x="1661739" y="5002243"/>
            <a:chExt cx="482824" cy="586997"/>
          </a:xfrm>
        </p:grpSpPr>
        <p:sp>
          <p:nvSpPr>
            <p:cNvPr id="13384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943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59"/>
          <p:cNvGrpSpPr>
            <a:grpSpLocks/>
          </p:cNvGrpSpPr>
          <p:nvPr/>
        </p:nvGrpSpPr>
        <p:grpSpPr bwMode="auto">
          <a:xfrm>
            <a:off x="7967663" y="3824288"/>
            <a:ext cx="504825" cy="612775"/>
            <a:chOff x="2858455" y="4977173"/>
            <a:chExt cx="503664" cy="612067"/>
          </a:xfrm>
        </p:grpSpPr>
        <p:sp>
          <p:nvSpPr>
            <p:cNvPr id="13382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62"/>
          <p:cNvGrpSpPr>
            <a:grpSpLocks/>
          </p:cNvGrpSpPr>
          <p:nvPr/>
        </p:nvGrpSpPr>
        <p:grpSpPr bwMode="auto">
          <a:xfrm>
            <a:off x="8378825" y="3824288"/>
            <a:ext cx="561975" cy="612775"/>
            <a:chOff x="3953830" y="4977173"/>
            <a:chExt cx="561372" cy="612067"/>
          </a:xfrm>
        </p:grpSpPr>
        <p:sp>
          <p:nvSpPr>
            <p:cNvPr id="13380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26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3360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337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61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336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8" name="组合 86"/>
          <p:cNvGrpSpPr>
            <a:grpSpLocks/>
          </p:cNvGrpSpPr>
          <p:nvPr/>
        </p:nvGrpSpPr>
        <p:grpSpPr bwMode="auto">
          <a:xfrm>
            <a:off x="7165975" y="5661025"/>
            <a:ext cx="482600" cy="587375"/>
            <a:chOff x="1661739" y="5002243"/>
            <a:chExt cx="482824" cy="586997"/>
          </a:xfrm>
        </p:grpSpPr>
        <p:sp>
          <p:nvSpPr>
            <p:cNvPr id="13358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89"/>
          <p:cNvGrpSpPr>
            <a:grpSpLocks/>
          </p:cNvGrpSpPr>
          <p:nvPr/>
        </p:nvGrpSpPr>
        <p:grpSpPr bwMode="auto">
          <a:xfrm>
            <a:off x="7542213" y="5661025"/>
            <a:ext cx="503237" cy="612775"/>
            <a:chOff x="2858455" y="4977173"/>
            <a:chExt cx="503664" cy="612067"/>
          </a:xfrm>
        </p:grpSpPr>
        <p:sp>
          <p:nvSpPr>
            <p:cNvPr id="13356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92"/>
          <p:cNvGrpSpPr>
            <a:grpSpLocks/>
          </p:cNvGrpSpPr>
          <p:nvPr/>
        </p:nvGrpSpPr>
        <p:grpSpPr bwMode="auto">
          <a:xfrm>
            <a:off x="7900988" y="5661025"/>
            <a:ext cx="561975" cy="612775"/>
            <a:chOff x="3953830" y="4977173"/>
            <a:chExt cx="561372" cy="612067"/>
          </a:xfrm>
        </p:grpSpPr>
        <p:sp>
          <p:nvSpPr>
            <p:cNvPr id="13354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127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3334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334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35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333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3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40&gt;30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812088" y="4292600"/>
            <a:ext cx="83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40&lt;50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7364413" y="61388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40=40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54675" y="6248400"/>
            <a:ext cx="1422400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搜索成功</a:t>
            </a:r>
          </a:p>
        </p:txBody>
      </p:sp>
    </p:spTree>
    <p:extLst>
      <p:ext uri="{BB962C8B-B14F-4D97-AF65-F5344CB8AC3E}">
        <p14:creationId xmlns:p14="http://schemas.microsoft.com/office/powerpoint/2010/main" xmlns="" val="25421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3" grpId="0"/>
      <p:bldP spid="124" grpId="0"/>
      <p:bldP spid="125" grpId="0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有序顺序表</a:t>
            </a:r>
          </a:p>
          <a:p>
            <a:pPr lvl="1"/>
            <a:r>
              <a:rPr lang="en-US" altLang="zh-CN" sz="2000" b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low=0, high=n-1,mid=(</a:t>
            </a:r>
            <a:r>
              <a:rPr lang="en-US" altLang="zh-CN" sz="2000" b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low+high</a:t>
            </a:r>
            <a:r>
              <a:rPr lang="en-US" altLang="zh-CN" sz="2000" b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)/2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先和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mid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元素比较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若相等，搜索成功，返回下标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更小，继续在前半部分搜索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 smtClean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更大，继续在后半部分搜索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 smtClean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)/2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557FEA-87AB-428F-AF5B-CFE4B0C8E52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搜索</a:t>
            </a: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4464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4462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4460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4440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445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41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444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5853113" y="3824288"/>
            <a:ext cx="482600" cy="587375"/>
            <a:chOff x="1661739" y="5002243"/>
            <a:chExt cx="482824" cy="586997"/>
          </a:xfrm>
        </p:grpSpPr>
        <p:sp>
          <p:nvSpPr>
            <p:cNvPr id="14438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151" y="5002243"/>
              <a:ext cx="241412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59"/>
          <p:cNvGrpSpPr>
            <a:grpSpLocks/>
          </p:cNvGrpSpPr>
          <p:nvPr/>
        </p:nvGrpSpPr>
        <p:grpSpPr bwMode="auto">
          <a:xfrm>
            <a:off x="6227763" y="3824288"/>
            <a:ext cx="504825" cy="612775"/>
            <a:chOff x="2858455" y="4977173"/>
            <a:chExt cx="503664" cy="612067"/>
          </a:xfrm>
        </p:grpSpPr>
        <p:sp>
          <p:nvSpPr>
            <p:cNvPr id="14436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62"/>
          <p:cNvGrpSpPr>
            <a:grpSpLocks/>
          </p:cNvGrpSpPr>
          <p:nvPr/>
        </p:nvGrpSpPr>
        <p:grpSpPr bwMode="auto">
          <a:xfrm>
            <a:off x="6638925" y="3824288"/>
            <a:ext cx="561975" cy="612775"/>
            <a:chOff x="3953830" y="4977173"/>
            <a:chExt cx="561372" cy="612067"/>
          </a:xfrm>
        </p:grpSpPr>
        <p:sp>
          <p:nvSpPr>
            <p:cNvPr id="14434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0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4414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442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15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441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1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9" name="组合 86"/>
          <p:cNvGrpSpPr>
            <a:grpSpLocks/>
          </p:cNvGrpSpPr>
          <p:nvPr/>
        </p:nvGrpSpPr>
        <p:grpSpPr bwMode="auto">
          <a:xfrm>
            <a:off x="6264275" y="5661025"/>
            <a:ext cx="482600" cy="587375"/>
            <a:chOff x="1661739" y="5002243"/>
            <a:chExt cx="482824" cy="586997"/>
          </a:xfrm>
        </p:grpSpPr>
        <p:sp>
          <p:nvSpPr>
            <p:cNvPr id="14412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89"/>
          <p:cNvGrpSpPr>
            <a:grpSpLocks/>
          </p:cNvGrpSpPr>
          <p:nvPr/>
        </p:nvGrpSpPr>
        <p:grpSpPr bwMode="auto">
          <a:xfrm>
            <a:off x="6638925" y="5661025"/>
            <a:ext cx="504825" cy="612775"/>
            <a:chOff x="2858455" y="4977173"/>
            <a:chExt cx="503664" cy="612067"/>
          </a:xfrm>
        </p:grpSpPr>
        <p:sp>
          <p:nvSpPr>
            <p:cNvPr id="14410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02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92"/>
          <p:cNvGrpSpPr>
            <a:grpSpLocks/>
          </p:cNvGrpSpPr>
          <p:nvPr/>
        </p:nvGrpSpPr>
        <p:grpSpPr bwMode="auto">
          <a:xfrm>
            <a:off x="6999288" y="5661025"/>
            <a:ext cx="560387" cy="612775"/>
            <a:chOff x="3953830" y="4977173"/>
            <a:chExt cx="561372" cy="612067"/>
          </a:xfrm>
        </p:grpSpPr>
        <p:sp>
          <p:nvSpPr>
            <p:cNvPr id="14408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2397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4" name="组合 12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4388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99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0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1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89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90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1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2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25&lt;30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43613" y="432911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25&gt;10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475413" y="61261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25&gt;20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10322" name="组合 118"/>
          <p:cNvGrpSpPr>
            <a:grpSpLocks/>
          </p:cNvGrpSpPr>
          <p:nvPr/>
        </p:nvGrpSpPr>
        <p:grpSpPr bwMode="auto">
          <a:xfrm>
            <a:off x="3724275" y="5670550"/>
            <a:ext cx="739775" cy="587375"/>
            <a:chOff x="1404342" y="5002243"/>
            <a:chExt cx="740221" cy="586997"/>
          </a:xfrm>
        </p:grpSpPr>
        <p:sp>
          <p:nvSpPr>
            <p:cNvPr id="14386" name="TextBox 119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 flipV="1">
              <a:off x="1404342" y="5002243"/>
              <a:ext cx="498776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9" name="组合 121"/>
          <p:cNvGrpSpPr>
            <a:grpSpLocks/>
          </p:cNvGrpSpPr>
          <p:nvPr/>
        </p:nvGrpSpPr>
        <p:grpSpPr bwMode="auto">
          <a:xfrm>
            <a:off x="3049588" y="5670550"/>
            <a:ext cx="503237" cy="612775"/>
            <a:chOff x="2858455" y="4977173"/>
            <a:chExt cx="503664" cy="612067"/>
          </a:xfrm>
        </p:grpSpPr>
        <p:sp>
          <p:nvSpPr>
            <p:cNvPr id="14384" name="TextBox 122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0" name="组合 124"/>
          <p:cNvGrpSpPr>
            <a:grpSpLocks/>
          </p:cNvGrpSpPr>
          <p:nvPr/>
        </p:nvGrpSpPr>
        <p:grpSpPr bwMode="auto">
          <a:xfrm>
            <a:off x="3408363" y="5670550"/>
            <a:ext cx="561975" cy="612775"/>
            <a:chOff x="3953830" y="4977173"/>
            <a:chExt cx="561372" cy="612067"/>
          </a:xfrm>
        </p:grpSpPr>
        <p:sp>
          <p:nvSpPr>
            <p:cNvPr id="14382" name="TextBox 125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1" name="组合 127"/>
          <p:cNvGrpSpPr>
            <a:grpSpLocks/>
          </p:cNvGrpSpPr>
          <p:nvPr/>
        </p:nvGrpSpPr>
        <p:grpSpPr bwMode="auto">
          <a:xfrm>
            <a:off x="2627313" y="4976813"/>
            <a:ext cx="2630487" cy="657225"/>
            <a:chOff x="6217938" y="4967324"/>
            <a:chExt cx="2629508" cy="656526"/>
          </a:xfrm>
        </p:grpSpPr>
        <p:grpSp>
          <p:nvGrpSpPr>
            <p:cNvPr id="14362" name="组合 128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73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8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8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4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5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63" name="组合 129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64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5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6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7" name="TextBox 16"/>
          <p:cNvSpPr txBox="1"/>
          <p:nvPr/>
        </p:nvSpPr>
        <p:spPr>
          <a:xfrm>
            <a:off x="2411413" y="6283325"/>
            <a:ext cx="3070225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low&gt;high</a:t>
            </a: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，搜索失败</a:t>
            </a:r>
          </a:p>
        </p:txBody>
      </p:sp>
    </p:spTree>
    <p:extLst>
      <p:ext uri="{BB962C8B-B14F-4D97-AF65-F5344CB8AC3E}">
        <p14:creationId xmlns:p14="http://schemas.microsoft.com/office/powerpoint/2010/main" xmlns="" val="40771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6" grpId="0"/>
      <p:bldP spid="117" grpId="0"/>
      <p:bldP spid="118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  <a:endParaRPr lang="zh-CN" altLang="en-US" dirty="0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有序顺序表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折半搜索构造的判定树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设满二叉树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n=2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-1</a:t>
            </a: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则有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=n+1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h=log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(n+1)</a:t>
            </a: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平均搜索长度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07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34F439-5545-4416-BE66-DEF2071EDE9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078" name="组合 7"/>
          <p:cNvGrpSpPr>
            <a:grpSpLocks/>
          </p:cNvGrpSpPr>
          <p:nvPr/>
        </p:nvGrpSpPr>
        <p:grpSpPr bwMode="auto">
          <a:xfrm>
            <a:off x="5094288" y="836613"/>
            <a:ext cx="3978275" cy="2193925"/>
            <a:chOff x="1219200" y="2209800"/>
            <a:chExt cx="6629400" cy="3657600"/>
          </a:xfrm>
        </p:grpSpPr>
        <p:sp>
          <p:nvSpPr>
            <p:cNvPr id="149" name="Oval 3"/>
            <p:cNvSpPr>
              <a:spLocks noChangeArrowheads="1"/>
            </p:cNvSpPr>
            <p:nvPr/>
          </p:nvSpPr>
          <p:spPr bwMode="auto">
            <a:xfrm>
              <a:off x="5943904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50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150" name="Rectangle 4"/>
            <p:cNvSpPr>
              <a:spLocks noChangeArrowheads="1"/>
            </p:cNvSpPr>
            <p:nvPr/>
          </p:nvSpPr>
          <p:spPr bwMode="auto">
            <a:xfrm>
              <a:off x="3354046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1" name="Rectangle 5"/>
            <p:cNvSpPr>
              <a:spLocks noChangeArrowheads="1"/>
            </p:cNvSpPr>
            <p:nvPr/>
          </p:nvSpPr>
          <p:spPr bwMode="auto">
            <a:xfrm>
              <a:off x="1219200" y="4342959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2" name="Rectangle 6"/>
            <p:cNvSpPr>
              <a:spLocks noChangeArrowheads="1"/>
            </p:cNvSpPr>
            <p:nvPr/>
          </p:nvSpPr>
          <p:spPr bwMode="auto">
            <a:xfrm>
              <a:off x="2057794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3" name="Rectangle 7"/>
            <p:cNvSpPr>
              <a:spLocks noChangeArrowheads="1"/>
            </p:cNvSpPr>
            <p:nvPr/>
          </p:nvSpPr>
          <p:spPr bwMode="auto">
            <a:xfrm>
              <a:off x="4420147" y="5486290"/>
              <a:ext cx="531727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>
              <a:off x="5409531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5" name="Rectangle 9"/>
            <p:cNvSpPr>
              <a:spLocks noChangeArrowheads="1"/>
            </p:cNvSpPr>
            <p:nvPr/>
          </p:nvSpPr>
          <p:spPr bwMode="auto">
            <a:xfrm>
              <a:off x="6248126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6" name="Rectangle 10"/>
            <p:cNvSpPr>
              <a:spLocks noChangeArrowheads="1"/>
            </p:cNvSpPr>
            <p:nvPr/>
          </p:nvSpPr>
          <p:spPr bwMode="auto">
            <a:xfrm>
              <a:off x="7314227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1885844" y="3527806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8" name="Text Box 12"/>
            <p:cNvSpPr txBox="1">
              <a:spLocks noChangeArrowheads="1"/>
            </p:cNvSpPr>
            <p:nvPr/>
          </p:nvSpPr>
          <p:spPr bwMode="auto">
            <a:xfrm>
              <a:off x="3957200" y="2604142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9" name="Text Box 13"/>
            <p:cNvSpPr txBox="1">
              <a:spLocks noChangeArrowheads="1"/>
            </p:cNvSpPr>
            <p:nvPr/>
          </p:nvSpPr>
          <p:spPr bwMode="auto">
            <a:xfrm>
              <a:off x="4946583" y="4663197"/>
              <a:ext cx="531728" cy="6140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0" name="Text Box 14"/>
            <p:cNvSpPr txBox="1">
              <a:spLocks noChangeArrowheads="1"/>
            </p:cNvSpPr>
            <p:nvPr/>
          </p:nvSpPr>
          <p:spPr bwMode="auto">
            <a:xfrm>
              <a:off x="2795865" y="4647317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1" name="Text Box 15"/>
            <p:cNvSpPr txBox="1">
              <a:spLocks noChangeArrowheads="1"/>
            </p:cNvSpPr>
            <p:nvPr/>
          </p:nvSpPr>
          <p:spPr bwMode="auto">
            <a:xfrm>
              <a:off x="5975649" y="3580738"/>
              <a:ext cx="531727" cy="61665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2" name="Text Box 16"/>
            <p:cNvSpPr txBox="1">
              <a:spLocks noChangeArrowheads="1"/>
            </p:cNvSpPr>
            <p:nvPr/>
          </p:nvSpPr>
          <p:spPr bwMode="auto">
            <a:xfrm>
              <a:off x="6814243" y="4647317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3094" name="Line 17"/>
            <p:cNvSpPr>
              <a:spLocks noChangeShapeType="1"/>
            </p:cNvSpPr>
            <p:nvPr/>
          </p:nvSpPr>
          <p:spPr bwMode="auto">
            <a:xfrm>
              <a:off x="23622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18"/>
            <p:cNvSpPr>
              <a:spLocks noChangeShapeType="1"/>
            </p:cNvSpPr>
            <p:nvPr/>
          </p:nvSpPr>
          <p:spPr bwMode="auto">
            <a:xfrm flipH="1">
              <a:off x="1447800" y="3657600"/>
              <a:ext cx="5334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Oval 19"/>
            <p:cNvSpPr>
              <a:spLocks noChangeArrowheads="1"/>
            </p:cNvSpPr>
            <p:nvPr/>
          </p:nvSpPr>
          <p:spPr bwMode="auto">
            <a:xfrm>
              <a:off x="3885774" y="2209800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097" name="Line 20"/>
            <p:cNvSpPr>
              <a:spLocks noChangeShapeType="1"/>
            </p:cNvSpPr>
            <p:nvPr/>
          </p:nvSpPr>
          <p:spPr bwMode="auto">
            <a:xfrm flipV="1">
              <a:off x="47244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21"/>
            <p:cNvSpPr>
              <a:spLocks noChangeShapeType="1"/>
            </p:cNvSpPr>
            <p:nvPr/>
          </p:nvSpPr>
          <p:spPr bwMode="auto">
            <a:xfrm flipV="1">
              <a:off x="2362200" y="4724400"/>
              <a:ext cx="5334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22"/>
            <p:cNvSpPr>
              <a:spLocks noChangeShapeType="1"/>
            </p:cNvSpPr>
            <p:nvPr/>
          </p:nvSpPr>
          <p:spPr bwMode="auto">
            <a:xfrm flipV="1">
              <a:off x="65532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23"/>
            <p:cNvSpPr>
              <a:spLocks noChangeShapeType="1"/>
            </p:cNvSpPr>
            <p:nvPr/>
          </p:nvSpPr>
          <p:spPr bwMode="auto">
            <a:xfrm flipH="1" flipV="1">
              <a:off x="71628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24"/>
            <p:cNvSpPr>
              <a:spLocks noChangeShapeType="1"/>
            </p:cNvSpPr>
            <p:nvPr/>
          </p:nvSpPr>
          <p:spPr bwMode="auto">
            <a:xfrm>
              <a:off x="64008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25"/>
            <p:cNvSpPr>
              <a:spLocks noChangeShapeType="1"/>
            </p:cNvSpPr>
            <p:nvPr/>
          </p:nvSpPr>
          <p:spPr bwMode="auto">
            <a:xfrm flipH="1">
              <a:off x="5334000" y="3657600"/>
              <a:ext cx="685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26"/>
            <p:cNvSpPr>
              <a:spLocks noChangeShapeType="1"/>
            </p:cNvSpPr>
            <p:nvPr/>
          </p:nvSpPr>
          <p:spPr bwMode="auto">
            <a:xfrm flipH="1" flipV="1">
              <a:off x="3124200" y="4724400"/>
              <a:ext cx="4572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Text Box 27"/>
            <p:cNvSpPr txBox="1">
              <a:spLocks noChangeArrowheads="1"/>
            </p:cNvSpPr>
            <p:nvPr/>
          </p:nvSpPr>
          <p:spPr bwMode="auto">
            <a:xfrm>
              <a:off x="2286000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5" name="Text Box 28"/>
            <p:cNvSpPr txBox="1">
              <a:spLocks noChangeArrowheads="1"/>
            </p:cNvSpPr>
            <p:nvPr/>
          </p:nvSpPr>
          <p:spPr bwMode="auto">
            <a:xfrm>
              <a:off x="3086787" y="237152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6" name="Text Box 29"/>
            <p:cNvSpPr txBox="1">
              <a:spLocks noChangeArrowheads="1"/>
            </p:cNvSpPr>
            <p:nvPr/>
          </p:nvSpPr>
          <p:spPr bwMode="auto">
            <a:xfrm>
              <a:off x="1346593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176" name="Text Box 30"/>
            <p:cNvSpPr txBox="1">
              <a:spLocks noChangeArrowheads="1"/>
            </p:cNvSpPr>
            <p:nvPr/>
          </p:nvSpPr>
          <p:spPr bwMode="auto">
            <a:xfrm>
              <a:off x="4467765" y="4710835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7" name="Text Box 31"/>
            <p:cNvSpPr txBox="1">
              <a:spLocks noChangeArrowheads="1"/>
            </p:cNvSpPr>
            <p:nvPr/>
          </p:nvSpPr>
          <p:spPr bwMode="auto">
            <a:xfrm>
              <a:off x="5367204" y="3511927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8" name="Text Box 32"/>
            <p:cNvSpPr txBox="1">
              <a:spLocks noChangeArrowheads="1"/>
            </p:cNvSpPr>
            <p:nvPr/>
          </p:nvSpPr>
          <p:spPr bwMode="auto">
            <a:xfrm>
              <a:off x="6327488" y="4710835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110" name="Text Box 33"/>
            <p:cNvSpPr txBox="1">
              <a:spLocks noChangeArrowheads="1"/>
            </p:cNvSpPr>
            <p:nvPr/>
          </p:nvSpPr>
          <p:spPr bwMode="auto">
            <a:xfrm>
              <a:off x="4766973" y="238701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1" name="Text Box 34"/>
            <p:cNvSpPr txBox="1">
              <a:spLocks noChangeArrowheads="1"/>
            </p:cNvSpPr>
            <p:nvPr/>
          </p:nvSpPr>
          <p:spPr bwMode="auto">
            <a:xfrm>
              <a:off x="3266807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2" name="Text Box 35"/>
            <p:cNvSpPr txBox="1">
              <a:spLocks noChangeArrowheads="1"/>
            </p:cNvSpPr>
            <p:nvPr/>
          </p:nvSpPr>
          <p:spPr bwMode="auto">
            <a:xfrm>
              <a:off x="251460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3" name="Text Box 36"/>
            <p:cNvSpPr txBox="1">
              <a:spLocks noChangeArrowheads="1"/>
            </p:cNvSpPr>
            <p:nvPr/>
          </p:nvSpPr>
          <p:spPr bwMode="auto">
            <a:xfrm>
              <a:off x="654685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4" name="Text Box 37"/>
            <p:cNvSpPr txBox="1">
              <a:spLocks noChangeArrowheads="1"/>
            </p:cNvSpPr>
            <p:nvPr/>
          </p:nvSpPr>
          <p:spPr bwMode="auto">
            <a:xfrm>
              <a:off x="5410200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5" name="Text Box 38"/>
            <p:cNvSpPr txBox="1">
              <a:spLocks noChangeArrowheads="1"/>
            </p:cNvSpPr>
            <p:nvPr/>
          </p:nvSpPr>
          <p:spPr bwMode="auto">
            <a:xfrm>
              <a:off x="7287253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6" name="Line 39"/>
            <p:cNvSpPr>
              <a:spLocks noChangeShapeType="1"/>
            </p:cNvSpPr>
            <p:nvPr/>
          </p:nvSpPr>
          <p:spPr bwMode="auto">
            <a:xfrm flipH="1" flipV="1">
              <a:off x="5334000" y="4724400"/>
              <a:ext cx="3048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40"/>
            <p:cNvSpPr>
              <a:spLocks noChangeShapeType="1"/>
            </p:cNvSpPr>
            <p:nvPr/>
          </p:nvSpPr>
          <p:spPr bwMode="auto">
            <a:xfrm flipH="1">
              <a:off x="23622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41"/>
            <p:cNvSpPr>
              <a:spLocks noChangeShapeType="1"/>
            </p:cNvSpPr>
            <p:nvPr/>
          </p:nvSpPr>
          <p:spPr bwMode="auto">
            <a:xfrm>
              <a:off x="44196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Oval 42"/>
            <p:cNvSpPr>
              <a:spLocks noChangeArrowheads="1"/>
            </p:cNvSpPr>
            <p:nvPr/>
          </p:nvSpPr>
          <p:spPr bwMode="auto">
            <a:xfrm>
              <a:off x="2742957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89" name="Oval 43"/>
            <p:cNvSpPr>
              <a:spLocks noChangeArrowheads="1"/>
            </p:cNvSpPr>
            <p:nvPr/>
          </p:nvSpPr>
          <p:spPr bwMode="auto">
            <a:xfrm>
              <a:off x="4951874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40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0" name="Oval 44"/>
            <p:cNvSpPr>
              <a:spLocks noChangeArrowheads="1"/>
            </p:cNvSpPr>
            <p:nvPr/>
          </p:nvSpPr>
          <p:spPr bwMode="auto">
            <a:xfrm>
              <a:off x="6782499" y="4266207"/>
              <a:ext cx="531728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60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1" name="Oval 47"/>
            <p:cNvSpPr>
              <a:spLocks noChangeArrowheads="1"/>
            </p:cNvSpPr>
            <p:nvPr/>
          </p:nvSpPr>
          <p:spPr bwMode="auto">
            <a:xfrm>
              <a:off x="1904361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>
                <a:ea typeface="宋体" pitchFamily="2" charset="-122"/>
              </a:endParaRPr>
            </a:p>
          </p:txBody>
        </p:sp>
      </p:grpSp>
      <p:graphicFrame>
        <p:nvGraphicFramePr>
          <p:cNvPr id="3074" name="对象 13"/>
          <p:cNvGraphicFramePr>
            <a:graphicFrameLocks noChangeAspect="1"/>
          </p:cNvGraphicFramePr>
          <p:nvPr/>
        </p:nvGraphicFramePr>
        <p:xfrm>
          <a:off x="471488" y="3824288"/>
          <a:ext cx="7504112" cy="2047875"/>
        </p:xfrm>
        <a:graphic>
          <a:graphicData uri="http://schemas.openxmlformats.org/presentationml/2006/ole">
            <p:oleObj spid="_x0000_s6212" name="公式" r:id="rId3" imgW="6384960" imgH="1625760" progId="">
              <p:embed/>
            </p:oleObj>
          </a:graphicData>
        </a:graphic>
      </p:graphicFrame>
      <p:sp>
        <p:nvSpPr>
          <p:cNvPr id="3079" name="TextBox 2"/>
          <p:cNvSpPr txBox="1">
            <a:spLocks noChangeArrowheads="1"/>
          </p:cNvSpPr>
          <p:nvPr/>
        </p:nvSpPr>
        <p:spPr bwMode="auto">
          <a:xfrm>
            <a:off x="7334250" y="4365625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错位相减法</a:t>
            </a:r>
          </a:p>
        </p:txBody>
      </p:sp>
    </p:spTree>
    <p:extLst>
      <p:ext uri="{BB962C8B-B14F-4D97-AF65-F5344CB8AC3E}">
        <p14:creationId xmlns:p14="http://schemas.microsoft.com/office/powerpoint/2010/main" xmlns="" val="31677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10803</TotalTime>
  <Words>4482</Words>
  <Application>Microsoft Office PowerPoint</Application>
  <PresentationFormat>全屏显示(4:3)</PresentationFormat>
  <Paragraphs>1006</Paragraphs>
  <Slides>62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5" baseType="lpstr">
      <vt:lpstr>Pixel</vt:lpstr>
      <vt:lpstr>自定义设计方案</vt:lpstr>
      <vt:lpstr>公式</vt:lpstr>
      <vt:lpstr>分治算法</vt:lpstr>
      <vt:lpstr>本章内容</vt:lpstr>
      <vt:lpstr>分治算法的原理</vt:lpstr>
      <vt:lpstr>分治算法的原理</vt:lpstr>
      <vt:lpstr>分治算法的原理</vt:lpstr>
      <vt:lpstr>分治算法的原理</vt:lpstr>
      <vt:lpstr>折半搜索</vt:lpstr>
      <vt:lpstr>折半搜索</vt:lpstr>
      <vt:lpstr>折半搜索</vt:lpstr>
      <vt:lpstr>大整数乘法</vt:lpstr>
      <vt:lpstr>大整数乘法</vt:lpstr>
      <vt:lpstr>大整数乘法</vt:lpstr>
      <vt:lpstr>矩阵乘法</vt:lpstr>
      <vt:lpstr>矩阵乘法</vt:lpstr>
      <vt:lpstr>矩阵乘法</vt:lpstr>
      <vt:lpstr>矩阵乘法</vt:lpstr>
      <vt:lpstr>矩阵乘法</vt:lpstr>
      <vt:lpstr>快速排序</vt:lpstr>
      <vt:lpstr>快速排序</vt:lpstr>
      <vt:lpstr>快速排序</vt:lpstr>
      <vt:lpstr>第 k 小元素</vt:lpstr>
      <vt:lpstr>第 k 小元素</vt:lpstr>
      <vt:lpstr>第 k 小元素</vt:lpstr>
      <vt:lpstr>第 k 小元素</vt:lpstr>
      <vt:lpstr>堆排序</vt:lpstr>
      <vt:lpstr>堆排序</vt:lpstr>
      <vt:lpstr>堆排序</vt:lpstr>
      <vt:lpstr>堆排序</vt:lpstr>
      <vt:lpstr>最近点对</vt:lpstr>
      <vt:lpstr>最近点对</vt:lpstr>
      <vt:lpstr>最近点对</vt:lpstr>
      <vt:lpstr>最近点对</vt:lpstr>
      <vt:lpstr>最近点对</vt:lpstr>
      <vt:lpstr>最近点对</vt:lpstr>
      <vt:lpstr>最近点对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平衡</vt:lpstr>
      <vt:lpstr>平衡</vt:lpstr>
      <vt:lpstr>平衡</vt:lpstr>
      <vt:lpstr>xiaolin@seu.edu.cn</vt:lpstr>
    </vt:vector>
  </TitlesOfParts>
  <Company>计算机系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Administrator</cp:lastModifiedBy>
  <cp:revision>1265</cp:revision>
  <cp:lastPrinted>2015-03-22T05:23:05Z</cp:lastPrinted>
  <dcterms:created xsi:type="dcterms:W3CDTF">2009-06-26T00:04:30Z</dcterms:created>
  <dcterms:modified xsi:type="dcterms:W3CDTF">2017-09-29T04:11:00Z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